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sldIdLst>
    <p:sldId id="351" r:id="rId2"/>
    <p:sldId id="260" r:id="rId3"/>
    <p:sldId id="261" r:id="rId4"/>
    <p:sldId id="770" r:id="rId5"/>
    <p:sldId id="342" r:id="rId6"/>
    <p:sldId id="301" r:id="rId7"/>
    <p:sldId id="348" r:id="rId8"/>
    <p:sldId id="263" r:id="rId9"/>
    <p:sldId id="350" r:id="rId10"/>
    <p:sldId id="262" r:id="rId11"/>
    <p:sldId id="333" r:id="rId12"/>
    <p:sldId id="256" r:id="rId13"/>
    <p:sldId id="257" r:id="rId14"/>
    <p:sldId id="769" r:id="rId15"/>
    <p:sldId id="504" r:id="rId16"/>
    <p:sldId id="466" r:id="rId17"/>
    <p:sldId id="598" r:id="rId18"/>
    <p:sldId id="527" r:id="rId19"/>
    <p:sldId id="768" r:id="rId20"/>
    <p:sldId id="511" r:id="rId21"/>
    <p:sldId id="275" r:id="rId22"/>
    <p:sldId id="4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110" d="100"/>
          <a:sy n="110"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43;&#1091;&#1083;&#1072;&#1093;&#1084;&#1072;&#1076;&#1086;&#1074;%20&#1040;\Desktop\&#1041;&#1059;&#1050;&#1051;&#1045;&#1058;\&#1051;&#1080;&#1089;&#1090;%20Microsoft%20Excel%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43;&#1091;&#1083;&#1072;&#1093;&#1084;&#1072;&#1076;&#1086;&#1074;%20&#1040;\Desktop\&#1041;&#1059;&#1050;&#1051;&#1045;&#1058;\&#1041;&#1091;&#1082;&#1083;&#1077;&#1090;1\&#1041;&#1059;&#1050;&#1051;&#1045;&#1058;\238%20shp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hruz%20Hasanov\Downloads\2006-203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43;&#1091;&#1083;&#1072;&#1093;&#1084;&#1072;&#1076;&#1086;&#1074;%20&#1040;\Desktop\&#1056;&#1077;&#1089;&#1091;&#1088;&#1089;&#1099;%20&#1074;&#1086;&#1079;&#1086;&#1073;&#1085;&#1086;&#1074;&#1083;&#1103;&#1077;&#1084;&#1086;&#1081;%20&#1101;&#1085;&#1077;&#1088;&#1075;&#1080;&#108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1061;&#1072;&#1089;&#1072;&#1085;&#1086;&#1074;%20&#1041;.&#1052;\TA%209717\Tashkent-october2019\&#1044;&#1072;&#1085;&#1085;&#1099;&#1077;%20&#1076;&#1083;&#1103;%20&#1055;&#1088;&#1077;&#1079;&#1077;&#1085;&#1090;&#1072;&#1094;&#1080;&#108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1061;&#1072;&#1089;&#1072;&#1085;&#1086;&#1074;%20&#1041;.&#1052;\TA%209717\Tashkent-october2019\&#1044;&#1072;&#1085;&#1085;&#1099;&#1077;%20&#1076;&#1083;&#1103;%20&#1055;&#1088;&#1077;&#1079;&#1077;&#1085;&#1090;&#1072;&#1094;&#1080;&#108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0000\Desktop\&#1041;&#1091;&#1082;&#1083;&#1077;&#1090;\&#1041;&#1059;&#1050;&#1051;&#1045;&#1058;\238%20shpp.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Лист1!$I$11</c:f>
              <c:strCache>
                <c:ptCount val="1"/>
                <c:pt idx="0">
                  <c:v>Среднегодовая мощность, МВт.</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01-DDD5-4A5B-B797-91FC4B5F2811}"/>
              </c:ext>
            </c:extLst>
          </c:dPt>
          <c:dPt>
            <c:idx val="1"/>
            <c:bubble3D val="0"/>
            <c:spPr>
              <a:solidFill>
                <a:schemeClr val="accent5"/>
              </a:solidFill>
              <a:ln w="12700" cap="rnd" cmpd="sng" algn="ctr">
                <a:solidFill>
                  <a:schemeClr val="lt1"/>
                </a:solidFill>
                <a:prstDash val="solid"/>
                <a:round/>
              </a:ln>
              <a:effectLst/>
            </c:spPr>
            <c:extLst>
              <c:ext xmlns:c16="http://schemas.microsoft.com/office/drawing/2014/chart" uri="{C3380CC4-5D6E-409C-BE32-E72D297353CC}">
                <c16:uniqueId val="{00000003-DDD5-4A5B-B797-91FC4B5F2811}"/>
              </c:ext>
            </c:extLst>
          </c:dPt>
          <c:dPt>
            <c:idx val="2"/>
            <c:bubble3D val="0"/>
            <c:spPr>
              <a:solidFill>
                <a:schemeClr val="accent4"/>
              </a:solidFill>
              <a:ln w="12700" cap="rnd" cmpd="sng" algn="ctr">
                <a:solidFill>
                  <a:schemeClr val="lt1"/>
                </a:solidFill>
                <a:prstDash val="solid"/>
                <a:round/>
              </a:ln>
              <a:effectLst/>
            </c:spPr>
            <c:extLst>
              <c:ext xmlns:c16="http://schemas.microsoft.com/office/drawing/2014/chart" uri="{C3380CC4-5D6E-409C-BE32-E72D297353CC}">
                <c16:uniqueId val="{00000005-DDD5-4A5B-B797-91FC4B5F2811}"/>
              </c:ext>
            </c:extLst>
          </c:dPt>
          <c:dPt>
            <c:idx val="3"/>
            <c:bubble3D val="0"/>
            <c:spPr>
              <a:solidFill>
                <a:schemeClr val="accent6">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07-DDD5-4A5B-B797-91FC4B5F2811}"/>
              </c:ext>
            </c:extLst>
          </c:dPt>
          <c:dPt>
            <c:idx val="4"/>
            <c:bubble3D val="0"/>
            <c:spPr>
              <a:solidFill>
                <a:schemeClr val="accent5">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09-DDD5-4A5B-B797-91FC4B5F2811}"/>
              </c:ext>
            </c:extLst>
          </c:dPt>
          <c:dPt>
            <c:idx val="5"/>
            <c:bubble3D val="0"/>
            <c:spPr>
              <a:solidFill>
                <a:schemeClr val="accent4">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0B-DDD5-4A5B-B797-91FC4B5F2811}"/>
              </c:ext>
            </c:extLst>
          </c:dPt>
          <c:dPt>
            <c:idx val="6"/>
            <c:bubble3D val="0"/>
            <c:spPr>
              <a:solidFill>
                <a:schemeClr val="accent6">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0D-DDD5-4A5B-B797-91FC4B5F2811}"/>
              </c:ext>
            </c:extLst>
          </c:dPt>
          <c:dPt>
            <c:idx val="7"/>
            <c:bubble3D val="0"/>
            <c:spPr>
              <a:solidFill>
                <a:schemeClr val="accent5">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0F-DDD5-4A5B-B797-91FC4B5F2811}"/>
              </c:ext>
            </c:extLst>
          </c:dPt>
          <c:dPt>
            <c:idx val="8"/>
            <c:bubble3D val="0"/>
            <c:spPr>
              <a:solidFill>
                <a:schemeClr val="accent4">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11-DDD5-4A5B-B797-91FC4B5F2811}"/>
              </c:ext>
            </c:extLst>
          </c:dPt>
          <c:dPt>
            <c:idx val="9"/>
            <c:bubble3D val="0"/>
            <c:spPr>
              <a:solidFill>
                <a:schemeClr val="accent6">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13-DDD5-4A5B-B797-91FC4B5F2811}"/>
              </c:ext>
            </c:extLst>
          </c:dPt>
          <c:dPt>
            <c:idx val="10"/>
            <c:bubble3D val="0"/>
            <c:spPr>
              <a:solidFill>
                <a:schemeClr val="accent5">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15-DDD5-4A5B-B797-91FC4B5F2811}"/>
              </c:ext>
            </c:extLst>
          </c:dPt>
          <c:dPt>
            <c:idx val="11"/>
            <c:bubble3D val="0"/>
            <c:spPr>
              <a:solidFill>
                <a:schemeClr val="accent4">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17-DDD5-4A5B-B797-91FC4B5F2811}"/>
              </c:ext>
            </c:extLst>
          </c:dPt>
          <c:dPt>
            <c:idx val="12"/>
            <c:bubble3D val="0"/>
            <c:spPr>
              <a:solidFill>
                <a:schemeClr val="accent6">
                  <a:lumMod val="60000"/>
                  <a:lumOff val="40000"/>
                </a:schemeClr>
              </a:solidFill>
              <a:ln w="12700" cap="rnd" cmpd="sng" algn="ctr">
                <a:solidFill>
                  <a:schemeClr val="lt1"/>
                </a:solidFill>
                <a:prstDash val="solid"/>
                <a:round/>
              </a:ln>
              <a:effectLst/>
            </c:spPr>
            <c:extLst>
              <c:ext xmlns:c16="http://schemas.microsoft.com/office/drawing/2014/chart" uri="{C3380CC4-5D6E-409C-BE32-E72D297353CC}">
                <c16:uniqueId val="{00000019-DDD5-4A5B-B797-91FC4B5F2811}"/>
              </c:ext>
            </c:extLst>
          </c:dPt>
          <c:dLbls>
            <c:delete val="1"/>
          </c:dLbls>
          <c:cat>
            <c:strRef>
              <c:f>Лист1!$H$12:$H$41</c:f>
              <c:strCache>
                <c:ptCount val="12"/>
                <c:pt idx="0">
                  <c:v>Пяндж</c:v>
                </c:pt>
                <c:pt idx="1">
                  <c:v>Гунт</c:v>
                </c:pt>
                <c:pt idx="2">
                  <c:v>Бартанг</c:v>
                </c:pt>
                <c:pt idx="3">
                  <c:v>Ванч</c:v>
                </c:pt>
                <c:pt idx="4">
                  <c:v>Язгулем</c:v>
                </c:pt>
                <c:pt idx="5">
                  <c:v>Кызыл-Су</c:v>
                </c:pt>
                <c:pt idx="6">
                  <c:v>Вахш</c:v>
                </c:pt>
                <c:pt idx="7">
                  <c:v>Кафирниган</c:v>
                </c:pt>
                <c:pt idx="8">
                  <c:v>Оз. Кара-Куль</c:v>
                </c:pt>
                <c:pt idx="9">
                  <c:v>Сурхан-Дарья</c:v>
                </c:pt>
                <c:pt idx="10">
                  <c:v>Зеравшан</c:v>
                </c:pt>
                <c:pt idx="11">
                  <c:v>Сыр-Дарья</c:v>
                </c:pt>
              </c:strCache>
              <c:extLst/>
            </c:strRef>
          </c:cat>
          <c:val>
            <c:numRef>
              <c:f>Лист1!$I$12:$I$41</c:f>
              <c:numCache>
                <c:formatCode>General</c:formatCode>
                <c:ptCount val="13"/>
                <c:pt idx="0">
                  <c:v>14030</c:v>
                </c:pt>
                <c:pt idx="1">
                  <c:v>2260</c:v>
                </c:pt>
                <c:pt idx="2">
                  <c:v>2969</c:v>
                </c:pt>
                <c:pt idx="3">
                  <c:v>1191</c:v>
                </c:pt>
                <c:pt idx="4">
                  <c:v>845</c:v>
                </c:pt>
                <c:pt idx="5">
                  <c:v>1087</c:v>
                </c:pt>
                <c:pt idx="6">
                  <c:v>28670</c:v>
                </c:pt>
                <c:pt idx="7">
                  <c:v>4249</c:v>
                </c:pt>
                <c:pt idx="8">
                  <c:v>110</c:v>
                </c:pt>
                <c:pt idx="9">
                  <c:v>628</c:v>
                </c:pt>
                <c:pt idx="10">
                  <c:v>3875</c:v>
                </c:pt>
                <c:pt idx="11">
                  <c:v>260</c:v>
                </c:pt>
              </c:numCache>
              <c:extLst/>
            </c:numRef>
          </c:val>
          <c:extLst>
            <c:ext xmlns:c16="http://schemas.microsoft.com/office/drawing/2014/chart" uri="{C3380CC4-5D6E-409C-BE32-E72D297353CC}">
              <c16:uniqueId val="{0000001A-DDD5-4A5B-B797-91FC4B5F2811}"/>
            </c:ext>
          </c:extLst>
        </c:ser>
        <c:ser>
          <c:idx val="1"/>
          <c:order val="1"/>
          <c:tx>
            <c:strRef>
              <c:f>Лист1!$J$11</c:f>
              <c:strCache>
                <c:ptCount val="1"/>
                <c:pt idx="0">
                  <c:v>Среднегодовая энергия, ТВт.ч</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1C-DDD5-4A5B-B797-91FC4B5F2811}"/>
              </c:ext>
            </c:extLst>
          </c:dPt>
          <c:dPt>
            <c:idx val="1"/>
            <c:bubble3D val="0"/>
            <c:spPr>
              <a:solidFill>
                <a:schemeClr val="accent5"/>
              </a:solidFill>
              <a:ln w="12700" cap="rnd" cmpd="sng" algn="ctr">
                <a:solidFill>
                  <a:schemeClr val="lt1"/>
                </a:solidFill>
                <a:prstDash val="solid"/>
                <a:round/>
              </a:ln>
              <a:effectLst/>
            </c:spPr>
            <c:extLst>
              <c:ext xmlns:c16="http://schemas.microsoft.com/office/drawing/2014/chart" uri="{C3380CC4-5D6E-409C-BE32-E72D297353CC}">
                <c16:uniqueId val="{0000001E-DDD5-4A5B-B797-91FC4B5F2811}"/>
              </c:ext>
            </c:extLst>
          </c:dPt>
          <c:dPt>
            <c:idx val="2"/>
            <c:bubble3D val="0"/>
            <c:spPr>
              <a:solidFill>
                <a:schemeClr val="accent4"/>
              </a:solidFill>
              <a:ln w="12700" cap="rnd" cmpd="sng" algn="ctr">
                <a:solidFill>
                  <a:schemeClr val="lt1"/>
                </a:solidFill>
                <a:prstDash val="solid"/>
                <a:round/>
              </a:ln>
              <a:effectLst/>
            </c:spPr>
            <c:extLst>
              <c:ext xmlns:c16="http://schemas.microsoft.com/office/drawing/2014/chart" uri="{C3380CC4-5D6E-409C-BE32-E72D297353CC}">
                <c16:uniqueId val="{00000020-DDD5-4A5B-B797-91FC4B5F2811}"/>
              </c:ext>
            </c:extLst>
          </c:dPt>
          <c:dPt>
            <c:idx val="3"/>
            <c:bubble3D val="0"/>
            <c:spPr>
              <a:solidFill>
                <a:schemeClr val="accent6">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22-DDD5-4A5B-B797-91FC4B5F2811}"/>
              </c:ext>
            </c:extLst>
          </c:dPt>
          <c:dPt>
            <c:idx val="4"/>
            <c:bubble3D val="0"/>
            <c:spPr>
              <a:solidFill>
                <a:schemeClr val="accent5">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24-DDD5-4A5B-B797-91FC4B5F2811}"/>
              </c:ext>
            </c:extLst>
          </c:dPt>
          <c:dPt>
            <c:idx val="5"/>
            <c:bubble3D val="0"/>
            <c:spPr>
              <a:solidFill>
                <a:schemeClr val="accent4">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26-DDD5-4A5B-B797-91FC4B5F2811}"/>
              </c:ext>
            </c:extLst>
          </c:dPt>
          <c:dPt>
            <c:idx val="6"/>
            <c:bubble3D val="0"/>
            <c:spPr>
              <a:solidFill>
                <a:schemeClr val="accent6">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28-DDD5-4A5B-B797-91FC4B5F2811}"/>
              </c:ext>
            </c:extLst>
          </c:dPt>
          <c:dPt>
            <c:idx val="7"/>
            <c:bubble3D val="0"/>
            <c:spPr>
              <a:solidFill>
                <a:schemeClr val="accent5">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2A-DDD5-4A5B-B797-91FC4B5F2811}"/>
              </c:ext>
            </c:extLst>
          </c:dPt>
          <c:dPt>
            <c:idx val="8"/>
            <c:bubble3D val="0"/>
            <c:spPr>
              <a:solidFill>
                <a:schemeClr val="accent4">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2C-DDD5-4A5B-B797-91FC4B5F2811}"/>
              </c:ext>
            </c:extLst>
          </c:dPt>
          <c:dPt>
            <c:idx val="9"/>
            <c:bubble3D val="0"/>
            <c:spPr>
              <a:solidFill>
                <a:schemeClr val="accent6">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2E-DDD5-4A5B-B797-91FC4B5F2811}"/>
              </c:ext>
            </c:extLst>
          </c:dPt>
          <c:dPt>
            <c:idx val="10"/>
            <c:bubble3D val="0"/>
            <c:spPr>
              <a:solidFill>
                <a:schemeClr val="accent5">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30-DDD5-4A5B-B797-91FC4B5F2811}"/>
              </c:ext>
            </c:extLst>
          </c:dPt>
          <c:dPt>
            <c:idx val="11"/>
            <c:bubble3D val="0"/>
            <c:spPr>
              <a:solidFill>
                <a:schemeClr val="accent4">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32-DDD5-4A5B-B797-91FC4B5F2811}"/>
              </c:ext>
            </c:extLst>
          </c:dPt>
          <c:dPt>
            <c:idx val="12"/>
            <c:bubble3D val="0"/>
            <c:spPr>
              <a:solidFill>
                <a:schemeClr val="accent6">
                  <a:lumMod val="60000"/>
                  <a:lumOff val="40000"/>
                </a:schemeClr>
              </a:solidFill>
              <a:ln w="12700" cap="rnd" cmpd="sng" algn="ctr">
                <a:solidFill>
                  <a:schemeClr val="lt1"/>
                </a:solidFill>
                <a:prstDash val="solid"/>
                <a:round/>
              </a:ln>
              <a:effectLst/>
            </c:spPr>
            <c:extLst>
              <c:ext xmlns:c16="http://schemas.microsoft.com/office/drawing/2014/chart" uri="{C3380CC4-5D6E-409C-BE32-E72D297353CC}">
                <c16:uniqueId val="{00000034-DDD5-4A5B-B797-91FC4B5F2811}"/>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1C-DDD5-4A5B-B797-91FC4B5F2811}"/>
                </c:ext>
              </c:extLst>
            </c:dLbl>
            <c:dLbl>
              <c:idx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1E-DDD5-4A5B-B797-91FC4B5F2811}"/>
                </c:ext>
              </c:extLst>
            </c:dLbl>
            <c:dLbl>
              <c:idx val="2"/>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0-DDD5-4A5B-B797-91FC4B5F2811}"/>
                </c:ext>
              </c:extLst>
            </c:dLbl>
            <c:dLbl>
              <c:idx val="3"/>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2-DDD5-4A5B-B797-91FC4B5F2811}"/>
                </c:ext>
              </c:extLst>
            </c:dLbl>
            <c:dLbl>
              <c:idx val="4"/>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4-DDD5-4A5B-B797-91FC4B5F2811}"/>
                </c:ext>
              </c:extLst>
            </c:dLbl>
            <c:dLbl>
              <c:idx val="5"/>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6-DDD5-4A5B-B797-91FC4B5F2811}"/>
                </c:ext>
              </c:extLst>
            </c:dLbl>
            <c:dLbl>
              <c:idx val="6"/>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8-DDD5-4A5B-B797-91FC4B5F2811}"/>
                </c:ext>
              </c:extLst>
            </c:dLbl>
            <c:dLbl>
              <c:idx val="7"/>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A-DDD5-4A5B-B797-91FC4B5F2811}"/>
                </c:ext>
              </c:extLst>
            </c:dLbl>
            <c:dLbl>
              <c:idx val="8"/>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C-DDD5-4A5B-B797-91FC4B5F2811}"/>
                </c:ext>
              </c:extLst>
            </c:dLbl>
            <c:dLbl>
              <c:idx val="9"/>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2E-DDD5-4A5B-B797-91FC4B5F2811}"/>
                </c:ext>
              </c:extLst>
            </c:dLbl>
            <c:dLbl>
              <c:idx val="1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0-DDD5-4A5B-B797-91FC4B5F2811}"/>
                </c:ext>
              </c:extLst>
            </c:dLbl>
            <c:dLbl>
              <c:idx val="1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2-DDD5-4A5B-B797-91FC4B5F2811}"/>
                </c:ext>
              </c:extLst>
            </c:dLbl>
            <c:dLbl>
              <c:idx val="12"/>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4-DDD5-4A5B-B797-91FC4B5F28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Лист1!$H$12:$H$41</c:f>
              <c:strCache>
                <c:ptCount val="12"/>
                <c:pt idx="0">
                  <c:v>Пяндж</c:v>
                </c:pt>
                <c:pt idx="1">
                  <c:v>Гунт</c:v>
                </c:pt>
                <c:pt idx="2">
                  <c:v>Бартанг</c:v>
                </c:pt>
                <c:pt idx="3">
                  <c:v>Ванч</c:v>
                </c:pt>
                <c:pt idx="4">
                  <c:v>Язгулем</c:v>
                </c:pt>
                <c:pt idx="5">
                  <c:v>Кызыл-Су</c:v>
                </c:pt>
                <c:pt idx="6">
                  <c:v>Вахш</c:v>
                </c:pt>
                <c:pt idx="7">
                  <c:v>Кафирниган</c:v>
                </c:pt>
                <c:pt idx="8">
                  <c:v>Оз. Кара-Куль</c:v>
                </c:pt>
                <c:pt idx="9">
                  <c:v>Сурхан-Дарья</c:v>
                </c:pt>
                <c:pt idx="10">
                  <c:v>Зеравшан</c:v>
                </c:pt>
                <c:pt idx="11">
                  <c:v>Сыр-Дарья</c:v>
                </c:pt>
              </c:strCache>
              <c:extLst/>
            </c:strRef>
          </c:cat>
          <c:val>
            <c:numRef>
              <c:f>Лист1!$J$12:$J$41</c:f>
              <c:numCache>
                <c:formatCode>General</c:formatCode>
                <c:ptCount val="13"/>
                <c:pt idx="0">
                  <c:v>122.9</c:v>
                </c:pt>
                <c:pt idx="1">
                  <c:v>19.8</c:v>
                </c:pt>
                <c:pt idx="2">
                  <c:v>26.01</c:v>
                </c:pt>
                <c:pt idx="3">
                  <c:v>10.34</c:v>
                </c:pt>
                <c:pt idx="4">
                  <c:v>7.4</c:v>
                </c:pt>
                <c:pt idx="5">
                  <c:v>9.52</c:v>
                </c:pt>
                <c:pt idx="6">
                  <c:v>251.15</c:v>
                </c:pt>
                <c:pt idx="7">
                  <c:v>37.22</c:v>
                </c:pt>
                <c:pt idx="8">
                  <c:v>0.9</c:v>
                </c:pt>
                <c:pt idx="9">
                  <c:v>5.5</c:v>
                </c:pt>
                <c:pt idx="10">
                  <c:v>33.94</c:v>
                </c:pt>
                <c:pt idx="11">
                  <c:v>2.2799999999999998</c:v>
                </c:pt>
                <c:pt idx="12">
                  <c:v>527.05999999999995</c:v>
                </c:pt>
              </c:numCache>
              <c:extLst/>
            </c:numRef>
          </c:val>
          <c:extLst>
            <c:ext xmlns:c16="http://schemas.microsoft.com/office/drawing/2014/chart" uri="{C3380CC4-5D6E-409C-BE32-E72D297353CC}">
              <c16:uniqueId val="{00000035-DDD5-4A5B-B797-91FC4B5F2811}"/>
            </c:ext>
          </c:extLst>
        </c:ser>
        <c:ser>
          <c:idx val="2"/>
          <c:order val="2"/>
          <c:tx>
            <c:strRef>
              <c:f>Лист1!$K$11</c:f>
              <c:strCache>
                <c:ptCount val="1"/>
                <c:pt idx="0">
                  <c:v>Доля в общем объеме, %</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7-DDD5-4A5B-B797-91FC4B5F2811}"/>
              </c:ext>
            </c:extLst>
          </c:dPt>
          <c:dPt>
            <c:idx val="1"/>
            <c:bubble3D val="0"/>
            <c:spPr>
              <a:solidFill>
                <a:schemeClr val="accent5"/>
              </a:solidFill>
              <a:ln w="12700" cap="rnd" cmpd="sng" algn="ctr">
                <a:solidFill>
                  <a:schemeClr val="lt1"/>
                </a:solidFill>
                <a:prstDash val="solid"/>
                <a:round/>
              </a:ln>
              <a:effectLst/>
            </c:spPr>
            <c:extLst>
              <c:ext xmlns:c16="http://schemas.microsoft.com/office/drawing/2014/chart" uri="{C3380CC4-5D6E-409C-BE32-E72D297353CC}">
                <c16:uniqueId val="{00000039-DDD5-4A5B-B797-91FC4B5F2811}"/>
              </c:ext>
            </c:extLst>
          </c:dPt>
          <c:dPt>
            <c:idx val="2"/>
            <c:bubble3D val="0"/>
            <c:spPr>
              <a:solidFill>
                <a:schemeClr val="accent4"/>
              </a:solidFill>
              <a:ln w="12700" cap="rnd" cmpd="sng" algn="ctr">
                <a:solidFill>
                  <a:schemeClr val="lt1"/>
                </a:solidFill>
                <a:prstDash val="solid"/>
                <a:round/>
              </a:ln>
              <a:effectLst/>
            </c:spPr>
            <c:extLst>
              <c:ext xmlns:c16="http://schemas.microsoft.com/office/drawing/2014/chart" uri="{C3380CC4-5D6E-409C-BE32-E72D297353CC}">
                <c16:uniqueId val="{0000003B-DDD5-4A5B-B797-91FC4B5F2811}"/>
              </c:ext>
            </c:extLst>
          </c:dPt>
          <c:dPt>
            <c:idx val="3"/>
            <c:bubble3D val="0"/>
            <c:spPr>
              <a:solidFill>
                <a:schemeClr val="accent6">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3D-DDD5-4A5B-B797-91FC4B5F2811}"/>
              </c:ext>
            </c:extLst>
          </c:dPt>
          <c:dPt>
            <c:idx val="4"/>
            <c:bubble3D val="0"/>
            <c:spPr>
              <a:solidFill>
                <a:schemeClr val="accent5">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3F-DDD5-4A5B-B797-91FC4B5F2811}"/>
              </c:ext>
            </c:extLst>
          </c:dPt>
          <c:dPt>
            <c:idx val="5"/>
            <c:bubble3D val="0"/>
            <c:spPr>
              <a:solidFill>
                <a:schemeClr val="accent4">
                  <a:lumMod val="60000"/>
                </a:schemeClr>
              </a:solidFill>
              <a:ln w="12700" cap="rnd" cmpd="sng" algn="ctr">
                <a:solidFill>
                  <a:schemeClr val="lt1"/>
                </a:solidFill>
                <a:prstDash val="solid"/>
                <a:round/>
              </a:ln>
              <a:effectLst/>
            </c:spPr>
            <c:extLst>
              <c:ext xmlns:c16="http://schemas.microsoft.com/office/drawing/2014/chart" uri="{C3380CC4-5D6E-409C-BE32-E72D297353CC}">
                <c16:uniqueId val="{00000041-DDD5-4A5B-B797-91FC4B5F2811}"/>
              </c:ext>
            </c:extLst>
          </c:dPt>
          <c:dPt>
            <c:idx val="6"/>
            <c:bubble3D val="0"/>
            <c:spPr>
              <a:solidFill>
                <a:schemeClr val="accent6">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43-DDD5-4A5B-B797-91FC4B5F2811}"/>
              </c:ext>
            </c:extLst>
          </c:dPt>
          <c:dPt>
            <c:idx val="7"/>
            <c:bubble3D val="0"/>
            <c:spPr>
              <a:solidFill>
                <a:schemeClr val="accent5">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45-DDD5-4A5B-B797-91FC4B5F2811}"/>
              </c:ext>
            </c:extLst>
          </c:dPt>
          <c:dPt>
            <c:idx val="8"/>
            <c:bubble3D val="0"/>
            <c:spPr>
              <a:solidFill>
                <a:schemeClr val="accent4">
                  <a:lumMod val="80000"/>
                  <a:lumOff val="20000"/>
                </a:schemeClr>
              </a:solidFill>
              <a:ln w="12700" cap="rnd" cmpd="sng" algn="ctr">
                <a:solidFill>
                  <a:schemeClr val="lt1"/>
                </a:solidFill>
                <a:prstDash val="solid"/>
                <a:round/>
              </a:ln>
              <a:effectLst/>
            </c:spPr>
            <c:extLst>
              <c:ext xmlns:c16="http://schemas.microsoft.com/office/drawing/2014/chart" uri="{C3380CC4-5D6E-409C-BE32-E72D297353CC}">
                <c16:uniqueId val="{00000047-DDD5-4A5B-B797-91FC4B5F2811}"/>
              </c:ext>
            </c:extLst>
          </c:dPt>
          <c:dPt>
            <c:idx val="9"/>
            <c:bubble3D val="0"/>
            <c:spPr>
              <a:solidFill>
                <a:schemeClr val="accent6">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49-DDD5-4A5B-B797-91FC4B5F2811}"/>
              </c:ext>
            </c:extLst>
          </c:dPt>
          <c:dPt>
            <c:idx val="10"/>
            <c:bubble3D val="0"/>
            <c:spPr>
              <a:solidFill>
                <a:schemeClr val="accent5">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4B-DDD5-4A5B-B797-91FC4B5F2811}"/>
              </c:ext>
            </c:extLst>
          </c:dPt>
          <c:dPt>
            <c:idx val="11"/>
            <c:bubble3D val="0"/>
            <c:spPr>
              <a:solidFill>
                <a:schemeClr val="accent4">
                  <a:lumMod val="80000"/>
                </a:schemeClr>
              </a:solidFill>
              <a:ln w="12700" cap="rnd" cmpd="sng" algn="ctr">
                <a:solidFill>
                  <a:schemeClr val="lt1"/>
                </a:solidFill>
                <a:prstDash val="solid"/>
                <a:round/>
              </a:ln>
              <a:effectLst/>
            </c:spPr>
            <c:extLst>
              <c:ext xmlns:c16="http://schemas.microsoft.com/office/drawing/2014/chart" uri="{C3380CC4-5D6E-409C-BE32-E72D297353CC}">
                <c16:uniqueId val="{0000004D-DDD5-4A5B-B797-91FC4B5F2811}"/>
              </c:ext>
            </c:extLst>
          </c:dPt>
          <c:dPt>
            <c:idx val="12"/>
            <c:bubble3D val="0"/>
            <c:spPr>
              <a:solidFill>
                <a:schemeClr val="accent6">
                  <a:lumMod val="60000"/>
                  <a:lumOff val="40000"/>
                </a:schemeClr>
              </a:solidFill>
              <a:ln w="12700" cap="rnd" cmpd="sng" algn="ctr">
                <a:solidFill>
                  <a:schemeClr val="lt1"/>
                </a:solidFill>
                <a:prstDash val="solid"/>
                <a:round/>
              </a:ln>
              <a:effectLst/>
            </c:spPr>
            <c:extLst>
              <c:ext xmlns:c16="http://schemas.microsoft.com/office/drawing/2014/chart" uri="{C3380CC4-5D6E-409C-BE32-E72D297353CC}">
                <c16:uniqueId val="{0000004F-DDD5-4A5B-B797-91FC4B5F2811}"/>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7-DDD5-4A5B-B797-91FC4B5F2811}"/>
                </c:ext>
              </c:extLst>
            </c:dLbl>
            <c:dLbl>
              <c:idx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9-DDD5-4A5B-B797-91FC4B5F2811}"/>
                </c:ext>
              </c:extLst>
            </c:dLbl>
            <c:dLbl>
              <c:idx val="2"/>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B-DDD5-4A5B-B797-91FC4B5F2811}"/>
                </c:ext>
              </c:extLst>
            </c:dLbl>
            <c:dLbl>
              <c:idx val="3"/>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D-DDD5-4A5B-B797-91FC4B5F2811}"/>
                </c:ext>
              </c:extLst>
            </c:dLbl>
            <c:dLbl>
              <c:idx val="4"/>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3F-DDD5-4A5B-B797-91FC4B5F2811}"/>
                </c:ext>
              </c:extLst>
            </c:dLbl>
            <c:dLbl>
              <c:idx val="5"/>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1-DDD5-4A5B-B797-91FC4B5F2811}"/>
                </c:ext>
              </c:extLst>
            </c:dLbl>
            <c:dLbl>
              <c:idx val="6"/>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3-DDD5-4A5B-B797-91FC4B5F2811}"/>
                </c:ext>
              </c:extLst>
            </c:dLbl>
            <c:dLbl>
              <c:idx val="7"/>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5-DDD5-4A5B-B797-91FC4B5F2811}"/>
                </c:ext>
              </c:extLst>
            </c:dLbl>
            <c:dLbl>
              <c:idx val="8"/>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7-DDD5-4A5B-B797-91FC4B5F2811}"/>
                </c:ext>
              </c:extLst>
            </c:dLbl>
            <c:dLbl>
              <c:idx val="9"/>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9-DDD5-4A5B-B797-91FC4B5F2811}"/>
                </c:ext>
              </c:extLst>
            </c:dLbl>
            <c:dLbl>
              <c:idx val="1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B-DDD5-4A5B-B797-91FC4B5F2811}"/>
                </c:ext>
              </c:extLst>
            </c:dLbl>
            <c:dLbl>
              <c:idx val="1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D-DDD5-4A5B-B797-91FC4B5F2811}"/>
                </c:ext>
              </c:extLst>
            </c:dLbl>
            <c:dLbl>
              <c:idx val="12"/>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extLst>
                <c:ext xmlns:c16="http://schemas.microsoft.com/office/drawing/2014/chart" uri="{C3380CC4-5D6E-409C-BE32-E72D297353CC}">
                  <c16:uniqueId val="{0000004F-DDD5-4A5B-B797-91FC4B5F281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Лист1!$H$12:$H$41</c:f>
              <c:strCache>
                <c:ptCount val="12"/>
                <c:pt idx="0">
                  <c:v>Пяндж</c:v>
                </c:pt>
                <c:pt idx="1">
                  <c:v>Гунт</c:v>
                </c:pt>
                <c:pt idx="2">
                  <c:v>Бартанг</c:v>
                </c:pt>
                <c:pt idx="3">
                  <c:v>Ванч</c:v>
                </c:pt>
                <c:pt idx="4">
                  <c:v>Язгулем</c:v>
                </c:pt>
                <c:pt idx="5">
                  <c:v>Кызыл-Су</c:v>
                </c:pt>
                <c:pt idx="6">
                  <c:v>Вахш</c:v>
                </c:pt>
                <c:pt idx="7">
                  <c:v>Кафирниган</c:v>
                </c:pt>
                <c:pt idx="8">
                  <c:v>Оз. Кара-Куль</c:v>
                </c:pt>
                <c:pt idx="9">
                  <c:v>Сурхан-Дарья</c:v>
                </c:pt>
                <c:pt idx="10">
                  <c:v>Зеравшан</c:v>
                </c:pt>
                <c:pt idx="11">
                  <c:v>Сыр-Дарья</c:v>
                </c:pt>
              </c:strCache>
              <c:extLst/>
            </c:strRef>
          </c:cat>
          <c:val>
            <c:numRef>
              <c:f>Лист1!$K$12:$K$41</c:f>
              <c:numCache>
                <c:formatCode>General</c:formatCode>
                <c:ptCount val="13"/>
                <c:pt idx="0">
                  <c:v>23.2</c:v>
                </c:pt>
                <c:pt idx="1">
                  <c:v>3.73</c:v>
                </c:pt>
                <c:pt idx="2">
                  <c:v>4.93</c:v>
                </c:pt>
                <c:pt idx="3">
                  <c:v>1.96</c:v>
                </c:pt>
                <c:pt idx="4">
                  <c:v>1.39</c:v>
                </c:pt>
                <c:pt idx="5">
                  <c:v>1.78</c:v>
                </c:pt>
                <c:pt idx="6">
                  <c:v>48</c:v>
                </c:pt>
                <c:pt idx="7">
                  <c:v>7</c:v>
                </c:pt>
                <c:pt idx="8">
                  <c:v>0.17</c:v>
                </c:pt>
                <c:pt idx="9">
                  <c:v>1.03</c:v>
                </c:pt>
                <c:pt idx="10">
                  <c:v>6.38</c:v>
                </c:pt>
                <c:pt idx="11">
                  <c:v>0.43</c:v>
                </c:pt>
                <c:pt idx="12">
                  <c:v>100</c:v>
                </c:pt>
              </c:numCache>
              <c:extLst/>
            </c:numRef>
          </c:val>
          <c:extLst>
            <c:ext xmlns:c16="http://schemas.microsoft.com/office/drawing/2014/chart" uri="{C3380CC4-5D6E-409C-BE32-E72D297353CC}">
              <c16:uniqueId val="{00000050-DDD5-4A5B-B797-91FC4B5F2811}"/>
            </c:ext>
          </c:extLst>
        </c:ser>
        <c:dLbls>
          <c:dLblPos val="outEnd"/>
          <c:showLegendKey val="0"/>
          <c:showVal val="0"/>
          <c:showCatName val="0"/>
          <c:showSerName val="0"/>
          <c:showPercent val="1"/>
          <c:showBubbleSize val="0"/>
          <c:showLeaderLines val="1"/>
        </c:dLbls>
        <c:firstSliceAng val="317"/>
      </c:pieChart>
      <c:dTable>
        <c:showHorzBorder val="1"/>
        <c:showVertBorder val="1"/>
        <c:showOutline val="1"/>
        <c:showKeys val="1"/>
        <c:spPr>
          <a:noFill/>
          <a:ln w="12700" cap="rnd" cmpd="sng" algn="ctr">
            <a:solidFill>
              <a:schemeClr val="tx1">
                <a:tint val="75000"/>
              </a:schemeClr>
            </a:solidFill>
            <a:prstDash val="solid"/>
            <a:round/>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dTable>
      <c:spPr>
        <a:noFill/>
        <a:ln>
          <a:noFill/>
        </a:ln>
        <a:effectLst/>
      </c:spPr>
    </c:plotArea>
    <c:plotVisOnly val="1"/>
    <c:dispBlanksAs val="zero"/>
    <c:showDLblsOverMax val="0"/>
  </c:chart>
  <c:spPr>
    <a:noFill/>
    <a:ln w="12700" cap="rnd" cmpd="sng" algn="ctr">
      <a:noFill/>
      <a:prstDash val="solid"/>
    </a:ln>
    <a:effectLst/>
  </c:spPr>
  <c:txPr>
    <a:bodyPr/>
    <a:lstStyle/>
    <a:p>
      <a:pPr>
        <a:defRPr sz="1800"/>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01-8E78-4D15-988D-F546B7E63680}"/>
              </c:ext>
            </c:extLst>
          </c:dPt>
          <c:dPt>
            <c:idx val="1"/>
            <c:bubble3D val="0"/>
            <c:spPr>
              <a:solidFill>
                <a:schemeClr val="accent5"/>
              </a:solidFill>
              <a:ln w="12700" cap="rnd" cmpd="sng" algn="ctr">
                <a:solidFill>
                  <a:schemeClr val="lt1"/>
                </a:solidFill>
                <a:prstDash val="solid"/>
                <a:round/>
              </a:ln>
              <a:effectLst/>
            </c:spPr>
            <c:extLst>
              <c:ext xmlns:c16="http://schemas.microsoft.com/office/drawing/2014/chart" uri="{C3380CC4-5D6E-409C-BE32-E72D297353CC}">
                <c16:uniqueId val="{00000003-8E78-4D15-988D-F546B7E63680}"/>
              </c:ext>
            </c:extLst>
          </c:dPt>
          <c:cat>
            <c:strRef>
              <c:f>Лист4!$E$6:$F$6</c:f>
              <c:strCache>
                <c:ptCount val="2"/>
                <c:pt idx="0">
                  <c:v>Потенциал </c:v>
                </c:pt>
                <c:pt idx="1">
                  <c:v>Освоено</c:v>
                </c:pt>
              </c:strCache>
            </c:strRef>
          </c:cat>
          <c:val>
            <c:numRef>
              <c:f>Лист4!$E$7:$F$7</c:f>
              <c:numCache>
                <c:formatCode>General</c:formatCode>
                <c:ptCount val="2"/>
                <c:pt idx="0">
                  <c:v>60167</c:v>
                </c:pt>
                <c:pt idx="1">
                  <c:v>5000</c:v>
                </c:pt>
              </c:numCache>
            </c:numRef>
          </c:val>
          <c:extLst>
            <c:ext xmlns:c16="http://schemas.microsoft.com/office/drawing/2014/chart" uri="{C3380CC4-5D6E-409C-BE32-E72D297353CC}">
              <c16:uniqueId val="{00000004-8E78-4D15-988D-F546B7E63680}"/>
            </c:ext>
          </c:extLst>
        </c:ser>
        <c:ser>
          <c:idx val="1"/>
          <c:order val="1"/>
          <c:tx>
            <c:strRef>
              <c:f>Лист3!$B$45</c:f>
              <c:strCache>
                <c:ptCount val="1"/>
                <c:pt idx="0">
                  <c:v>Гидроэлектростанции</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06-8E78-4D15-988D-F546B7E63680}"/>
              </c:ext>
            </c:extLst>
          </c:dPt>
          <c:cat>
            <c:strRef>
              <c:f>Лист3!$C$44</c:f>
              <c:strCache>
                <c:ptCount val="1"/>
                <c:pt idx="0">
                  <c:v>Мощность, МВт</c:v>
                </c:pt>
              </c:strCache>
            </c:strRef>
          </c:cat>
          <c:val>
            <c:numRef>
              <c:f>Лист3!$C$45</c:f>
              <c:numCache>
                <c:formatCode>General</c:formatCode>
                <c:ptCount val="1"/>
              </c:numCache>
            </c:numRef>
          </c:val>
          <c:extLst>
            <c:ext xmlns:c16="http://schemas.microsoft.com/office/drawing/2014/chart" uri="{C3380CC4-5D6E-409C-BE32-E72D297353CC}">
              <c16:uniqueId val="{00000007-8E78-4D15-988D-F546B7E63680}"/>
            </c:ext>
          </c:extLst>
        </c:ser>
        <c:ser>
          <c:idx val="2"/>
          <c:order val="2"/>
          <c:tx>
            <c:strRef>
              <c:f>Лист3!$B$46</c:f>
              <c:strCache>
                <c:ptCount val="1"/>
                <c:pt idx="0">
                  <c:v>Нурекская 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09-8E78-4D15-988D-F546B7E63680}"/>
              </c:ext>
            </c:extLst>
          </c:dPt>
          <c:cat>
            <c:strRef>
              <c:f>Лист3!$C$44</c:f>
              <c:strCache>
                <c:ptCount val="1"/>
                <c:pt idx="0">
                  <c:v>Мощность, МВт</c:v>
                </c:pt>
              </c:strCache>
            </c:strRef>
          </c:cat>
          <c:val>
            <c:numRef>
              <c:f>Лист3!$C$46</c:f>
              <c:numCache>
                <c:formatCode>0</c:formatCode>
                <c:ptCount val="1"/>
                <c:pt idx="0">
                  <c:v>3000</c:v>
                </c:pt>
              </c:numCache>
            </c:numRef>
          </c:val>
          <c:extLst>
            <c:ext xmlns:c16="http://schemas.microsoft.com/office/drawing/2014/chart" uri="{C3380CC4-5D6E-409C-BE32-E72D297353CC}">
              <c16:uniqueId val="{0000000A-8E78-4D15-988D-F546B7E63680}"/>
            </c:ext>
          </c:extLst>
        </c:ser>
        <c:ser>
          <c:idx val="3"/>
          <c:order val="3"/>
          <c:tx>
            <c:strRef>
              <c:f>Лист3!$B$47</c:f>
              <c:strCache>
                <c:ptCount val="1"/>
                <c:pt idx="0">
                  <c:v>Байпазинская ГЭС </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0C-8E78-4D15-988D-F546B7E63680}"/>
              </c:ext>
            </c:extLst>
          </c:dPt>
          <c:cat>
            <c:strRef>
              <c:f>Лист3!$C$44</c:f>
              <c:strCache>
                <c:ptCount val="1"/>
                <c:pt idx="0">
                  <c:v>Мощность, МВт</c:v>
                </c:pt>
              </c:strCache>
            </c:strRef>
          </c:cat>
          <c:val>
            <c:numRef>
              <c:f>Лист3!$C$47</c:f>
              <c:numCache>
                <c:formatCode>0</c:formatCode>
                <c:ptCount val="1"/>
                <c:pt idx="0">
                  <c:v>600</c:v>
                </c:pt>
              </c:numCache>
            </c:numRef>
          </c:val>
          <c:extLst>
            <c:ext xmlns:c16="http://schemas.microsoft.com/office/drawing/2014/chart" uri="{C3380CC4-5D6E-409C-BE32-E72D297353CC}">
              <c16:uniqueId val="{0000000D-8E78-4D15-988D-F546B7E63680}"/>
            </c:ext>
          </c:extLst>
        </c:ser>
        <c:ser>
          <c:idx val="4"/>
          <c:order val="4"/>
          <c:tx>
            <c:strRef>
              <c:f>Лист3!$B$48</c:f>
              <c:strCache>
                <c:ptCount val="1"/>
                <c:pt idx="0">
                  <c:v>Кайроккумская 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0F-8E78-4D15-988D-F546B7E63680}"/>
              </c:ext>
            </c:extLst>
          </c:dPt>
          <c:cat>
            <c:strRef>
              <c:f>Лист3!$C$44</c:f>
              <c:strCache>
                <c:ptCount val="1"/>
                <c:pt idx="0">
                  <c:v>Мощность, МВт</c:v>
                </c:pt>
              </c:strCache>
            </c:strRef>
          </c:cat>
          <c:val>
            <c:numRef>
              <c:f>Лист3!$C$48</c:f>
              <c:numCache>
                <c:formatCode>0</c:formatCode>
                <c:ptCount val="1"/>
                <c:pt idx="0">
                  <c:v>126</c:v>
                </c:pt>
              </c:numCache>
            </c:numRef>
          </c:val>
          <c:extLst>
            <c:ext xmlns:c16="http://schemas.microsoft.com/office/drawing/2014/chart" uri="{C3380CC4-5D6E-409C-BE32-E72D297353CC}">
              <c16:uniqueId val="{00000010-8E78-4D15-988D-F546B7E63680}"/>
            </c:ext>
          </c:extLst>
        </c:ser>
        <c:ser>
          <c:idx val="5"/>
          <c:order val="5"/>
          <c:tx>
            <c:strRef>
              <c:f>Лист3!$B$49</c:f>
              <c:strCache>
                <c:ptCount val="1"/>
                <c:pt idx="0">
                  <c:v>Сангтудинская ГЭС-1</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12-8E78-4D15-988D-F546B7E63680}"/>
              </c:ext>
            </c:extLst>
          </c:dPt>
          <c:cat>
            <c:strRef>
              <c:f>Лист3!$C$44</c:f>
              <c:strCache>
                <c:ptCount val="1"/>
                <c:pt idx="0">
                  <c:v>Мощность, МВт</c:v>
                </c:pt>
              </c:strCache>
            </c:strRef>
          </c:cat>
          <c:val>
            <c:numRef>
              <c:f>Лист3!$C$49</c:f>
              <c:numCache>
                <c:formatCode>0</c:formatCode>
                <c:ptCount val="1"/>
                <c:pt idx="0">
                  <c:v>670</c:v>
                </c:pt>
              </c:numCache>
            </c:numRef>
          </c:val>
          <c:extLst>
            <c:ext xmlns:c16="http://schemas.microsoft.com/office/drawing/2014/chart" uri="{C3380CC4-5D6E-409C-BE32-E72D297353CC}">
              <c16:uniqueId val="{00000013-8E78-4D15-988D-F546B7E63680}"/>
            </c:ext>
          </c:extLst>
        </c:ser>
        <c:ser>
          <c:idx val="6"/>
          <c:order val="6"/>
          <c:tx>
            <c:strRef>
              <c:f>Лист3!$B$50</c:f>
              <c:strCache>
                <c:ptCount val="1"/>
                <c:pt idx="0">
                  <c:v>Сангтудинская ГЭС-2</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15-8E78-4D15-988D-F546B7E63680}"/>
              </c:ext>
            </c:extLst>
          </c:dPt>
          <c:cat>
            <c:strRef>
              <c:f>Лист3!$C$44</c:f>
              <c:strCache>
                <c:ptCount val="1"/>
                <c:pt idx="0">
                  <c:v>Мощность, МВт</c:v>
                </c:pt>
              </c:strCache>
            </c:strRef>
          </c:cat>
          <c:val>
            <c:numRef>
              <c:f>Лист3!$C$50</c:f>
              <c:numCache>
                <c:formatCode>0</c:formatCode>
                <c:ptCount val="1"/>
                <c:pt idx="0">
                  <c:v>220</c:v>
                </c:pt>
              </c:numCache>
            </c:numRef>
          </c:val>
          <c:extLst>
            <c:ext xmlns:c16="http://schemas.microsoft.com/office/drawing/2014/chart" uri="{C3380CC4-5D6E-409C-BE32-E72D297353CC}">
              <c16:uniqueId val="{00000016-8E78-4D15-988D-F546B7E63680}"/>
            </c:ext>
          </c:extLst>
        </c:ser>
        <c:ser>
          <c:idx val="7"/>
          <c:order val="7"/>
          <c:tx>
            <c:strRef>
              <c:f>Лист3!$B$51</c:f>
              <c:strCache>
                <c:ptCount val="1"/>
                <c:pt idx="0">
                  <c:v>Головная ГЭС </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18-8E78-4D15-988D-F546B7E63680}"/>
              </c:ext>
            </c:extLst>
          </c:dPt>
          <c:cat>
            <c:strRef>
              <c:f>Лист3!$C$44</c:f>
              <c:strCache>
                <c:ptCount val="1"/>
                <c:pt idx="0">
                  <c:v>Мощность, МВт</c:v>
                </c:pt>
              </c:strCache>
            </c:strRef>
          </c:cat>
          <c:val>
            <c:numRef>
              <c:f>Лист3!$C$51</c:f>
              <c:numCache>
                <c:formatCode>0</c:formatCode>
                <c:ptCount val="1"/>
                <c:pt idx="0">
                  <c:v>245</c:v>
                </c:pt>
              </c:numCache>
            </c:numRef>
          </c:val>
          <c:extLst>
            <c:ext xmlns:c16="http://schemas.microsoft.com/office/drawing/2014/chart" uri="{C3380CC4-5D6E-409C-BE32-E72D297353CC}">
              <c16:uniqueId val="{00000019-8E78-4D15-988D-F546B7E63680}"/>
            </c:ext>
          </c:extLst>
        </c:ser>
        <c:ser>
          <c:idx val="8"/>
          <c:order val="8"/>
          <c:tx>
            <c:strRef>
              <c:f>Лист3!$B$52</c:f>
              <c:strCache>
                <c:ptCount val="1"/>
                <c:pt idx="0">
                  <c:v>Перепадная 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1B-8E78-4D15-988D-F546B7E63680}"/>
              </c:ext>
            </c:extLst>
          </c:dPt>
          <c:cat>
            <c:strRef>
              <c:f>Лист3!$C$44</c:f>
              <c:strCache>
                <c:ptCount val="1"/>
                <c:pt idx="0">
                  <c:v>Мощность, МВт</c:v>
                </c:pt>
              </c:strCache>
            </c:strRef>
          </c:cat>
          <c:val>
            <c:numRef>
              <c:f>Лист3!$C$52</c:f>
              <c:numCache>
                <c:formatCode>0</c:formatCode>
                <c:ptCount val="1"/>
                <c:pt idx="0">
                  <c:v>29</c:v>
                </c:pt>
              </c:numCache>
            </c:numRef>
          </c:val>
          <c:extLst>
            <c:ext xmlns:c16="http://schemas.microsoft.com/office/drawing/2014/chart" uri="{C3380CC4-5D6E-409C-BE32-E72D297353CC}">
              <c16:uniqueId val="{0000001C-8E78-4D15-988D-F546B7E63680}"/>
            </c:ext>
          </c:extLst>
        </c:ser>
        <c:ser>
          <c:idx val="9"/>
          <c:order val="9"/>
          <c:tx>
            <c:strRef>
              <c:f>Лист3!$B$53</c:f>
              <c:strCache>
                <c:ptCount val="1"/>
                <c:pt idx="0">
                  <c:v>Центральная 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1E-8E78-4D15-988D-F546B7E63680}"/>
              </c:ext>
            </c:extLst>
          </c:dPt>
          <c:cat>
            <c:strRef>
              <c:f>Лист3!$C$44</c:f>
              <c:strCache>
                <c:ptCount val="1"/>
                <c:pt idx="0">
                  <c:v>Мощность, МВт</c:v>
                </c:pt>
              </c:strCache>
            </c:strRef>
          </c:cat>
          <c:val>
            <c:numRef>
              <c:f>Лист3!$C$53</c:f>
              <c:numCache>
                <c:formatCode>0</c:formatCode>
                <c:ptCount val="1"/>
                <c:pt idx="0">
                  <c:v>15</c:v>
                </c:pt>
              </c:numCache>
            </c:numRef>
          </c:val>
          <c:extLst>
            <c:ext xmlns:c16="http://schemas.microsoft.com/office/drawing/2014/chart" uri="{C3380CC4-5D6E-409C-BE32-E72D297353CC}">
              <c16:uniqueId val="{0000001F-8E78-4D15-988D-F546B7E63680}"/>
            </c:ext>
          </c:extLst>
        </c:ser>
        <c:ser>
          <c:idx val="10"/>
          <c:order val="10"/>
          <c:tx>
            <c:strRef>
              <c:f>Лист3!$B$54</c:f>
              <c:strCache>
                <c:ptCount val="1"/>
                <c:pt idx="0">
                  <c:v>Варзобская ГЭС - 1</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21-8E78-4D15-988D-F546B7E63680}"/>
              </c:ext>
            </c:extLst>
          </c:dPt>
          <c:cat>
            <c:strRef>
              <c:f>Лист3!$C$44</c:f>
              <c:strCache>
                <c:ptCount val="1"/>
                <c:pt idx="0">
                  <c:v>Мощность, МВт</c:v>
                </c:pt>
              </c:strCache>
            </c:strRef>
          </c:cat>
          <c:val>
            <c:numRef>
              <c:f>Лист3!$C$54</c:f>
              <c:numCache>
                <c:formatCode>0.0</c:formatCode>
                <c:ptCount val="1"/>
                <c:pt idx="0">
                  <c:v>9.5</c:v>
                </c:pt>
              </c:numCache>
            </c:numRef>
          </c:val>
          <c:extLst>
            <c:ext xmlns:c16="http://schemas.microsoft.com/office/drawing/2014/chart" uri="{C3380CC4-5D6E-409C-BE32-E72D297353CC}">
              <c16:uniqueId val="{00000022-8E78-4D15-988D-F546B7E63680}"/>
            </c:ext>
          </c:extLst>
        </c:ser>
        <c:ser>
          <c:idx val="11"/>
          <c:order val="11"/>
          <c:tx>
            <c:strRef>
              <c:f>Лист3!$B$55</c:f>
              <c:strCache>
                <c:ptCount val="1"/>
                <c:pt idx="0">
                  <c:v>Варзобская ГЭС - 2</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24-8E78-4D15-988D-F546B7E63680}"/>
              </c:ext>
            </c:extLst>
          </c:dPt>
          <c:cat>
            <c:strRef>
              <c:f>Лист3!$C$44</c:f>
              <c:strCache>
                <c:ptCount val="1"/>
                <c:pt idx="0">
                  <c:v>Мощность, МВт</c:v>
                </c:pt>
              </c:strCache>
            </c:strRef>
          </c:cat>
          <c:val>
            <c:numRef>
              <c:f>Лист3!$C$55</c:f>
              <c:numCache>
                <c:formatCode>0</c:formatCode>
                <c:ptCount val="1"/>
                <c:pt idx="0">
                  <c:v>15</c:v>
                </c:pt>
              </c:numCache>
            </c:numRef>
          </c:val>
          <c:extLst>
            <c:ext xmlns:c16="http://schemas.microsoft.com/office/drawing/2014/chart" uri="{C3380CC4-5D6E-409C-BE32-E72D297353CC}">
              <c16:uniqueId val="{00000025-8E78-4D15-988D-F546B7E63680}"/>
            </c:ext>
          </c:extLst>
        </c:ser>
        <c:ser>
          <c:idx val="12"/>
          <c:order val="12"/>
          <c:tx>
            <c:strRef>
              <c:f>Лист3!$B$56</c:f>
              <c:strCache>
                <c:ptCount val="1"/>
                <c:pt idx="0">
                  <c:v>Варзобская ГЭС -3</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27-8E78-4D15-988D-F546B7E63680}"/>
              </c:ext>
            </c:extLst>
          </c:dPt>
          <c:cat>
            <c:strRef>
              <c:f>Лист3!$C$44</c:f>
              <c:strCache>
                <c:ptCount val="1"/>
                <c:pt idx="0">
                  <c:v>Мощность, МВт</c:v>
                </c:pt>
              </c:strCache>
            </c:strRef>
          </c:cat>
          <c:val>
            <c:numRef>
              <c:f>Лист3!$C$56</c:f>
              <c:numCache>
                <c:formatCode>0.0</c:formatCode>
                <c:ptCount val="1"/>
                <c:pt idx="0">
                  <c:v>3.5</c:v>
                </c:pt>
              </c:numCache>
            </c:numRef>
          </c:val>
          <c:extLst>
            <c:ext xmlns:c16="http://schemas.microsoft.com/office/drawing/2014/chart" uri="{C3380CC4-5D6E-409C-BE32-E72D297353CC}">
              <c16:uniqueId val="{00000028-8E78-4D15-988D-F546B7E63680}"/>
            </c:ext>
          </c:extLst>
        </c:ser>
        <c:ser>
          <c:idx val="13"/>
          <c:order val="13"/>
          <c:tx>
            <c:strRef>
              <c:f>Лист3!$B$57</c:f>
              <c:strCache>
                <c:ptCount val="1"/>
                <c:pt idx="0">
                  <c:v>Памирская ГЭС </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2A-8E78-4D15-988D-F546B7E63680}"/>
              </c:ext>
            </c:extLst>
          </c:dPt>
          <c:cat>
            <c:strRef>
              <c:f>Лист3!$C$44</c:f>
              <c:strCache>
                <c:ptCount val="1"/>
                <c:pt idx="0">
                  <c:v>Мощность, МВт</c:v>
                </c:pt>
              </c:strCache>
            </c:strRef>
          </c:cat>
          <c:val>
            <c:numRef>
              <c:f>Лист3!$C$57</c:f>
              <c:numCache>
                <c:formatCode>0</c:formatCode>
                <c:ptCount val="1"/>
                <c:pt idx="0">
                  <c:v>28</c:v>
                </c:pt>
              </c:numCache>
            </c:numRef>
          </c:val>
          <c:extLst>
            <c:ext xmlns:c16="http://schemas.microsoft.com/office/drawing/2014/chart" uri="{C3380CC4-5D6E-409C-BE32-E72D297353CC}">
              <c16:uniqueId val="{0000002B-8E78-4D15-988D-F546B7E63680}"/>
            </c:ext>
          </c:extLst>
        </c:ser>
        <c:ser>
          <c:idx val="14"/>
          <c:order val="14"/>
          <c:tx>
            <c:strRef>
              <c:f>Лист3!$B$58</c:f>
              <c:strCache>
                <c:ptCount val="1"/>
                <c:pt idx="0">
                  <c:v>Хоругская 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2D-8E78-4D15-988D-F546B7E63680}"/>
              </c:ext>
            </c:extLst>
          </c:dPt>
          <c:cat>
            <c:strRef>
              <c:f>Лист3!$C$44</c:f>
              <c:strCache>
                <c:ptCount val="1"/>
                <c:pt idx="0">
                  <c:v>Мощность, МВт</c:v>
                </c:pt>
              </c:strCache>
            </c:strRef>
          </c:cat>
          <c:val>
            <c:numRef>
              <c:f>Лист3!$C$58</c:f>
              <c:numCache>
                <c:formatCode>0</c:formatCode>
                <c:ptCount val="1"/>
                <c:pt idx="0">
                  <c:v>9</c:v>
                </c:pt>
              </c:numCache>
            </c:numRef>
          </c:val>
          <c:extLst>
            <c:ext xmlns:c16="http://schemas.microsoft.com/office/drawing/2014/chart" uri="{C3380CC4-5D6E-409C-BE32-E72D297353CC}">
              <c16:uniqueId val="{0000002E-8E78-4D15-988D-F546B7E63680}"/>
            </c:ext>
          </c:extLst>
        </c:ser>
        <c:ser>
          <c:idx val="15"/>
          <c:order val="15"/>
          <c:tx>
            <c:strRef>
              <c:f>Лист3!$B$59</c:f>
              <c:strCache>
                <c:ptCount val="1"/>
                <c:pt idx="0">
                  <c:v>Намангутская 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0-8E78-4D15-988D-F546B7E63680}"/>
              </c:ext>
            </c:extLst>
          </c:dPt>
          <c:cat>
            <c:strRef>
              <c:f>Лист3!$C$44</c:f>
              <c:strCache>
                <c:ptCount val="1"/>
                <c:pt idx="0">
                  <c:v>Мощность, МВт</c:v>
                </c:pt>
              </c:strCache>
            </c:strRef>
          </c:cat>
          <c:val>
            <c:numRef>
              <c:f>Лист3!$C$59</c:f>
              <c:numCache>
                <c:formatCode>0.0</c:formatCode>
                <c:ptCount val="1"/>
                <c:pt idx="0">
                  <c:v>2.5</c:v>
                </c:pt>
              </c:numCache>
            </c:numRef>
          </c:val>
          <c:extLst>
            <c:ext xmlns:c16="http://schemas.microsoft.com/office/drawing/2014/chart" uri="{C3380CC4-5D6E-409C-BE32-E72D297353CC}">
              <c16:uniqueId val="{00000031-8E78-4D15-988D-F546B7E63680}"/>
            </c:ext>
          </c:extLst>
        </c:ser>
        <c:ser>
          <c:idx val="16"/>
          <c:order val="16"/>
          <c:tx>
            <c:strRef>
              <c:f>Лист3!$B$60</c:f>
              <c:strCache>
                <c:ptCount val="1"/>
                <c:pt idx="0">
                  <c:v>Шуджанская ГЭС </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3-8E78-4D15-988D-F546B7E63680}"/>
              </c:ext>
            </c:extLst>
          </c:dPt>
          <c:cat>
            <c:strRef>
              <c:f>Лист3!$C$44</c:f>
              <c:strCache>
                <c:ptCount val="1"/>
                <c:pt idx="0">
                  <c:v>Мощность, МВт</c:v>
                </c:pt>
              </c:strCache>
            </c:strRef>
          </c:cat>
          <c:val>
            <c:numRef>
              <c:f>Лист3!$C$60</c:f>
              <c:numCache>
                <c:formatCode>0.000</c:formatCode>
                <c:ptCount val="1"/>
                <c:pt idx="0">
                  <c:v>0.83199999999999996</c:v>
                </c:pt>
              </c:numCache>
            </c:numRef>
          </c:val>
          <c:extLst>
            <c:ext xmlns:c16="http://schemas.microsoft.com/office/drawing/2014/chart" uri="{C3380CC4-5D6E-409C-BE32-E72D297353CC}">
              <c16:uniqueId val="{00000034-8E78-4D15-988D-F546B7E63680}"/>
            </c:ext>
          </c:extLst>
        </c:ser>
        <c:ser>
          <c:idx val="17"/>
          <c:order val="17"/>
          <c:tx>
            <c:strRef>
              <c:f>Лист3!$B$61</c:f>
              <c:strCache>
                <c:ptCount val="1"/>
                <c:pt idx="0">
                  <c:v>В т.ч. МГЭС</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6-8E78-4D15-988D-F546B7E63680}"/>
              </c:ext>
            </c:extLst>
          </c:dPt>
          <c:cat>
            <c:strRef>
              <c:f>Лист3!$C$44</c:f>
              <c:strCache>
                <c:ptCount val="1"/>
                <c:pt idx="0">
                  <c:v>Мощность, МВт</c:v>
                </c:pt>
              </c:strCache>
            </c:strRef>
          </c:cat>
          <c:val>
            <c:numRef>
              <c:f>Лист3!$C$61</c:f>
              <c:numCache>
                <c:formatCode>0.0</c:formatCode>
                <c:ptCount val="1"/>
                <c:pt idx="0">
                  <c:v>26.3</c:v>
                </c:pt>
              </c:numCache>
            </c:numRef>
          </c:val>
          <c:extLst>
            <c:ext xmlns:c16="http://schemas.microsoft.com/office/drawing/2014/chart" uri="{C3380CC4-5D6E-409C-BE32-E72D297353CC}">
              <c16:uniqueId val="{00000037-8E78-4D15-988D-F546B7E63680}"/>
            </c:ext>
          </c:extLst>
        </c:ser>
        <c:ser>
          <c:idx val="18"/>
          <c:order val="18"/>
          <c:tx>
            <c:strRef>
              <c:f>Лист3!$B$62</c:f>
              <c:strCache>
                <c:ptCount val="1"/>
                <c:pt idx="0">
                  <c:v>Теплоэлектростанции</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9-8E78-4D15-988D-F546B7E63680}"/>
              </c:ext>
            </c:extLst>
          </c:dPt>
          <c:cat>
            <c:strRef>
              <c:f>Лист3!$C$44</c:f>
              <c:strCache>
                <c:ptCount val="1"/>
                <c:pt idx="0">
                  <c:v>Мощность, МВт</c:v>
                </c:pt>
              </c:strCache>
            </c:strRef>
          </c:cat>
          <c:val>
            <c:numRef>
              <c:f>Лист3!$C$62</c:f>
              <c:numCache>
                <c:formatCode>General</c:formatCode>
                <c:ptCount val="1"/>
              </c:numCache>
            </c:numRef>
          </c:val>
          <c:extLst>
            <c:ext xmlns:c16="http://schemas.microsoft.com/office/drawing/2014/chart" uri="{C3380CC4-5D6E-409C-BE32-E72D297353CC}">
              <c16:uniqueId val="{0000003A-8E78-4D15-988D-F546B7E63680}"/>
            </c:ext>
          </c:extLst>
        </c:ser>
        <c:ser>
          <c:idx val="19"/>
          <c:order val="19"/>
          <c:tx>
            <c:strRef>
              <c:f>Лист3!$B$63</c:f>
              <c:strCache>
                <c:ptCount val="1"/>
                <c:pt idx="0">
                  <c:v>Яванская ТЭЦ</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C-8E78-4D15-988D-F546B7E63680}"/>
              </c:ext>
            </c:extLst>
          </c:dPt>
          <c:cat>
            <c:strRef>
              <c:f>Лист3!$C$44</c:f>
              <c:strCache>
                <c:ptCount val="1"/>
                <c:pt idx="0">
                  <c:v>Мощность, МВт</c:v>
                </c:pt>
              </c:strCache>
            </c:strRef>
          </c:cat>
          <c:val>
            <c:numRef>
              <c:f>Лист3!$C$63</c:f>
              <c:numCache>
                <c:formatCode>General</c:formatCode>
                <c:ptCount val="1"/>
                <c:pt idx="0">
                  <c:v>120</c:v>
                </c:pt>
              </c:numCache>
            </c:numRef>
          </c:val>
          <c:extLst>
            <c:ext xmlns:c16="http://schemas.microsoft.com/office/drawing/2014/chart" uri="{C3380CC4-5D6E-409C-BE32-E72D297353CC}">
              <c16:uniqueId val="{0000003D-8E78-4D15-988D-F546B7E63680}"/>
            </c:ext>
          </c:extLst>
        </c:ser>
        <c:ser>
          <c:idx val="20"/>
          <c:order val="20"/>
          <c:tx>
            <c:strRef>
              <c:f>Лист3!$B$64</c:f>
              <c:strCache>
                <c:ptCount val="1"/>
                <c:pt idx="0">
                  <c:v>Душанбенская ТЭЦ-1</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3F-8E78-4D15-988D-F546B7E63680}"/>
              </c:ext>
            </c:extLst>
          </c:dPt>
          <c:cat>
            <c:strRef>
              <c:f>Лист3!$C$44</c:f>
              <c:strCache>
                <c:ptCount val="1"/>
                <c:pt idx="0">
                  <c:v>Мощность, МВт</c:v>
                </c:pt>
              </c:strCache>
            </c:strRef>
          </c:cat>
          <c:val>
            <c:numRef>
              <c:f>Лист3!$C$64</c:f>
              <c:numCache>
                <c:formatCode>General</c:formatCode>
                <c:ptCount val="1"/>
                <c:pt idx="0">
                  <c:v>198</c:v>
                </c:pt>
              </c:numCache>
            </c:numRef>
          </c:val>
          <c:extLst>
            <c:ext xmlns:c16="http://schemas.microsoft.com/office/drawing/2014/chart" uri="{C3380CC4-5D6E-409C-BE32-E72D297353CC}">
              <c16:uniqueId val="{00000040-8E78-4D15-988D-F546B7E63680}"/>
            </c:ext>
          </c:extLst>
        </c:ser>
        <c:ser>
          <c:idx val="21"/>
          <c:order val="21"/>
          <c:tx>
            <c:strRef>
              <c:f>Лист3!$B$65</c:f>
              <c:strCache>
                <c:ptCount val="1"/>
                <c:pt idx="0">
                  <c:v>Душанбенская ТЭЦ-2</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42-8E78-4D15-988D-F546B7E63680}"/>
              </c:ext>
            </c:extLst>
          </c:dPt>
          <c:cat>
            <c:strRef>
              <c:f>Лист3!$C$44</c:f>
              <c:strCache>
                <c:ptCount val="1"/>
                <c:pt idx="0">
                  <c:v>Мощность, МВт</c:v>
                </c:pt>
              </c:strCache>
            </c:strRef>
          </c:cat>
          <c:val>
            <c:numRef>
              <c:f>Лист3!$C$65</c:f>
              <c:numCache>
                <c:formatCode>General</c:formatCode>
                <c:ptCount val="1"/>
                <c:pt idx="0">
                  <c:v>400</c:v>
                </c:pt>
              </c:numCache>
            </c:numRef>
          </c:val>
          <c:extLst>
            <c:ext xmlns:c16="http://schemas.microsoft.com/office/drawing/2014/chart" uri="{C3380CC4-5D6E-409C-BE32-E72D297353CC}">
              <c16:uniqueId val="{00000043-8E78-4D15-988D-F546B7E63680}"/>
            </c:ext>
          </c:extLst>
        </c:ser>
        <c:ser>
          <c:idx val="22"/>
          <c:order val="22"/>
          <c:tx>
            <c:strRef>
              <c:f>Лист3!$B$66</c:f>
              <c:strCache>
                <c:ptCount val="1"/>
                <c:pt idx="0">
                  <c:v>Итого</c:v>
                </c:pt>
              </c:strCache>
            </c:strRef>
          </c:tx>
          <c:dPt>
            <c:idx val="0"/>
            <c:bubble3D val="0"/>
            <c:spPr>
              <a:solidFill>
                <a:schemeClr val="accent6"/>
              </a:solidFill>
              <a:ln w="12700" cap="rnd" cmpd="sng" algn="ctr">
                <a:solidFill>
                  <a:schemeClr val="lt1"/>
                </a:solidFill>
                <a:prstDash val="solid"/>
                <a:round/>
              </a:ln>
              <a:effectLst/>
            </c:spPr>
            <c:extLst>
              <c:ext xmlns:c16="http://schemas.microsoft.com/office/drawing/2014/chart" uri="{C3380CC4-5D6E-409C-BE32-E72D297353CC}">
                <c16:uniqueId val="{00000045-8E78-4D15-988D-F546B7E63680}"/>
              </c:ext>
            </c:extLst>
          </c:dPt>
          <c:cat>
            <c:strRef>
              <c:f>Лист3!$C$44</c:f>
              <c:strCache>
                <c:ptCount val="1"/>
                <c:pt idx="0">
                  <c:v>Мощность, МВт</c:v>
                </c:pt>
              </c:strCache>
            </c:strRef>
          </c:cat>
          <c:val>
            <c:numRef>
              <c:f>Лист3!$C$66</c:f>
              <c:numCache>
                <c:formatCode>0</c:formatCode>
                <c:ptCount val="1"/>
                <c:pt idx="0">
                  <c:v>5717.6320000000005</c:v>
                </c:pt>
              </c:numCache>
            </c:numRef>
          </c:val>
          <c:extLst>
            <c:ext xmlns:c16="http://schemas.microsoft.com/office/drawing/2014/chart" uri="{C3380CC4-5D6E-409C-BE32-E72D297353CC}">
              <c16:uniqueId val="{00000046-8E78-4D15-988D-F546B7E636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12700" cap="rnd" cmpd="sng" algn="ctr">
      <a:noFill/>
      <a:prstDash val="solid"/>
    </a:ln>
    <a:effectLst/>
  </c:spPr>
  <c:txPr>
    <a:bodyPr/>
    <a:lstStyle/>
    <a:p>
      <a:pPr>
        <a:defRPr sz="18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a:t>ЗАХИРАҲОИ ЭНЕРГЕТИКӢ, млн. т.у.т.</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Лист2!$A$2:$A$9</c:f>
              <c:strCache>
                <c:ptCount val="8"/>
                <c:pt idx="0">
                  <c:v>Газ</c:v>
                </c:pt>
                <c:pt idx="1">
                  <c:v>Нафт </c:v>
                </c:pt>
                <c:pt idx="2">
                  <c:v>Конденсат</c:v>
                </c:pt>
                <c:pt idx="3">
                  <c:v>Ангишт</c:v>
                </c:pt>
                <c:pt idx="4">
                  <c:v>Гидроэнергия</c:v>
                </c:pt>
                <c:pt idx="5">
                  <c:v>Энергияи офтоб</c:v>
                </c:pt>
                <c:pt idx="6">
                  <c:v>Биомасса</c:v>
                </c:pt>
                <c:pt idx="7">
                  <c:v>Энергияи шамол</c:v>
                </c:pt>
              </c:strCache>
            </c:strRef>
          </c:cat>
          <c:val>
            <c:numRef>
              <c:f>Лист2!$B$2:$B$9</c:f>
              <c:numCache>
                <c:formatCode>General</c:formatCode>
                <c:ptCount val="8"/>
                <c:pt idx="0">
                  <c:v>1002.7</c:v>
                </c:pt>
                <c:pt idx="1">
                  <c:v>16.73</c:v>
                </c:pt>
                <c:pt idx="2">
                  <c:v>37.18</c:v>
                </c:pt>
                <c:pt idx="3">
                  <c:v>264.29000000000002</c:v>
                </c:pt>
                <c:pt idx="4">
                  <c:v>64828.74</c:v>
                </c:pt>
                <c:pt idx="5">
                  <c:v>224215.96</c:v>
                </c:pt>
                <c:pt idx="6">
                  <c:v>198.52</c:v>
                </c:pt>
                <c:pt idx="7">
                  <c:v>7657.61</c:v>
                </c:pt>
              </c:numCache>
            </c:numRef>
          </c:val>
          <c:extLst>
            <c:ext xmlns:c16="http://schemas.microsoft.com/office/drawing/2014/chart" uri="{C3380CC4-5D6E-409C-BE32-E72D297353CC}">
              <c16:uniqueId val="{00000000-3C49-4535-A009-30E1D8398374}"/>
            </c:ext>
          </c:extLst>
        </c:ser>
        <c:dLbls>
          <c:showLegendKey val="0"/>
          <c:showVal val="1"/>
          <c:showCatName val="0"/>
          <c:showSerName val="0"/>
          <c:showPercent val="0"/>
          <c:showBubbleSize val="0"/>
        </c:dLbls>
        <c:gapWidth val="150"/>
        <c:shape val="box"/>
        <c:axId val="575492512"/>
        <c:axId val="575492840"/>
        <c:axId val="0"/>
      </c:bar3DChart>
      <c:catAx>
        <c:axId val="575492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75492840"/>
        <c:crosses val="autoZero"/>
        <c:auto val="1"/>
        <c:lblAlgn val="ctr"/>
        <c:lblOffset val="100"/>
        <c:noMultiLvlLbl val="0"/>
      </c:catAx>
      <c:valAx>
        <c:axId val="575492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57549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AC28-4401-8845-C72B19FF63F5}"/>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AC28-4401-8845-C72B19FF63F5}"/>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5-AC28-4401-8845-C72B19FF63F5}"/>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7-AC28-4401-8845-C72B19FF63F5}"/>
              </c:ext>
            </c:extLst>
          </c:dPt>
          <c:dLbls>
            <c:dLbl>
              <c:idx val="2"/>
              <c:layout>
                <c:manualLayout>
                  <c:x val="-0.12128446753380701"/>
                  <c:y val="1.614829121998850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28-4401-8845-C72B19FF63F5}"/>
                </c:ext>
              </c:extLst>
            </c:dLbl>
            <c:dLbl>
              <c:idx val="3"/>
              <c:layout>
                <c:manualLayout>
                  <c:x val="-2.0144466072817432E-3"/>
                  <c:y val="4.836580989832014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C28-4401-8845-C72B19FF6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Лист1!$B$3:$B$6</c:f>
              <c:strCache>
                <c:ptCount val="4"/>
                <c:pt idx="0">
                  <c:v>Гидроэнергия</c:v>
                </c:pt>
                <c:pt idx="1">
                  <c:v>Солнечная энергия</c:v>
                </c:pt>
                <c:pt idx="2">
                  <c:v>Ветровая энергия</c:v>
                </c:pt>
                <c:pt idx="3">
                  <c:v>Биоэнергия</c:v>
                </c:pt>
              </c:strCache>
            </c:strRef>
          </c:cat>
          <c:val>
            <c:numRef>
              <c:f>Лист1!$C$3:$C$6</c:f>
              <c:numCache>
                <c:formatCode>General</c:formatCode>
                <c:ptCount val="4"/>
                <c:pt idx="0">
                  <c:v>64828.74</c:v>
                </c:pt>
                <c:pt idx="1">
                  <c:v>224215.96</c:v>
                </c:pt>
                <c:pt idx="2">
                  <c:v>7657.61</c:v>
                </c:pt>
                <c:pt idx="3">
                  <c:v>500</c:v>
                </c:pt>
              </c:numCache>
            </c:numRef>
          </c:val>
          <c:extLst>
            <c:ext xmlns:c16="http://schemas.microsoft.com/office/drawing/2014/chart" uri="{C3380CC4-5D6E-409C-BE32-E72D297353CC}">
              <c16:uniqueId val="{00000008-AC28-4401-8845-C72B19FF63F5}"/>
            </c:ext>
          </c:extLst>
        </c:ser>
        <c:dLbls>
          <c:dLblPos val="inEnd"/>
          <c:showLegendKey val="0"/>
          <c:showVal val="0"/>
          <c:showCatName val="0"/>
          <c:showSerName val="0"/>
          <c:showPercent val="1"/>
          <c:showBubbleSize val="0"/>
          <c:showLeaderLines val="1"/>
        </c:dLbls>
        <c:firstSliceAng val="68"/>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Times New Roman Tj" panose="02020603050405020304" pitchFamily="18" charset="-52"/>
                <a:ea typeface="+mj-ea"/>
                <a:cs typeface="+mj-cs"/>
              </a:defRPr>
            </a:pPr>
            <a:r>
              <a:rPr lang="ru-RU" sz="1000"/>
              <a:t>Нерӯгоҳҳои</a:t>
            </a:r>
            <a:r>
              <a:rPr lang="ru-RU" sz="1000" baseline="0"/>
              <a:t> амалкунандаи ШСХК "Барқи Тоҷик"</a:t>
            </a:r>
            <a:endParaRPr lang="ru-RU" sz="1000"/>
          </a:p>
        </c:rich>
      </c:tx>
      <c:overlay val="0"/>
      <c:spPr>
        <a:noFill/>
        <a:ln>
          <a:noFill/>
        </a:ln>
        <a:effectLst/>
      </c:spPr>
      <c:txPr>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Times New Roman Tj" panose="02020603050405020304" pitchFamily="18" charset="-52"/>
              <a:ea typeface="+mj-ea"/>
              <a:cs typeface="+mj-cs"/>
            </a:defRPr>
          </a:pPr>
          <a:endParaRPr lang="ru-RU"/>
        </a:p>
      </c:txPr>
    </c:title>
    <c:autoTitleDeleted val="0"/>
    <c:plotArea>
      <c:layout>
        <c:manualLayout>
          <c:layoutTarget val="inner"/>
          <c:xMode val="edge"/>
          <c:yMode val="edge"/>
          <c:x val="0.25099398414650459"/>
          <c:y val="0.10105922532019952"/>
          <c:w val="0.70013583601168627"/>
          <c:h val="0.82204638135156627"/>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Times New Roman Tj" panose="02020603050405020304" pitchFamily="18" charset="-52"/>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Лист1!$U$36:$U$50</c:f>
              <c:strCache>
                <c:ptCount val="15"/>
                <c:pt idx="0">
                  <c:v>НБО-и Роғун</c:v>
                </c:pt>
                <c:pt idx="1">
                  <c:v>НБО-и Норак</c:v>
                </c:pt>
                <c:pt idx="2">
                  <c:v>НБО-и Бойғозӣ</c:v>
                </c:pt>
                <c:pt idx="3">
                  <c:v>НБО-и Сангтӯда-1</c:v>
                </c:pt>
                <c:pt idx="4">
                  <c:v>НБО-и Сангтӯда-2</c:v>
                </c:pt>
                <c:pt idx="5">
                  <c:v>НБО-и Сарбанд</c:v>
                </c:pt>
                <c:pt idx="6">
                  <c:v>НБО-и Шаршара</c:v>
                </c:pt>
                <c:pt idx="7">
                  <c:v>НБО-и Марказӣ</c:v>
                </c:pt>
                <c:pt idx="8">
                  <c:v>НБО-и Қайроккум</c:v>
                </c:pt>
                <c:pt idx="9">
                  <c:v>НБО-и Варзоб-1</c:v>
                </c:pt>
                <c:pt idx="10">
                  <c:v>НБО-и Варзоб-2</c:v>
                </c:pt>
                <c:pt idx="11">
                  <c:v>НБО-и Варзоб-3</c:v>
                </c:pt>
                <c:pt idx="12">
                  <c:v>МБГ-и Ёвон</c:v>
                </c:pt>
                <c:pt idx="13">
                  <c:v>МБГ-и Душанбе-1</c:v>
                </c:pt>
                <c:pt idx="14">
                  <c:v>МБГ-и Душанбе-2</c:v>
                </c:pt>
              </c:strCache>
            </c:strRef>
          </c:cat>
          <c:val>
            <c:numRef>
              <c:f>Лист1!$V$36:$V$50</c:f>
              <c:numCache>
                <c:formatCode>General</c:formatCode>
                <c:ptCount val="15"/>
                <c:pt idx="0">
                  <c:v>400</c:v>
                </c:pt>
                <c:pt idx="1">
                  <c:v>3000</c:v>
                </c:pt>
                <c:pt idx="2">
                  <c:v>600</c:v>
                </c:pt>
                <c:pt idx="3">
                  <c:v>670</c:v>
                </c:pt>
                <c:pt idx="4">
                  <c:v>220</c:v>
                </c:pt>
                <c:pt idx="5">
                  <c:v>248</c:v>
                </c:pt>
                <c:pt idx="6">
                  <c:v>29.95</c:v>
                </c:pt>
                <c:pt idx="7">
                  <c:v>15.1</c:v>
                </c:pt>
                <c:pt idx="8">
                  <c:v>126</c:v>
                </c:pt>
                <c:pt idx="9">
                  <c:v>9.5</c:v>
                </c:pt>
                <c:pt idx="10">
                  <c:v>14.4</c:v>
                </c:pt>
                <c:pt idx="11">
                  <c:v>3.52</c:v>
                </c:pt>
                <c:pt idx="12">
                  <c:v>120</c:v>
                </c:pt>
                <c:pt idx="13">
                  <c:v>198</c:v>
                </c:pt>
                <c:pt idx="14">
                  <c:v>400</c:v>
                </c:pt>
              </c:numCache>
            </c:numRef>
          </c:val>
          <c:extLst>
            <c:ext xmlns:c16="http://schemas.microsoft.com/office/drawing/2014/chart" uri="{C3380CC4-5D6E-409C-BE32-E72D297353CC}">
              <c16:uniqueId val="{00000000-90AB-4DCD-A69D-58B5B3117B59}"/>
            </c:ext>
          </c:extLst>
        </c:ser>
        <c:dLbls>
          <c:dLblPos val="outEnd"/>
          <c:showLegendKey val="0"/>
          <c:showVal val="1"/>
          <c:showCatName val="0"/>
          <c:showSerName val="0"/>
          <c:showPercent val="0"/>
          <c:showBubbleSize val="0"/>
        </c:dLbls>
        <c:gapWidth val="247"/>
        <c:axId val="283374864"/>
        <c:axId val="283370928"/>
      </c:barChart>
      <c:catAx>
        <c:axId val="2833748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Times New Roman Tj" panose="02020603050405020304" pitchFamily="18" charset="-52"/>
                <a:ea typeface="+mn-ea"/>
                <a:cs typeface="+mn-cs"/>
              </a:defRPr>
            </a:pPr>
            <a:endParaRPr lang="ru-RU"/>
          </a:p>
        </c:txPr>
        <c:crossAx val="283370928"/>
        <c:crosses val="autoZero"/>
        <c:auto val="1"/>
        <c:lblAlgn val="ctr"/>
        <c:lblOffset val="100"/>
        <c:noMultiLvlLbl val="0"/>
      </c:catAx>
      <c:valAx>
        <c:axId val="2833709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Times New Roman Tj" panose="02020603050405020304" pitchFamily="18" charset="-52"/>
                <a:ea typeface="+mn-ea"/>
                <a:cs typeface="+mn-cs"/>
              </a:defRPr>
            </a:pPr>
            <a:endParaRPr lang="ru-RU"/>
          </a:p>
        </c:txPr>
        <c:crossAx val="28337486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latin typeface="Times New Roman Tj" panose="02020603050405020304" pitchFamily="18" charset="-52"/>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40" b="1" i="0" u="none" strike="noStrike" kern="1200" cap="none" spc="0" normalizeH="0" baseline="0">
                <a:solidFill>
                  <a:schemeClr val="dk1">
                    <a:lumMod val="50000"/>
                    <a:lumOff val="50000"/>
                  </a:schemeClr>
                </a:solidFill>
                <a:latin typeface="+mj-lt"/>
                <a:ea typeface="+mj-ea"/>
                <a:cs typeface="+mj-cs"/>
              </a:defRPr>
            </a:pPr>
            <a:r>
              <a:rPr lang="ru-RU"/>
              <a:t>Нерӯгоҳҳои амалкунанда дар ҶСК "Помир Энерҷӣ"</a:t>
            </a:r>
          </a:p>
        </c:rich>
      </c:tx>
      <c:layout>
        <c:manualLayout>
          <c:xMode val="edge"/>
          <c:yMode val="edge"/>
          <c:x val="0.21796906791609727"/>
          <c:y val="1.9536022040324709E-2"/>
        </c:manualLayout>
      </c:layout>
      <c:overlay val="0"/>
      <c:spPr>
        <a:noFill/>
        <a:ln>
          <a:noFill/>
        </a:ln>
        <a:effectLst/>
      </c:spPr>
      <c:txPr>
        <a:bodyPr rot="0" spcFirstLastPara="1" vertOverflow="ellipsis" vert="horz" wrap="square" anchor="ctr" anchorCtr="1"/>
        <a:lstStyle/>
        <a:p>
          <a:pPr algn="ctr">
            <a:defRPr sz="1440" b="1" i="0" u="none" strike="noStrike" kern="1200" cap="none" spc="0" normalizeH="0" baseline="0">
              <a:solidFill>
                <a:schemeClr val="dk1">
                  <a:lumMod val="50000"/>
                  <a:lumOff val="50000"/>
                </a:schemeClr>
              </a:solidFill>
              <a:latin typeface="+mj-lt"/>
              <a:ea typeface="+mj-ea"/>
              <a:cs typeface="+mj-cs"/>
            </a:defRPr>
          </a:pPr>
          <a:endParaRPr lang="ru-RU"/>
        </a:p>
      </c:txPr>
    </c:title>
    <c:autoTitleDeleted val="0"/>
    <c:plotArea>
      <c:layout>
        <c:manualLayout>
          <c:layoutTarget val="inner"/>
          <c:xMode val="edge"/>
          <c:yMode val="edge"/>
          <c:x val="0.26181878858391061"/>
          <c:y val="0.1013397385005905"/>
          <c:w val="0.69226234472148107"/>
          <c:h val="0.8242173741004104"/>
        </c:manualLayout>
      </c:layout>
      <c:barChart>
        <c:barDir val="bar"/>
        <c:grouping val="stacked"/>
        <c:varyColors val="0"/>
        <c:ser>
          <c:idx val="0"/>
          <c:order val="0"/>
          <c:spPr>
            <a:solidFill>
              <a:schemeClr val="accent1"/>
            </a:solidFill>
            <a:ln>
              <a:noFill/>
            </a:ln>
            <a:effectLst/>
          </c:spPr>
          <c:invertIfNegative val="0"/>
          <c:dLbls>
            <c:dLbl>
              <c:idx val="0"/>
              <c:layout>
                <c:manualLayout>
                  <c:x val="0.3621693204701769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1C4-8332-1EC0DE909065}"/>
                </c:ext>
              </c:extLst>
            </c:dLbl>
            <c:dLbl>
              <c:idx val="1"/>
              <c:layout>
                <c:manualLayout>
                  <c:x val="0.15503875968992248"/>
                  <c:y val="-1.1938542220695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32-41C4-8332-1EC0DE909065}"/>
                </c:ext>
              </c:extLst>
            </c:dLbl>
            <c:dLbl>
              <c:idx val="2"/>
              <c:layout>
                <c:manualLayout>
                  <c:x val="6.440071556350626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32-41C4-8332-1EC0DE909065}"/>
                </c:ext>
              </c:extLst>
            </c:dLbl>
            <c:dLbl>
              <c:idx val="3"/>
              <c:layout>
                <c:manualLayout>
                  <c:x val="6.20155038759689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32-41C4-8332-1EC0DE909065}"/>
                </c:ext>
              </c:extLst>
            </c:dLbl>
            <c:dLbl>
              <c:idx val="4"/>
              <c:layout>
                <c:manualLayout>
                  <c:x val="5.7245080500894455E-2"/>
                  <c:y val="-3.25600367338745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32-41C4-8332-1EC0DE909065}"/>
                </c:ext>
              </c:extLst>
            </c:dLbl>
            <c:dLbl>
              <c:idx val="5"/>
              <c:layout>
                <c:manualLayout>
                  <c:x val="4.5319022063208113E-2"/>
                  <c:y val="-3.25600367338745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32-41C4-8332-1EC0DE909065}"/>
                </c:ext>
              </c:extLst>
            </c:dLbl>
            <c:dLbl>
              <c:idx val="6"/>
              <c:layout>
                <c:manualLayout>
                  <c:x val="4.2933810375670838E-2"/>
                  <c:y val="-3.25600367338751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32-41C4-8332-1EC0DE909065}"/>
                </c:ext>
              </c:extLst>
            </c:dLbl>
            <c:dLbl>
              <c:idx val="7"/>
              <c:layout>
                <c:manualLayout>
                  <c:x val="3.8163387000596301E-2"/>
                  <c:y val="-5.9692711103477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32-41C4-8332-1EC0DE909065}"/>
                </c:ext>
              </c:extLst>
            </c:dLbl>
            <c:dLbl>
              <c:idx val="8"/>
              <c:layout>
                <c:manualLayout>
                  <c:x val="5.008944543828265E-2"/>
                  <c:y val="-6.512007346774962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32-41C4-8332-1EC0DE909065}"/>
                </c:ext>
              </c:extLst>
            </c:dLbl>
            <c:dLbl>
              <c:idx val="9"/>
              <c:layout>
                <c:manualLayout>
                  <c:x val="5.2474657125819869E-2"/>
                  <c:y val="-3.25600367338745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32-41C4-8332-1EC0DE909065}"/>
                </c:ext>
              </c:extLst>
            </c:dLbl>
            <c:dLbl>
              <c:idx val="10"/>
              <c:layout>
                <c:manualLayout>
                  <c:x val="2.8368794326241134E-2"/>
                  <c:y val="-4.6034203509224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32-41C4-8332-1EC0DE909065}"/>
                </c:ext>
              </c:extLst>
            </c:dLbl>
            <c:dLbl>
              <c:idx val="11"/>
              <c:layout>
                <c:manualLayout>
                  <c:x val="4.420297294529886E-2"/>
                  <c:y val="1.604549044616735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8888066476588294E-2"/>
                      <c:h val="3.832513231376896E-2"/>
                    </c:manualLayout>
                  </c15:layout>
                </c:ext>
                <c:ext xmlns:c16="http://schemas.microsoft.com/office/drawing/2014/chart" uri="{C3380CC4-5D6E-409C-BE32-E72D297353CC}">
                  <c16:uniqueId val="{0000000B-3232-41C4-8332-1EC0DE909065}"/>
                </c:ext>
              </c:extLst>
            </c:dLbl>
            <c:dLbl>
              <c:idx val="12"/>
              <c:layout>
                <c:manualLayout>
                  <c:x val="3.54533981124699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232-41C4-8332-1EC0DE909065}"/>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Лист2!$C$8:$C$20</c:f>
              <c:strCache>
                <c:ptCount val="13"/>
                <c:pt idx="0">
                  <c:v>Памир </c:v>
                </c:pt>
                <c:pt idx="1">
                  <c:v>Хорог </c:v>
                </c:pt>
                <c:pt idx="2">
                  <c:v>Намангут </c:v>
                </c:pt>
                <c:pt idx="3">
                  <c:v>Ванч </c:v>
                </c:pt>
                <c:pt idx="4">
                  <c:v>Таджикистан (Оксу) </c:v>
                </c:pt>
                <c:pt idx="5">
                  <c:v>Калаи-Зумб </c:v>
                </c:pt>
                <c:pt idx="6">
                  <c:v>Шучанд </c:v>
                </c:pt>
                <c:pt idx="7">
                  <c:v>Савноб </c:v>
                </c:pt>
                <c:pt idx="8">
                  <c:v>Сипанч </c:v>
                </c:pt>
                <c:pt idx="9">
                  <c:v>Андарибак </c:v>
                </c:pt>
                <c:pt idx="10">
                  <c:v>Техарв </c:v>
                </c:pt>
                <c:pt idx="11">
                  <c:v>Хатфат</c:v>
                </c:pt>
                <c:pt idx="12">
                  <c:v>Нерӯгоҳи офтобӣ</c:v>
                </c:pt>
              </c:strCache>
            </c:strRef>
          </c:cat>
          <c:val>
            <c:numRef>
              <c:f>Лист2!$D$8:$D$20</c:f>
              <c:numCache>
                <c:formatCode>#,##0</c:formatCode>
                <c:ptCount val="13"/>
                <c:pt idx="0" formatCode="General">
                  <c:v>28000</c:v>
                </c:pt>
                <c:pt idx="1">
                  <c:v>9000</c:v>
                </c:pt>
                <c:pt idx="2">
                  <c:v>2500</c:v>
                </c:pt>
                <c:pt idx="3">
                  <c:v>1200</c:v>
                </c:pt>
                <c:pt idx="4" formatCode="General">
                  <c:v>1500</c:v>
                </c:pt>
                <c:pt idx="5" formatCode="General">
                  <c:v>208</c:v>
                </c:pt>
                <c:pt idx="6" formatCode="General">
                  <c:v>832</c:v>
                </c:pt>
                <c:pt idx="7" formatCode="General">
                  <c:v>80</c:v>
                </c:pt>
                <c:pt idx="8" formatCode="General">
                  <c:v>160</c:v>
                </c:pt>
                <c:pt idx="9" formatCode="General">
                  <c:v>300</c:v>
                </c:pt>
                <c:pt idx="10" formatCode="General">
                  <c:v>360</c:v>
                </c:pt>
                <c:pt idx="11" formatCode="General">
                  <c:v>450</c:v>
                </c:pt>
                <c:pt idx="12" formatCode="General">
                  <c:v>200</c:v>
                </c:pt>
              </c:numCache>
            </c:numRef>
          </c:val>
          <c:extLst>
            <c:ext xmlns:c16="http://schemas.microsoft.com/office/drawing/2014/chart" uri="{C3380CC4-5D6E-409C-BE32-E72D297353CC}">
              <c16:uniqueId val="{0000000D-3232-41C4-8332-1EC0DE909065}"/>
            </c:ext>
          </c:extLst>
        </c:ser>
        <c:dLbls>
          <c:showLegendKey val="0"/>
          <c:showVal val="1"/>
          <c:showCatName val="0"/>
          <c:showSerName val="0"/>
          <c:showPercent val="0"/>
          <c:showBubbleSize val="0"/>
        </c:dLbls>
        <c:gapWidth val="150"/>
        <c:overlap val="100"/>
        <c:axId val="586188024"/>
        <c:axId val="586189336"/>
      </c:barChart>
      <c:catAx>
        <c:axId val="5861880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mn-lt"/>
                <a:ea typeface="+mn-ea"/>
                <a:cs typeface="+mn-cs"/>
              </a:defRPr>
            </a:pPr>
            <a:endParaRPr lang="ru-RU"/>
          </a:p>
        </c:txPr>
        <c:crossAx val="586189336"/>
        <c:crosses val="autoZero"/>
        <c:auto val="1"/>
        <c:lblAlgn val="ctr"/>
        <c:lblOffset val="100"/>
        <c:noMultiLvlLbl val="0"/>
      </c:catAx>
      <c:valAx>
        <c:axId val="5861893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ru-RU"/>
          </a:p>
        </c:txPr>
        <c:crossAx val="5861880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2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388785147504945E-2"/>
          <c:y val="0.13376144648585592"/>
          <c:w val="0.90555576394966797"/>
          <c:h val="0.81984747739865849"/>
        </c:manualLayout>
      </c:layout>
      <c:pie3DChart>
        <c:varyColors val="1"/>
        <c:ser>
          <c:idx val="0"/>
          <c:order val="0"/>
          <c:dPt>
            <c:idx val="0"/>
            <c:bubble3D val="0"/>
            <c:spPr>
              <a:solidFill>
                <a:schemeClr val="accent6"/>
              </a:solidFill>
              <a:ln w="12700" cap="rnd" cmpd="sng" algn="ctr">
                <a:solidFill>
                  <a:schemeClr val="lt1"/>
                </a:solidFill>
                <a:prstDash val="solid"/>
                <a:round/>
              </a:ln>
              <a:effectLst/>
              <a:sp3d contourW="12700">
                <a:contourClr>
                  <a:schemeClr val="lt1"/>
                </a:contourClr>
              </a:sp3d>
            </c:spPr>
            <c:extLst>
              <c:ext xmlns:c16="http://schemas.microsoft.com/office/drawing/2014/chart" uri="{C3380CC4-5D6E-409C-BE32-E72D297353CC}">
                <c16:uniqueId val="{00000001-B217-4185-8D1C-92990E89C848}"/>
              </c:ext>
            </c:extLst>
          </c:dPt>
          <c:dPt>
            <c:idx val="1"/>
            <c:bubble3D val="0"/>
            <c:spPr>
              <a:solidFill>
                <a:schemeClr val="accent5"/>
              </a:solidFill>
              <a:ln w="12700" cap="rnd" cmpd="sng" algn="ctr">
                <a:solidFill>
                  <a:schemeClr val="lt1"/>
                </a:solidFill>
                <a:prstDash val="solid"/>
                <a:round/>
              </a:ln>
              <a:effectLst/>
              <a:sp3d contourW="12700">
                <a:contourClr>
                  <a:schemeClr val="lt1"/>
                </a:contourClr>
              </a:sp3d>
            </c:spPr>
            <c:extLst>
              <c:ext xmlns:c16="http://schemas.microsoft.com/office/drawing/2014/chart" uri="{C3380CC4-5D6E-409C-BE32-E72D297353CC}">
                <c16:uniqueId val="{00000003-B217-4185-8D1C-92990E89C848}"/>
              </c:ext>
            </c:extLst>
          </c:dPt>
          <c:dPt>
            <c:idx val="2"/>
            <c:bubble3D val="0"/>
            <c:spPr>
              <a:solidFill>
                <a:schemeClr val="accent4"/>
              </a:solidFill>
              <a:ln w="12700" cap="rnd" cmpd="sng" algn="ctr">
                <a:solidFill>
                  <a:schemeClr val="lt1"/>
                </a:solidFill>
                <a:prstDash val="solid"/>
                <a:round/>
              </a:ln>
              <a:effectLst/>
              <a:sp3d contourW="12700">
                <a:contourClr>
                  <a:schemeClr val="lt1"/>
                </a:contourClr>
              </a:sp3d>
            </c:spPr>
            <c:extLst>
              <c:ext xmlns:c16="http://schemas.microsoft.com/office/drawing/2014/chart" uri="{C3380CC4-5D6E-409C-BE32-E72D297353CC}">
                <c16:uniqueId val="{00000005-B217-4185-8D1C-92990E89C848}"/>
              </c:ext>
            </c:extLst>
          </c:dPt>
          <c:dPt>
            <c:idx val="3"/>
            <c:bubble3D val="0"/>
            <c:spPr>
              <a:solidFill>
                <a:schemeClr val="accent6">
                  <a:lumMod val="60000"/>
                </a:schemeClr>
              </a:solidFill>
              <a:ln w="12700" cap="rnd" cmpd="sng" algn="ctr">
                <a:solidFill>
                  <a:schemeClr val="lt1"/>
                </a:solidFill>
                <a:prstDash val="solid"/>
                <a:round/>
              </a:ln>
              <a:effectLst/>
              <a:sp3d contourW="12700">
                <a:contourClr>
                  <a:schemeClr val="lt1"/>
                </a:contourClr>
              </a:sp3d>
            </c:spPr>
            <c:extLst>
              <c:ext xmlns:c16="http://schemas.microsoft.com/office/drawing/2014/chart" uri="{C3380CC4-5D6E-409C-BE32-E72D297353CC}">
                <c16:uniqueId val="{00000007-B217-4185-8D1C-92990E89C848}"/>
              </c:ext>
            </c:extLst>
          </c:dPt>
          <c:dLbls>
            <c:delete val="1"/>
          </c:dLbls>
          <c:cat>
            <c:strRef>
              <c:f>Лист1!$A$3:$D$3</c:f>
              <c:strCache>
                <c:ptCount val="4"/>
                <c:pt idx="0">
                  <c:v>Khatlon Region</c:v>
                </c:pt>
                <c:pt idx="1">
                  <c:v>Sugd Region</c:v>
                </c:pt>
                <c:pt idx="2">
                  <c:v>GBAO</c:v>
                </c:pt>
                <c:pt idx="3">
                  <c:v>RRP</c:v>
                </c:pt>
              </c:strCache>
            </c:strRef>
          </c:cat>
          <c:val>
            <c:numRef>
              <c:f>Лист1!$A$4:$D$4</c:f>
              <c:numCache>
                <c:formatCode>General</c:formatCode>
                <c:ptCount val="4"/>
                <c:pt idx="0">
                  <c:v>34</c:v>
                </c:pt>
                <c:pt idx="1">
                  <c:v>74</c:v>
                </c:pt>
                <c:pt idx="2">
                  <c:v>48</c:v>
                </c:pt>
                <c:pt idx="3">
                  <c:v>127</c:v>
                </c:pt>
              </c:numCache>
            </c:numRef>
          </c:val>
          <c:extLst>
            <c:ext xmlns:c16="http://schemas.microsoft.com/office/drawing/2014/chart" uri="{C3380CC4-5D6E-409C-BE32-E72D297353CC}">
              <c16:uniqueId val="{00000004-B20D-4673-A3CC-BF5EBAE3D539}"/>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12700" cap="rnd" cmpd="sng" algn="ctr">
      <a:noFill/>
      <a:prstDash val="solid"/>
    </a:ln>
    <a:effectLst/>
  </c:spPr>
  <c:txPr>
    <a:bodyPr/>
    <a:lstStyle/>
    <a:p>
      <a:pPr>
        <a:defRPr sz="18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11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23021-17DA-4370-A581-18266172E3D5}"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ru-RU"/>
        </a:p>
      </dgm:t>
    </dgm:pt>
    <dgm:pt modelId="{F9411D4F-60FD-4A33-84E5-62479DD67F09}">
      <dgm:prSet phldrT="[Текст]" custT="1"/>
      <dgm:spPr/>
      <dgm:t>
        <a:bodyPr/>
        <a:lstStyle/>
        <a:p>
          <a:r>
            <a:rPr lang="tg-Cyrl-TJ" sz="1000" dirty="0">
              <a:latin typeface="Times New Roman Tj" panose="02020603050405020304" pitchFamily="18" charset="-52"/>
            </a:rPr>
            <a:t>Ҳамагӣ</a:t>
          </a:r>
        </a:p>
        <a:p>
          <a:r>
            <a:rPr lang="tg-Cyrl-TJ" sz="1000" dirty="0">
              <a:latin typeface="Times New Roman Tj" panose="02020603050405020304" pitchFamily="18" charset="-52"/>
            </a:rPr>
            <a:t>174,95 кВт</a:t>
          </a:r>
          <a:endParaRPr lang="ru-RU" sz="1000" dirty="0">
            <a:latin typeface="Times New Roman Tj" panose="02020603050405020304" pitchFamily="18" charset="-52"/>
          </a:endParaRPr>
        </a:p>
      </dgm:t>
    </dgm:pt>
    <dgm:pt modelId="{04BC5DBD-1683-4BF5-861B-C08CA12E9319}" type="parTrans" cxnId="{9320D7FD-70BD-4B32-87C0-B76D354C860E}">
      <dgm:prSet/>
      <dgm:spPr/>
      <dgm:t>
        <a:bodyPr/>
        <a:lstStyle/>
        <a:p>
          <a:endParaRPr lang="ru-RU"/>
        </a:p>
      </dgm:t>
    </dgm:pt>
    <dgm:pt modelId="{23EDE74E-50A3-4E24-AF81-16457351E09B}" type="sibTrans" cxnId="{9320D7FD-70BD-4B32-87C0-B76D354C860E}">
      <dgm:prSet/>
      <dgm:spPr/>
      <dgm:t>
        <a:bodyPr/>
        <a:lstStyle/>
        <a:p>
          <a:endParaRPr lang="ru-RU"/>
        </a:p>
      </dgm:t>
    </dgm:pt>
    <dgm:pt modelId="{C4508A3B-14DF-4947-8CC7-2DC12C42030E}">
      <dgm:prSet phldrT="[Текст]" custT="1"/>
      <dgm:spPr/>
      <dgm:t>
        <a:bodyPr/>
        <a:lstStyle/>
        <a:p>
          <a:r>
            <a:rPr lang="tg-Cyrl-TJ" sz="800" dirty="0">
              <a:latin typeface="Times New Roman Tj" panose="02020603050405020304" pitchFamily="18" charset="-52"/>
            </a:rPr>
            <a:t>Офтобӣ</a:t>
          </a:r>
        </a:p>
        <a:p>
          <a:r>
            <a:rPr lang="tg-Cyrl-TJ" sz="800" dirty="0">
              <a:latin typeface="Times New Roman Tj" panose="02020603050405020304" pitchFamily="18" charset="-52"/>
            </a:rPr>
            <a:t>118,75 кВт</a:t>
          </a:r>
          <a:endParaRPr lang="ru-RU" sz="800" dirty="0">
            <a:latin typeface="Times New Roman Tj" panose="02020603050405020304" pitchFamily="18" charset="-52"/>
          </a:endParaRPr>
        </a:p>
      </dgm:t>
    </dgm:pt>
    <dgm:pt modelId="{DB745A46-CA61-4B30-9F72-BC94CE868C9F}" type="parTrans" cxnId="{E53AF7CA-BA57-4344-B86B-7FFE3DA4743F}">
      <dgm:prSet/>
      <dgm:spPr/>
      <dgm:t>
        <a:bodyPr/>
        <a:lstStyle/>
        <a:p>
          <a:endParaRPr lang="ru-RU"/>
        </a:p>
      </dgm:t>
    </dgm:pt>
    <dgm:pt modelId="{743F4EE2-7FCB-44F0-B2F8-102C51D461A9}" type="sibTrans" cxnId="{E53AF7CA-BA57-4344-B86B-7FFE3DA4743F}">
      <dgm:prSet/>
      <dgm:spPr/>
      <dgm:t>
        <a:bodyPr/>
        <a:lstStyle/>
        <a:p>
          <a:endParaRPr lang="ru-RU"/>
        </a:p>
      </dgm:t>
    </dgm:pt>
    <dgm:pt modelId="{E5599F47-9D1C-43A2-AAF9-8A9F5D5479C3}">
      <dgm:prSet phldrT="[Текст]" custT="1"/>
      <dgm:spPr/>
      <dgm:t>
        <a:bodyPr/>
        <a:lstStyle/>
        <a:p>
          <a:r>
            <a:rPr lang="tg-Cyrl-TJ" sz="800" dirty="0">
              <a:latin typeface="Times New Roman Tj" panose="02020603050405020304" pitchFamily="18" charset="-52"/>
            </a:rPr>
            <a:t>Биоэнергия</a:t>
          </a:r>
        </a:p>
        <a:p>
          <a:r>
            <a:rPr lang="ru-RU" sz="800" dirty="0">
              <a:latin typeface="Times New Roman Tj" panose="02020603050405020304" pitchFamily="18" charset="-52"/>
            </a:rPr>
            <a:t>51,1 кВт</a:t>
          </a:r>
        </a:p>
      </dgm:t>
    </dgm:pt>
    <dgm:pt modelId="{FA517F33-442D-47EC-A7D6-6E2844E97F47}" type="parTrans" cxnId="{0E2658D6-9E7C-46FE-8467-971ADD5A2234}">
      <dgm:prSet/>
      <dgm:spPr/>
      <dgm:t>
        <a:bodyPr/>
        <a:lstStyle/>
        <a:p>
          <a:endParaRPr lang="ru-RU"/>
        </a:p>
      </dgm:t>
    </dgm:pt>
    <dgm:pt modelId="{5B8A9C3E-5FAB-4BF1-80A7-90E81377F835}" type="sibTrans" cxnId="{0E2658D6-9E7C-46FE-8467-971ADD5A2234}">
      <dgm:prSet/>
      <dgm:spPr/>
      <dgm:t>
        <a:bodyPr/>
        <a:lstStyle/>
        <a:p>
          <a:endParaRPr lang="ru-RU"/>
        </a:p>
      </dgm:t>
    </dgm:pt>
    <dgm:pt modelId="{7513A4FF-51EB-47CF-969D-4876F5F75ACA}">
      <dgm:prSet phldrT="[Текст]" custT="1"/>
      <dgm:spPr/>
      <dgm:t>
        <a:bodyPr/>
        <a:lstStyle/>
        <a:p>
          <a:r>
            <a:rPr lang="tg-Cyrl-TJ" sz="800" dirty="0">
              <a:latin typeface="Times New Roman Tj" panose="02020603050405020304" pitchFamily="18" charset="-52"/>
            </a:rPr>
            <a:t>Бодӣ</a:t>
          </a:r>
        </a:p>
        <a:p>
          <a:r>
            <a:rPr lang="tg-Cyrl-TJ" sz="800" dirty="0">
              <a:latin typeface="Times New Roman Tj" panose="02020603050405020304" pitchFamily="18" charset="-52"/>
            </a:rPr>
            <a:t>5,1 кВт</a:t>
          </a:r>
          <a:endParaRPr lang="ru-RU" sz="800" dirty="0">
            <a:latin typeface="Times New Roman Tj" panose="02020603050405020304" pitchFamily="18" charset="-52"/>
          </a:endParaRPr>
        </a:p>
      </dgm:t>
    </dgm:pt>
    <dgm:pt modelId="{09A40AD3-756C-47B4-A1E8-FF7C9ACEE114}" type="parTrans" cxnId="{FC5BD87C-D3FB-4342-9B2D-E2538CFE0000}">
      <dgm:prSet/>
      <dgm:spPr/>
      <dgm:t>
        <a:bodyPr/>
        <a:lstStyle/>
        <a:p>
          <a:endParaRPr lang="ru-RU"/>
        </a:p>
      </dgm:t>
    </dgm:pt>
    <dgm:pt modelId="{E85A2221-86C7-44DE-AF8A-1A6AA0917764}" type="sibTrans" cxnId="{FC5BD87C-D3FB-4342-9B2D-E2538CFE0000}">
      <dgm:prSet/>
      <dgm:spPr/>
      <dgm:t>
        <a:bodyPr/>
        <a:lstStyle/>
        <a:p>
          <a:endParaRPr lang="ru-RU"/>
        </a:p>
      </dgm:t>
    </dgm:pt>
    <dgm:pt modelId="{A2537226-DAF1-45D8-BC3A-0DD6034359EA}" type="pres">
      <dgm:prSet presAssocID="{54423021-17DA-4370-A581-18266172E3D5}" presName="composite" presStyleCnt="0">
        <dgm:presLayoutVars>
          <dgm:chMax val="1"/>
          <dgm:dir/>
          <dgm:resizeHandles val="exact"/>
        </dgm:presLayoutVars>
      </dgm:prSet>
      <dgm:spPr/>
    </dgm:pt>
    <dgm:pt modelId="{5CB9B6AF-89E9-4BB0-B1D2-F502CA5CE279}" type="pres">
      <dgm:prSet presAssocID="{54423021-17DA-4370-A581-18266172E3D5}" presName="radial" presStyleCnt="0">
        <dgm:presLayoutVars>
          <dgm:animLvl val="ctr"/>
        </dgm:presLayoutVars>
      </dgm:prSet>
      <dgm:spPr/>
    </dgm:pt>
    <dgm:pt modelId="{F56606A8-326E-403F-85C9-1C67AE0C27FA}" type="pres">
      <dgm:prSet presAssocID="{F9411D4F-60FD-4A33-84E5-62479DD67F09}" presName="centerShape" presStyleLbl="vennNode1" presStyleIdx="0" presStyleCnt="4"/>
      <dgm:spPr/>
    </dgm:pt>
    <dgm:pt modelId="{ED77A2F9-4EB2-4F32-957B-FCF750552665}" type="pres">
      <dgm:prSet presAssocID="{C4508A3B-14DF-4947-8CC7-2DC12C42030E}" presName="node" presStyleLbl="vennNode1" presStyleIdx="1" presStyleCnt="4" custScaleX="183698" custScaleY="119883">
        <dgm:presLayoutVars>
          <dgm:bulletEnabled val="1"/>
        </dgm:presLayoutVars>
      </dgm:prSet>
      <dgm:spPr/>
    </dgm:pt>
    <dgm:pt modelId="{B8BC86F0-8156-4B9C-A63A-FE2942158D7F}" type="pres">
      <dgm:prSet presAssocID="{E5599F47-9D1C-43A2-AAF9-8A9F5D5479C3}" presName="node" presStyleLbl="vennNode1" presStyleIdx="2" presStyleCnt="4" custScaleX="159772" custScaleY="121070">
        <dgm:presLayoutVars>
          <dgm:bulletEnabled val="1"/>
        </dgm:presLayoutVars>
      </dgm:prSet>
      <dgm:spPr/>
    </dgm:pt>
    <dgm:pt modelId="{6DCDA343-A179-40A3-9BE9-0265C0683DB0}" type="pres">
      <dgm:prSet presAssocID="{7513A4FF-51EB-47CF-969D-4876F5F75ACA}" presName="node" presStyleLbl="vennNode1" presStyleIdx="3" presStyleCnt="4" custScaleX="161643" custScaleY="120731">
        <dgm:presLayoutVars>
          <dgm:bulletEnabled val="1"/>
        </dgm:presLayoutVars>
      </dgm:prSet>
      <dgm:spPr/>
    </dgm:pt>
  </dgm:ptLst>
  <dgm:cxnLst>
    <dgm:cxn modelId="{FD109B1B-0032-421D-8A65-7A122A4B443F}" type="presOf" srcId="{C4508A3B-14DF-4947-8CC7-2DC12C42030E}" destId="{ED77A2F9-4EB2-4F32-957B-FCF750552665}" srcOrd="0" destOrd="0" presId="urn:microsoft.com/office/officeart/2005/8/layout/radial3"/>
    <dgm:cxn modelId="{5E03D56F-57AB-4D0F-A98C-28C661702C76}" type="presOf" srcId="{54423021-17DA-4370-A581-18266172E3D5}" destId="{A2537226-DAF1-45D8-BC3A-0DD6034359EA}" srcOrd="0" destOrd="0" presId="urn:microsoft.com/office/officeart/2005/8/layout/radial3"/>
    <dgm:cxn modelId="{D675C47A-DBA3-4FAE-BB07-0D78E7D132ED}" type="presOf" srcId="{F9411D4F-60FD-4A33-84E5-62479DD67F09}" destId="{F56606A8-326E-403F-85C9-1C67AE0C27FA}" srcOrd="0" destOrd="0" presId="urn:microsoft.com/office/officeart/2005/8/layout/radial3"/>
    <dgm:cxn modelId="{FC5BD87C-D3FB-4342-9B2D-E2538CFE0000}" srcId="{F9411D4F-60FD-4A33-84E5-62479DD67F09}" destId="{7513A4FF-51EB-47CF-969D-4876F5F75ACA}" srcOrd="2" destOrd="0" parTransId="{09A40AD3-756C-47B4-A1E8-FF7C9ACEE114}" sibTransId="{E85A2221-86C7-44DE-AF8A-1A6AA0917764}"/>
    <dgm:cxn modelId="{A9BD8F81-54AB-436F-8455-21ACC13CC59B}" type="presOf" srcId="{7513A4FF-51EB-47CF-969D-4876F5F75ACA}" destId="{6DCDA343-A179-40A3-9BE9-0265C0683DB0}" srcOrd="0" destOrd="0" presId="urn:microsoft.com/office/officeart/2005/8/layout/radial3"/>
    <dgm:cxn modelId="{6DCF5DA4-AEF1-4843-96A9-B080BDDA870F}" type="presOf" srcId="{E5599F47-9D1C-43A2-AAF9-8A9F5D5479C3}" destId="{B8BC86F0-8156-4B9C-A63A-FE2942158D7F}" srcOrd="0" destOrd="0" presId="urn:microsoft.com/office/officeart/2005/8/layout/radial3"/>
    <dgm:cxn modelId="{E53AF7CA-BA57-4344-B86B-7FFE3DA4743F}" srcId="{F9411D4F-60FD-4A33-84E5-62479DD67F09}" destId="{C4508A3B-14DF-4947-8CC7-2DC12C42030E}" srcOrd="0" destOrd="0" parTransId="{DB745A46-CA61-4B30-9F72-BC94CE868C9F}" sibTransId="{743F4EE2-7FCB-44F0-B2F8-102C51D461A9}"/>
    <dgm:cxn modelId="{0E2658D6-9E7C-46FE-8467-971ADD5A2234}" srcId="{F9411D4F-60FD-4A33-84E5-62479DD67F09}" destId="{E5599F47-9D1C-43A2-AAF9-8A9F5D5479C3}" srcOrd="1" destOrd="0" parTransId="{FA517F33-442D-47EC-A7D6-6E2844E97F47}" sibTransId="{5B8A9C3E-5FAB-4BF1-80A7-90E81377F835}"/>
    <dgm:cxn modelId="{9320D7FD-70BD-4B32-87C0-B76D354C860E}" srcId="{54423021-17DA-4370-A581-18266172E3D5}" destId="{F9411D4F-60FD-4A33-84E5-62479DD67F09}" srcOrd="0" destOrd="0" parTransId="{04BC5DBD-1683-4BF5-861B-C08CA12E9319}" sibTransId="{23EDE74E-50A3-4E24-AF81-16457351E09B}"/>
    <dgm:cxn modelId="{C60A47D5-5139-4D19-B9C5-6A56F78AB2C7}" type="presParOf" srcId="{A2537226-DAF1-45D8-BC3A-0DD6034359EA}" destId="{5CB9B6AF-89E9-4BB0-B1D2-F502CA5CE279}" srcOrd="0" destOrd="0" presId="urn:microsoft.com/office/officeart/2005/8/layout/radial3"/>
    <dgm:cxn modelId="{18D7B910-5113-405D-97D1-F55F5BE1C1BA}" type="presParOf" srcId="{5CB9B6AF-89E9-4BB0-B1D2-F502CA5CE279}" destId="{F56606A8-326E-403F-85C9-1C67AE0C27FA}" srcOrd="0" destOrd="0" presId="urn:microsoft.com/office/officeart/2005/8/layout/radial3"/>
    <dgm:cxn modelId="{84F78140-A5EF-4003-B248-6D2EF501F31F}" type="presParOf" srcId="{5CB9B6AF-89E9-4BB0-B1D2-F502CA5CE279}" destId="{ED77A2F9-4EB2-4F32-957B-FCF750552665}" srcOrd="1" destOrd="0" presId="urn:microsoft.com/office/officeart/2005/8/layout/radial3"/>
    <dgm:cxn modelId="{449C9FDE-97EC-45C9-B0D8-FECBCB20C6F0}" type="presParOf" srcId="{5CB9B6AF-89E9-4BB0-B1D2-F502CA5CE279}" destId="{B8BC86F0-8156-4B9C-A63A-FE2942158D7F}" srcOrd="2" destOrd="0" presId="urn:microsoft.com/office/officeart/2005/8/layout/radial3"/>
    <dgm:cxn modelId="{4C940D24-2D95-4355-B47C-FA549A15B340}" type="presParOf" srcId="{5CB9B6AF-89E9-4BB0-B1D2-F502CA5CE279}" destId="{6DCDA343-A179-40A3-9BE9-0265C0683DB0}"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606A8-326E-403F-85C9-1C67AE0C27FA}">
      <dsp:nvSpPr>
        <dsp:cNvPr id="0" name=""/>
        <dsp:cNvSpPr/>
      </dsp:nvSpPr>
      <dsp:spPr>
        <a:xfrm>
          <a:off x="1814946" y="482435"/>
          <a:ext cx="1015321" cy="1015321"/>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tg-Cyrl-TJ" sz="1000" kern="1200" dirty="0">
              <a:latin typeface="Times New Roman Tj" panose="02020603050405020304" pitchFamily="18" charset="-52"/>
            </a:rPr>
            <a:t>Ҳамагӣ</a:t>
          </a:r>
        </a:p>
        <a:p>
          <a:pPr marL="0" lvl="0" indent="0" algn="ctr" defTabSz="444500">
            <a:lnSpc>
              <a:spcPct val="90000"/>
            </a:lnSpc>
            <a:spcBef>
              <a:spcPct val="0"/>
            </a:spcBef>
            <a:spcAft>
              <a:spcPct val="35000"/>
            </a:spcAft>
            <a:buNone/>
          </a:pPr>
          <a:r>
            <a:rPr lang="tg-Cyrl-TJ" sz="1000" kern="1200" dirty="0">
              <a:latin typeface="Times New Roman Tj" panose="02020603050405020304" pitchFamily="18" charset="-52"/>
            </a:rPr>
            <a:t>174,95 кВт</a:t>
          </a:r>
          <a:endParaRPr lang="ru-RU" sz="1000" kern="1200" dirty="0">
            <a:latin typeface="Times New Roman Tj" panose="02020603050405020304" pitchFamily="18" charset="-52"/>
          </a:endParaRPr>
        </a:p>
      </dsp:txBody>
      <dsp:txXfrm>
        <a:off x="1963636" y="631125"/>
        <a:ext cx="717941" cy="717941"/>
      </dsp:txXfrm>
    </dsp:sp>
    <dsp:sp modelId="{ED77A2F9-4EB2-4F32-957B-FCF750552665}">
      <dsp:nvSpPr>
        <dsp:cNvPr id="0" name=""/>
        <dsp:cNvSpPr/>
      </dsp:nvSpPr>
      <dsp:spPr>
        <a:xfrm>
          <a:off x="1856325" y="25234"/>
          <a:ext cx="932562" cy="608598"/>
        </a:xfrm>
        <a:prstGeom prst="ellipse">
          <a:avLst/>
        </a:prstGeom>
        <a:solidFill>
          <a:schemeClr val="accent4">
            <a:alpha val="50000"/>
            <a:hueOff val="-303945"/>
            <a:satOff val="-1535"/>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tg-Cyrl-TJ" sz="800" kern="1200" dirty="0">
              <a:latin typeface="Times New Roman Tj" panose="02020603050405020304" pitchFamily="18" charset="-52"/>
            </a:rPr>
            <a:t>Офтобӣ</a:t>
          </a:r>
        </a:p>
        <a:p>
          <a:pPr marL="0" lvl="0" indent="0" algn="ctr" defTabSz="355600">
            <a:lnSpc>
              <a:spcPct val="90000"/>
            </a:lnSpc>
            <a:spcBef>
              <a:spcPct val="0"/>
            </a:spcBef>
            <a:spcAft>
              <a:spcPct val="35000"/>
            </a:spcAft>
            <a:buNone/>
          </a:pPr>
          <a:r>
            <a:rPr lang="tg-Cyrl-TJ" sz="800" kern="1200" dirty="0">
              <a:latin typeface="Times New Roman Tj" panose="02020603050405020304" pitchFamily="18" charset="-52"/>
            </a:rPr>
            <a:t>118,75 кВт</a:t>
          </a:r>
          <a:endParaRPr lang="ru-RU" sz="800" kern="1200" dirty="0">
            <a:latin typeface="Times New Roman Tj" panose="02020603050405020304" pitchFamily="18" charset="-52"/>
          </a:endParaRPr>
        </a:p>
      </dsp:txBody>
      <dsp:txXfrm>
        <a:off x="1992896" y="114361"/>
        <a:ext cx="659420" cy="430344"/>
      </dsp:txXfrm>
    </dsp:sp>
    <dsp:sp modelId="{B8BC86F0-8156-4B9C-A63A-FE2942158D7F}">
      <dsp:nvSpPr>
        <dsp:cNvPr id="0" name=""/>
        <dsp:cNvSpPr/>
      </dsp:nvSpPr>
      <dsp:spPr>
        <a:xfrm>
          <a:off x="2489120" y="1013064"/>
          <a:ext cx="811099" cy="614624"/>
        </a:xfrm>
        <a:prstGeom prst="ellipse">
          <a:avLst/>
        </a:prstGeom>
        <a:solidFill>
          <a:schemeClr val="accent4">
            <a:alpha val="50000"/>
            <a:hueOff val="-607889"/>
            <a:satOff val="-3070"/>
            <a:lumOff val="-43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tg-Cyrl-TJ" sz="800" kern="1200" dirty="0">
              <a:latin typeface="Times New Roman Tj" panose="02020603050405020304" pitchFamily="18" charset="-52"/>
            </a:rPr>
            <a:t>Биоэнергия</a:t>
          </a:r>
        </a:p>
        <a:p>
          <a:pPr marL="0" lvl="0" indent="0" algn="ctr" defTabSz="355600">
            <a:lnSpc>
              <a:spcPct val="90000"/>
            </a:lnSpc>
            <a:spcBef>
              <a:spcPct val="0"/>
            </a:spcBef>
            <a:spcAft>
              <a:spcPct val="35000"/>
            </a:spcAft>
            <a:buNone/>
          </a:pPr>
          <a:r>
            <a:rPr lang="ru-RU" sz="800" kern="1200" dirty="0">
              <a:latin typeface="Times New Roman Tj" panose="02020603050405020304" pitchFamily="18" charset="-52"/>
            </a:rPr>
            <a:t>51,1 кВт</a:t>
          </a:r>
        </a:p>
      </dsp:txBody>
      <dsp:txXfrm>
        <a:off x="2607903" y="1103074"/>
        <a:ext cx="573533" cy="434604"/>
      </dsp:txXfrm>
    </dsp:sp>
    <dsp:sp modelId="{6DCDA343-A179-40A3-9BE9-0265C0683DB0}">
      <dsp:nvSpPr>
        <dsp:cNvPr id="0" name=""/>
        <dsp:cNvSpPr/>
      </dsp:nvSpPr>
      <dsp:spPr>
        <a:xfrm>
          <a:off x="1340245" y="1013924"/>
          <a:ext cx="820598" cy="612903"/>
        </a:xfrm>
        <a:prstGeom prst="ellipse">
          <a:avLst/>
        </a:prstGeom>
        <a:solidFill>
          <a:schemeClr val="accent4">
            <a:alpha val="50000"/>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tg-Cyrl-TJ" sz="800" kern="1200" dirty="0">
              <a:latin typeface="Times New Roman Tj" panose="02020603050405020304" pitchFamily="18" charset="-52"/>
            </a:rPr>
            <a:t>Бодӣ</a:t>
          </a:r>
        </a:p>
        <a:p>
          <a:pPr marL="0" lvl="0" indent="0" algn="ctr" defTabSz="355600">
            <a:lnSpc>
              <a:spcPct val="90000"/>
            </a:lnSpc>
            <a:spcBef>
              <a:spcPct val="0"/>
            </a:spcBef>
            <a:spcAft>
              <a:spcPct val="35000"/>
            </a:spcAft>
            <a:buNone/>
          </a:pPr>
          <a:r>
            <a:rPr lang="tg-Cyrl-TJ" sz="800" kern="1200" dirty="0">
              <a:latin typeface="Times New Roman Tj" panose="02020603050405020304" pitchFamily="18" charset="-52"/>
            </a:rPr>
            <a:t>5,1 кВт</a:t>
          </a:r>
          <a:endParaRPr lang="ru-RU" sz="800" kern="1200" dirty="0">
            <a:latin typeface="Times New Roman Tj" panose="02020603050405020304" pitchFamily="18" charset="-52"/>
          </a:endParaRPr>
        </a:p>
      </dsp:txBody>
      <dsp:txXfrm>
        <a:off x="1460419" y="1103682"/>
        <a:ext cx="580250" cy="4333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0.20158</cdr:x>
      <cdr:y>0.37814</cdr:y>
    </cdr:from>
    <cdr:to>
      <cdr:x>0.23529</cdr:x>
      <cdr:y>0.43387</cdr:y>
    </cdr:to>
    <cdr:cxnSp macro="">
      <cdr:nvCxnSpPr>
        <cdr:cNvPr id="7" name="Прямая соединительная линия 6">
          <a:extLst xmlns:a="http://schemas.openxmlformats.org/drawingml/2006/main">
            <a:ext uri="{FF2B5EF4-FFF2-40B4-BE49-F238E27FC236}">
              <a16:creationId xmlns:a16="http://schemas.microsoft.com/office/drawing/2014/main" id="{3483FB43-F278-46BF-854C-8136A456FD74}"/>
            </a:ext>
          </a:extLst>
        </cdr:cNvPr>
        <cdr:cNvCxnSpPr/>
      </cdr:nvCxnSpPr>
      <cdr:spPr>
        <a:xfrm xmlns:a="http://schemas.openxmlformats.org/drawingml/2006/main" flipH="1">
          <a:off x="925340" y="1245990"/>
          <a:ext cx="154761" cy="1836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35BBC-4085-4080-AA4C-2048DAB834BE}" type="datetimeFigureOut">
              <a:rPr lang="ru-RU" smtClean="0"/>
              <a:t>11.11.2024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83F72-E9AE-4348-9912-F34296204B80}" type="slidenum">
              <a:rPr lang="ru-RU" smtClean="0"/>
              <a:t>‹#›</a:t>
            </a:fld>
            <a:endParaRPr lang="ru-RU"/>
          </a:p>
        </p:txBody>
      </p:sp>
    </p:spTree>
    <p:extLst>
      <p:ext uri="{BB962C8B-B14F-4D97-AF65-F5344CB8AC3E}">
        <p14:creationId xmlns:p14="http://schemas.microsoft.com/office/powerpoint/2010/main" val="406810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b="1"/>
              <a:t>Please note projects on the 110kV have not been shown on this slide</a:t>
            </a:r>
            <a:r>
              <a:rPr lang="en-US"/>
              <a:t>]. This is a list of planned projects with their expected year of commissioning period. The projects have been modelled to assess their impact in the network so that our recommendations are comprehensive.  However, where we assessed other alternatives similar benefits and yet of least cost these are rather proposed.</a:t>
            </a:r>
            <a:endParaRPr kumimoji="0" lang="en-US" sz="1200" b="0" i="0" u="none" strike="noStrike" cap="none" normalizeH="0" baseline="0">
              <a:ln>
                <a:noFill/>
              </a:ln>
              <a:solidFill>
                <a:schemeClr val="tx1"/>
              </a:solidFill>
              <a:effectLst/>
              <a:latin typeface="+mn-lt"/>
              <a:ea typeface="+mn-ea"/>
              <a:cs typeface="+mn-cs"/>
            </a:endParaRPr>
          </a:p>
          <a:p>
            <a:r>
              <a:rPr kumimoji="0" lang="en-US" altLang="en-US" sz="1200" b="0" i="0" u="none" strike="noStrike" cap="none" normalizeH="0" baseline="0">
                <a:ln>
                  <a:noFill/>
                </a:ln>
                <a:solidFill>
                  <a:schemeClr val="tx1"/>
                </a:solidFill>
                <a:effectLst/>
                <a:latin typeface="+mn-lt"/>
                <a:ea typeface="+mn-ea"/>
                <a:cs typeface="+mn-cs"/>
              </a:rPr>
              <a:t>VRE plants are m</a:t>
            </a:r>
            <a:r>
              <a:rPr kumimoji="0" lang="en-US" altLang="en-US" sz="1200" b="0" i="0" u="none" strike="noStrike" cap="none" normalizeH="0" baseline="0">
                <a:ln>
                  <a:noFill/>
                </a:ln>
                <a:solidFill>
                  <a:srgbClr val="6C6463"/>
                </a:solidFill>
                <a:effectLst/>
                <a:latin typeface="Gill Sans MT" panose="020B0502020104020203" pitchFamily="34" charset="0"/>
                <a:ea typeface="MS Mincho" panose="02020609040205080304" pitchFamily="49" charset="-128"/>
                <a:cs typeface="GillSansMTStd-Book" charset="0"/>
              </a:rPr>
              <a:t>odeled at transmission substation level, using plant capacities  and locations as stated in the world bank report and the USAID RE Zones study report</a:t>
            </a:r>
            <a:endParaRPr lang="en-US"/>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342900">
              <a:spcAft>
                <a:spcPts val="600"/>
              </a:spcAft>
              <a:buFont typeface="Arial" panose="020B0604020202020204" pitchFamily="34" charset="0"/>
              <a:buNone/>
            </a:pPr>
            <a:r>
              <a:rPr lang="en-US" sz="1200" kern="1200" dirty="0">
                <a:solidFill>
                  <a:schemeClr val="tx1"/>
                </a:solidFill>
                <a:latin typeface="+mn-lt"/>
                <a:ea typeface="+mn-ea"/>
                <a:cs typeface="+mn-cs"/>
              </a:rPr>
              <a:t>Integration of solar PV and wind requires targeted investments in the network.</a:t>
            </a:r>
          </a:p>
          <a:p>
            <a:pPr marL="0" indent="0" defTabSz="342900">
              <a:spcAft>
                <a:spcPts val="600"/>
              </a:spcAft>
              <a:buFont typeface="Arial" panose="020B0604020202020204" pitchFamily="34" charset="0"/>
              <a:buNone/>
            </a:pPr>
            <a:r>
              <a:rPr lang="en-US" sz="1200" kern="1200" dirty="0">
                <a:solidFill>
                  <a:schemeClr val="tx1"/>
                </a:solidFill>
                <a:latin typeface="+mn-lt"/>
                <a:ea typeface="+mn-ea"/>
                <a:cs typeface="+mn-cs"/>
              </a:rPr>
              <a:t>Introduction of the </a:t>
            </a:r>
            <a:r>
              <a:rPr lang="en-US" sz="1200" kern="1200" dirty="0" err="1">
                <a:solidFill>
                  <a:schemeClr val="tx1"/>
                </a:solidFill>
                <a:latin typeface="+mn-lt"/>
                <a:ea typeface="+mn-ea"/>
                <a:cs typeface="+mn-cs"/>
              </a:rPr>
              <a:t>Saihun</a:t>
            </a:r>
            <a:r>
              <a:rPr lang="en-US" sz="1200" kern="1200" dirty="0">
                <a:solidFill>
                  <a:schemeClr val="tx1"/>
                </a:solidFill>
                <a:latin typeface="+mn-lt"/>
                <a:ea typeface="+mn-ea"/>
                <a:cs typeface="+mn-cs"/>
              </a:rPr>
              <a:t> substation to integrate solar PV and wind in the Northern area.</a:t>
            </a:r>
          </a:p>
          <a:p>
            <a:pPr marL="0" indent="0" defTabSz="342900">
              <a:spcAft>
                <a:spcPts val="600"/>
              </a:spcAft>
              <a:buFont typeface="Arial" panose="020B0604020202020204" pitchFamily="34" charset="0"/>
              <a:buNone/>
            </a:pPr>
            <a:r>
              <a:rPr lang="en-US" sz="1200" kern="1200" dirty="0">
                <a:solidFill>
                  <a:schemeClr val="tx1"/>
                </a:solidFill>
                <a:latin typeface="+mn-lt"/>
                <a:ea typeface="+mn-ea"/>
                <a:cs typeface="+mn-cs"/>
              </a:rPr>
              <a:t>Both RE integration options increase the flexibility of the power system and reduces overall losses</a:t>
            </a:r>
          </a:p>
          <a:p>
            <a:pPr>
              <a:spcAft>
                <a:spcPts val="600"/>
              </a:spcAft>
            </a:pPr>
            <a:endParaRPr lang="en-US" sz="2000" dirty="0"/>
          </a:p>
          <a:p>
            <a:pPr>
              <a:spcAft>
                <a:spcPts val="600"/>
              </a:spcAft>
            </a:pPr>
            <a:r>
              <a:rPr lang="en-US" sz="2000" dirty="0"/>
              <a:t>Creation of the </a:t>
            </a:r>
            <a:r>
              <a:rPr lang="en-US" sz="2000" dirty="0" err="1"/>
              <a:t>Iskodar</a:t>
            </a:r>
            <a:r>
              <a:rPr lang="en-US" sz="2000" dirty="0"/>
              <a:t> substation will also allow for the easy evacuation of, and low cost connections for, the Fon </a:t>
            </a:r>
            <a:r>
              <a:rPr lang="en-US" sz="2000" dirty="0" err="1"/>
              <a:t>Yagnob</a:t>
            </a:r>
            <a:r>
              <a:rPr lang="en-US" sz="2000" dirty="0"/>
              <a:t>, Fon Darya, and </a:t>
            </a:r>
            <a:r>
              <a:rPr lang="en-US" sz="2000" dirty="0" err="1"/>
              <a:t>Yavon</a:t>
            </a:r>
            <a:r>
              <a:rPr lang="en-US" sz="2000" dirty="0"/>
              <a:t> hydro power plants, in addition to the RE investments near </a:t>
            </a:r>
            <a:r>
              <a:rPr lang="en-US" sz="2000" dirty="0" err="1"/>
              <a:t>Rudaki</a:t>
            </a:r>
            <a:r>
              <a:rPr lang="en-US" sz="2000" dirty="0"/>
              <a: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Integration of solar PV and wind requires targeted investments in the network.</a:t>
            </a:r>
          </a:p>
          <a:p>
            <a:pPr marL="285750" indent="-285750">
              <a:buFont typeface="Arial" panose="020B0604020202020204" pitchFamily="34" charset="0"/>
              <a:buChar char="•"/>
            </a:pPr>
            <a:r>
              <a:rPr lang="en-US" sz="1200" dirty="0"/>
              <a:t>Upgrade of the </a:t>
            </a:r>
            <a:r>
              <a:rPr lang="en-US" sz="1200" dirty="0" err="1"/>
              <a:t>Iskodar</a:t>
            </a:r>
            <a:r>
              <a:rPr lang="en-US" sz="1200" dirty="0"/>
              <a:t> substation to 500kV to integrate solar PV from </a:t>
            </a:r>
            <a:r>
              <a:rPr lang="en-US" sz="1200" dirty="0" err="1"/>
              <a:t>Rudaki</a:t>
            </a:r>
            <a:endParaRPr lang="en-US" sz="1200" dirty="0"/>
          </a:p>
          <a:p>
            <a:pPr marL="285750" indent="-285750">
              <a:buFont typeface="Arial" panose="020B0604020202020204" pitchFamily="34" charset="0"/>
              <a:buChar char="•"/>
            </a:pPr>
            <a:r>
              <a:rPr lang="en-US" sz="1200" dirty="0"/>
              <a:t>Add second 220kV line from </a:t>
            </a:r>
            <a:r>
              <a:rPr lang="en-US" sz="1200" dirty="0" err="1"/>
              <a:t>Rudaki</a:t>
            </a:r>
            <a:r>
              <a:rPr lang="en-US" sz="1200" dirty="0"/>
              <a:t> to </a:t>
            </a:r>
            <a:r>
              <a:rPr lang="en-US" sz="1200" dirty="0" err="1"/>
              <a:t>Iskodar</a:t>
            </a:r>
            <a:r>
              <a:rPr lang="en-US" sz="1200" dirty="0"/>
              <a:t> to assist with evacuating new RE from </a:t>
            </a:r>
            <a:r>
              <a:rPr lang="en-US" sz="1200" dirty="0" err="1"/>
              <a:t>Rudaki</a:t>
            </a:r>
            <a:r>
              <a:rPr lang="en-US" sz="1200" dirty="0"/>
              <a:t> region.</a:t>
            </a:r>
          </a:p>
          <a:p>
            <a:pPr marL="285750" indent="-285750">
              <a:buFont typeface="Arial" panose="020B0604020202020204" pitchFamily="34" charset="0"/>
              <a:buChar char="•"/>
            </a:pPr>
            <a:r>
              <a:rPr lang="en-US" sz="1200" dirty="0"/>
              <a:t>Both RE integration options increase the flexibility of the power system and reduces overall losses</a:t>
            </a:r>
          </a:p>
          <a:p>
            <a:endParaRPr lang="en-US" sz="1200" dirty="0"/>
          </a:p>
          <a:p>
            <a:endParaRPr lang="en-US" sz="1200" dirty="0"/>
          </a:p>
          <a:p>
            <a:pPr marL="285750" indent="-285750">
              <a:buFont typeface="Arial" panose="020B0604020202020204" pitchFamily="34" charset="0"/>
              <a:buChar char="•"/>
            </a:pPr>
            <a:r>
              <a:rPr lang="en-US" dirty="0"/>
              <a:t>Add second 220kV Line from </a:t>
            </a:r>
            <a:r>
              <a:rPr lang="en-US" dirty="0" err="1"/>
              <a:t>Iskodar</a:t>
            </a:r>
            <a:r>
              <a:rPr lang="en-US" dirty="0"/>
              <a:t> to </a:t>
            </a:r>
            <a:r>
              <a:rPr lang="en-US" dirty="0" err="1"/>
              <a:t>Rudaki</a:t>
            </a:r>
            <a:endParaRPr lang="en-US" dirty="0"/>
          </a:p>
          <a:p>
            <a:pPr marL="285750" indent="-285750">
              <a:buFont typeface="Arial" panose="020B0604020202020204" pitchFamily="34" charset="0"/>
              <a:buChar char="•"/>
            </a:pPr>
            <a:r>
              <a:rPr lang="en-US" dirty="0"/>
              <a:t>Option to Install at 500kV and operate at 220kV (for future growth)</a:t>
            </a:r>
          </a:p>
          <a:p>
            <a:pPr marL="285750" indent="-285750">
              <a:buFont typeface="Arial" panose="020B0604020202020204" pitchFamily="34" charset="0"/>
              <a:buChar char="•"/>
            </a:pPr>
            <a:r>
              <a:rPr lang="en-US" dirty="0"/>
              <a:t>This may be needed with the additional hydro’s in the region here.</a:t>
            </a:r>
          </a:p>
          <a:p>
            <a:endParaRPr lang="en-US" sz="1200" dirty="0"/>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If the option is to add a second line from </a:t>
            </a:r>
            <a:r>
              <a:rPr lang="en-US" sz="1200" dirty="0" err="1"/>
              <a:t>Sugd</a:t>
            </a:r>
            <a:r>
              <a:rPr lang="en-US" sz="1200" dirty="0"/>
              <a:t> – Dushanbe, then two lines below will be needed.</a:t>
            </a:r>
          </a:p>
          <a:p>
            <a:pPr marL="0" indent="0">
              <a:buFont typeface="Arial" panose="020B0604020202020204" pitchFamily="34" charset="0"/>
              <a:buNone/>
            </a:pPr>
            <a:r>
              <a:rPr lang="en-US" sz="1200" dirty="0"/>
              <a:t>- Add </a:t>
            </a:r>
            <a:r>
              <a:rPr lang="en-US" sz="1200" dirty="0" err="1"/>
              <a:t>Iskodar</a:t>
            </a:r>
            <a:r>
              <a:rPr lang="en-US" sz="1200" dirty="0"/>
              <a:t> – </a:t>
            </a:r>
            <a:r>
              <a:rPr lang="en-US" sz="1200" dirty="0" err="1"/>
              <a:t>Sugd</a:t>
            </a:r>
            <a:r>
              <a:rPr lang="en-US" sz="1200" dirty="0"/>
              <a:t> Line: 106 km</a:t>
            </a:r>
          </a:p>
          <a:p>
            <a:pPr marL="0" indent="0">
              <a:buFont typeface="Arial" panose="020B0604020202020204" pitchFamily="34" charset="0"/>
              <a:buNone/>
            </a:pPr>
            <a:r>
              <a:rPr lang="en-US" sz="1200" dirty="0"/>
              <a:t>- Add Dushanbe </a:t>
            </a:r>
            <a:r>
              <a:rPr lang="en-US" sz="1200" dirty="0" err="1"/>
              <a:t>Iskodar</a:t>
            </a:r>
            <a:r>
              <a:rPr lang="en-US" sz="1200" dirty="0"/>
              <a:t> Line: 106 Km</a:t>
            </a:r>
          </a:p>
          <a:p>
            <a:pPr marL="285750" indent="-285750">
              <a:buFont typeface="Arial" panose="020B0604020202020204" pitchFamily="34" charset="0"/>
              <a:buChar char="•"/>
            </a:pPr>
            <a:endParaRPr lang="en-US" dirty="0"/>
          </a:p>
          <a:p>
            <a:endParaRPr lang="en-US" dirty="0"/>
          </a:p>
          <a:p>
            <a:r>
              <a:rPr lang="en-US" dirty="0"/>
              <a:t>In all options, the </a:t>
            </a:r>
            <a:r>
              <a:rPr lang="en-US" dirty="0" err="1"/>
              <a:t>Iskodar</a:t>
            </a:r>
            <a:r>
              <a:rPr lang="en-US" dirty="0"/>
              <a:t> substation is needed, for various reasons not only the North South vulnerability:</a:t>
            </a:r>
          </a:p>
          <a:p>
            <a:r>
              <a:rPr lang="en-US" sz="1200" dirty="0"/>
              <a:t>- LILO Existing Dushanbe – </a:t>
            </a:r>
            <a:r>
              <a:rPr lang="en-US" sz="1200" dirty="0" err="1"/>
              <a:t>Sugd</a:t>
            </a:r>
            <a:r>
              <a:rPr lang="en-US" sz="1200" dirty="0"/>
              <a:t> Line: 212 km</a:t>
            </a:r>
          </a:p>
          <a:p>
            <a:pPr marL="0" marR="0" lvl="0" indent="0" algn="l" defTabSz="457200" rtl="0" eaLnBrk="1" fontAlgn="auto" latinLnBrk="0" hangingPunct="1">
              <a:lnSpc>
                <a:spcPct val="100000"/>
              </a:lnSpc>
              <a:spcBef>
                <a:spcPts val="0"/>
              </a:spcBef>
              <a:spcAft>
                <a:spcPts val="0"/>
              </a:spcAft>
              <a:buClrTx/>
              <a:buSzTx/>
              <a:buFontTx/>
              <a:buNone/>
              <a:defRPr/>
            </a:pPr>
            <a:r>
              <a:rPr lang="en-US" sz="1200" dirty="0"/>
              <a:t>- 2 x 167 MVA 500/220/10kV transformers </a:t>
            </a:r>
            <a:endParaRPr lang="en-US" dirty="0"/>
          </a:p>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2B8EA04-3F34-45E5-AC5F-EDC6926A8467}" type="slidenum">
              <a:rPr lang="ru-RU"/>
              <a:pPr/>
              <a:t>21</a:t>
            </a:fld>
            <a:endParaRPr lang="ru-R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atin typeface="Arial" charset="0"/>
            </a:endParaRPr>
          </a:p>
        </p:txBody>
      </p:sp>
    </p:spTree>
    <p:extLst>
      <p:ext uri="{BB962C8B-B14F-4D97-AF65-F5344CB8AC3E}">
        <p14:creationId xmlns:p14="http://schemas.microsoft.com/office/powerpoint/2010/main" val="70824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58275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32766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135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75361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555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396821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3949323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12807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715549"/>
            <a:ext cx="50804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6C6463"/>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08096"/>
            <a:ext cx="2844800" cy="246221"/>
          </a:xfrm>
        </p:spPr>
        <p:txBody>
          <a:bodyPr/>
          <a:lstStyle>
            <a:lvl1pPr>
              <a:defRPr>
                <a:solidFill>
                  <a:srgbClr val="6C6463"/>
                </a:solidFill>
              </a:defRPr>
            </a:lvl1pPr>
          </a:lstStyle>
          <a:p>
            <a:fld id="{AB18E012-EC0C-1649-A039-CB178266D114}" type="datetime1">
              <a:rPr lang="en-US" smtClean="0"/>
              <a:t>11/11/2024</a:t>
            </a:fld>
            <a:endParaRPr lang="en-US"/>
          </a:p>
        </p:txBody>
      </p:sp>
      <p:sp>
        <p:nvSpPr>
          <p:cNvPr id="6" name="Footer Placeholder 5"/>
          <p:cNvSpPr>
            <a:spLocks noGrp="1"/>
          </p:cNvSpPr>
          <p:nvPr>
            <p:ph type="ftr" sz="quarter" idx="11"/>
          </p:nvPr>
        </p:nvSpPr>
        <p:spPr>
          <a:xfrm>
            <a:off x="4165600" y="6408096"/>
            <a:ext cx="3860800" cy="246221"/>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08096"/>
            <a:ext cx="2844800" cy="246221"/>
          </a:xfrm>
        </p:spPr>
        <p:txBody>
          <a:bodyPr/>
          <a:lstStyle>
            <a:lvl1pPr>
              <a:defRPr>
                <a:solidFill>
                  <a:srgbClr val="6C6463"/>
                </a:solidFill>
              </a:defRPr>
            </a:lvl1pPr>
          </a:lstStyle>
          <a:p>
            <a:fld id="{42782948-4DBE-204D-AB9E-B65E067054AE}" type="slidenum">
              <a:rPr lang="en-US" smtClean="0"/>
              <a:t>‹#›</a:t>
            </a:fld>
            <a:endParaRPr lang="en-US"/>
          </a:p>
        </p:txBody>
      </p:sp>
      <p:sp>
        <p:nvSpPr>
          <p:cNvPr id="10" name="Title 1"/>
          <p:cNvSpPr>
            <a:spLocks noGrp="1"/>
          </p:cNvSpPr>
          <p:nvPr>
            <p:ph type="title" hasCustomPrompt="1"/>
          </p:nvPr>
        </p:nvSpPr>
        <p:spPr>
          <a:xfrm>
            <a:off x="914805" y="812236"/>
            <a:ext cx="10363200" cy="701731"/>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250564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4" b="0" i="0">
                <a:solidFill>
                  <a:srgbClr val="6C6463"/>
                </a:solidFill>
                <a:latin typeface="Gill Sans MT"/>
                <a:cs typeface="Gill Sans MT"/>
              </a:defRPr>
            </a:lvl1pPr>
          </a:lstStyle>
          <a:p>
            <a:fld id="{414FB1AD-D69E-B741-965A-0BAE826C2FA6}" type="datetime1">
              <a:rPr lang="en-US" smtClean="0"/>
              <a:t>11/11/2024</a:t>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4"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4" b="0" i="0">
                <a:solidFill>
                  <a:srgbClr val="6C6463"/>
                </a:solidFill>
                <a:latin typeface="Gill Sans MT"/>
                <a:cs typeface="Gill Sans MT"/>
              </a:defRPr>
            </a:lvl1pPr>
          </a:lstStyle>
          <a:p>
            <a:fld id="{42782948-4DBE-204D-AB9E-B65E067054AE}" type="slidenum">
              <a:rPr lang="en-US" smtClean="0"/>
              <a:t>‹#›</a:t>
            </a:fld>
            <a:endParaRPr lang="en-US"/>
          </a:p>
        </p:txBody>
      </p:sp>
      <p:sp>
        <p:nvSpPr>
          <p:cNvPr id="12" name="Title Placeholder 1"/>
          <p:cNvSpPr>
            <a:spLocks noGrp="1"/>
          </p:cNvSpPr>
          <p:nvPr>
            <p:ph type="title"/>
          </p:nvPr>
        </p:nvSpPr>
        <p:spPr>
          <a:xfrm>
            <a:off x="914805" y="812237"/>
            <a:ext cx="10363200" cy="701731"/>
          </a:xfrm>
          <a:prstGeom prst="rect">
            <a:avLst/>
          </a:prstGeom>
        </p:spPr>
        <p:txBody>
          <a:bodyPr vert="horz" lIns="91440" tIns="45720" rIns="91440" bIns="45720" rtlCol="0" anchor="b" anchorCtr="0">
            <a:spAutoFit/>
          </a:bodyPr>
          <a:lstStyle>
            <a:lvl1pPr>
              <a:defRPr cap="all" baseline="0"/>
            </a:lvl1pPr>
          </a:lstStyle>
          <a:p>
            <a:r>
              <a:rPr lang="en-US"/>
              <a:t>Click to edit Master title style</a:t>
            </a:r>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12455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203200" y="6408096"/>
            <a:ext cx="2844800" cy="246221"/>
          </a:xfrm>
        </p:spPr>
        <p:txBody>
          <a:bodyPr/>
          <a:lstStyle>
            <a:lvl1pPr>
              <a:defRPr>
                <a:solidFill>
                  <a:srgbClr val="6C6463"/>
                </a:solidFill>
              </a:defRPr>
            </a:lvl1pPr>
          </a:lstStyle>
          <a:p>
            <a:fld id="{39C62A9A-2216-F44B-AFF9-136AA601C377}" type="datetime1">
              <a:rPr lang="en-US" smtClean="0"/>
              <a:t>11/11/2024</a:t>
            </a:fld>
            <a:endParaRPr lang="en-US"/>
          </a:p>
        </p:txBody>
      </p:sp>
      <p:sp>
        <p:nvSpPr>
          <p:cNvPr id="6" name="Footer Placeholder 5"/>
          <p:cNvSpPr>
            <a:spLocks noGrp="1"/>
          </p:cNvSpPr>
          <p:nvPr>
            <p:ph type="ftr" sz="quarter" idx="11"/>
          </p:nvPr>
        </p:nvSpPr>
        <p:spPr>
          <a:xfrm>
            <a:off x="4165600" y="6408096"/>
            <a:ext cx="3860800" cy="246221"/>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9144000" y="6408096"/>
            <a:ext cx="2844800" cy="246221"/>
          </a:xfrm>
        </p:spPr>
        <p:txBody>
          <a:bodyPr/>
          <a:lstStyle>
            <a:lvl1pPr>
              <a:defRPr>
                <a:solidFill>
                  <a:srgbClr val="6C6463"/>
                </a:solidFill>
              </a:defRPr>
            </a:lvl1pPr>
          </a:lstStyle>
          <a:p>
            <a:fld id="{42782948-4DBE-204D-AB9E-B65E067054AE}" type="slidenum">
              <a:rPr lang="en-US" smtClean="0"/>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914805" y="812236"/>
            <a:ext cx="10363200" cy="701731"/>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1356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52637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1BD69FC-95D7-41B2-AF73-A064FD47060A}" type="datetimeFigureOut">
              <a:rPr lang="ru-RU" smtClean="0"/>
              <a:t>11.11.2024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403605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1BD69FC-95D7-41B2-AF73-A064FD47060A}"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103470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1BD69FC-95D7-41B2-AF73-A064FD47060A}" type="datetimeFigureOut">
              <a:rPr lang="ru-RU" smtClean="0"/>
              <a:t>11.11.2024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331174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1BD69FC-95D7-41B2-AF73-A064FD47060A}" type="datetimeFigureOut">
              <a:rPr lang="ru-RU" smtClean="0"/>
              <a:t>11.11.2024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21276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D69FC-95D7-41B2-AF73-A064FD47060A}" type="datetimeFigureOut">
              <a:rPr lang="ru-RU" smtClean="0"/>
              <a:t>11.11.2024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43996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1BD69FC-95D7-41B2-AF73-A064FD47060A}"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270526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1BD69FC-95D7-41B2-AF73-A064FD47060A}" type="datetimeFigureOut">
              <a:rPr lang="ru-RU" smtClean="0"/>
              <a:t>11.11.2024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58CC99-78A3-4625-8D65-C3461DEAAFDC}" type="slidenum">
              <a:rPr lang="ru-RU" smtClean="0"/>
              <a:t>‹#›</a:t>
            </a:fld>
            <a:endParaRPr lang="ru-RU"/>
          </a:p>
        </p:txBody>
      </p:sp>
    </p:spTree>
    <p:extLst>
      <p:ext uri="{BB962C8B-B14F-4D97-AF65-F5344CB8AC3E}">
        <p14:creationId xmlns:p14="http://schemas.microsoft.com/office/powerpoint/2010/main" val="106750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BD69FC-95D7-41B2-AF73-A064FD47060A}" type="datetimeFigureOut">
              <a:rPr lang="ru-RU" smtClean="0"/>
              <a:t>11.11.2024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58CC99-78A3-4625-8D65-C3461DEAAFDC}" type="slidenum">
              <a:rPr lang="ru-RU" smtClean="0"/>
              <a:t>‹#›</a:t>
            </a:fld>
            <a:endParaRPr lang="ru-RU"/>
          </a:p>
        </p:txBody>
      </p:sp>
    </p:spTree>
    <p:extLst>
      <p:ext uri="{BB962C8B-B14F-4D97-AF65-F5344CB8AC3E}">
        <p14:creationId xmlns:p14="http://schemas.microsoft.com/office/powerpoint/2010/main" val="27471866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2AAF3-222B-D845-3DFE-79026198D796}"/>
              </a:ext>
            </a:extLst>
          </p:cNvPr>
          <p:cNvSpPr>
            <a:spLocks noGrp="1"/>
          </p:cNvSpPr>
          <p:nvPr>
            <p:ph type="title"/>
          </p:nvPr>
        </p:nvSpPr>
        <p:spPr/>
        <p:txBody>
          <a:bodyPr/>
          <a:lstStyle/>
          <a:p>
            <a:r>
              <a:rPr lang="tg-Cyrl-TJ" dirty="0"/>
              <a:t>                        </a:t>
            </a:r>
            <a:endParaRPr lang="ru-RU" dirty="0"/>
          </a:p>
        </p:txBody>
      </p:sp>
      <p:pic>
        <p:nvPicPr>
          <p:cNvPr id="1030" name="Picture 6" descr="Регионы деятельности | Ассоциация Научно-Технической Интеллигенции  Таджикистана">
            <a:extLst>
              <a:ext uri="{FF2B5EF4-FFF2-40B4-BE49-F238E27FC236}">
                <a16:creationId xmlns:a16="http://schemas.microsoft.com/office/drawing/2014/main" id="{458ABDB8-2240-EF84-6165-328D665698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457" y="1904274"/>
            <a:ext cx="10515600" cy="4613946"/>
          </a:xfrm>
          <a:prstGeom prst="rect">
            <a:avLst/>
          </a:prstGeom>
          <a:ln/>
        </p:spPr>
        <p:style>
          <a:lnRef idx="3">
            <a:schemeClr val="lt1"/>
          </a:lnRef>
          <a:fillRef idx="1">
            <a:schemeClr val="accent1"/>
          </a:fillRef>
          <a:effectRef idx="1">
            <a:schemeClr val="accent1"/>
          </a:effectRef>
          <a:fontRef idx="minor">
            <a:schemeClr val="lt1"/>
          </a:fontRef>
        </p:style>
      </p:pic>
      <p:sp>
        <p:nvSpPr>
          <p:cNvPr id="21" name="Прямоугольник 20">
            <a:extLst>
              <a:ext uri="{FF2B5EF4-FFF2-40B4-BE49-F238E27FC236}">
                <a16:creationId xmlns:a16="http://schemas.microsoft.com/office/drawing/2014/main" id="{098B2394-C927-512F-9B9D-4B75AD1F5A38}"/>
              </a:ext>
            </a:extLst>
          </p:cNvPr>
          <p:cNvSpPr/>
          <p:nvPr/>
        </p:nvSpPr>
        <p:spPr>
          <a:xfrm>
            <a:off x="718457" y="365125"/>
            <a:ext cx="10515600" cy="150721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g-Cyrl-TJ"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Системаи электроэнергетикии Ҷумҳурии Тоҷикистон</a:t>
            </a:r>
            <a:endParaRPr lang="ru-RU" sz="3200" dirty="0">
              <a:solidFill>
                <a:schemeClr val="tx1"/>
              </a:solidFill>
            </a:endParaRPr>
          </a:p>
        </p:txBody>
      </p:sp>
      <p:sp>
        <p:nvSpPr>
          <p:cNvPr id="19" name="Прямоугольник 18">
            <a:extLst>
              <a:ext uri="{FF2B5EF4-FFF2-40B4-BE49-F238E27FC236}">
                <a16:creationId xmlns:a16="http://schemas.microsoft.com/office/drawing/2014/main" id="{29856903-5E88-0135-E629-69FC896A262B}"/>
              </a:ext>
            </a:extLst>
          </p:cNvPr>
          <p:cNvSpPr/>
          <p:nvPr/>
        </p:nvSpPr>
        <p:spPr>
          <a:xfrm>
            <a:off x="1750422" y="3605349"/>
            <a:ext cx="1045029" cy="36576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dirty="0">
                <a:ln w="0"/>
                <a:solidFill>
                  <a:schemeClr val="tx1"/>
                </a:solidFill>
                <a:effectLst>
                  <a:outerShdw blurRad="38100" dist="19050" dir="2700000" algn="tl" rotWithShape="0">
                    <a:schemeClr val="dk1">
                      <a:alpha val="40000"/>
                    </a:schemeClr>
                  </a:outerShdw>
                </a:effectLst>
              </a:rPr>
              <a:t>СУҒД</a:t>
            </a:r>
          </a:p>
        </p:txBody>
      </p:sp>
      <p:sp>
        <p:nvSpPr>
          <p:cNvPr id="20" name="Прямоугольник 19">
            <a:extLst>
              <a:ext uri="{FF2B5EF4-FFF2-40B4-BE49-F238E27FC236}">
                <a16:creationId xmlns:a16="http://schemas.microsoft.com/office/drawing/2014/main" id="{C8C8581B-26E2-6B63-0AF9-AB2FC34FD5D9}"/>
              </a:ext>
            </a:extLst>
          </p:cNvPr>
          <p:cNvSpPr/>
          <p:nvPr/>
        </p:nvSpPr>
        <p:spPr>
          <a:xfrm>
            <a:off x="4946469" y="3892731"/>
            <a:ext cx="1584960" cy="4267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tg-Cyrl-TJ" dirty="0">
                <a:ln w="0"/>
                <a:solidFill>
                  <a:schemeClr val="tx1"/>
                </a:solidFill>
                <a:effectLst>
                  <a:outerShdw blurRad="38100" dist="19050" dir="2700000" algn="tl" rotWithShape="0">
                    <a:schemeClr val="dk1">
                      <a:alpha val="40000"/>
                    </a:schemeClr>
                  </a:outerShdw>
                </a:effectLst>
              </a:rPr>
              <a:t>НТМҶ</a:t>
            </a:r>
            <a:endParaRPr lang="ru-RU" dirty="0"/>
          </a:p>
        </p:txBody>
      </p:sp>
      <p:sp>
        <p:nvSpPr>
          <p:cNvPr id="22" name="Прямоугольник 21">
            <a:extLst>
              <a:ext uri="{FF2B5EF4-FFF2-40B4-BE49-F238E27FC236}">
                <a16:creationId xmlns:a16="http://schemas.microsoft.com/office/drawing/2014/main" id="{85DB484E-9DDC-9A9E-8C33-999E69053E3A}"/>
              </a:ext>
            </a:extLst>
          </p:cNvPr>
          <p:cNvSpPr/>
          <p:nvPr/>
        </p:nvSpPr>
        <p:spPr>
          <a:xfrm>
            <a:off x="7680333" y="4815840"/>
            <a:ext cx="1593669" cy="4876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g-Cyrl-TJ" dirty="0">
                <a:ln w="0"/>
                <a:solidFill>
                  <a:schemeClr val="tx1"/>
                </a:solidFill>
                <a:effectLst>
                  <a:outerShdw blurRad="38100" dist="19050" dir="2700000" algn="tl" rotWithShape="0">
                    <a:schemeClr val="dk1">
                      <a:alpha val="40000"/>
                    </a:schemeClr>
                  </a:outerShdw>
                </a:effectLst>
              </a:rPr>
              <a:t>ВМКБ</a:t>
            </a:r>
            <a:endParaRPr lang="ru-RU" dirty="0">
              <a:ln w="0"/>
              <a:solidFill>
                <a:schemeClr val="tx1"/>
              </a:solidFill>
              <a:effectLst>
                <a:outerShdw blurRad="38100" dist="19050" dir="2700000" algn="tl" rotWithShape="0">
                  <a:schemeClr val="dk1">
                    <a:alpha val="40000"/>
                  </a:schemeClr>
                </a:outerShdw>
              </a:effectLst>
            </a:endParaRPr>
          </a:p>
        </p:txBody>
      </p:sp>
      <p:sp>
        <p:nvSpPr>
          <p:cNvPr id="23" name="Прямоугольник 22">
            <a:extLst>
              <a:ext uri="{FF2B5EF4-FFF2-40B4-BE49-F238E27FC236}">
                <a16:creationId xmlns:a16="http://schemas.microsoft.com/office/drawing/2014/main" id="{F81914F9-CBFE-5A38-F376-38170CB4B2F6}"/>
              </a:ext>
            </a:extLst>
          </p:cNvPr>
          <p:cNvSpPr/>
          <p:nvPr/>
        </p:nvSpPr>
        <p:spPr>
          <a:xfrm>
            <a:off x="1621873" y="5432871"/>
            <a:ext cx="1173578" cy="36576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tg-Cyrl-TJ" dirty="0">
                <a:ln w="0"/>
                <a:solidFill>
                  <a:schemeClr val="tx1"/>
                </a:solidFill>
                <a:effectLst>
                  <a:outerShdw blurRad="38100" dist="19050" dir="2700000" algn="tl" rotWithShape="0">
                    <a:schemeClr val="dk1">
                      <a:alpha val="40000"/>
                    </a:schemeClr>
                  </a:outerShdw>
                </a:effectLst>
              </a:rPr>
              <a:t>ХАТЛОН</a:t>
            </a:r>
            <a:endParaRPr lang="ru-RU" dirty="0"/>
          </a:p>
        </p:txBody>
      </p:sp>
      <p:sp>
        <p:nvSpPr>
          <p:cNvPr id="24" name="Прямоугольник 23">
            <a:extLst>
              <a:ext uri="{FF2B5EF4-FFF2-40B4-BE49-F238E27FC236}">
                <a16:creationId xmlns:a16="http://schemas.microsoft.com/office/drawing/2014/main" id="{2D640199-64DA-FB42-0B17-7925F1772A52}"/>
              </a:ext>
            </a:extLst>
          </p:cNvPr>
          <p:cNvSpPr/>
          <p:nvPr/>
        </p:nvSpPr>
        <p:spPr>
          <a:xfrm>
            <a:off x="6592389" y="2169074"/>
            <a:ext cx="3274421" cy="92246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noFill/>
            </a:endParaRPr>
          </a:p>
        </p:txBody>
      </p:sp>
    </p:spTree>
    <p:extLst>
      <p:ext uri="{BB962C8B-B14F-4D97-AF65-F5344CB8AC3E}">
        <p14:creationId xmlns:p14="http://schemas.microsoft.com/office/powerpoint/2010/main" val="419987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31DC73-B166-ABA1-AAF4-E902AE4E8F7E}"/>
              </a:ext>
            </a:extLst>
          </p:cNvPr>
          <p:cNvSpPr>
            <a:spLocks noGrp="1"/>
          </p:cNvSpPr>
          <p:nvPr>
            <p:ph type="title"/>
          </p:nvPr>
        </p:nvSpPr>
        <p:spPr>
          <a:xfrm>
            <a:off x="838200" y="365125"/>
            <a:ext cx="10515600" cy="582831"/>
          </a:xfrm>
          <a:solidFill>
            <a:schemeClr val="accent5"/>
          </a:solidFill>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g-Cyrl-TJ" dirty="0">
                <a:latin typeface="Times New Roman" panose="02020603050405020304" pitchFamily="18" charset="0"/>
                <a:cs typeface="Times New Roman" panose="02020603050405020304" pitchFamily="18" charset="0"/>
              </a:rPr>
              <a:t>7. Неругоҳҳои барқии амалкунанда</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FD7AF3E-BF43-8DB0-685E-113BC6C4AF3E}"/>
              </a:ext>
            </a:extLst>
          </p:cNvPr>
          <p:cNvSpPr>
            <a:spLocks noGrp="1"/>
          </p:cNvSpPr>
          <p:nvPr>
            <p:ph idx="1"/>
          </p:nvPr>
        </p:nvSpPr>
        <p:spPr>
          <a:xfrm>
            <a:off x="838200" y="1057013"/>
            <a:ext cx="10931554" cy="5119950"/>
          </a:xfr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0" indent="0">
              <a:buNone/>
            </a:pPr>
            <a:r>
              <a:rPr lang="tg-Cyrl-TJ" sz="2000" dirty="0"/>
              <a:t>1</a:t>
            </a:r>
            <a:r>
              <a:rPr lang="tg-Cyrl-TJ" sz="2000" b="1" dirty="0"/>
              <a:t>. НБО Роғун                        3 600       МВт    (бо иқтидори 240-260 МВТ ист. дорад). </a:t>
            </a:r>
          </a:p>
          <a:p>
            <a:pPr marL="0" indent="0">
              <a:buNone/>
            </a:pPr>
            <a:r>
              <a:rPr lang="tg-Cyrl-TJ" sz="2000" b="1" dirty="0"/>
              <a:t>2. НБО Норак                      3 000        МВт   </a:t>
            </a:r>
          </a:p>
          <a:p>
            <a:pPr marL="0" indent="0">
              <a:buNone/>
            </a:pPr>
            <a:r>
              <a:rPr lang="tg-Cyrl-TJ" sz="2000" b="1" dirty="0"/>
              <a:t>3. НБО Бойғозӣ                     600         МВт</a:t>
            </a:r>
          </a:p>
          <a:p>
            <a:pPr marL="0" indent="0">
              <a:buNone/>
            </a:pPr>
            <a:r>
              <a:rPr lang="tg-Cyrl-TJ" sz="2000" b="1" dirty="0"/>
              <a:t>4. НБО Сангтуда 1                 670         МВт</a:t>
            </a:r>
          </a:p>
          <a:p>
            <a:pPr marL="0" indent="0">
              <a:buNone/>
            </a:pPr>
            <a:r>
              <a:rPr lang="tg-Cyrl-TJ" sz="2000" b="1" dirty="0"/>
              <a:t>5. Сангтуда 2                          220         МВт</a:t>
            </a:r>
          </a:p>
          <a:p>
            <a:pPr marL="0" indent="0">
              <a:buNone/>
            </a:pPr>
            <a:r>
              <a:rPr lang="tg-Cyrl-TJ" sz="2000" b="1" dirty="0"/>
              <a:t>6. Сарбанд                              270         МВт  (то таҷдид 240 МВт буд, анҷоми таҷдид с. 2022)      </a:t>
            </a:r>
          </a:p>
          <a:p>
            <a:pPr marL="0" indent="0">
              <a:buNone/>
            </a:pPr>
            <a:r>
              <a:rPr lang="tg-Cyrl-TJ" sz="2000" b="1" dirty="0"/>
              <a:t>7. НБО Шаршара                     29,95   МВт</a:t>
            </a:r>
          </a:p>
          <a:p>
            <a:pPr marL="0" indent="0">
              <a:buNone/>
            </a:pPr>
            <a:r>
              <a:rPr lang="tg-Cyrl-TJ" sz="2000" b="1" dirty="0"/>
              <a:t>8. НБО Марказӣ                      15,1      МВт</a:t>
            </a:r>
          </a:p>
          <a:p>
            <a:pPr marL="0" indent="0">
              <a:buNone/>
            </a:pPr>
            <a:r>
              <a:rPr lang="tg-Cyrl-TJ" sz="2000" b="1" dirty="0"/>
              <a:t>9. НБО Қайроқум                 126          МВт  (баъд аз таҷдид ба 174 МВт мерасад)</a:t>
            </a:r>
          </a:p>
          <a:p>
            <a:pPr marL="0" indent="0">
              <a:buNone/>
            </a:pPr>
            <a:r>
              <a:rPr lang="tg-Cyrl-TJ" sz="2000" b="1" dirty="0"/>
              <a:t>10. Силсила НБО Варзоб      26,42     МВт</a:t>
            </a:r>
          </a:p>
          <a:p>
            <a:pPr marL="0" indent="0">
              <a:buNone/>
            </a:pPr>
            <a:r>
              <a:rPr lang="tg-Cyrl-TJ" sz="2000" b="1" dirty="0"/>
              <a:t>11. МБГ 1                                 198          МВт </a:t>
            </a:r>
          </a:p>
          <a:p>
            <a:pPr marL="0" indent="0">
              <a:buNone/>
            </a:pPr>
            <a:r>
              <a:rPr lang="tg-Cyrl-TJ" sz="2000" b="1" dirty="0"/>
              <a:t>12. МБГ 2                                 400          МВт </a:t>
            </a:r>
          </a:p>
          <a:p>
            <a:pPr marL="0" indent="0">
              <a:buNone/>
            </a:pPr>
            <a:r>
              <a:rPr lang="tg-Cyrl-TJ" sz="2000" b="1" dirty="0"/>
              <a:t>13. ВМКБ                                   44,79     МВт</a:t>
            </a:r>
          </a:p>
          <a:p>
            <a:pPr marL="0" indent="0">
              <a:buNone/>
            </a:pPr>
            <a:r>
              <a:rPr lang="tg-Cyrl-TJ" sz="3900" b="1" dirty="0"/>
              <a:t>           </a:t>
            </a:r>
            <a:r>
              <a:rPr lang="tg-Cyrl-TJ" sz="2600" b="1" dirty="0"/>
              <a:t>Умумӣ                                  5 600 МВт   (бе назардошти НБО Роғун)                                            </a:t>
            </a:r>
            <a:r>
              <a:rPr lang="tg-Cyrl-TJ" sz="2600" dirty="0"/>
              <a:t>   </a:t>
            </a:r>
            <a:endParaRPr lang="ru-RU" sz="2600" dirty="0"/>
          </a:p>
        </p:txBody>
      </p:sp>
    </p:spTree>
    <p:extLst>
      <p:ext uri="{BB962C8B-B14F-4D97-AF65-F5344CB8AC3E}">
        <p14:creationId xmlns:p14="http://schemas.microsoft.com/office/powerpoint/2010/main" val="337372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nvGraphicFramePr>
        <p:xfrm>
          <a:off x="1481186" y="854772"/>
          <a:ext cx="3822622" cy="273972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Прямая соединительная линия 4"/>
          <p:cNvCxnSpPr>
            <a:cxnSpLocks/>
          </p:cNvCxnSpPr>
          <p:nvPr/>
        </p:nvCxnSpPr>
        <p:spPr>
          <a:xfrm>
            <a:off x="3911270" y="1362677"/>
            <a:ext cx="1689279"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33054" y="1100682"/>
            <a:ext cx="1689279" cy="246221"/>
          </a:xfrm>
          <a:prstGeom prst="rect">
            <a:avLst/>
          </a:prstGeom>
          <a:noFill/>
        </p:spPr>
        <p:txBody>
          <a:bodyPr wrap="square" rtlCol="0">
            <a:spAutoFit/>
          </a:bodyPr>
          <a:lstStyle/>
          <a:p>
            <a:r>
              <a:rPr lang="ru-RU" sz="1000" dirty="0" err="1">
                <a:latin typeface="Times New Roman Tj" panose="02020603050405020304" pitchFamily="18" charset="-52"/>
              </a:rPr>
              <a:t>Вилояти</a:t>
            </a:r>
            <a:r>
              <a:rPr lang="ru-RU" sz="1000" dirty="0">
                <a:latin typeface="Times New Roman Tj" panose="02020603050405020304" pitchFamily="18" charset="-52"/>
              </a:rPr>
              <a:t> </a:t>
            </a:r>
            <a:r>
              <a:rPr lang="ru-RU" sz="1000" dirty="0" err="1">
                <a:latin typeface="Times New Roman Tj" panose="02020603050405020304" pitchFamily="18" charset="-52"/>
              </a:rPr>
              <a:t>Хатлон</a:t>
            </a:r>
            <a:r>
              <a:rPr lang="en-US" sz="1000" dirty="0"/>
              <a:t>, 1</a:t>
            </a:r>
            <a:r>
              <a:rPr lang="tg-Cyrl-TJ" sz="1000" dirty="0"/>
              <a:t>3</a:t>
            </a:r>
            <a:r>
              <a:rPr lang="en-US" sz="1000" dirty="0"/>
              <a:t>%</a:t>
            </a:r>
          </a:p>
        </p:txBody>
      </p:sp>
      <p:sp>
        <p:nvSpPr>
          <p:cNvPr id="10" name="TextBox 9"/>
          <p:cNvSpPr txBox="1"/>
          <p:nvPr/>
        </p:nvSpPr>
        <p:spPr>
          <a:xfrm>
            <a:off x="4520428" y="2045921"/>
            <a:ext cx="1610078" cy="400110"/>
          </a:xfrm>
          <a:prstGeom prst="rect">
            <a:avLst/>
          </a:prstGeom>
          <a:noFill/>
        </p:spPr>
        <p:txBody>
          <a:bodyPr wrap="square" rtlCol="0">
            <a:spAutoFit/>
          </a:bodyPr>
          <a:lstStyle/>
          <a:p>
            <a:r>
              <a:rPr lang="ru-RU" sz="1000" dirty="0" err="1">
                <a:latin typeface="Times New Roman Tj" panose="02020603050405020304" pitchFamily="18" charset="-52"/>
              </a:rPr>
              <a:t>Вилояти</a:t>
            </a:r>
            <a:r>
              <a:rPr lang="ru-RU" sz="1000" dirty="0">
                <a:latin typeface="Times New Roman Tj" panose="02020603050405020304" pitchFamily="18" charset="-52"/>
              </a:rPr>
              <a:t> </a:t>
            </a:r>
            <a:r>
              <a:rPr lang="ru-RU" sz="1000" dirty="0" err="1">
                <a:latin typeface="Times New Roman Tj" panose="02020603050405020304" pitchFamily="18" charset="-52"/>
              </a:rPr>
              <a:t>Суғд</a:t>
            </a:r>
            <a:r>
              <a:rPr lang="en-US" sz="1000" dirty="0"/>
              <a:t>, </a:t>
            </a:r>
            <a:r>
              <a:rPr lang="tg-Cyrl-TJ" sz="1000" dirty="0"/>
              <a:t>27%</a:t>
            </a:r>
            <a:endParaRPr lang="en-US" sz="1000" dirty="0"/>
          </a:p>
          <a:p>
            <a:endParaRPr lang="ru-RU" sz="1000" dirty="0">
              <a:latin typeface="Times New Roman Tj" panose="02020603050405020304" pitchFamily="18" charset="-52"/>
            </a:endParaRPr>
          </a:p>
        </p:txBody>
      </p:sp>
      <p:sp>
        <p:nvSpPr>
          <p:cNvPr id="14" name="TextBox 13"/>
          <p:cNvSpPr txBox="1"/>
          <p:nvPr/>
        </p:nvSpPr>
        <p:spPr>
          <a:xfrm>
            <a:off x="1217440" y="1026951"/>
            <a:ext cx="1927517" cy="400110"/>
          </a:xfrm>
          <a:prstGeom prst="rect">
            <a:avLst/>
          </a:prstGeom>
          <a:noFill/>
        </p:spPr>
        <p:txBody>
          <a:bodyPr wrap="square" rtlCol="0">
            <a:spAutoFit/>
          </a:bodyPr>
          <a:lstStyle/>
          <a:p>
            <a:r>
              <a:rPr lang="ru-RU" sz="1000" dirty="0" err="1">
                <a:latin typeface="Times New Roman Tj" panose="02020603050405020304" pitchFamily="18" charset="-52"/>
              </a:rPr>
              <a:t>Ноҳияҳои</a:t>
            </a:r>
            <a:r>
              <a:rPr lang="ru-RU" sz="1000" dirty="0">
                <a:latin typeface="Times New Roman Tj" panose="02020603050405020304" pitchFamily="18" charset="-52"/>
              </a:rPr>
              <a:t> </a:t>
            </a:r>
            <a:r>
              <a:rPr lang="ru-RU" sz="1000" dirty="0" err="1">
                <a:latin typeface="Times New Roman Tj" panose="02020603050405020304" pitchFamily="18" charset="-52"/>
              </a:rPr>
              <a:t>тобеи</a:t>
            </a:r>
            <a:r>
              <a:rPr lang="ru-RU" sz="1000" dirty="0">
                <a:latin typeface="Times New Roman Tj" panose="02020603050405020304" pitchFamily="18" charset="-52"/>
              </a:rPr>
              <a:t> </a:t>
            </a:r>
            <a:r>
              <a:rPr lang="ru-RU" sz="1000" dirty="0" err="1">
                <a:latin typeface="Times New Roman Tj" panose="02020603050405020304" pitchFamily="18" charset="-52"/>
              </a:rPr>
              <a:t>ҷумҳурӣ</a:t>
            </a:r>
            <a:r>
              <a:rPr lang="en-US" sz="1000" dirty="0"/>
              <a:t>, </a:t>
            </a:r>
            <a:fld id="{823B514C-65C3-4E21-B993-C57A94811FBD}" type="PERCENTAGE">
              <a:rPr lang="en-US" sz="1000"/>
              <a:pPr/>
              <a:t>45%</a:t>
            </a:fld>
            <a:endParaRPr lang="en-US" sz="1000" dirty="0"/>
          </a:p>
          <a:p>
            <a:endParaRPr lang="ru-RU" sz="1000" dirty="0">
              <a:latin typeface="Times New Roman Tj" panose="02020603050405020304" pitchFamily="18" charset="-52"/>
            </a:endParaRPr>
          </a:p>
        </p:txBody>
      </p:sp>
      <p:cxnSp>
        <p:nvCxnSpPr>
          <p:cNvPr id="16" name="Прямая соединительная линия 15"/>
          <p:cNvCxnSpPr>
            <a:cxnSpLocks/>
          </p:cNvCxnSpPr>
          <p:nvPr/>
        </p:nvCxnSpPr>
        <p:spPr>
          <a:xfrm flipH="1">
            <a:off x="1307213" y="1308265"/>
            <a:ext cx="1785669"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4401154" y="3006938"/>
            <a:ext cx="1056492" cy="246221"/>
          </a:xfrm>
          <a:prstGeom prst="rect">
            <a:avLst/>
          </a:prstGeom>
          <a:noFill/>
        </p:spPr>
        <p:txBody>
          <a:bodyPr wrap="square" rtlCol="0">
            <a:spAutoFit/>
          </a:bodyPr>
          <a:lstStyle/>
          <a:p>
            <a:pPr algn="just"/>
            <a:r>
              <a:rPr lang="ru-RU" sz="1000" dirty="0">
                <a:latin typeface="Times New Roman Tj" panose="02020603050405020304" pitchFamily="18" charset="-52"/>
              </a:rPr>
              <a:t>ВМКБ, </a:t>
            </a:r>
            <a:r>
              <a:rPr lang="en-US" sz="1000" dirty="0"/>
              <a:t>1</a:t>
            </a:r>
            <a:r>
              <a:rPr lang="tg-Cyrl-TJ" sz="1000" dirty="0"/>
              <a:t>5</a:t>
            </a:r>
            <a:r>
              <a:rPr lang="en-US" sz="1000" dirty="0"/>
              <a:t>%</a:t>
            </a:r>
            <a:endParaRPr lang="ru-RU" sz="1000" dirty="0">
              <a:latin typeface="Times New Roman Tj" panose="02020603050405020304" pitchFamily="18" charset="-52"/>
            </a:endParaRPr>
          </a:p>
        </p:txBody>
      </p:sp>
      <p:cxnSp>
        <p:nvCxnSpPr>
          <p:cNvPr id="21" name="Прямая соединительная линия 20"/>
          <p:cNvCxnSpPr>
            <a:cxnSpLocks/>
          </p:cNvCxnSpPr>
          <p:nvPr/>
        </p:nvCxnSpPr>
        <p:spPr>
          <a:xfrm>
            <a:off x="4033053" y="3253158"/>
            <a:ext cx="1200306" cy="0"/>
          </a:xfrm>
          <a:prstGeom prst="line">
            <a:avLst/>
          </a:prstGeom>
        </p:spPr>
        <p:style>
          <a:lnRef idx="1">
            <a:schemeClr val="dk1"/>
          </a:lnRef>
          <a:fillRef idx="0">
            <a:schemeClr val="dk1"/>
          </a:fillRef>
          <a:effectRef idx="0">
            <a:schemeClr val="dk1"/>
          </a:effectRef>
          <a:fontRef idx="minor">
            <a:schemeClr val="tx1"/>
          </a:fontRef>
        </p:style>
      </p:cxnSp>
      <p:cxnSp>
        <p:nvCxnSpPr>
          <p:cNvPr id="20" name="Прямая соединительная линия 19"/>
          <p:cNvCxnSpPr>
            <a:cxnSpLocks/>
          </p:cNvCxnSpPr>
          <p:nvPr/>
        </p:nvCxnSpPr>
        <p:spPr>
          <a:xfrm>
            <a:off x="4520429" y="2308953"/>
            <a:ext cx="154969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7" name="Таблица 16"/>
          <p:cNvGraphicFramePr>
            <a:graphicFrameLocks noGrp="1"/>
          </p:cNvGraphicFramePr>
          <p:nvPr>
            <p:extLst>
              <p:ext uri="{D42A27DB-BD31-4B8C-83A1-F6EECF244321}">
                <p14:modId xmlns:p14="http://schemas.microsoft.com/office/powerpoint/2010/main" val="3688717907"/>
              </p:ext>
            </p:extLst>
          </p:nvPr>
        </p:nvGraphicFramePr>
        <p:xfrm>
          <a:off x="6241409" y="1172495"/>
          <a:ext cx="4645388" cy="2029604"/>
        </p:xfrm>
        <a:graphic>
          <a:graphicData uri="http://schemas.openxmlformats.org/drawingml/2006/table">
            <a:tbl>
              <a:tblPr>
                <a:tableStyleId>{E8B1032C-EA38-4F05-BA0D-38AFFFC7BED3}</a:tableStyleId>
              </a:tblPr>
              <a:tblGrid>
                <a:gridCol w="2088530">
                  <a:extLst>
                    <a:ext uri="{9D8B030D-6E8A-4147-A177-3AD203B41FA5}">
                      <a16:colId xmlns:a16="http://schemas.microsoft.com/office/drawing/2014/main" val="2038498469"/>
                    </a:ext>
                  </a:extLst>
                </a:gridCol>
                <a:gridCol w="926272">
                  <a:extLst>
                    <a:ext uri="{9D8B030D-6E8A-4147-A177-3AD203B41FA5}">
                      <a16:colId xmlns:a16="http://schemas.microsoft.com/office/drawing/2014/main" val="434498020"/>
                    </a:ext>
                  </a:extLst>
                </a:gridCol>
                <a:gridCol w="1630586">
                  <a:extLst>
                    <a:ext uri="{9D8B030D-6E8A-4147-A177-3AD203B41FA5}">
                      <a16:colId xmlns:a16="http://schemas.microsoft.com/office/drawing/2014/main" val="2279178321"/>
                    </a:ext>
                  </a:extLst>
                </a:gridCol>
              </a:tblGrid>
              <a:tr h="429456">
                <a:tc>
                  <a:txBody>
                    <a:bodyPr/>
                    <a:lstStyle/>
                    <a:p>
                      <a:pPr algn="ctr" rtl="0" fontAlgn="b"/>
                      <a:r>
                        <a:rPr lang="ru-RU" sz="1200" u="none" strike="noStrike" dirty="0" err="1">
                          <a:effectLst/>
                          <a:latin typeface="Times New Roman Tj" panose="02020603050405020304" pitchFamily="18" charset="-52"/>
                        </a:rPr>
                        <a:t>Шумораи</a:t>
                      </a:r>
                      <a:r>
                        <a:rPr lang="ru-RU" sz="1200" u="none" strike="noStrike" dirty="0">
                          <a:effectLst/>
                          <a:latin typeface="Times New Roman Tj" panose="02020603050405020304" pitchFamily="18" charset="-52"/>
                        </a:rPr>
                        <a:t> НБО-</a:t>
                      </a:r>
                      <a:r>
                        <a:rPr lang="ru-RU" sz="1200" u="none" strike="noStrike" dirty="0" err="1">
                          <a:effectLst/>
                          <a:latin typeface="Times New Roman Tj" panose="02020603050405020304" pitchFamily="18" charset="-52"/>
                        </a:rPr>
                        <a:t>ҳои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хурд</a:t>
                      </a:r>
                      <a:r>
                        <a:rPr lang="ru-RU" sz="1200" u="none" strike="noStrike" dirty="0">
                          <a:effectLst/>
                          <a:latin typeface="Times New Roman Tj" panose="02020603050405020304" pitchFamily="18" charset="-52"/>
                        </a:rPr>
                        <a:t> дар </a:t>
                      </a:r>
                      <a:r>
                        <a:rPr lang="ru-RU" sz="1200" u="none" strike="noStrike" dirty="0" err="1">
                          <a:effectLst/>
                          <a:latin typeface="Times New Roman Tj" panose="02020603050405020304" pitchFamily="18" charset="-52"/>
                        </a:rPr>
                        <a:t>минтақаҳо</a:t>
                      </a:r>
                      <a:endParaRPr lang="ru-RU" sz="1200" b="1" i="0" u="none" strike="noStrike" dirty="0">
                        <a:solidFill>
                          <a:schemeClr val="bg1"/>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err="1">
                          <a:effectLst/>
                          <a:latin typeface="Times New Roman Tj" panose="02020603050405020304" pitchFamily="18" charset="-52"/>
                        </a:rPr>
                        <a:t>Шумора</a:t>
                      </a:r>
                      <a:endParaRPr lang="ru-RU" sz="1200" b="1" i="0" u="none" strike="noStrike" dirty="0">
                        <a:solidFill>
                          <a:schemeClr val="bg1"/>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err="1">
                          <a:effectLst/>
                          <a:latin typeface="Times New Roman Tj" panose="02020603050405020304" pitchFamily="18" charset="-52"/>
                        </a:rPr>
                        <a:t>Иқтидори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лоиҳавӣ</a:t>
                      </a:r>
                      <a:r>
                        <a:rPr lang="ru-RU" sz="1200" u="none" strike="noStrike" dirty="0">
                          <a:effectLst/>
                          <a:latin typeface="Times New Roman Tj" panose="02020603050405020304" pitchFamily="18" charset="-52"/>
                        </a:rPr>
                        <a:t>, МВт</a:t>
                      </a:r>
                      <a:endParaRPr lang="ru-RU" sz="1200" b="1" i="0" u="none" strike="noStrike" dirty="0">
                        <a:solidFill>
                          <a:schemeClr val="bg1"/>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4252544623"/>
                  </a:ext>
                </a:extLst>
              </a:tr>
              <a:tr h="429456">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Ноҳияҳои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тобеи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чумҳурӣ</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a:effectLst/>
                          <a:latin typeface="Times New Roman Tj" panose="02020603050405020304" pitchFamily="18" charset="-52"/>
                        </a:rPr>
                        <a:t>129</a:t>
                      </a:r>
                      <a:endParaRPr lang="ru-RU" sz="1200" b="0"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8,8365</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741948989"/>
                  </a:ext>
                </a:extLst>
              </a:tr>
              <a:tr h="292673">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Вилояти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Суғд</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a:effectLst/>
                          <a:latin typeface="Times New Roman Tj" panose="02020603050405020304" pitchFamily="18" charset="-52"/>
                        </a:rPr>
                        <a:t>76</a:t>
                      </a:r>
                      <a:endParaRPr lang="ru-RU" sz="1200" b="0"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9,0441</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4267824778"/>
                  </a:ext>
                </a:extLst>
              </a:tr>
              <a:tr h="292673">
                <a:tc>
                  <a:txBody>
                    <a:bodyPr/>
                    <a:lstStyle/>
                    <a:p>
                      <a:pPr algn="ctr" rtl="0" fontAlgn="b"/>
                      <a:r>
                        <a:rPr lang="ru-RU" sz="1200" u="none" strike="noStrike" dirty="0">
                          <a:effectLst/>
                          <a:latin typeface="Times New Roman Tj" panose="02020603050405020304" pitchFamily="18" charset="-52"/>
                        </a:rPr>
                        <a:t>  ВМКБ</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a:effectLst/>
                          <a:latin typeface="Times New Roman Tj" panose="02020603050405020304" pitchFamily="18" charset="-52"/>
                        </a:rPr>
                        <a:t>42</a:t>
                      </a:r>
                      <a:endParaRPr lang="ru-RU" sz="1200" b="0"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5,325</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2773102971"/>
                  </a:ext>
                </a:extLst>
              </a:tr>
              <a:tr h="292673">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Вилояти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Хатлон</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a:effectLst/>
                          <a:latin typeface="Times New Roman Tj" panose="02020603050405020304" pitchFamily="18" charset="-52"/>
                        </a:rPr>
                        <a:t>37</a:t>
                      </a:r>
                      <a:endParaRPr lang="ru-RU" sz="1200" b="0"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1,654</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151543749"/>
                  </a:ext>
                </a:extLst>
              </a:tr>
              <a:tr h="292673">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Ҳамагӣ</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a:effectLst/>
                          <a:latin typeface="Times New Roman Tj" panose="02020603050405020304" pitchFamily="18" charset="-52"/>
                        </a:rPr>
                        <a:t>284</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rtl="0" fontAlgn="b"/>
                      <a:r>
                        <a:rPr lang="ru-RU" sz="1200" u="none" strike="noStrike" dirty="0">
                          <a:effectLst/>
                          <a:latin typeface="Times New Roman Tj" panose="02020603050405020304" pitchFamily="18" charset="-52"/>
                        </a:rPr>
                        <a:t>24,8596</a:t>
                      </a:r>
                      <a:endParaRPr lang="ru-RU" sz="1200" b="1"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269594438"/>
                  </a:ext>
                </a:extLst>
              </a:tr>
            </a:tbl>
          </a:graphicData>
        </a:graphic>
      </p:graphicFrame>
      <p:sp>
        <p:nvSpPr>
          <p:cNvPr id="33" name="Заголовок 1">
            <a:extLst>
              <a:ext uri="{FF2B5EF4-FFF2-40B4-BE49-F238E27FC236}">
                <a16:creationId xmlns:a16="http://schemas.microsoft.com/office/drawing/2014/main" id="{20BE0113-F80E-4564-AA5F-FE49E92E90D5}"/>
              </a:ext>
            </a:extLst>
          </p:cNvPr>
          <p:cNvSpPr>
            <a:spLocks noGrp="1"/>
          </p:cNvSpPr>
          <p:nvPr>
            <p:ph type="title"/>
          </p:nvPr>
        </p:nvSpPr>
        <p:spPr>
          <a:xfrm>
            <a:off x="3999680" y="3354956"/>
            <a:ext cx="4140884" cy="288032"/>
          </a:xfrm>
        </p:spPr>
        <p:txBody>
          <a:bodyPr>
            <a:noAutofit/>
          </a:bodyPr>
          <a:lstStyle/>
          <a:p>
            <a:r>
              <a:rPr lang="ru-RU" sz="1000" dirty="0" err="1">
                <a:latin typeface="Times New Roman Tj" panose="02020603050405020304" pitchFamily="18" charset="-52"/>
              </a:rPr>
              <a:t>Насби</a:t>
            </a:r>
            <a:r>
              <a:rPr lang="ru-RU" sz="1000" dirty="0">
                <a:latin typeface="Times New Roman Tj" panose="02020603050405020304" pitchFamily="18" charset="-52"/>
              </a:rPr>
              <a:t> </a:t>
            </a:r>
            <a:r>
              <a:rPr lang="ru-RU" sz="1000" dirty="0" err="1">
                <a:latin typeface="Times New Roman Tj" panose="02020603050405020304" pitchFamily="18" charset="-52"/>
              </a:rPr>
              <a:t>нерӯгоҳҳои</a:t>
            </a:r>
            <a:r>
              <a:rPr lang="ru-RU" sz="1000" dirty="0">
                <a:latin typeface="Times New Roman Tj" panose="02020603050405020304" pitchFamily="18" charset="-52"/>
              </a:rPr>
              <a:t> </a:t>
            </a:r>
            <a:r>
              <a:rPr lang="ru-RU" sz="1000" dirty="0" err="1">
                <a:latin typeface="Times New Roman Tj" panose="02020603050405020304" pitchFamily="18" charset="-52"/>
              </a:rPr>
              <a:t>хурди</a:t>
            </a:r>
            <a:r>
              <a:rPr lang="ru-RU" sz="1000" dirty="0">
                <a:latin typeface="Times New Roman Tj" panose="02020603050405020304" pitchFamily="18" charset="-52"/>
              </a:rPr>
              <a:t> </a:t>
            </a:r>
            <a:r>
              <a:rPr lang="ru-RU" sz="1000" dirty="0" err="1">
                <a:latin typeface="Times New Roman Tj" panose="02020603050405020304" pitchFamily="18" charset="-52"/>
              </a:rPr>
              <a:t>бодӣ</a:t>
            </a:r>
            <a:r>
              <a:rPr lang="ru-RU" sz="1000" dirty="0">
                <a:latin typeface="Times New Roman Tj" panose="02020603050405020304" pitchFamily="18" charset="-52"/>
              </a:rPr>
              <a:t>, </a:t>
            </a:r>
            <a:r>
              <a:rPr lang="ru-RU" sz="1000" dirty="0" err="1">
                <a:latin typeface="Times New Roman Tj" panose="02020603050405020304" pitchFamily="18" charset="-52"/>
              </a:rPr>
              <a:t>офтобӣ</a:t>
            </a:r>
            <a:r>
              <a:rPr lang="ru-RU" sz="1000" dirty="0">
                <a:latin typeface="Times New Roman Tj" panose="02020603050405020304" pitchFamily="18" charset="-52"/>
              </a:rPr>
              <a:t> </a:t>
            </a:r>
            <a:r>
              <a:rPr lang="ru-RU" sz="1000" dirty="0" err="1">
                <a:latin typeface="Times New Roman Tj" panose="02020603050405020304" pitchFamily="18" charset="-52"/>
              </a:rPr>
              <a:t>ва</a:t>
            </a:r>
            <a:r>
              <a:rPr lang="ru-RU" sz="1000" dirty="0">
                <a:latin typeface="Times New Roman Tj" panose="02020603050405020304" pitchFamily="18" charset="-52"/>
              </a:rPr>
              <a:t> биоэнергия дар </a:t>
            </a:r>
            <a:r>
              <a:rPr lang="ru-RU" sz="1000" dirty="0" err="1">
                <a:latin typeface="Times New Roman Tj" panose="02020603050405020304" pitchFamily="18" charset="-52"/>
              </a:rPr>
              <a:t>минтақаҳо</a:t>
            </a:r>
            <a:endParaRPr lang="ru-RU" sz="1000" dirty="0">
              <a:latin typeface="Times New Roman Tj" panose="02020603050405020304" pitchFamily="18" charset="-52"/>
            </a:endParaRPr>
          </a:p>
        </p:txBody>
      </p:sp>
      <p:sp>
        <p:nvSpPr>
          <p:cNvPr id="15" name="Номер слайда 14"/>
          <p:cNvSpPr>
            <a:spLocks noGrp="1"/>
          </p:cNvSpPr>
          <p:nvPr>
            <p:ph type="sldNum" sz="quarter" idx="12"/>
          </p:nvPr>
        </p:nvSpPr>
        <p:spPr>
          <a:xfrm>
            <a:off x="10691992" y="6597892"/>
            <a:ext cx="357008" cy="260108"/>
          </a:xfrm>
        </p:spPr>
        <p:style>
          <a:lnRef idx="2">
            <a:schemeClr val="accent6"/>
          </a:lnRef>
          <a:fillRef idx="1">
            <a:schemeClr val="lt1"/>
          </a:fillRef>
          <a:effectRef idx="0">
            <a:schemeClr val="accent6"/>
          </a:effectRef>
          <a:fontRef idx="minor">
            <a:schemeClr val="dk1"/>
          </a:fontRef>
        </p:style>
        <p:txBody>
          <a:bodyPr/>
          <a:lstStyle/>
          <a:p>
            <a:fld id="{B19B0651-EE4F-4900-A07F-96A6BFA9D0F0}" type="slidenum">
              <a:rPr lang="ru-RU" smtClean="0">
                <a:latin typeface="Times New Roman Tj" panose="02020603050405020304" pitchFamily="18" charset="-52"/>
              </a:rPr>
              <a:t>11</a:t>
            </a:fld>
            <a:endParaRPr lang="ru-RU" dirty="0">
              <a:latin typeface="Times New Roman Tj" panose="02020603050405020304" pitchFamily="18" charset="-52"/>
            </a:endParaRPr>
          </a:p>
        </p:txBody>
      </p:sp>
      <p:sp>
        <p:nvSpPr>
          <p:cNvPr id="22" name="TextBox 21">
            <a:extLst>
              <a:ext uri="{FF2B5EF4-FFF2-40B4-BE49-F238E27FC236}">
                <a16:creationId xmlns:a16="http://schemas.microsoft.com/office/drawing/2014/main" id="{C06CD4B3-A46B-48E3-99FF-2356014D3A50}"/>
              </a:ext>
            </a:extLst>
          </p:cNvPr>
          <p:cNvSpPr txBox="1"/>
          <p:nvPr/>
        </p:nvSpPr>
        <p:spPr>
          <a:xfrm>
            <a:off x="1143000" y="192622"/>
            <a:ext cx="9906000" cy="3238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00" algn="ctr">
              <a:lnSpc>
                <a:spcPct val="107000"/>
              </a:lnSpc>
              <a:spcAft>
                <a:spcPts val="800"/>
              </a:spcAft>
            </a:pPr>
            <a:r>
              <a:rPr lang="ru-RU" sz="1400" b="1" dirty="0">
                <a:latin typeface="Times New Roman Tj" panose="02020603050405020304" pitchFamily="18" charset="-52"/>
              </a:rPr>
              <a:t>11. НИШОНДОД</a:t>
            </a:r>
            <a:r>
              <a:rPr lang="ru-RU" sz="1500" b="1" dirty="0">
                <a:latin typeface="Times New Roman Tj" panose="02020603050405020304" pitchFamily="18" charset="-52"/>
              </a:rPr>
              <a:t>Ҳ</a:t>
            </a:r>
            <a:r>
              <a:rPr lang="ru-RU" sz="1400" b="1" dirty="0">
                <a:latin typeface="Times New Roman Tj" panose="02020603050405020304" pitchFamily="18" charset="-52"/>
              </a:rPr>
              <a:t>ОИ БАЗАВ</a:t>
            </a:r>
            <a:r>
              <a:rPr lang="ru-RU" sz="1500" b="1" dirty="0">
                <a:latin typeface="Times New Roman Tj" panose="02020603050405020304" pitchFamily="18" charset="-52"/>
              </a:rPr>
              <a:t>Ӣ</a:t>
            </a:r>
            <a:endParaRPr lang="ru-RU" sz="1500" b="1" dirty="0">
              <a:latin typeface="Times New Roman Tj" panose="02020603050405020304" pitchFamily="18" charset="-52"/>
              <a:ea typeface="Calibri" panose="020F0502020204030204" pitchFamily="34" charset="0"/>
              <a:cs typeface="Times New Roman" panose="02020603050405020304" pitchFamily="18" charset="0"/>
            </a:endParaRPr>
          </a:p>
        </p:txBody>
      </p:sp>
      <p:sp>
        <p:nvSpPr>
          <p:cNvPr id="23" name="Прямоугольник 22">
            <a:extLst>
              <a:ext uri="{FF2B5EF4-FFF2-40B4-BE49-F238E27FC236}">
                <a16:creationId xmlns:a16="http://schemas.microsoft.com/office/drawing/2014/main" id="{661F9617-71A8-4B61-A583-4ABF81084292}"/>
              </a:ext>
            </a:extLst>
          </p:cNvPr>
          <p:cNvSpPr/>
          <p:nvPr/>
        </p:nvSpPr>
        <p:spPr>
          <a:xfrm>
            <a:off x="1905568" y="597933"/>
            <a:ext cx="5322291" cy="307777"/>
          </a:xfrm>
          <a:prstGeom prst="rect">
            <a:avLst/>
          </a:prstGeom>
        </p:spPr>
        <p:txBody>
          <a:bodyPr wrap="none">
            <a:spAutoFit/>
          </a:bodyPr>
          <a:lstStyle/>
          <a:p>
            <a:r>
              <a:rPr lang="ru-RU" sz="1400" dirty="0">
                <a:latin typeface="Times New Roman Tj" panose="02020603050405020304" pitchFamily="18" charset="-52"/>
                <a:cs typeface="Times New Roman" panose="02020603050405020304" pitchFamily="18" charset="0"/>
              </a:rPr>
              <a:t>   </a:t>
            </a:r>
            <a:r>
              <a:rPr lang="ru-RU" sz="1400" dirty="0" err="1">
                <a:latin typeface="Times New Roman Tj" panose="02020603050405020304" pitchFamily="18" charset="-52"/>
                <a:cs typeface="Times New Roman" panose="02020603050405020304" pitchFamily="18" charset="0"/>
              </a:rPr>
              <a:t>Иқтидори</a:t>
            </a:r>
            <a:r>
              <a:rPr lang="ru-RU" sz="1400" dirty="0">
                <a:latin typeface="Times New Roman Tj" panose="02020603050405020304" pitchFamily="18" charset="-52"/>
                <a:cs typeface="Times New Roman" panose="02020603050405020304" pitchFamily="18" charset="0"/>
              </a:rPr>
              <a:t> </a:t>
            </a:r>
            <a:r>
              <a:rPr lang="ru-RU" sz="1400" dirty="0" err="1">
                <a:latin typeface="Times New Roman Tj" panose="02020603050405020304" pitchFamily="18" charset="-52"/>
                <a:cs typeface="Times New Roman" panose="02020603050405020304" pitchFamily="18" charset="0"/>
              </a:rPr>
              <a:t>лоиҳавии</a:t>
            </a:r>
            <a:r>
              <a:rPr lang="ru-RU" sz="1400" dirty="0">
                <a:latin typeface="Times New Roman Tj" panose="02020603050405020304" pitchFamily="18" charset="-52"/>
                <a:cs typeface="Times New Roman" panose="02020603050405020304" pitchFamily="18" charset="0"/>
              </a:rPr>
              <a:t> </a:t>
            </a:r>
            <a:r>
              <a:rPr lang="ru-RU" sz="1400" dirty="0" err="1">
                <a:latin typeface="Times New Roman Tj" panose="02020603050405020304" pitchFamily="18" charset="-52"/>
                <a:cs typeface="Times New Roman" panose="02020603050405020304" pitchFamily="18" charset="0"/>
              </a:rPr>
              <a:t>нерӯгоҳҳои</a:t>
            </a:r>
            <a:r>
              <a:rPr lang="ru-RU" sz="1400" dirty="0">
                <a:latin typeface="Times New Roman Tj" panose="02020603050405020304" pitchFamily="18" charset="-52"/>
                <a:cs typeface="Times New Roman" panose="02020603050405020304" pitchFamily="18" charset="0"/>
              </a:rPr>
              <a:t> </a:t>
            </a:r>
            <a:r>
              <a:rPr lang="ru-RU" sz="1400" dirty="0" err="1">
                <a:latin typeface="Times New Roman Tj" panose="02020603050405020304" pitchFamily="18" charset="-52"/>
                <a:cs typeface="Times New Roman" panose="02020603050405020304" pitchFamily="18" charset="0"/>
              </a:rPr>
              <a:t>хурди</a:t>
            </a:r>
            <a:r>
              <a:rPr lang="ru-RU" sz="1400" dirty="0">
                <a:latin typeface="Times New Roman Tj" panose="02020603050405020304" pitchFamily="18" charset="-52"/>
                <a:cs typeface="Times New Roman" panose="02020603050405020304" pitchFamily="18" charset="0"/>
              </a:rPr>
              <a:t> </a:t>
            </a:r>
            <a:r>
              <a:rPr lang="ru-RU" sz="1400" dirty="0" err="1">
                <a:latin typeface="Times New Roman Tj" panose="02020603050405020304" pitchFamily="18" charset="-52"/>
                <a:cs typeface="Times New Roman" panose="02020603050405020304" pitchFamily="18" charset="0"/>
              </a:rPr>
              <a:t>барқӣ</a:t>
            </a:r>
            <a:r>
              <a:rPr lang="ru-RU" sz="1400" dirty="0">
                <a:latin typeface="Times New Roman Tj" panose="02020603050405020304" pitchFamily="18" charset="-52"/>
                <a:cs typeface="Times New Roman" panose="02020603050405020304" pitchFamily="18" charset="0"/>
              </a:rPr>
              <a:t>  дар </a:t>
            </a:r>
            <a:r>
              <a:rPr lang="ru-RU" sz="1400" dirty="0" err="1">
                <a:latin typeface="Times New Roman Tj" panose="02020603050405020304" pitchFamily="18" charset="-52"/>
                <a:cs typeface="Times New Roman" panose="02020603050405020304" pitchFamily="18" charset="0"/>
              </a:rPr>
              <a:t>минтақаҳо</a:t>
            </a:r>
            <a:r>
              <a:rPr lang="ru-RU" sz="1400" dirty="0">
                <a:latin typeface="Times New Roman Tj" panose="02020603050405020304" pitchFamily="18" charset="-52"/>
                <a:cs typeface="Times New Roman" panose="02020603050405020304" pitchFamily="18" charset="0"/>
              </a:rPr>
              <a:t> </a:t>
            </a:r>
          </a:p>
        </p:txBody>
      </p:sp>
      <p:graphicFrame>
        <p:nvGraphicFramePr>
          <p:cNvPr id="27" name="Таблица 26">
            <a:extLst>
              <a:ext uri="{FF2B5EF4-FFF2-40B4-BE49-F238E27FC236}">
                <a16:creationId xmlns:a16="http://schemas.microsoft.com/office/drawing/2014/main" id="{456670F3-EE59-400A-9D8A-F693A988426C}"/>
              </a:ext>
            </a:extLst>
          </p:cNvPr>
          <p:cNvGraphicFramePr>
            <a:graphicFrameLocks noGrp="1"/>
          </p:cNvGraphicFramePr>
          <p:nvPr>
            <p:extLst>
              <p:ext uri="{D42A27DB-BD31-4B8C-83A1-F6EECF244321}">
                <p14:modId xmlns:p14="http://schemas.microsoft.com/office/powerpoint/2010/main" val="2028180732"/>
              </p:ext>
            </p:extLst>
          </p:nvPr>
        </p:nvGraphicFramePr>
        <p:xfrm>
          <a:off x="1217440" y="3706963"/>
          <a:ext cx="4817959" cy="1428750"/>
        </p:xfrm>
        <a:graphic>
          <a:graphicData uri="http://schemas.openxmlformats.org/drawingml/2006/table">
            <a:tbl>
              <a:tblPr>
                <a:tableStyleId>{E8B1032C-EA38-4F05-BA0D-38AFFFC7BED3}</a:tableStyleId>
              </a:tblPr>
              <a:tblGrid>
                <a:gridCol w="2685332">
                  <a:extLst>
                    <a:ext uri="{9D8B030D-6E8A-4147-A177-3AD203B41FA5}">
                      <a16:colId xmlns:a16="http://schemas.microsoft.com/office/drawing/2014/main" val="2420316198"/>
                    </a:ext>
                  </a:extLst>
                </a:gridCol>
                <a:gridCol w="2132627">
                  <a:extLst>
                    <a:ext uri="{9D8B030D-6E8A-4147-A177-3AD203B41FA5}">
                      <a16:colId xmlns:a16="http://schemas.microsoft.com/office/drawing/2014/main" val="2246866055"/>
                    </a:ext>
                  </a:extLst>
                </a:gridCol>
              </a:tblGrid>
              <a:tr h="129587">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200" u="none" strike="noStrike" dirty="0" err="1">
                          <a:effectLst/>
                          <a:latin typeface="Times New Roman Tj" panose="02020603050405020304" pitchFamily="18" charset="-52"/>
                        </a:rPr>
                        <a:t>Нерӯгоҳҳои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хурди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офтобӣ</a:t>
                      </a:r>
                      <a:endParaRPr lang="en-US" sz="1200" b="1" i="0" u="none" strike="noStrike" dirty="0">
                        <a:solidFill>
                          <a:schemeClr val="bg1"/>
                        </a:solidFill>
                        <a:effectLst/>
                        <a:latin typeface="Calibri" panose="020F0502020204030204" pitchFamily="34" charset="0"/>
                      </a:endParaRPr>
                    </a:p>
                  </a:txBody>
                  <a:tcPr marL="9525" marR="9525" marT="9525" anchor="ct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bg1"/>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771677420"/>
                  </a:ext>
                </a:extLst>
              </a:tr>
              <a:tr h="129587">
                <a:tc>
                  <a:txBody>
                    <a:bodyPr/>
                    <a:lstStyle/>
                    <a:p>
                      <a:pPr algn="ctr" fontAlgn="b"/>
                      <a:r>
                        <a:rPr lang="en-US" sz="1200" u="none" strike="noStrike" dirty="0">
                          <a:effectLst/>
                        </a:rPr>
                        <a:t>  </a:t>
                      </a:r>
                      <a:r>
                        <a:rPr lang="ru-RU" sz="1200" u="none" strike="noStrike" dirty="0" err="1">
                          <a:effectLst/>
                          <a:latin typeface="Times New Roman Tj" panose="02020603050405020304" pitchFamily="18" charset="-52"/>
                        </a:rPr>
                        <a:t>Минтақаҳо</a:t>
                      </a:r>
                      <a:endParaRPr lang="en-US" sz="1200" b="1" i="0" u="none" strike="noStrike" dirty="0">
                        <a:solidFill>
                          <a:schemeClr val="bg1"/>
                        </a:solidFill>
                        <a:effectLst/>
                        <a:latin typeface="Calibri" panose="020F0502020204030204" pitchFamily="34" charset="0"/>
                      </a:endParaRPr>
                    </a:p>
                  </a:txBody>
                  <a:tcPr marL="9525" marR="9525" marT="9525" anchor="ctr"/>
                </a:tc>
                <a:tc>
                  <a:txBody>
                    <a:bodyPr/>
                    <a:lstStyle/>
                    <a:p>
                      <a:pPr algn="ctr" fontAlgn="b"/>
                      <a:r>
                        <a:rPr lang="ru-RU" sz="1200" u="none" strike="noStrike" dirty="0" err="1">
                          <a:effectLst/>
                          <a:latin typeface="Times New Roman Tj" panose="02020603050405020304" pitchFamily="18" charset="-52"/>
                        </a:rPr>
                        <a:t>Иқтидори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лоиҳавӣ</a:t>
                      </a:r>
                      <a:r>
                        <a:rPr lang="ru-RU" sz="1200" u="none" strike="noStrike" baseline="0" dirty="0">
                          <a:effectLst/>
                          <a:latin typeface="Times New Roman Tj" panose="02020603050405020304" pitchFamily="18" charset="-52"/>
                        </a:rPr>
                        <a:t>, кВт</a:t>
                      </a:r>
                      <a:endParaRPr lang="en-US" sz="1200" b="1" i="0" u="none" strike="noStrike" dirty="0">
                        <a:solidFill>
                          <a:schemeClr val="bg1"/>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2680979293"/>
                  </a:ext>
                </a:extLst>
              </a:tr>
              <a:tr h="129587">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Ноҳияҳои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тобеи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чумҳурӣ</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16,5</a:t>
                      </a:r>
                      <a:endParaRPr lang="ru-RU" sz="1200" b="0" i="0" u="none" strike="noStrike" dirty="0">
                        <a:solidFill>
                          <a:sysClr val="windowText" lastClr="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2447421694"/>
                  </a:ext>
                </a:extLst>
              </a:tr>
              <a:tr h="129587">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Вилояти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Суғд</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3,7</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589516688"/>
                  </a:ext>
                </a:extLst>
              </a:tr>
              <a:tr h="129587">
                <a:tc>
                  <a:txBody>
                    <a:bodyPr/>
                    <a:lstStyle/>
                    <a:p>
                      <a:pPr algn="ctr" rtl="0" fontAlgn="b"/>
                      <a:r>
                        <a:rPr lang="ru-RU" sz="1200" u="none" strike="noStrike" dirty="0">
                          <a:effectLst/>
                          <a:latin typeface="Times New Roman Tj" panose="02020603050405020304" pitchFamily="18" charset="-52"/>
                        </a:rPr>
                        <a:t>  ВМКБ</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54</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2145144129"/>
                  </a:ext>
                </a:extLst>
              </a:tr>
              <a:tr h="129587">
                <a:tc>
                  <a:txBody>
                    <a:bodyPr/>
                    <a:lstStyle/>
                    <a:p>
                      <a:pPr algn="ctr" rtl="0" fontAlgn="b"/>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Вилояти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Хатлон</a:t>
                      </a:r>
                      <a:endParaRPr lang="ru-RU" sz="1200" b="1" i="0" u="none" strike="noStrike" dirty="0">
                        <a:solidFill>
                          <a:srgbClr val="000000"/>
                        </a:solidFill>
                        <a:effectLst/>
                        <a:latin typeface="Times New Roman Tj" panose="02020603050405020304" pitchFamily="18" charset="-52"/>
                      </a:endParaRPr>
                    </a:p>
                  </a:txBody>
                  <a:tcPr marL="9525" marR="9525" marT="9525" anchor="ctr"/>
                </a:tc>
                <a:tc>
                  <a:txBody>
                    <a:bodyPr/>
                    <a:lstStyle/>
                    <a:p>
                      <a:pPr algn="ctr" fontAlgn="b"/>
                      <a:r>
                        <a:rPr lang="ru-RU" sz="1200" u="none" strike="noStrike" dirty="0">
                          <a:effectLst/>
                          <a:latin typeface="Times New Roman Tj" panose="02020603050405020304" pitchFamily="18" charset="-52"/>
                        </a:rPr>
                        <a:t>44,55</a:t>
                      </a:r>
                      <a:endParaRPr lang="en-US" sz="1200" b="0" u="none" strike="noStrike" dirty="0">
                        <a:effectLst/>
                      </a:endParaRPr>
                    </a:p>
                  </a:txBody>
                  <a:tcPr marL="9525" marR="9525" marT="9525" anchor="ctr"/>
                </a:tc>
                <a:extLst>
                  <a:ext uri="{0D108BD9-81ED-4DB2-BD59-A6C34878D82A}">
                    <a16:rowId xmlns:a16="http://schemas.microsoft.com/office/drawing/2014/main" val="2422430058"/>
                  </a:ext>
                </a:extLst>
              </a:tr>
            </a:tbl>
          </a:graphicData>
        </a:graphic>
      </p:graphicFrame>
      <p:graphicFrame>
        <p:nvGraphicFramePr>
          <p:cNvPr id="28" name="Таблица 27">
            <a:extLst>
              <a:ext uri="{FF2B5EF4-FFF2-40B4-BE49-F238E27FC236}">
                <a16:creationId xmlns:a16="http://schemas.microsoft.com/office/drawing/2014/main" id="{170BAAA4-013E-45DD-9AC6-6EFEBBCB6829}"/>
              </a:ext>
            </a:extLst>
          </p:cNvPr>
          <p:cNvGraphicFramePr>
            <a:graphicFrameLocks noGrp="1"/>
          </p:cNvGraphicFramePr>
          <p:nvPr>
            <p:extLst>
              <p:ext uri="{D42A27DB-BD31-4B8C-83A1-F6EECF244321}">
                <p14:modId xmlns:p14="http://schemas.microsoft.com/office/powerpoint/2010/main" val="1807936646"/>
              </p:ext>
            </p:extLst>
          </p:nvPr>
        </p:nvGraphicFramePr>
        <p:xfrm>
          <a:off x="6213732" y="3705051"/>
          <a:ext cx="4656764" cy="1428750"/>
        </p:xfrm>
        <a:graphic>
          <a:graphicData uri="http://schemas.openxmlformats.org/drawingml/2006/table">
            <a:tbl>
              <a:tblPr>
                <a:tableStyleId>{E8B1032C-EA38-4F05-BA0D-38AFFFC7BED3}</a:tableStyleId>
              </a:tblPr>
              <a:tblGrid>
                <a:gridCol w="2906023">
                  <a:extLst>
                    <a:ext uri="{9D8B030D-6E8A-4147-A177-3AD203B41FA5}">
                      <a16:colId xmlns:a16="http://schemas.microsoft.com/office/drawing/2014/main" val="4166876254"/>
                    </a:ext>
                  </a:extLst>
                </a:gridCol>
                <a:gridCol w="1750741">
                  <a:extLst>
                    <a:ext uri="{9D8B030D-6E8A-4147-A177-3AD203B41FA5}">
                      <a16:colId xmlns:a16="http://schemas.microsoft.com/office/drawing/2014/main" val="1506565489"/>
                    </a:ext>
                  </a:extLst>
                </a:gridCol>
              </a:tblGrid>
              <a:tr h="129587">
                <a:tc gridSpan="2">
                  <a:txBody>
                    <a:bodyPr/>
                    <a:lstStyle/>
                    <a:p>
                      <a:pPr marL="0" indent="0" algn="ctr" fontAlgn="b">
                        <a:buFont typeface="Wingdings" panose="05000000000000000000" pitchFamily="2" charset="2"/>
                        <a:buNone/>
                      </a:pPr>
                      <a:r>
                        <a:rPr lang="tg-Cyrl-TJ" sz="1200" b="0" u="none" strike="noStrike" dirty="0">
                          <a:effectLst/>
                          <a:latin typeface="Times New Roman Tj" panose="02020603050405020304" pitchFamily="18" charset="-52"/>
                        </a:rPr>
                        <a:t>Нерӯгоҳҳои хурди бодӣ</a:t>
                      </a:r>
                      <a:endParaRPr lang="en-US" sz="1200" b="0" u="none" strike="noStrike" dirty="0">
                        <a:effectLst/>
                      </a:endParaRPr>
                    </a:p>
                  </a:txBody>
                  <a:tcPr marL="9525" marR="9525" marT="9525" anchor="b"/>
                </a:tc>
                <a:tc hMerge="1">
                  <a:txBody>
                    <a:bodyPr/>
                    <a:lstStyle/>
                    <a:p>
                      <a:pPr marL="0" indent="0" algn="ctr" fontAlgn="b">
                        <a:buFont typeface="Wingdings" panose="05000000000000000000" pitchFamily="2" charset="2"/>
                        <a:buNone/>
                      </a:pPr>
                      <a:endParaRPr lang="en-US" sz="1200" b="0" u="none" strike="noStrike" dirty="0">
                        <a:effectLst/>
                      </a:endParaRPr>
                    </a:p>
                  </a:txBody>
                  <a:tcPr marL="9525" marR="9525" marT="9525" anchor="b"/>
                </a:tc>
                <a:extLst>
                  <a:ext uri="{0D108BD9-81ED-4DB2-BD59-A6C34878D82A}">
                    <a16:rowId xmlns:a16="http://schemas.microsoft.com/office/drawing/2014/main" val="2216620071"/>
                  </a:ext>
                </a:extLst>
              </a:tr>
              <a:tr h="129587">
                <a:tc>
                  <a:txBody>
                    <a:bodyPr/>
                    <a:lstStyle/>
                    <a:p>
                      <a:pPr algn="ctr" fontAlgn="b"/>
                      <a:r>
                        <a:rPr lang="en-US" sz="1200" u="none" strike="noStrike" dirty="0">
                          <a:effectLst/>
                        </a:rPr>
                        <a:t>  </a:t>
                      </a:r>
                      <a:r>
                        <a:rPr lang="ru-RU" sz="1200" u="none" strike="noStrike" dirty="0" err="1">
                          <a:effectLst/>
                          <a:latin typeface="Times New Roman Tj" panose="02020603050405020304" pitchFamily="18" charset="-52"/>
                        </a:rPr>
                        <a:t>Минтақаҳо</a:t>
                      </a:r>
                      <a:endParaRPr lang="en-US" sz="1200" b="1" i="0" u="none" strike="noStrike" dirty="0">
                        <a:solidFill>
                          <a:schemeClr val="bg1"/>
                        </a:solidFill>
                        <a:effectLst/>
                        <a:latin typeface="Calibri" panose="020F0502020204030204" pitchFamily="34" charset="0"/>
                      </a:endParaRPr>
                    </a:p>
                  </a:txBody>
                  <a:tcPr marL="9525" marR="9525" marT="9525" anchor="ctr"/>
                </a:tc>
                <a:tc>
                  <a:txBody>
                    <a:bodyPr/>
                    <a:lstStyle/>
                    <a:p>
                      <a:pPr algn="ctr" fontAlgn="b"/>
                      <a:r>
                        <a:rPr lang="ru-RU" sz="1200" u="none" strike="noStrike" dirty="0" err="1">
                          <a:effectLst/>
                          <a:latin typeface="Times New Roman Tj" panose="02020603050405020304" pitchFamily="18" charset="-52"/>
                        </a:rPr>
                        <a:t>Иқтидори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лоиҳавӣ</a:t>
                      </a:r>
                      <a:r>
                        <a:rPr lang="ru-RU" sz="1200" u="none" strike="noStrike" baseline="0" dirty="0">
                          <a:effectLst/>
                          <a:latin typeface="Times New Roman Tj" panose="02020603050405020304" pitchFamily="18" charset="-52"/>
                        </a:rPr>
                        <a:t>, кВт</a:t>
                      </a:r>
                      <a:endParaRPr lang="en-US" sz="1200" b="1" i="0" u="none" strike="noStrike" dirty="0">
                        <a:solidFill>
                          <a:schemeClr val="bg1"/>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3342822886"/>
                  </a:ext>
                </a:extLst>
              </a:tr>
              <a:tr h="129587">
                <a:tc>
                  <a:txBody>
                    <a:bodyPr/>
                    <a:lstStyle/>
                    <a:p>
                      <a:pPr marL="0" indent="0" algn="ctr" fontAlgn="b">
                        <a:buFont typeface="Wingdings" panose="05000000000000000000" pitchFamily="2" charset="2"/>
                        <a:buNone/>
                      </a:pPr>
                      <a:r>
                        <a:rPr lang="tg-Cyrl-TJ" sz="1200" b="0" u="none" strike="noStrike" dirty="0">
                          <a:effectLst/>
                          <a:latin typeface="Times New Roman Tj" panose="02020603050405020304" pitchFamily="18" charset="-52"/>
                        </a:rPr>
                        <a:t>ноҳияи Шамсиддин Шоҳин (Мискиобод)</a:t>
                      </a:r>
                      <a:endParaRPr lang="en-US" sz="1200" b="0" u="none" strike="noStrike" dirty="0">
                        <a:effectLst/>
                      </a:endParaRPr>
                    </a:p>
                  </a:txBody>
                  <a:tcPr marL="9525" marR="9525" marT="9525" anchor="b"/>
                </a:tc>
                <a:tc>
                  <a:txBody>
                    <a:bodyPr/>
                    <a:lstStyle/>
                    <a:p>
                      <a:pPr algn="ctr" fontAlgn="b"/>
                      <a:r>
                        <a:rPr lang="tg-Cyrl-TJ" sz="1200" b="0" u="none" strike="noStrike" dirty="0">
                          <a:effectLst/>
                          <a:latin typeface="Times New Roman Tj" panose="02020603050405020304" pitchFamily="18" charset="-52"/>
                        </a:rPr>
                        <a:t>2,5</a:t>
                      </a:r>
                      <a:endParaRPr lang="en-US" sz="1200" b="0" u="none" strike="noStrike" dirty="0">
                        <a:effectLst/>
                      </a:endParaRPr>
                    </a:p>
                  </a:txBody>
                  <a:tcPr marL="9525" marR="9525" marT="9525" anchor="ctr"/>
                </a:tc>
                <a:extLst>
                  <a:ext uri="{0D108BD9-81ED-4DB2-BD59-A6C34878D82A}">
                    <a16:rowId xmlns:a16="http://schemas.microsoft.com/office/drawing/2014/main" val="1120839283"/>
                  </a:ext>
                </a:extLst>
              </a:tr>
              <a:tr h="129587">
                <a:tc>
                  <a:txBody>
                    <a:bodyPr/>
                    <a:lstStyle/>
                    <a:p>
                      <a:pPr marL="0" indent="0" algn="ctr" fontAlgn="b">
                        <a:buFont typeface="Wingdings" panose="05000000000000000000" pitchFamily="2" charset="2"/>
                        <a:buNone/>
                      </a:pPr>
                      <a:r>
                        <a:rPr lang="tg-Cyrl-TJ" sz="1200" b="0" u="none" strike="noStrike" dirty="0">
                          <a:effectLst/>
                          <a:latin typeface="Times New Roman Tj" panose="02020603050405020304" pitchFamily="18" charset="-52"/>
                        </a:rPr>
                        <a:t>ноҳияи Файзобод (Бунгакиён)</a:t>
                      </a:r>
                      <a:endParaRPr lang="en-US" sz="1200" b="0" u="none" strike="noStrike" dirty="0">
                        <a:effectLst/>
                      </a:endParaRPr>
                    </a:p>
                  </a:txBody>
                  <a:tcPr marL="9525" marR="9525" marT="9525" anchor="b"/>
                </a:tc>
                <a:tc>
                  <a:txBody>
                    <a:bodyPr/>
                    <a:lstStyle/>
                    <a:p>
                      <a:pPr algn="ctr" fontAlgn="b"/>
                      <a:r>
                        <a:rPr lang="tg-Cyrl-TJ" sz="1200" b="0" u="none" strike="noStrike" dirty="0">
                          <a:effectLst/>
                          <a:latin typeface="Times New Roman Tj" panose="02020603050405020304" pitchFamily="18" charset="-52"/>
                        </a:rPr>
                        <a:t>1</a:t>
                      </a:r>
                      <a:endParaRPr lang="en-US" sz="1200" b="0" u="none" strike="noStrike" dirty="0">
                        <a:effectLst/>
                      </a:endParaRPr>
                    </a:p>
                  </a:txBody>
                  <a:tcPr marL="9525" marR="9525" marT="9525" anchor="ctr"/>
                </a:tc>
                <a:extLst>
                  <a:ext uri="{0D108BD9-81ED-4DB2-BD59-A6C34878D82A}">
                    <a16:rowId xmlns:a16="http://schemas.microsoft.com/office/drawing/2014/main" val="3554691165"/>
                  </a:ext>
                </a:extLst>
              </a:tr>
              <a:tr h="129587">
                <a:tc>
                  <a:txBody>
                    <a:bodyPr/>
                    <a:lstStyle/>
                    <a:p>
                      <a:pPr marL="0" marR="0" lvl="0" indent="0" algn="ctr" defTabSz="914400" rtl="0" eaLnBrk="1" fontAlgn="b" latinLnBrk="0" hangingPunct="1">
                        <a:lnSpc>
                          <a:spcPct val="100000"/>
                        </a:lnSpc>
                        <a:spcBef>
                          <a:spcPts val="0"/>
                        </a:spcBef>
                        <a:spcAft>
                          <a:spcPts val="0"/>
                        </a:spcAft>
                        <a:buClrTx/>
                        <a:buSzTx/>
                        <a:buFont typeface="Wingdings" panose="05000000000000000000" pitchFamily="2" charset="2"/>
                        <a:buNone/>
                        <a:tabLst/>
                        <a:defRPr/>
                      </a:pPr>
                      <a:r>
                        <a:rPr lang="tg-Cyrl-TJ" sz="1200" b="0" u="none" strike="noStrike" dirty="0">
                          <a:effectLst/>
                          <a:latin typeface="Times New Roman Tj" panose="02020603050405020304" pitchFamily="18" charset="-52"/>
                        </a:rPr>
                        <a:t>ноҳияи Файзобод (Учкул)</a:t>
                      </a:r>
                      <a:endParaRPr lang="en-US" sz="1200" b="0" u="none" strike="noStrike" dirty="0">
                        <a:effectLst/>
                      </a:endParaRPr>
                    </a:p>
                  </a:txBody>
                  <a:tcPr marL="9525" marR="9525" marT="9525" anchor="b"/>
                </a:tc>
                <a:tc>
                  <a:txBody>
                    <a:bodyPr/>
                    <a:lstStyle/>
                    <a:p>
                      <a:pPr algn="ctr" fontAlgn="b"/>
                      <a:r>
                        <a:rPr lang="tg-Cyrl-TJ" sz="1200" b="0" u="none" strike="noStrike" dirty="0">
                          <a:effectLst/>
                          <a:latin typeface="Times New Roman Tj" panose="02020603050405020304" pitchFamily="18" charset="-52"/>
                        </a:rPr>
                        <a:t>1,6</a:t>
                      </a:r>
                      <a:endParaRPr lang="en-US" sz="1200" b="0" u="none" strike="noStrike" dirty="0">
                        <a:effectLst/>
                      </a:endParaRPr>
                    </a:p>
                  </a:txBody>
                  <a:tcPr marL="9525" marR="9525" marT="9525" anchor="ctr"/>
                </a:tc>
                <a:extLst>
                  <a:ext uri="{0D108BD9-81ED-4DB2-BD59-A6C34878D82A}">
                    <a16:rowId xmlns:a16="http://schemas.microsoft.com/office/drawing/2014/main" val="3378845006"/>
                  </a:ext>
                </a:extLst>
              </a:tr>
              <a:tr h="129587">
                <a:tc>
                  <a:txBody>
                    <a:bodyPr/>
                    <a:lstStyle/>
                    <a:p>
                      <a:pPr marL="0" marR="0" lvl="0" indent="0" algn="ctr"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US" sz="1200" b="0" u="none" strike="noStrike" dirty="0">
                        <a:effectLst/>
                      </a:endParaRPr>
                    </a:p>
                  </a:txBody>
                  <a:tcPr marL="9525" marR="9525" marT="9525" anchor="b"/>
                </a:tc>
                <a:tc>
                  <a:txBody>
                    <a:bodyPr/>
                    <a:lstStyle/>
                    <a:p>
                      <a:pPr algn="ctr" fontAlgn="b"/>
                      <a:endParaRPr lang="en-US" sz="1200" b="0" u="none" strike="noStrike" dirty="0">
                        <a:effectLst/>
                      </a:endParaRPr>
                    </a:p>
                  </a:txBody>
                  <a:tcPr marL="9525" marR="9525" marT="9525" anchor="ctr"/>
                </a:tc>
                <a:extLst>
                  <a:ext uri="{0D108BD9-81ED-4DB2-BD59-A6C34878D82A}">
                    <a16:rowId xmlns:a16="http://schemas.microsoft.com/office/drawing/2014/main" val="430041777"/>
                  </a:ext>
                </a:extLst>
              </a:tr>
            </a:tbl>
          </a:graphicData>
        </a:graphic>
      </p:graphicFrame>
      <p:graphicFrame>
        <p:nvGraphicFramePr>
          <p:cNvPr id="29" name="Таблица 28">
            <a:extLst>
              <a:ext uri="{FF2B5EF4-FFF2-40B4-BE49-F238E27FC236}">
                <a16:creationId xmlns:a16="http://schemas.microsoft.com/office/drawing/2014/main" id="{52A737E0-D233-4766-9EA9-ADDCFD558158}"/>
              </a:ext>
            </a:extLst>
          </p:cNvPr>
          <p:cNvGraphicFramePr>
            <a:graphicFrameLocks noGrp="1"/>
          </p:cNvGraphicFramePr>
          <p:nvPr>
            <p:extLst>
              <p:ext uri="{D42A27DB-BD31-4B8C-83A1-F6EECF244321}">
                <p14:modId xmlns:p14="http://schemas.microsoft.com/office/powerpoint/2010/main" val="1902439816"/>
              </p:ext>
            </p:extLst>
          </p:nvPr>
        </p:nvGraphicFramePr>
        <p:xfrm>
          <a:off x="1216220" y="5259839"/>
          <a:ext cx="4817958" cy="1441488"/>
        </p:xfrm>
        <a:graphic>
          <a:graphicData uri="http://schemas.openxmlformats.org/drawingml/2006/table">
            <a:tbl>
              <a:tblPr>
                <a:tableStyleId>{E8B1032C-EA38-4F05-BA0D-38AFFFC7BED3}</a:tableStyleId>
              </a:tblPr>
              <a:tblGrid>
                <a:gridCol w="2699845">
                  <a:extLst>
                    <a:ext uri="{9D8B030D-6E8A-4147-A177-3AD203B41FA5}">
                      <a16:colId xmlns:a16="http://schemas.microsoft.com/office/drawing/2014/main" val="2224481002"/>
                    </a:ext>
                  </a:extLst>
                </a:gridCol>
                <a:gridCol w="2118113">
                  <a:extLst>
                    <a:ext uri="{9D8B030D-6E8A-4147-A177-3AD203B41FA5}">
                      <a16:colId xmlns:a16="http://schemas.microsoft.com/office/drawing/2014/main" val="1146606005"/>
                    </a:ext>
                  </a:extLst>
                </a:gridCol>
              </a:tblGrid>
              <a:tr h="240248">
                <a:tc gridSpan="2">
                  <a:txBody>
                    <a:bodyPr/>
                    <a:lstStyle/>
                    <a:p>
                      <a:pPr marL="0" indent="0" algn="ctr" fontAlgn="b">
                        <a:buFont typeface="Wingdings" panose="05000000000000000000" pitchFamily="2" charset="2"/>
                        <a:buNone/>
                      </a:pPr>
                      <a:r>
                        <a:rPr lang="tg-Cyrl-TJ" sz="1200" b="0" u="none" strike="noStrike" dirty="0">
                          <a:effectLst/>
                          <a:latin typeface="Times New Roman Tj" panose="02020603050405020304" pitchFamily="18" charset="-52"/>
                        </a:rPr>
                        <a:t>Биоэнергия</a:t>
                      </a:r>
                      <a:endParaRPr lang="en-US" sz="1200" b="0" u="none" strike="noStrike" dirty="0">
                        <a:effectLst/>
                      </a:endParaRPr>
                    </a:p>
                  </a:txBody>
                  <a:tcPr marL="9525" marR="9525" marT="9525" anchor="b"/>
                </a:tc>
                <a:tc hMerge="1">
                  <a:txBody>
                    <a:bodyPr/>
                    <a:lstStyle/>
                    <a:p>
                      <a:pPr marL="0" indent="0" algn="ctr" fontAlgn="b">
                        <a:buFont typeface="Wingdings" panose="05000000000000000000" pitchFamily="2" charset="2"/>
                        <a:buNone/>
                      </a:pPr>
                      <a:endParaRPr lang="en-US" sz="1200" b="0" u="none" strike="noStrike" dirty="0">
                        <a:effectLst/>
                      </a:endParaRPr>
                    </a:p>
                  </a:txBody>
                  <a:tcPr marL="9525" marR="9525" marT="9525" anchor="b"/>
                </a:tc>
                <a:extLst>
                  <a:ext uri="{0D108BD9-81ED-4DB2-BD59-A6C34878D82A}">
                    <a16:rowId xmlns:a16="http://schemas.microsoft.com/office/drawing/2014/main" val="60189680"/>
                  </a:ext>
                </a:extLst>
              </a:tr>
              <a:tr h="240248">
                <a:tc>
                  <a:txBody>
                    <a:bodyPr/>
                    <a:lstStyle/>
                    <a:p>
                      <a:pPr algn="ctr" fontAlgn="b"/>
                      <a:r>
                        <a:rPr lang="tg-Cyrl-TJ" sz="1200" b="0" u="none" strike="noStrike" dirty="0">
                          <a:effectLst/>
                          <a:latin typeface="Times New Roman Tj" panose="02020603050405020304" pitchFamily="18" charset="-52"/>
                        </a:rPr>
                        <a:t>ноҳияи </a:t>
                      </a:r>
                      <a:r>
                        <a:rPr lang="ru-RU" sz="1200" u="none" strike="noStrike" dirty="0" err="1">
                          <a:effectLst/>
                          <a:latin typeface="Times New Roman Tj" panose="02020603050405020304" pitchFamily="18" charset="-52"/>
                        </a:rPr>
                        <a:t>Муъминобад</a:t>
                      </a:r>
                      <a:endParaRPr lang="ru-RU" sz="1200" b="0" i="0" u="none" strike="noStrike" dirty="0">
                        <a:solidFill>
                          <a:srgbClr val="000000"/>
                        </a:solidFill>
                        <a:effectLst/>
                        <a:latin typeface="Times New Roman Tj" panose="02020603050405020304" pitchFamily="18" charset="-52"/>
                      </a:endParaRPr>
                    </a:p>
                  </a:txBody>
                  <a:tcPr marL="9525" marR="9525" marT="9525" anchor="b"/>
                </a:tc>
                <a:tc>
                  <a:txBody>
                    <a:bodyPr/>
                    <a:lstStyle/>
                    <a:p>
                      <a:pPr algn="ctr" fontAlgn="b"/>
                      <a:r>
                        <a:rPr lang="ru-RU" sz="1200" u="none" strike="noStrike" dirty="0">
                          <a:effectLst/>
                          <a:latin typeface="Times New Roman Tj" panose="02020603050405020304" pitchFamily="18" charset="-52"/>
                        </a:rPr>
                        <a:t>11</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639698156"/>
                  </a:ext>
                </a:extLst>
              </a:tr>
              <a:tr h="240248">
                <a:tc>
                  <a:txBody>
                    <a:bodyPr/>
                    <a:lstStyle/>
                    <a:p>
                      <a:pPr algn="ctr" fontAlgn="b"/>
                      <a:r>
                        <a:rPr lang="tg-Cyrl-TJ" sz="1200" b="0" u="none" strike="noStrike" dirty="0">
                          <a:effectLst/>
                          <a:latin typeface="Times New Roman Tj" panose="02020603050405020304" pitchFamily="18" charset="-52"/>
                        </a:rPr>
                        <a:t>ноҳияи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Кӯлоб</a:t>
                      </a:r>
                      <a:endParaRPr lang="ru-RU" sz="1200" b="0" i="0" u="none" strike="noStrike" dirty="0">
                        <a:solidFill>
                          <a:srgbClr val="000000"/>
                        </a:solidFill>
                        <a:effectLst/>
                        <a:latin typeface="Times New Roman Tj" panose="02020603050405020304" pitchFamily="18" charset="-52"/>
                      </a:endParaRPr>
                    </a:p>
                  </a:txBody>
                  <a:tcPr marL="9525" marR="9525" marT="9525" anchor="b"/>
                </a:tc>
                <a:tc>
                  <a:txBody>
                    <a:bodyPr/>
                    <a:lstStyle/>
                    <a:p>
                      <a:pPr algn="ctr" fontAlgn="b"/>
                      <a:r>
                        <a:rPr lang="ru-RU" sz="1200" u="none" strike="noStrike" dirty="0">
                          <a:effectLst/>
                          <a:latin typeface="Times New Roman Tj" panose="02020603050405020304" pitchFamily="18" charset="-52"/>
                        </a:rPr>
                        <a:t>12,2</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012447623"/>
                  </a:ext>
                </a:extLst>
              </a:tr>
              <a:tr h="240248">
                <a:tc>
                  <a:txBody>
                    <a:bodyPr/>
                    <a:lstStyle/>
                    <a:p>
                      <a:pPr algn="ctr" fontAlgn="b"/>
                      <a:r>
                        <a:rPr lang="tg-Cyrl-TJ" sz="1200" b="0" u="none" strike="noStrike" dirty="0">
                          <a:effectLst/>
                          <a:latin typeface="Times New Roman Tj" panose="02020603050405020304" pitchFamily="18" charset="-52"/>
                        </a:rPr>
                        <a:t>ноҳияи </a:t>
                      </a:r>
                      <a:r>
                        <a:rPr lang="ru-RU" sz="1200" u="none" strike="noStrike" dirty="0">
                          <a:effectLst/>
                          <a:latin typeface="Times New Roman Tj" panose="02020603050405020304" pitchFamily="18" charset="-52"/>
                        </a:rPr>
                        <a:t>Ховалинг</a:t>
                      </a:r>
                      <a:endParaRPr lang="ru-RU" sz="1200" b="0" i="0" u="none" strike="noStrike" dirty="0">
                        <a:solidFill>
                          <a:srgbClr val="000000"/>
                        </a:solidFill>
                        <a:effectLst/>
                        <a:latin typeface="Times New Roman Tj" panose="02020603050405020304" pitchFamily="18" charset="-52"/>
                      </a:endParaRPr>
                    </a:p>
                  </a:txBody>
                  <a:tcPr marL="9525" marR="9525" marT="9525" anchor="b"/>
                </a:tc>
                <a:tc>
                  <a:txBody>
                    <a:bodyPr/>
                    <a:lstStyle/>
                    <a:p>
                      <a:pPr algn="ctr" fontAlgn="b"/>
                      <a:r>
                        <a:rPr lang="ru-RU" sz="1200" u="none" strike="noStrike" dirty="0">
                          <a:effectLst/>
                          <a:latin typeface="Times New Roman Tj" panose="02020603050405020304" pitchFamily="18" charset="-52"/>
                        </a:rPr>
                        <a:t>10,3</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213679559"/>
                  </a:ext>
                </a:extLst>
              </a:tr>
              <a:tr h="240248">
                <a:tc>
                  <a:txBody>
                    <a:bodyPr/>
                    <a:lstStyle/>
                    <a:p>
                      <a:pPr algn="ctr" fontAlgn="b"/>
                      <a:r>
                        <a:rPr lang="tg-Cyrl-TJ" sz="1200" b="0" u="none" strike="noStrike" dirty="0">
                          <a:effectLst/>
                          <a:latin typeface="Times New Roman Tj" panose="02020603050405020304" pitchFamily="18" charset="-52"/>
                        </a:rPr>
                        <a:t>ноҳияи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Ваҳдат</a:t>
                      </a:r>
                      <a:endParaRPr lang="ru-RU" sz="1200" b="0" i="0" u="none" strike="noStrike" dirty="0">
                        <a:solidFill>
                          <a:srgbClr val="000000"/>
                        </a:solidFill>
                        <a:effectLst/>
                        <a:latin typeface="Times New Roman Tj" panose="02020603050405020304" pitchFamily="18" charset="-52"/>
                      </a:endParaRPr>
                    </a:p>
                  </a:txBody>
                  <a:tcPr marL="9525" marR="9525" marT="9525" anchor="b"/>
                </a:tc>
                <a:tc>
                  <a:txBody>
                    <a:bodyPr/>
                    <a:lstStyle/>
                    <a:p>
                      <a:pPr algn="ctr" fontAlgn="b"/>
                      <a:r>
                        <a:rPr lang="ru-RU" sz="1200" u="none" strike="noStrike" dirty="0">
                          <a:effectLst/>
                          <a:latin typeface="Times New Roman Tj" panose="02020603050405020304" pitchFamily="18" charset="-52"/>
                        </a:rPr>
                        <a:t>9,6</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139487850"/>
                  </a:ext>
                </a:extLst>
              </a:tr>
              <a:tr h="240248">
                <a:tc>
                  <a:txBody>
                    <a:bodyPr/>
                    <a:lstStyle/>
                    <a:p>
                      <a:pPr algn="ctr" fontAlgn="b"/>
                      <a:r>
                        <a:rPr lang="tg-Cyrl-TJ" sz="1200" b="0" u="none" strike="noStrike" dirty="0">
                          <a:effectLst/>
                          <a:latin typeface="Times New Roman Tj" panose="02020603050405020304" pitchFamily="18" charset="-52"/>
                        </a:rPr>
                        <a:t>ноҳияи</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Шамсиддин</a:t>
                      </a:r>
                      <a:r>
                        <a:rPr lang="ru-RU" sz="1200" u="none" strike="noStrike" dirty="0">
                          <a:effectLst/>
                          <a:latin typeface="Times New Roman Tj" panose="02020603050405020304" pitchFamily="18" charset="-52"/>
                        </a:rPr>
                        <a:t> </a:t>
                      </a:r>
                      <a:r>
                        <a:rPr lang="ru-RU" sz="1200" u="none" strike="noStrike" dirty="0" err="1">
                          <a:effectLst/>
                          <a:latin typeface="Times New Roman Tj" panose="02020603050405020304" pitchFamily="18" charset="-52"/>
                        </a:rPr>
                        <a:t>Шоҳин</a:t>
                      </a:r>
                      <a:endParaRPr lang="ru-RU" sz="1200" b="0" i="0" u="none" strike="noStrike" dirty="0">
                        <a:solidFill>
                          <a:srgbClr val="000000"/>
                        </a:solidFill>
                        <a:effectLst/>
                        <a:latin typeface="Times New Roman Tj" panose="02020603050405020304" pitchFamily="18" charset="-52"/>
                      </a:endParaRPr>
                    </a:p>
                  </a:txBody>
                  <a:tcPr marL="9525" marR="9525" marT="9525" anchor="b"/>
                </a:tc>
                <a:tc>
                  <a:txBody>
                    <a:bodyPr/>
                    <a:lstStyle/>
                    <a:p>
                      <a:pPr algn="ctr" fontAlgn="b"/>
                      <a:r>
                        <a:rPr lang="ru-RU" sz="1200" u="none" strike="noStrike" dirty="0">
                          <a:effectLst/>
                          <a:latin typeface="Times New Roman Tj" panose="02020603050405020304" pitchFamily="18" charset="-52"/>
                        </a:rPr>
                        <a:t>8</a:t>
                      </a:r>
                      <a:endParaRPr lang="ru-RU" sz="1200" b="0"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4225544624"/>
                  </a:ext>
                </a:extLst>
              </a:tr>
            </a:tbl>
          </a:graphicData>
        </a:graphic>
      </p:graphicFrame>
      <p:graphicFrame>
        <p:nvGraphicFramePr>
          <p:cNvPr id="32" name="Схема 31">
            <a:extLst>
              <a:ext uri="{FF2B5EF4-FFF2-40B4-BE49-F238E27FC236}">
                <a16:creationId xmlns:a16="http://schemas.microsoft.com/office/drawing/2014/main" id="{CF7D2FAF-BA97-464C-99D6-82CCF74B117B}"/>
              </a:ext>
            </a:extLst>
          </p:cNvPr>
          <p:cNvGraphicFramePr/>
          <p:nvPr/>
        </p:nvGraphicFramePr>
        <p:xfrm>
          <a:off x="6230032" y="5205076"/>
          <a:ext cx="4640465" cy="165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64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84D452-B9C1-5D47-2A3A-404F662B577E}"/>
              </a:ext>
            </a:extLst>
          </p:cNvPr>
          <p:cNvSpPr>
            <a:spLocks noGrp="1"/>
          </p:cNvSpPr>
          <p:nvPr>
            <p:ph type="ctrTitle"/>
          </p:nvPr>
        </p:nvSpPr>
        <p:spPr>
          <a:xfrm>
            <a:off x="939567" y="220718"/>
            <a:ext cx="9437615" cy="662151"/>
          </a:xfr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a:bodyPr>
          <a:lstStyle/>
          <a:p>
            <a:pPr indent="449580">
              <a:lnSpc>
                <a:spcPct val="107000"/>
              </a:lnSpc>
              <a:spcAft>
                <a:spcPts val="800"/>
              </a:spcAft>
            </a:pP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400" b="1" dirty="0">
                <a:effectLst/>
                <a:latin typeface="Times New Roman Tj" panose="02020603050405020304" pitchFamily="18" charset="-52"/>
                <a:ea typeface="Calibri" panose="020F0502020204030204" pitchFamily="34" charset="0"/>
                <a:cs typeface="Times New Roman" panose="02020603050405020304" pitchFamily="18" charset="0"/>
              </a:rPr>
              <a:t> 12</a:t>
            </a: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800" b="1" dirty="0">
                <a:effectLst/>
                <a:latin typeface="Times New Roman Tj" panose="02020603050405020304" pitchFamily="18" charset="-52"/>
                <a:ea typeface="Calibri" panose="020F0502020204030204" pitchFamily="34" charset="0"/>
                <a:cs typeface="Times New Roman" panose="02020603050405020304" pitchFamily="18" charset="0"/>
              </a:rPr>
              <a:t>Маълумот оид ба додани шарт</a:t>
            </a:r>
            <a:r>
              <a:rPr lang="tg-Cyrl-TJ" sz="2800" b="1" dirty="0">
                <a:effectLst/>
                <a:latin typeface="Cambria" panose="02040503050406030204" pitchFamily="18" charset="0"/>
                <a:ea typeface="Calibri" panose="020F0502020204030204" pitchFamily="34" charset="0"/>
                <a:cs typeface="Cambria" panose="02040503050406030204" pitchFamily="18" charset="0"/>
              </a:rPr>
              <a:t>ҳ</a:t>
            </a:r>
            <a:r>
              <a:rPr lang="tg-Cyrl-TJ" sz="2800" b="1"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800" b="1" dirty="0">
                <a:effectLst/>
                <a:latin typeface="Times New Roman Tj" panose="02020603050405020304" pitchFamily="18" charset="-52"/>
                <a:ea typeface="Calibri" panose="020F0502020204030204" pitchFamily="34" charset="0"/>
                <a:cs typeface="Times New Roman Tj" panose="02020603050405020304" pitchFamily="18" charset="-52"/>
              </a:rPr>
              <a:t>техник</a:t>
            </a:r>
            <a:r>
              <a:rPr lang="tg-Cyrl-TJ" sz="2800" b="1" dirty="0">
                <a:effectLst/>
                <a:latin typeface="Cambria" panose="02040503050406030204" pitchFamily="18" charset="0"/>
                <a:ea typeface="Calibri" panose="020F0502020204030204" pitchFamily="34" charset="0"/>
                <a:cs typeface="Cambria" panose="02040503050406030204" pitchFamily="18" charset="0"/>
              </a:rPr>
              <a:t>ӣ</a:t>
            </a:r>
            <a:r>
              <a:rPr lang="tg-Cyrl-TJ" sz="2800" b="1"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2429E0DA-67AB-16CA-491D-79E168FADDE3}"/>
              </a:ext>
            </a:extLst>
          </p:cNvPr>
          <p:cNvSpPr>
            <a:spLocks noGrp="1"/>
          </p:cNvSpPr>
          <p:nvPr>
            <p:ph type="subTitle" idx="1"/>
          </p:nvPr>
        </p:nvSpPr>
        <p:spPr>
          <a:xfrm>
            <a:off x="677917" y="1198179"/>
            <a:ext cx="10846675" cy="5044966"/>
          </a:xfr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a:noAutofit/>
          </a:bodyPr>
          <a:lstStyle/>
          <a:p>
            <a:pPr indent="449580" algn="just">
              <a:lnSpc>
                <a:spcPct val="107000"/>
              </a:lnSpc>
              <a:spcAft>
                <a:spcPts val="800"/>
              </a:spcAft>
            </a:pP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Бояд таззакур дод, ки </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амасола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нати</a:t>
            </a:r>
            <a:r>
              <a:rPr lang="tg-Cyrl-TJ" dirty="0">
                <a:effectLst/>
                <a:latin typeface="Cambria" panose="02040503050406030204" pitchFamily="18" charset="0"/>
                <a:ea typeface="Calibri" panose="020F0502020204030204" pitchFamily="34" charset="0"/>
                <a:cs typeface="Cambria" panose="02040503050406030204" pitchFamily="18" charset="0"/>
              </a:rPr>
              <a:t>ҷ</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аи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зиёд</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гардидани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пайвастшави</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нав</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нав</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тиб</a:t>
            </a:r>
            <a:r>
              <a:rPr lang="tg-Cyrl-TJ" dirty="0">
                <a:effectLst/>
                <a:latin typeface="Cambria" panose="02040503050406030204" pitchFamily="18" charset="0"/>
                <a:ea typeface="Calibri" panose="020F0502020204030204" pitchFamily="34" charset="0"/>
                <a:cs typeface="Cambria" panose="02040503050406030204" pitchFamily="18" charset="0"/>
              </a:rPr>
              <a:t>қ</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шарт</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те</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хник</a:t>
            </a:r>
            <a:r>
              <a:rPr lang="tg-Cyrl-TJ" dirty="0">
                <a:effectLst/>
                <a:latin typeface="Cambria" panose="02040503050406030204" pitchFamily="18" charset="0"/>
                <a:ea typeface="Calibri" panose="020F0502020204030204" pitchFamily="34" charset="0"/>
                <a:cs typeface="Cambria" panose="02040503050406030204" pitchFamily="18" charset="0"/>
              </a:rPr>
              <a:t>ӣ</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а</a:t>
            </a:r>
            <a:r>
              <a:rPr lang="tg-Cyrl-TJ" dirty="0">
                <a:effectLst/>
                <a:latin typeface="Cambria" panose="02040503050406030204" pitchFamily="18" charset="0"/>
                <a:ea typeface="Calibri" panose="020F0502020204030204" pitchFamily="34" charset="0"/>
                <a:cs typeface="Cambria" panose="02040503050406030204" pitchFamily="18" charset="0"/>
              </a:rPr>
              <a:t>ҷ</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ми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истифодабарии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энергияи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бар</a:t>
            </a:r>
            <a:r>
              <a:rPr lang="tg-Cyrl-TJ" dirty="0">
                <a:effectLst/>
                <a:latin typeface="Cambria" panose="02040503050406030204" pitchFamily="18" charset="0"/>
                <a:ea typeface="Calibri" panose="020F0502020204030204" pitchFamily="34" charset="0"/>
                <a:cs typeface="Cambria" panose="02040503050406030204" pitchFamily="18" charset="0"/>
              </a:rPr>
              <a:t>қ</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низ</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зиёд</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шудаистодааст</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p>
          <a:p>
            <a:pPr indent="449580" algn="just">
              <a:lnSpc>
                <a:spcPct val="107000"/>
              </a:lnSpc>
              <a:spcAft>
                <a:spcPts val="800"/>
              </a:spcAft>
            </a:pP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Суръати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пайвастшавии и</a:t>
            </a:r>
            <a:r>
              <a:rPr lang="tg-Cyrl-TJ" dirty="0">
                <a:effectLst/>
                <a:latin typeface="Cambria" panose="02040503050406030204" pitchFamily="18" charset="0"/>
                <a:ea typeface="Calibri" panose="020F0502020204030204" pitchFamily="34" charset="0"/>
                <a:cs typeface="Cambria" panose="02040503050406030204" pitchFamily="18" charset="0"/>
              </a:rPr>
              <a:t>қ</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тидор</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истифодашаванда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нисбат</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dirty="0">
                <a:effectLst/>
                <a:latin typeface="Cambria" panose="02040503050406030204" pitchFamily="18" charset="0"/>
                <a:ea typeface="Calibri" panose="020F0502020204030204" pitchFamily="34" charset="0"/>
                <a:cs typeface="Cambria" panose="02040503050406030204" pitchFamily="18" charset="0"/>
              </a:rPr>
              <a:t>қ</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тидор</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исте</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солшаванда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назаррас</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зиёд</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мебошад</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Дар мавсими тирамо</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зимистон</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и сол</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2022 -2023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шумораи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1 657 адад шарт</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техник</a:t>
            </a:r>
            <a:r>
              <a:rPr lang="tg-Cyrl-TJ" sz="2000" dirty="0">
                <a:effectLst/>
                <a:latin typeface="Cambria" panose="02040503050406030204" pitchFamily="18" charset="0"/>
                <a:ea typeface="Calibri" panose="020F0502020204030204" pitchFamily="34" charset="0"/>
                <a:cs typeface="Cambria" panose="02040503050406030204" pitchFamily="18" charset="0"/>
              </a:rPr>
              <a:t>ӣ</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бо</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тавоноии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174,5 МВт ва дар </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амин</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давраи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сол</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2023-2024 бошад шумораи 1 738 адад шарт</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техник</a:t>
            </a:r>
            <a:r>
              <a:rPr lang="tg-Cyrl-TJ" dirty="0">
                <a:effectLst/>
                <a:latin typeface="Cambria" panose="02040503050406030204" pitchFamily="18" charset="0"/>
                <a:ea typeface="Calibri" panose="020F0502020204030204" pitchFamily="34" charset="0"/>
                <a:cs typeface="Cambria" panose="02040503050406030204" pitchFamily="18" charset="0"/>
              </a:rPr>
              <a:t>ӣ</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бо тавоноии 256,1 МВт дода шудааст.</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Аз тавоноии умумии тиб</a:t>
            </a:r>
            <a:r>
              <a:rPr lang="tg-Cyrl-TJ" dirty="0">
                <a:effectLst/>
                <a:latin typeface="Cambria" panose="02040503050406030204" pitchFamily="18" charset="0"/>
                <a:ea typeface="Calibri" panose="020F0502020204030204" pitchFamily="34" charset="0"/>
                <a:cs typeface="Cambria" panose="02040503050406030204" pitchFamily="18" charset="0"/>
              </a:rPr>
              <a:t>қ</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шарт</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техник</a:t>
            </a:r>
            <a:r>
              <a:rPr lang="tg-Cyrl-TJ" dirty="0">
                <a:effectLst/>
                <a:latin typeface="Cambria" panose="02040503050406030204" pitchFamily="18" charset="0"/>
                <a:ea typeface="Calibri" panose="020F0502020204030204" pitchFamily="34" charset="0"/>
                <a:cs typeface="Cambria" panose="02040503050406030204" pitchFamily="18" charset="0"/>
              </a:rPr>
              <a:t>ӣ</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додашуда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зиёда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аз 70%-и он</a:t>
            </a:r>
            <a:r>
              <a:rPr lang="tg-Cyrl-TJ" dirty="0">
                <a:effectLst/>
                <a:latin typeface="Cambria" panose="02040503050406030204" pitchFamily="18" charset="0"/>
                <a:ea typeface="Calibri" panose="020F0502020204030204" pitchFamily="34" charset="0"/>
                <a:cs typeface="Cambria" panose="02040503050406030204" pitchFamily="18" charset="0"/>
              </a:rPr>
              <a:t>ҳ</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системаи</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энергетик</a:t>
            </a:r>
            <a:r>
              <a:rPr lang="tg-Cyrl-TJ" dirty="0">
                <a:effectLst/>
                <a:latin typeface="Cambria" panose="02040503050406030204" pitchFamily="18" charset="0"/>
                <a:ea typeface="Calibri" panose="020F0502020204030204" pitchFamily="34" charset="0"/>
                <a:cs typeface="Cambria" panose="02040503050406030204" pitchFamily="18" charset="0"/>
              </a:rPr>
              <a:t>ӣ</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пайваст</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dirty="0">
                <a:effectLst/>
                <a:latin typeface="Times New Roman Tj" panose="02020603050405020304" pitchFamily="18" charset="-52"/>
                <a:ea typeface="Calibri" panose="020F0502020204030204" pitchFamily="34" charset="0"/>
                <a:cs typeface="Times New Roman Tj" panose="02020603050405020304" pitchFamily="18" charset="-52"/>
              </a:rPr>
              <a:t>шудаанд</a:t>
            </a: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1169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520FF4-EB50-63B9-1B99-99D36C496CD5}"/>
              </a:ext>
            </a:extLst>
          </p:cNvPr>
          <p:cNvSpPr>
            <a:spLocks noGrp="1"/>
          </p:cNvSpPr>
          <p:nvPr>
            <p:ph type="title"/>
          </p:nvPr>
        </p:nvSpPr>
        <p:spPr>
          <a:xfrm>
            <a:off x="1926771" y="428188"/>
            <a:ext cx="8017329" cy="1101068"/>
          </a:xfr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tg-Cyrl-TJ" sz="2400" b="1" dirty="0">
                <a:effectLst/>
                <a:latin typeface="Times New Roman Tj" panose="02020603050405020304" pitchFamily="18" charset="-52"/>
                <a:ea typeface="Calibri" panose="020F0502020204030204" pitchFamily="34" charset="0"/>
                <a:cs typeface="Times New Roman" panose="02020603050405020304" pitchFamily="18" charset="0"/>
              </a:rPr>
              <a:t>12. Маълумот оид ба афзоиши шумораи муштариён.</a:t>
            </a:r>
            <a:br>
              <a:rPr lang="ru-RU" sz="2400" b="1" dirty="0">
                <a:effectLst/>
                <a:latin typeface="Calibri" panose="020F0502020204030204" pitchFamily="34" charset="0"/>
                <a:ea typeface="Calibri" panose="020F0502020204030204" pitchFamily="34" charset="0"/>
                <a:cs typeface="Times New Roman" panose="02020603050405020304" pitchFamily="18" charset="0"/>
              </a:rPr>
            </a:br>
            <a:endParaRPr lang="ru-RU" sz="2400" b="1" dirty="0"/>
          </a:p>
        </p:txBody>
      </p:sp>
      <p:sp>
        <p:nvSpPr>
          <p:cNvPr id="3" name="Объект 2">
            <a:extLst>
              <a:ext uri="{FF2B5EF4-FFF2-40B4-BE49-F238E27FC236}">
                <a16:creationId xmlns:a16="http://schemas.microsoft.com/office/drawing/2014/main" id="{585F1327-FA33-67FC-5C48-E74EB815CAE1}"/>
              </a:ext>
            </a:extLst>
          </p:cNvPr>
          <p:cNvSpPr>
            <a:spLocks noGrp="1"/>
          </p:cNvSpPr>
          <p:nvPr>
            <p:ph idx="1"/>
          </p:nvPr>
        </p:nvSpPr>
        <p:spPr>
          <a:xfrm>
            <a:off x="838200" y="1971412"/>
            <a:ext cx="10515600" cy="4211274"/>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pPr indent="0" algn="just">
              <a:lnSpc>
                <a:spcPct val="107000"/>
              </a:lnSpc>
              <a:spcAft>
                <a:spcPts val="800"/>
              </a:spcAft>
              <a:buNone/>
            </a:pP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Шумораи муштариён дар соли 2014 умум</a:t>
            </a:r>
            <a:r>
              <a:rPr lang="tg-Cyrl-TJ" sz="2000" dirty="0">
                <a:effectLst/>
                <a:latin typeface="Cambria" panose="02040503050406030204" pitchFamily="18" charset="0"/>
                <a:ea typeface="Calibri" panose="020F0502020204030204" pitchFamily="34" charset="0"/>
                <a:cs typeface="Cambria" panose="02040503050406030204" pitchFamily="18" charset="0"/>
              </a:rPr>
              <a:t>ӣ</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227 308</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ададро</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ташкил</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дода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буд</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ин</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ра</a:t>
            </a:r>
            <a:r>
              <a:rPr lang="tg-Cyrl-TJ" sz="2000" dirty="0">
                <a:effectLst/>
                <a:latin typeface="Cambria" panose="02040503050406030204" pitchFamily="18" charset="0"/>
                <a:ea typeface="Calibri" panose="020F0502020204030204" pitchFamily="34" charset="0"/>
                <a:cs typeface="Cambria" panose="02040503050406030204" pitchFamily="18" charset="0"/>
              </a:rPr>
              <a:t>қ</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ам</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1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апрели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соли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latin typeface="Cambria" panose="02040503050406030204" pitchFamily="18" charset="0"/>
                <a:ea typeface="Calibri" panose="020F0502020204030204" pitchFamily="34" charset="0"/>
                <a:cs typeface="Times New Roman" panose="02020603050405020304" pitchFamily="18" charset="0"/>
              </a:rPr>
              <a:t>2024</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881</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676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расидааст</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ки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афзоиш</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дар</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ин</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давра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654 368</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адад (ё </a:t>
            </a:r>
            <a:r>
              <a:rPr lang="tg-Cyrl-TJ" sz="2000" dirty="0">
                <a:latin typeface="Times New Roman Tj" panose="02020603050405020304" pitchFamily="18" charset="-52"/>
                <a:ea typeface="Calibri" panose="020F0502020204030204" pitchFamily="34" charset="0"/>
                <a:cs typeface="Times New Roman Tj" panose="02020603050405020304" pitchFamily="18" charset="-52"/>
              </a:rPr>
              <a:t>53,3</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%)-ро</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ташкил</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меди</a:t>
            </a:r>
            <a:r>
              <a:rPr lang="tg-Cyrl-TJ" sz="2000" dirty="0">
                <a:effectLst/>
                <a:latin typeface="Cambria" panose="02040503050406030204" pitchFamily="18" charset="0"/>
                <a:ea typeface="Calibri" panose="020F0502020204030204" pitchFamily="34" charset="0"/>
                <a:cs typeface="Cambria" panose="02040503050406030204" pitchFamily="18" charset="0"/>
              </a:rPr>
              <a:t>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p>
          <a:p>
            <a:pPr indent="0" algn="just">
              <a:lnSpc>
                <a:spcPct val="107000"/>
              </a:lnSpc>
              <a:spcAft>
                <a:spcPts val="800"/>
              </a:spcAft>
              <a:buNone/>
            </a:pP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Дар</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давраи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мазкур</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шумораи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муштариёни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p>
          <a:p>
            <a:pPr indent="0" algn="just">
              <a:lnSpc>
                <a:spcPct val="107000"/>
              </a:lnSpc>
              <a:spcAft>
                <a:spcPts val="800"/>
              </a:spcAft>
              <a:buNone/>
            </a:pPr>
            <a:r>
              <a:rPr lang="tg-Cyrl-TJ" sz="2000" b="1" dirty="0">
                <a:latin typeface="Times New Roman Tj" panose="02020603050405020304" pitchFamily="18" charset="-52"/>
                <a:ea typeface="Calibri" panose="020F0502020204030204" pitchFamily="34" charset="0"/>
                <a:cs typeface="Times New Roman" panose="02020603050405020304" pitchFamily="18" charset="0"/>
              </a:rPr>
              <a:t>-</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гуру</a:t>
            </a:r>
            <a:r>
              <a:rPr lang="tg-Cyrl-TJ" sz="2000" b="1" dirty="0">
                <a:effectLst/>
                <a:latin typeface="Cambria" panose="02040503050406030204" pitchFamily="18" charset="0"/>
                <a:ea typeface="Calibri" panose="020F0502020204030204" pitchFamily="34" charset="0"/>
                <a:cs typeface="Cambria" panose="02040503050406030204" pitchFamily="18" charset="0"/>
              </a:rPr>
              <a:t>ҳ</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 1: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корхона</a:t>
            </a:r>
            <a:r>
              <a:rPr lang="tg-Cyrl-TJ" sz="2000" dirty="0">
                <a:effectLst/>
                <a:latin typeface="Cambria" panose="02040503050406030204" pitchFamily="18" charset="0"/>
                <a:ea typeface="Calibri" panose="020F0502020204030204" pitchFamily="34" charset="0"/>
                <a:cs typeface="Cambria" panose="02040503050406030204" pitchFamily="18" charset="0"/>
              </a:rPr>
              <a:t>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саноатӣ</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он</a:t>
            </a:r>
            <a:r>
              <a:rPr lang="tg-Cyrl-TJ" sz="2000" dirty="0">
                <a:effectLst/>
                <a:latin typeface="Cambria" panose="02040503050406030204" pitchFamily="18" charset="0"/>
                <a:ea typeface="Calibri" panose="020F0502020204030204" pitchFamily="34" charset="0"/>
                <a:cs typeface="Cambria" panose="02040503050406030204" pitchFamily="18" charset="0"/>
              </a:rPr>
              <a:t>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баробаркардашуда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35 750</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адад (</a:t>
            </a:r>
            <a:r>
              <a:rPr lang="tg-Cyrl-TJ" sz="2000" dirty="0">
                <a:latin typeface="Times New Roman Tj" panose="02020603050405020304" pitchFamily="18" charset="-52"/>
                <a:ea typeface="Calibri" panose="020F0502020204030204" pitchFamily="34" charset="0"/>
                <a:cs typeface="Times New Roman Tj" panose="02020603050405020304" pitchFamily="18" charset="-52"/>
              </a:rPr>
              <a:t>76,3</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a:t>
            </a:r>
          </a:p>
          <a:p>
            <a:pPr indent="0" algn="just">
              <a:lnSpc>
                <a:spcPct val="107000"/>
              </a:lnSpc>
              <a:spcAft>
                <a:spcPts val="800"/>
              </a:spcAft>
              <a:buNone/>
            </a:pP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гуру</a:t>
            </a:r>
            <a:r>
              <a:rPr lang="tg-Cyrl-TJ" sz="2000" b="1" dirty="0">
                <a:effectLst/>
                <a:latin typeface="Cambria" panose="02040503050406030204" pitchFamily="18" charset="0"/>
                <a:ea typeface="Calibri" panose="020F0502020204030204" pitchFamily="34" charset="0"/>
                <a:cs typeface="Cambria" panose="02040503050406030204" pitchFamily="18" charset="0"/>
              </a:rPr>
              <a:t>ҳ</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 2: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со</a:t>
            </a:r>
            <a:r>
              <a:rPr lang="tg-Cyrl-TJ" sz="2000" dirty="0">
                <a:effectLst/>
                <a:latin typeface="Cambria" panose="02040503050406030204" pitchFamily="18" charset="0"/>
                <a:ea typeface="Calibri" panose="020F0502020204030204" pitchFamily="34" charset="0"/>
                <a:cs typeface="Cambria" panose="02040503050406030204" pitchFamily="18" charset="0"/>
              </a:rPr>
              <a:t>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бу</a:t>
            </a:r>
            <a:r>
              <a:rPr lang="tg-Cyrl-TJ" sz="2000" dirty="0">
                <a:effectLst/>
                <a:latin typeface="Cambria" panose="02040503050406030204" pitchFamily="18" charset="0"/>
                <a:ea typeface="Calibri" panose="020F0502020204030204" pitchFamily="34" charset="0"/>
                <a:cs typeface="Cambria" panose="02040503050406030204" pitchFamily="18" charset="0"/>
              </a:rPr>
              <a:t>ҷ</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ет</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хо</a:t>
            </a:r>
            <a:r>
              <a:rPr lang="tg-Cyrl-TJ" sz="2000" dirty="0">
                <a:effectLst/>
                <a:latin typeface="Cambria" panose="02040503050406030204" pitchFamily="18" charset="0"/>
                <a:ea typeface="Calibri" panose="020F0502020204030204" pitchFamily="34" charset="0"/>
                <a:cs typeface="Cambria" panose="02040503050406030204" pitchFamily="18" charset="0"/>
              </a:rPr>
              <a:t>ҷ</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агии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комунал</a:t>
            </a:r>
            <a:r>
              <a:rPr lang="tg-Cyrl-TJ" sz="2000" dirty="0">
                <a:effectLst/>
                <a:latin typeface="Cambria" panose="02040503050406030204" pitchFamily="18" charset="0"/>
                <a:ea typeface="Calibri" panose="020F0502020204030204" pitchFamily="34" charset="0"/>
                <a:cs typeface="Cambria" panose="02040503050406030204" pitchFamily="18" charset="0"/>
              </a:rPr>
              <a:t>ӣ</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9 459</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адад (</a:t>
            </a:r>
            <a:r>
              <a:rPr lang="tg-Cyrl-TJ" sz="2000" dirty="0">
                <a:latin typeface="Times New Roman Tj" panose="02020603050405020304" pitchFamily="18" charset="-52"/>
                <a:ea typeface="Calibri" panose="020F0502020204030204" pitchFamily="34" charset="0"/>
                <a:cs typeface="Times New Roman Tj" panose="02020603050405020304" pitchFamily="18" charset="-52"/>
              </a:rPr>
              <a:t>ё 136</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a:t>
            </a:r>
          </a:p>
          <a:p>
            <a:pPr indent="0" algn="just">
              <a:lnSpc>
                <a:spcPct val="107000"/>
              </a:lnSpc>
              <a:spcAft>
                <a:spcPts val="800"/>
              </a:spcAft>
              <a:buNone/>
            </a:pP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гуру</a:t>
            </a:r>
            <a:r>
              <a:rPr lang="tg-Cyrl-TJ" sz="2000" b="1" dirty="0">
                <a:effectLst/>
                <a:latin typeface="Cambria" panose="02040503050406030204" pitchFamily="18" charset="0"/>
                <a:ea typeface="Calibri" panose="020F0502020204030204" pitchFamily="34" charset="0"/>
                <a:cs typeface="Cambria" panose="02040503050406030204" pitchFamily="18" charset="0"/>
              </a:rPr>
              <a:t>ҳ</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 3: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пойго</a:t>
            </a:r>
            <a:r>
              <a:rPr lang="tg-Cyrl-TJ" sz="2000" dirty="0">
                <a:effectLst/>
                <a:latin typeface="Cambria" panose="02040503050406030204" pitchFamily="18" charset="0"/>
                <a:ea typeface="Calibri" panose="020F0502020204030204" pitchFamily="34" charset="0"/>
                <a:cs typeface="Cambria" panose="02040503050406030204" pitchFamily="18" charset="0"/>
              </a:rPr>
              <a:t>ҳҳ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обкаш</a:t>
            </a:r>
            <a:r>
              <a:rPr lang="tg-Cyrl-TJ" sz="2000" dirty="0">
                <a:effectLst/>
                <a:latin typeface="Cambria" panose="02040503050406030204" pitchFamily="18" charset="0"/>
                <a:ea typeface="Calibri" panose="020F0502020204030204" pitchFamily="34" charset="0"/>
                <a:cs typeface="Cambria" panose="02040503050406030204" pitchFamily="18" charset="0"/>
              </a:rPr>
              <a:t>ӣ</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насос</a:t>
            </a:r>
            <a:r>
              <a:rPr lang="tg-Cyrl-TJ" sz="2000" dirty="0">
                <a:effectLst/>
                <a:latin typeface="Cambria" panose="02040503050406030204" pitchFamily="18" charset="0"/>
                <a:ea typeface="Calibri" panose="020F0502020204030204" pitchFamily="34" charset="0"/>
                <a:cs typeface="Cambria" panose="02040503050406030204" pitchFamily="18" charset="0"/>
              </a:rPr>
              <a:t>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обгузар</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ва</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чо</a:t>
            </a:r>
            <a:r>
              <a:rPr lang="tg-Cyrl-TJ" sz="2000" dirty="0">
                <a:effectLst/>
                <a:latin typeface="Cambria" panose="02040503050406030204" pitchFamily="18" charset="0"/>
                <a:ea typeface="Calibri" panose="020F0502020204030204" pitchFamily="34" charset="0"/>
                <a:cs typeface="Cambria" panose="02040503050406030204" pitchFamily="18" charset="0"/>
              </a:rPr>
              <a:t>ҳҳ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ои</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амуд</a:t>
            </a:r>
            <a:r>
              <a:rPr lang="tg-Cyrl-TJ" sz="2000" dirty="0">
                <a:effectLst/>
                <a:latin typeface="Cambria" panose="02040503050406030204" pitchFamily="18" charset="0"/>
                <a:ea typeface="Calibri" panose="020F0502020204030204" pitchFamily="34" charset="0"/>
                <a:cs typeface="Cambria" panose="02040503050406030204" pitchFamily="18" charset="0"/>
              </a:rPr>
              <a:t>ӣ</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latin typeface="Times New Roman Tj" panose="02020603050405020304" pitchFamily="18" charset="-52"/>
                <a:ea typeface="Calibri" panose="020F0502020204030204" pitchFamily="34" charset="0"/>
                <a:cs typeface="Times New Roman" panose="02020603050405020304" pitchFamily="18" charset="0"/>
              </a:rPr>
              <a:t>7 348</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адад (</a:t>
            </a:r>
            <a:r>
              <a:rPr lang="tg-Cyrl-TJ" sz="2000" dirty="0">
                <a:latin typeface="Times New Roman Tj" panose="02020603050405020304" pitchFamily="18" charset="-52"/>
                <a:ea typeface="Calibri" panose="020F0502020204030204" pitchFamily="34" charset="0"/>
                <a:cs typeface="Times New Roman Tj" panose="02020603050405020304" pitchFamily="18" charset="-52"/>
              </a:rPr>
              <a:t>155,8</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p>
          <a:p>
            <a:pPr indent="0" algn="just">
              <a:lnSpc>
                <a:spcPct val="107000"/>
              </a:lnSpc>
              <a:spcAft>
                <a:spcPts val="800"/>
              </a:spcAft>
              <a:buNone/>
            </a:pP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гурӯ</a:t>
            </a:r>
            <a:r>
              <a:rPr lang="tg-Cyrl-TJ" sz="2000" b="1" dirty="0">
                <a:effectLst/>
                <a:latin typeface="Cambria" panose="02040503050406030204" pitchFamily="18" charset="0"/>
                <a:ea typeface="Calibri" panose="020F0502020204030204" pitchFamily="34" charset="0"/>
                <a:cs typeface="Cambria" panose="02040503050406030204" pitchFamily="18" charset="0"/>
              </a:rPr>
              <a:t>ҳ</a:t>
            </a:r>
            <a:r>
              <a:rPr lang="tg-Cyrl-TJ" sz="2000" b="1" dirty="0">
                <a:effectLst/>
                <a:latin typeface="Times New Roman Tj" panose="02020603050405020304" pitchFamily="18" charset="-52"/>
                <a:ea typeface="Calibri" panose="020F0502020204030204" pitchFamily="34" charset="0"/>
                <a:cs typeface="Times New Roman Tj" panose="02020603050405020304" pitchFamily="18" charset="-52"/>
              </a:rPr>
              <a:t>и</a:t>
            </a: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b="1" dirty="0">
                <a:latin typeface="Times New Roman Tj" panose="02020603050405020304" pitchFamily="18" charset="-52"/>
                <a:ea typeface="Calibri" panose="020F0502020204030204" pitchFamily="34" charset="0"/>
                <a:cs typeface="Times New Roman" panose="02020603050405020304" pitchFamily="18" charset="0"/>
              </a:rPr>
              <a:t>4</a:t>
            </a:r>
            <a:r>
              <a:rPr lang="tg-Cyrl-TJ" sz="2000" b="1" dirty="0">
                <a:effectLst/>
                <a:latin typeface="Times New Roman Tj" panose="02020603050405020304" pitchFamily="18" charset="-52"/>
                <a:ea typeface="Calibri" panose="020F0502020204030204" pitchFamily="34" charset="0"/>
                <a:cs typeface="Times New Roman" panose="02020603050405020304" pitchFamily="18" charset="0"/>
              </a:rPr>
              <a:t>:</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a:t>
            </a:r>
            <a:r>
              <a:rPr lang="tg-Cyrl-TJ" sz="2000" dirty="0">
                <a:effectLst/>
                <a:latin typeface="Cambria" panose="02040503050406030204" pitchFamily="18" charset="0"/>
                <a:ea typeface="Calibri" panose="020F0502020204030204" pitchFamily="34" charset="0"/>
                <a:cs typeface="Cambria" panose="02040503050406030204" pitchFamily="18" charset="0"/>
              </a:rPr>
              <a:t>ҳ</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ол</a:t>
            </a:r>
            <a:r>
              <a:rPr lang="tg-Cyrl-TJ" sz="2000" dirty="0">
                <a:effectLst/>
                <a:latin typeface="Cambria" panose="02040503050406030204" pitchFamily="18" charset="0"/>
                <a:ea typeface="Calibri" panose="020F0502020204030204" pitchFamily="34" charset="0"/>
                <a:cs typeface="Cambria" panose="02040503050406030204" pitchFamily="18" charset="0"/>
              </a:rPr>
              <a:t>ӣ</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бошад</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496</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040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адад (</a:t>
            </a:r>
            <a:r>
              <a:rPr lang="tg-Cyrl-TJ" sz="2000" dirty="0">
                <a:latin typeface="Times New Roman Tj" panose="02020603050405020304" pitchFamily="18" charset="-52"/>
                <a:ea typeface="Calibri" panose="020F0502020204030204" pitchFamily="34" charset="0"/>
                <a:cs typeface="Times New Roman Tj" panose="02020603050405020304" pitchFamily="18" charset="-52"/>
              </a:rPr>
              <a:t>52,3</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 %)</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зиёд</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000" dirty="0">
                <a:effectLst/>
                <a:latin typeface="Times New Roman Tj" panose="02020603050405020304" pitchFamily="18" charset="-52"/>
                <a:ea typeface="Calibri" panose="020F0502020204030204" pitchFamily="34" charset="0"/>
                <a:cs typeface="Times New Roman Tj" panose="02020603050405020304" pitchFamily="18" charset="-52"/>
              </a:rPr>
              <a:t>шудааст</a:t>
            </a:r>
            <a:r>
              <a:rPr lang="tg-Cyrl-TJ" sz="2000"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12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118B7-4AB6-5325-9F36-D874BE7F71E9}"/>
              </a:ext>
            </a:extLst>
          </p:cNvPr>
          <p:cNvSpPr>
            <a:spLocks noGrp="1"/>
          </p:cNvSpPr>
          <p:nvPr>
            <p:ph type="title"/>
          </p:nvPr>
        </p:nvSpPr>
        <p:spPr>
          <a:xfrm>
            <a:off x="838200" y="365126"/>
            <a:ext cx="10515600" cy="427354"/>
          </a:xfrm>
        </p:spPr>
        <p:txBody>
          <a:bodyPr>
            <a:normAutofit fontScale="90000"/>
          </a:bodyPr>
          <a:lstStyle/>
          <a:p>
            <a:pPr algn="ctr"/>
            <a:r>
              <a:rPr lang="tg-Cyrl-TJ" dirty="0"/>
              <a:t>    </a:t>
            </a:r>
            <a:r>
              <a:rPr lang="tg-Cyrl-TJ" sz="4000" b="1" dirty="0"/>
              <a:t>Истеҳсол, истифодабарӣ ва талафот </a:t>
            </a:r>
            <a:endParaRPr lang="ru-RU" sz="4000" b="1" dirty="0"/>
          </a:p>
        </p:txBody>
      </p:sp>
      <p:graphicFrame>
        <p:nvGraphicFramePr>
          <p:cNvPr id="4" name="Объект 3">
            <a:extLst>
              <a:ext uri="{FF2B5EF4-FFF2-40B4-BE49-F238E27FC236}">
                <a16:creationId xmlns:a16="http://schemas.microsoft.com/office/drawing/2014/main" id="{E7939FB5-85A7-6A9F-7FAF-BAC5F3A2CEAF}"/>
              </a:ext>
            </a:extLst>
          </p:cNvPr>
          <p:cNvGraphicFramePr>
            <a:graphicFrameLocks noGrp="1"/>
          </p:cNvGraphicFramePr>
          <p:nvPr>
            <p:ph idx="1"/>
            <p:extLst>
              <p:ext uri="{D42A27DB-BD31-4B8C-83A1-F6EECF244321}">
                <p14:modId xmlns:p14="http://schemas.microsoft.com/office/powerpoint/2010/main" val="1582274388"/>
              </p:ext>
            </p:extLst>
          </p:nvPr>
        </p:nvGraphicFramePr>
        <p:xfrm>
          <a:off x="461555" y="914400"/>
          <a:ext cx="11260181" cy="5739563"/>
        </p:xfrm>
        <a:graphic>
          <a:graphicData uri="http://schemas.openxmlformats.org/drawingml/2006/table">
            <a:tbl>
              <a:tblPr firstRow="1" firstCol="1" bandRow="1">
                <a:tableStyleId>{5C22544A-7EE6-4342-B048-85BDC9FD1C3A}</a:tableStyleId>
              </a:tblPr>
              <a:tblGrid>
                <a:gridCol w="571103">
                  <a:extLst>
                    <a:ext uri="{9D8B030D-6E8A-4147-A177-3AD203B41FA5}">
                      <a16:colId xmlns:a16="http://schemas.microsoft.com/office/drawing/2014/main" val="2014603946"/>
                    </a:ext>
                  </a:extLst>
                </a:gridCol>
                <a:gridCol w="4418004">
                  <a:extLst>
                    <a:ext uri="{9D8B030D-6E8A-4147-A177-3AD203B41FA5}">
                      <a16:colId xmlns:a16="http://schemas.microsoft.com/office/drawing/2014/main" val="2850979872"/>
                    </a:ext>
                  </a:extLst>
                </a:gridCol>
                <a:gridCol w="1995844">
                  <a:extLst>
                    <a:ext uri="{9D8B030D-6E8A-4147-A177-3AD203B41FA5}">
                      <a16:colId xmlns:a16="http://schemas.microsoft.com/office/drawing/2014/main" val="1446322540"/>
                    </a:ext>
                  </a:extLst>
                </a:gridCol>
                <a:gridCol w="2137615">
                  <a:extLst>
                    <a:ext uri="{9D8B030D-6E8A-4147-A177-3AD203B41FA5}">
                      <a16:colId xmlns:a16="http://schemas.microsoft.com/office/drawing/2014/main" val="2594925692"/>
                    </a:ext>
                  </a:extLst>
                </a:gridCol>
                <a:gridCol w="2137615">
                  <a:extLst>
                    <a:ext uri="{9D8B030D-6E8A-4147-A177-3AD203B41FA5}">
                      <a16:colId xmlns:a16="http://schemas.microsoft.com/office/drawing/2014/main" val="504226325"/>
                    </a:ext>
                  </a:extLst>
                </a:gridCol>
              </a:tblGrid>
              <a:tr h="374956">
                <a:tc>
                  <a:txBody>
                    <a:bodyPr/>
                    <a:lstStyle/>
                    <a:p>
                      <a:pPr algn="ctr">
                        <a:lnSpc>
                          <a:spcPct val="115000"/>
                        </a:lnSpc>
                        <a:spcAft>
                          <a:spcPts val="1000"/>
                        </a:spcAft>
                      </a:pPr>
                      <a:r>
                        <a:rPr lang="ru-RU" sz="2000" dirty="0">
                          <a:effectLst/>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nSpc>
                          <a:spcPct val="115000"/>
                        </a:lnSpc>
                      </a:pPr>
                      <a:endParaRPr lang="ru-RU" sz="2000" dirty="0">
                        <a:effectLst/>
                        <a:latin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rPr>
                        <a:t>2021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rPr>
                        <a:t>2022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rPr>
                        <a:t>2023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1488531026"/>
                  </a:ext>
                </a:extLst>
              </a:tr>
              <a:tr h="742093">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1</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err="1">
                          <a:effectLst>
                            <a:outerShdw blurRad="38100" dist="38100" dir="2700000" algn="tl">
                              <a:srgbClr val="000000">
                                <a:alpha val="43137"/>
                              </a:srgbClr>
                            </a:outerShdw>
                          </a:effectLst>
                        </a:rPr>
                        <a:t>Истеҳсоли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умумии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энергияи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барқ</a:t>
                      </a:r>
                      <a:r>
                        <a:rPr lang="ru-RU" sz="2000" dirty="0">
                          <a:effectLst>
                            <a:outerShdw blurRad="38100" dist="38100" dir="2700000" algn="tl">
                              <a:srgbClr val="000000">
                                <a:alpha val="43137"/>
                              </a:srgbClr>
                            </a:outerShdw>
                          </a:effectLst>
                        </a:rPr>
                        <a:t> дар </a:t>
                      </a:r>
                      <a:r>
                        <a:rPr lang="ru-RU" sz="2000" dirty="0" err="1">
                          <a:effectLst>
                            <a:outerShdw blurRad="38100" dist="38100" dir="2700000" algn="tl">
                              <a:srgbClr val="000000">
                                <a:alpha val="43137"/>
                              </a:srgbClr>
                            </a:outerShdw>
                          </a:effectLst>
                        </a:rPr>
                        <a:t>ҷумҳурӣ</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20</a:t>
                      </a:r>
                      <a:r>
                        <a:rPr lang="tg-Cyrl-TJ" sz="2000">
                          <a:effectLst>
                            <a:outerShdw blurRad="38100" dist="38100" dir="2700000" algn="tl">
                              <a:srgbClr val="000000">
                                <a:alpha val="43137"/>
                              </a:srgbClr>
                            </a:outerShdw>
                          </a:effectLst>
                        </a:rPr>
                        <a:t> </a:t>
                      </a:r>
                      <a:r>
                        <a:rPr lang="ru-RU" sz="2000">
                          <a:effectLst>
                            <a:outerShdw blurRad="38100" dist="38100" dir="2700000" algn="tl">
                              <a:srgbClr val="000000">
                                <a:alpha val="43137"/>
                              </a:srgbClr>
                            </a:outerShdw>
                          </a:effectLst>
                        </a:rPr>
                        <a:t>594</a:t>
                      </a:r>
                      <a:r>
                        <a:rPr lang="tg-Cyrl-TJ" sz="2000">
                          <a:effectLst>
                            <a:outerShdw blurRad="38100" dist="38100" dir="2700000" algn="tl">
                              <a:srgbClr val="000000">
                                <a:alpha val="43137"/>
                              </a:srgbClr>
                            </a:outerShdw>
                          </a:effectLst>
                        </a:rPr>
                        <a:t> </a:t>
                      </a:r>
                      <a:r>
                        <a:rPr lang="ru-RU" sz="2000">
                          <a:effectLst>
                            <a:outerShdw blurRad="38100" dist="38100" dir="2700000" algn="tl">
                              <a:srgbClr val="000000">
                                <a:alpha val="43137"/>
                              </a:srgbClr>
                            </a:outerShdw>
                          </a:effectLst>
                        </a:rPr>
                        <a:t>658 468</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21 367 065 963</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21 826 706 029</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986919179"/>
                  </a:ext>
                </a:extLst>
              </a:tr>
              <a:tr h="630230">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2</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err="1">
                          <a:effectLst>
                            <a:outerShdw blurRad="38100" dist="38100" dir="2700000" algn="tl">
                              <a:srgbClr val="000000">
                                <a:alpha val="43137"/>
                              </a:srgbClr>
                            </a:outerShdw>
                          </a:effectLst>
                        </a:rPr>
                        <a:t>Энергияи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барқи</a:t>
                      </a:r>
                      <a:r>
                        <a:rPr lang="ru-RU" sz="2000" dirty="0">
                          <a:effectLst>
                            <a:outerShdw blurRad="38100" dist="38100" dir="2700000" algn="tl">
                              <a:srgbClr val="000000">
                                <a:alpha val="43137"/>
                              </a:srgbClr>
                            </a:outerShdw>
                          </a:effectLst>
                        </a:rPr>
                        <a:t> аз </a:t>
                      </a:r>
                      <a:r>
                        <a:rPr lang="ru-RU" sz="2000" dirty="0" err="1">
                          <a:effectLst>
                            <a:outerShdw blurRad="38100" dist="38100" dir="2700000" algn="tl">
                              <a:srgbClr val="000000">
                                <a:alpha val="43137"/>
                              </a:srgbClr>
                            </a:outerShdw>
                          </a:effectLst>
                        </a:rPr>
                        <a:t>дигар</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давлатҳо</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воридшуда</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ҳамагӣ</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883</a:t>
                      </a:r>
                      <a:r>
                        <a:rPr lang="tg-Cyrl-TJ" sz="2000" dirty="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366 410</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797 292 440</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945 038 374</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3298894605"/>
                  </a:ext>
                </a:extLst>
              </a:tr>
              <a:tr h="707415">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3</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err="1">
                          <a:effectLst>
                            <a:outerShdw blurRad="38100" dist="38100" dir="2700000" algn="tl">
                              <a:srgbClr val="000000">
                                <a:alpha val="43137"/>
                              </a:srgbClr>
                            </a:outerShdw>
                          </a:effectLst>
                        </a:rPr>
                        <a:t>Энергияи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барқи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умумии</a:t>
                      </a:r>
                      <a:r>
                        <a:rPr lang="ru-RU" sz="2000" dirty="0">
                          <a:effectLst>
                            <a:outerShdw blurRad="38100" dist="38100" dir="2700000" algn="tl">
                              <a:srgbClr val="000000">
                                <a:alpha val="43137"/>
                              </a:srgbClr>
                            </a:outerShdw>
                          </a:effectLst>
                        </a:rPr>
                        <a:t> ба </a:t>
                      </a:r>
                      <a:r>
                        <a:rPr lang="ru-RU" sz="2000" dirty="0" err="1">
                          <a:effectLst>
                            <a:outerShdw blurRad="38100" dist="38100" dir="2700000" algn="tl">
                              <a:srgbClr val="000000">
                                <a:alpha val="43137"/>
                              </a:srgbClr>
                            </a:outerShdw>
                          </a:effectLst>
                        </a:rPr>
                        <a:t>дигар</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давлатҳо</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интиқолшуда</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3 302 614 700</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3 337 345 506</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3 606 569 135</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3244399133"/>
                  </a:ext>
                </a:extLst>
              </a:tr>
              <a:tr h="619146">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4</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Энергияи барқи  умумии фоиданок</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12</a:t>
                      </a:r>
                      <a:r>
                        <a:rPr lang="tg-Cyrl-TJ" sz="2000">
                          <a:effectLst>
                            <a:outerShdw blurRad="38100" dist="38100" dir="2700000" algn="tl">
                              <a:srgbClr val="000000">
                                <a:alpha val="43137"/>
                              </a:srgbClr>
                            </a:outerShdw>
                          </a:effectLst>
                        </a:rPr>
                        <a:t> </a:t>
                      </a:r>
                      <a:r>
                        <a:rPr lang="ru-RU" sz="2000">
                          <a:effectLst>
                            <a:outerShdw blurRad="38100" dist="38100" dir="2700000" algn="tl">
                              <a:srgbClr val="000000">
                                <a:alpha val="43137"/>
                              </a:srgbClr>
                            </a:outerShdw>
                          </a:effectLst>
                        </a:rPr>
                        <a:t>901</a:t>
                      </a:r>
                      <a:r>
                        <a:rPr lang="tg-Cyrl-TJ" sz="2000">
                          <a:effectLst>
                            <a:outerShdw blurRad="38100" dist="38100" dir="2700000" algn="tl">
                              <a:srgbClr val="000000">
                                <a:alpha val="43137"/>
                              </a:srgbClr>
                            </a:outerShdw>
                          </a:effectLst>
                        </a:rPr>
                        <a:t> </a:t>
                      </a:r>
                      <a:r>
                        <a:rPr lang="ru-RU" sz="2000">
                          <a:effectLst>
                            <a:outerShdw blurRad="38100" dist="38100" dir="2700000" algn="tl">
                              <a:srgbClr val="000000">
                                <a:alpha val="43137"/>
                              </a:srgbClr>
                            </a:outerShdw>
                          </a:effectLst>
                        </a:rPr>
                        <a:t>679 754</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13 726 334 494</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14 231 378 896</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2423813534"/>
                  </a:ext>
                </a:extLst>
              </a:tr>
              <a:tr h="1254055">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5</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err="1">
                          <a:effectLst>
                            <a:outerShdw blurRad="38100" dist="38100" dir="2700000" algn="tl">
                              <a:srgbClr val="000000">
                                <a:alpha val="43137"/>
                              </a:srgbClr>
                            </a:outerShdw>
                          </a:effectLst>
                        </a:rPr>
                        <a:t>Энергияи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барқи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барои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эҳтиёҷоти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худии</a:t>
                      </a:r>
                      <a:r>
                        <a:rPr lang="ru-RU" sz="2000" dirty="0">
                          <a:effectLst>
                            <a:outerShdw blurRad="38100" dist="38100" dir="2700000" algn="tl">
                              <a:srgbClr val="000000">
                                <a:alpha val="43137"/>
                              </a:srgbClr>
                            </a:outerShdw>
                          </a:effectLst>
                        </a:rPr>
                        <a:t> МБГ-</a:t>
                      </a:r>
                      <a:r>
                        <a:rPr lang="ru-RU" sz="2000" dirty="0" err="1">
                          <a:effectLst>
                            <a:outerShdw blurRad="38100" dist="38100" dir="2700000" algn="tl">
                              <a:srgbClr val="000000">
                                <a:alpha val="43137"/>
                              </a:srgbClr>
                            </a:outerShdw>
                          </a:effectLst>
                        </a:rPr>
                        <a:t>ҳо</a:t>
                      </a:r>
                      <a:r>
                        <a:rPr lang="ru-RU" sz="2000" dirty="0">
                          <a:effectLst>
                            <a:outerShdw blurRad="38100" dist="38100" dir="2700000" algn="tl">
                              <a:srgbClr val="000000">
                                <a:alpha val="43137"/>
                              </a:srgbClr>
                            </a:outerShdw>
                          </a:effectLst>
                        </a:rPr>
                        <a:t>, НБО - </a:t>
                      </a:r>
                      <a:r>
                        <a:rPr lang="ru-RU" sz="2000" dirty="0" err="1">
                          <a:effectLst>
                            <a:outerShdw blurRad="38100" dist="38100" dir="2700000" algn="tl">
                              <a:srgbClr val="000000">
                                <a:alpha val="43137"/>
                              </a:srgbClr>
                            </a:outerShdw>
                          </a:effectLst>
                        </a:rPr>
                        <a:t>ҳо</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ва</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шабакаҳои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барқии</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ҷумҳурӣ</a:t>
                      </a:r>
                      <a:r>
                        <a:rPr lang="ru-RU" sz="2000" dirty="0">
                          <a:effectLst>
                            <a:outerShdw blurRad="38100" dist="38100" dir="2700000" algn="tl">
                              <a:srgbClr val="000000">
                                <a:alpha val="43137"/>
                              </a:srgbClr>
                            </a:outerShdw>
                          </a:effectLst>
                        </a:rPr>
                        <a:t> </a:t>
                      </a:r>
                      <a:r>
                        <a:rPr lang="ru-RU" sz="2000" dirty="0" err="1">
                          <a:effectLst>
                            <a:outerShdw blurRad="38100" dist="38100" dir="2700000" algn="tl">
                              <a:srgbClr val="000000">
                                <a:alpha val="43137"/>
                              </a:srgbClr>
                            </a:outerShdw>
                          </a:effectLst>
                        </a:rPr>
                        <a:t>сарфшуда</a:t>
                      </a:r>
                      <a:r>
                        <a:rPr lang="ru-RU" sz="2000" dirty="0">
                          <a:effectLst>
                            <a:outerShdw blurRad="38100" dist="38100" dir="2700000" algn="tl">
                              <a:srgbClr val="000000">
                                <a:alpha val="43137"/>
                              </a:srgbClr>
                            </a:outerShdw>
                          </a:effectLst>
                        </a:rPr>
                        <a:t> (БТ+ШИБ+ШТБ+ПЭ)</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347</a:t>
                      </a:r>
                      <a:r>
                        <a:rPr lang="tg-Cyrl-TJ" sz="2000" dirty="0">
                          <a:effectLst>
                            <a:outerShdw blurRad="38100" dist="38100" dir="2700000" algn="tl">
                              <a:srgbClr val="000000">
                                <a:alpha val="43137"/>
                              </a:srgbClr>
                            </a:outerShdw>
                          </a:effectLst>
                        </a:rPr>
                        <a:t> </a:t>
                      </a:r>
                      <a:r>
                        <a:rPr lang="ru-RU" sz="2000" dirty="0">
                          <a:effectLst>
                            <a:outerShdw blurRad="38100" dist="38100" dir="2700000" algn="tl">
                              <a:srgbClr val="000000">
                                <a:alpha val="43137"/>
                              </a:srgbClr>
                            </a:outerShdw>
                          </a:effectLst>
                        </a:rPr>
                        <a:t>284 787</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349 756 959</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311 639 603</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578566586"/>
                  </a:ext>
                </a:extLst>
              </a:tr>
              <a:tr h="699850">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6</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Ҳамагӣ талафоти системаи энергетикии ҷумҳурӣ</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a:effectLst>
                            <a:outerShdw blurRad="38100" dist="38100" dir="2700000" algn="tl">
                              <a:srgbClr val="000000">
                                <a:alpha val="43137"/>
                              </a:srgbClr>
                            </a:outerShdw>
                          </a:effectLst>
                        </a:rPr>
                        <a:t>4</a:t>
                      </a:r>
                      <a:r>
                        <a:rPr lang="tg-Cyrl-TJ" sz="2000">
                          <a:effectLst>
                            <a:outerShdw blurRad="38100" dist="38100" dir="2700000" algn="tl">
                              <a:srgbClr val="000000">
                                <a:alpha val="43137"/>
                              </a:srgbClr>
                            </a:outerShdw>
                          </a:effectLst>
                        </a:rPr>
                        <a:t> </a:t>
                      </a:r>
                      <a:r>
                        <a:rPr lang="ru-RU" sz="2000">
                          <a:effectLst>
                            <a:outerShdw blurRad="38100" dist="38100" dir="2700000" algn="tl">
                              <a:srgbClr val="000000">
                                <a:alpha val="43137"/>
                              </a:srgbClr>
                            </a:outerShdw>
                          </a:effectLst>
                        </a:rPr>
                        <a:t>900</a:t>
                      </a:r>
                      <a:r>
                        <a:rPr lang="tg-Cyrl-TJ" sz="2000">
                          <a:effectLst>
                            <a:outerShdw blurRad="38100" dist="38100" dir="2700000" algn="tl">
                              <a:srgbClr val="000000">
                                <a:alpha val="43137"/>
                              </a:srgbClr>
                            </a:outerShdw>
                          </a:effectLst>
                        </a:rPr>
                        <a:t> </a:t>
                      </a:r>
                      <a:r>
                        <a:rPr lang="ru-RU" sz="2000">
                          <a:effectLst>
                            <a:outerShdw blurRad="38100" dist="38100" dir="2700000" algn="tl">
                              <a:srgbClr val="000000">
                                <a:alpha val="43137"/>
                              </a:srgbClr>
                            </a:outerShdw>
                          </a:effectLst>
                        </a:rPr>
                        <a:t>740 210</a:t>
                      </a:r>
                      <a:endParaRPr lang="ru-RU"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4 750 921 104</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4 644 990 336</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3522621262"/>
                  </a:ext>
                </a:extLst>
              </a:tr>
              <a:tr h="537813">
                <a:tc>
                  <a:txBody>
                    <a:bodyPr/>
                    <a:lstStyle/>
                    <a:p>
                      <a:pPr>
                        <a:lnSpc>
                          <a:spcPct val="115000"/>
                        </a:lnSpc>
                      </a:pPr>
                      <a:endParaRPr lang="ru-RU" sz="20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txBody>
                  <a:tcPr marL="54796" marR="54796" marT="0" marB="0" anchor="b"/>
                </a:tc>
                <a:tc>
                  <a:txBody>
                    <a:bodyPr/>
                    <a:lstStyle/>
                    <a:p>
                      <a:pPr>
                        <a:lnSpc>
                          <a:spcPct val="115000"/>
                        </a:lnSpc>
                      </a:pPr>
                      <a:endParaRPr lang="ru-RU" sz="200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22,82%</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21,43%</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tc>
                  <a:txBody>
                    <a:bodyPr/>
                    <a:lstStyle/>
                    <a:p>
                      <a:pPr algn="ctr">
                        <a:lnSpc>
                          <a:spcPct val="115000"/>
                        </a:lnSpc>
                        <a:spcAft>
                          <a:spcPts val="1000"/>
                        </a:spcAft>
                      </a:pPr>
                      <a:r>
                        <a:rPr lang="ru-RU" sz="2000" dirty="0">
                          <a:effectLst>
                            <a:outerShdw blurRad="38100" dist="38100" dir="2700000" algn="tl">
                              <a:srgbClr val="000000">
                                <a:alpha val="43137"/>
                              </a:srgbClr>
                            </a:outerShdw>
                          </a:effectLst>
                        </a:rPr>
                        <a:t>20,40%</a:t>
                      </a:r>
                      <a:endParaRPr lang="ru-RU"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4796" marR="54796" marT="0" marB="0" anchor="b"/>
                </a:tc>
                <a:extLst>
                  <a:ext uri="{0D108BD9-81ED-4DB2-BD59-A6C34878D82A}">
                    <a16:rowId xmlns:a16="http://schemas.microsoft.com/office/drawing/2014/main" val="663762539"/>
                  </a:ext>
                </a:extLst>
              </a:tr>
            </a:tbl>
          </a:graphicData>
        </a:graphic>
      </p:graphicFrame>
    </p:spTree>
    <p:extLst>
      <p:ext uri="{BB962C8B-B14F-4D97-AF65-F5344CB8AC3E}">
        <p14:creationId xmlns:p14="http://schemas.microsoft.com/office/powerpoint/2010/main" val="399720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7ACB04-5864-855A-0056-87C10DE13553}"/>
              </a:ext>
            </a:extLst>
          </p:cNvPr>
          <p:cNvSpPr>
            <a:spLocks noGrp="1"/>
          </p:cNvSpPr>
          <p:nvPr>
            <p:ph type="title"/>
          </p:nvPr>
        </p:nvSpPr>
        <p:spPr>
          <a:xfrm>
            <a:off x="1798657" y="136523"/>
            <a:ext cx="8594685" cy="844206"/>
          </a:xfrm>
        </p:spPr>
        <p:style>
          <a:lnRef idx="2">
            <a:schemeClr val="accent4"/>
          </a:lnRef>
          <a:fillRef idx="1">
            <a:schemeClr val="lt1"/>
          </a:fillRef>
          <a:effectRef idx="0">
            <a:schemeClr val="accent4"/>
          </a:effectRef>
          <a:fontRef idx="minor">
            <a:schemeClr val="dk1"/>
          </a:fontRef>
        </p:style>
        <p:txBody>
          <a:bodyPr>
            <a:noAutofit/>
          </a:bodyPr>
          <a:lstStyle/>
          <a:p>
            <a:pPr algn="ctr"/>
            <a:r>
              <a:rPr lang="ru-RU" sz="2400" b="1" dirty="0">
                <a:solidFill>
                  <a:schemeClr val="tx1">
                    <a:lumMod val="95000"/>
                    <a:lumOff val="5000"/>
                  </a:schemeClr>
                </a:solidFill>
                <a:latin typeface="Times New Roman Tj" panose="02020603050405020304" pitchFamily="18" charset="-52"/>
              </a:rPr>
              <a:t>14. </a:t>
            </a:r>
            <a:r>
              <a:rPr lang="ru-RU" sz="2400" b="1" dirty="0" err="1">
                <a:solidFill>
                  <a:schemeClr val="tx1">
                    <a:lumMod val="95000"/>
                    <a:lumOff val="5000"/>
                  </a:schemeClr>
                </a:solidFill>
                <a:latin typeface="Times New Roman Tj" panose="02020603050405020304" pitchFamily="18" charset="-52"/>
              </a:rPr>
              <a:t>Андешидани</a:t>
            </a:r>
            <a:r>
              <a:rPr lang="ru-RU" sz="2400" b="1" dirty="0">
                <a:solidFill>
                  <a:schemeClr val="tx1">
                    <a:lumMod val="95000"/>
                    <a:lumOff val="5000"/>
                  </a:schemeClr>
                </a:solidFill>
                <a:latin typeface="Times New Roman Tj" panose="02020603050405020304" pitchFamily="18" charset="-52"/>
              </a:rPr>
              <a:t> </a:t>
            </a:r>
            <a:r>
              <a:rPr lang="ru-RU" sz="2400" b="1" dirty="0" err="1">
                <a:solidFill>
                  <a:schemeClr val="tx1">
                    <a:lumMod val="95000"/>
                    <a:lumOff val="5000"/>
                  </a:schemeClr>
                </a:solidFill>
                <a:latin typeface="Times New Roman Tj" panose="02020603050405020304" pitchFamily="18" charset="-52"/>
              </a:rPr>
              <a:t>тадбирњои</a:t>
            </a:r>
            <a:r>
              <a:rPr lang="ru-RU" sz="2400" b="1" dirty="0">
                <a:solidFill>
                  <a:schemeClr val="tx1">
                    <a:lumMod val="95000"/>
                    <a:lumOff val="5000"/>
                  </a:schemeClr>
                </a:solidFill>
                <a:latin typeface="Times New Roman Tj" panose="02020603050405020304" pitchFamily="18" charset="-52"/>
              </a:rPr>
              <a:t> </a:t>
            </a:r>
            <a:r>
              <a:rPr lang="ru-RU" sz="2400" b="1" dirty="0" err="1">
                <a:solidFill>
                  <a:schemeClr val="tx1">
                    <a:lumMod val="95000"/>
                    <a:lumOff val="5000"/>
                  </a:schemeClr>
                </a:solidFill>
                <a:latin typeface="Times New Roman Tj" panose="02020603050405020304" pitchFamily="18" charset="-52"/>
              </a:rPr>
              <a:t>амалї</a:t>
            </a:r>
            <a:r>
              <a:rPr lang="ru-RU" sz="2400" b="1" dirty="0">
                <a:solidFill>
                  <a:schemeClr val="tx1">
                    <a:lumMod val="95000"/>
                    <a:lumOff val="5000"/>
                  </a:schemeClr>
                </a:solidFill>
                <a:latin typeface="Times New Roman Tj" panose="02020603050405020304" pitchFamily="18" charset="-52"/>
              </a:rPr>
              <a:t> дар </a:t>
            </a:r>
            <a:r>
              <a:rPr lang="ru-RU" sz="2400" b="1" dirty="0" err="1">
                <a:solidFill>
                  <a:schemeClr val="tx1">
                    <a:lumMod val="95000"/>
                    <a:lumOff val="5000"/>
                  </a:schemeClr>
                </a:solidFill>
                <a:latin typeface="Times New Roman Tj" panose="02020603050405020304" pitchFamily="18" charset="-52"/>
              </a:rPr>
              <a:t>самти</a:t>
            </a:r>
            <a:r>
              <a:rPr lang="ru-RU" sz="2400" b="1" dirty="0">
                <a:solidFill>
                  <a:schemeClr val="tx1">
                    <a:lumMod val="95000"/>
                    <a:lumOff val="5000"/>
                  </a:schemeClr>
                </a:solidFill>
                <a:latin typeface="Times New Roman Tj" panose="02020603050405020304" pitchFamily="18" charset="-52"/>
              </a:rPr>
              <a:t> </a:t>
            </a:r>
            <a:r>
              <a:rPr lang="ru-RU" sz="2400" b="1" dirty="0" err="1">
                <a:solidFill>
                  <a:schemeClr val="tx1">
                    <a:lumMod val="95000"/>
                    <a:lumOff val="5000"/>
                  </a:schemeClr>
                </a:solidFill>
                <a:latin typeface="Times New Roman Tj" panose="02020603050405020304" pitchFamily="18" charset="-52"/>
              </a:rPr>
              <a:t>бунёди</a:t>
            </a:r>
            <a:r>
              <a:rPr lang="ru-RU" sz="2400" b="1" dirty="0">
                <a:solidFill>
                  <a:schemeClr val="tx1">
                    <a:lumMod val="95000"/>
                    <a:lumOff val="5000"/>
                  </a:schemeClr>
                </a:solidFill>
                <a:latin typeface="Times New Roman Tj" panose="02020603050405020304" pitchFamily="18" charset="-52"/>
              </a:rPr>
              <a:t> </a:t>
            </a:r>
            <a:r>
              <a:rPr lang="ru-RU" sz="2400" b="1" dirty="0" err="1">
                <a:solidFill>
                  <a:schemeClr val="tx1">
                    <a:lumMod val="95000"/>
                    <a:lumOff val="5000"/>
                  </a:schemeClr>
                </a:solidFill>
                <a:latin typeface="Times New Roman Tj" panose="02020603050405020304" pitchFamily="18" charset="-52"/>
              </a:rPr>
              <a:t>неругоњњои</a:t>
            </a:r>
            <a:r>
              <a:rPr lang="ru-RU" sz="2400" b="1" dirty="0">
                <a:solidFill>
                  <a:schemeClr val="tx1">
                    <a:lumMod val="95000"/>
                    <a:lumOff val="5000"/>
                  </a:schemeClr>
                </a:solidFill>
                <a:latin typeface="Times New Roman Tj" panose="02020603050405020304" pitchFamily="18" charset="-52"/>
              </a:rPr>
              <a:t> </a:t>
            </a:r>
            <a:r>
              <a:rPr lang="ru-RU" sz="2400" b="1" dirty="0" err="1">
                <a:solidFill>
                  <a:schemeClr val="tx1">
                    <a:lumMod val="95000"/>
                    <a:lumOff val="5000"/>
                  </a:schemeClr>
                </a:solidFill>
                <a:latin typeface="Times New Roman Tj" panose="02020603050405020304" pitchFamily="18" charset="-52"/>
              </a:rPr>
              <a:t>офтобї</a:t>
            </a:r>
            <a:r>
              <a:rPr lang="ru-RU" sz="2400" b="1" dirty="0">
                <a:solidFill>
                  <a:schemeClr val="tx1">
                    <a:lumMod val="95000"/>
                    <a:lumOff val="5000"/>
                  </a:schemeClr>
                </a:solidFill>
                <a:latin typeface="Times New Roman Tj" panose="02020603050405020304" pitchFamily="18" charset="-52"/>
              </a:rPr>
              <a:t> дар </a:t>
            </a:r>
            <a:r>
              <a:rPr lang="ru-RU" sz="2400" b="1" dirty="0" err="1">
                <a:solidFill>
                  <a:schemeClr val="tx1">
                    <a:lumMod val="95000"/>
                    <a:lumOff val="5000"/>
                  </a:schemeClr>
                </a:solidFill>
                <a:latin typeface="Times New Roman Tj" panose="02020603050405020304" pitchFamily="18" charset="-52"/>
              </a:rPr>
              <a:t>минтаќањои</a:t>
            </a:r>
            <a:r>
              <a:rPr lang="ru-RU" sz="2400" b="1" dirty="0">
                <a:solidFill>
                  <a:schemeClr val="tx1">
                    <a:lumMod val="95000"/>
                    <a:lumOff val="5000"/>
                  </a:schemeClr>
                </a:solidFill>
                <a:latin typeface="Times New Roman Tj" panose="02020603050405020304" pitchFamily="18" charset="-52"/>
              </a:rPr>
              <a:t> </a:t>
            </a:r>
            <a:r>
              <a:rPr lang="ru-RU" sz="2400" b="1" dirty="0" err="1">
                <a:solidFill>
                  <a:schemeClr val="tx1">
                    <a:lumMod val="95000"/>
                    <a:lumOff val="5000"/>
                  </a:schemeClr>
                </a:solidFill>
                <a:latin typeface="Times New Roman Tj" panose="02020603050405020304" pitchFamily="18" charset="-52"/>
              </a:rPr>
              <a:t>кишвар</a:t>
            </a:r>
            <a:endParaRPr lang="ru-RU" sz="2400" dirty="0">
              <a:solidFill>
                <a:schemeClr val="tx1">
                  <a:lumMod val="95000"/>
                  <a:lumOff val="5000"/>
                </a:schemeClr>
              </a:solidFill>
            </a:endParaRPr>
          </a:p>
        </p:txBody>
      </p:sp>
      <p:sp>
        <p:nvSpPr>
          <p:cNvPr id="3" name="Номер слайда 2">
            <a:extLst>
              <a:ext uri="{FF2B5EF4-FFF2-40B4-BE49-F238E27FC236}">
                <a16:creationId xmlns:a16="http://schemas.microsoft.com/office/drawing/2014/main" id="{1BCAACE4-54F9-F673-22B8-882B5492EDD9}"/>
              </a:ext>
            </a:extLst>
          </p:cNvPr>
          <p:cNvSpPr>
            <a:spLocks noGrp="1"/>
          </p:cNvSpPr>
          <p:nvPr>
            <p:ph type="sldNum" sz="quarter" idx="12"/>
          </p:nvPr>
        </p:nvSpPr>
        <p:spPr/>
        <p:txBody>
          <a:bodyPr/>
          <a:lstStyle/>
          <a:p>
            <a:fld id="{B19B0651-EE4F-4900-A07F-96A6BFA9D0F0}" type="slidenum">
              <a:rPr lang="ru-RU" smtClean="0"/>
              <a:pPr/>
              <a:t>15</a:t>
            </a:fld>
            <a:endParaRPr lang="ru-RU"/>
          </a:p>
        </p:txBody>
      </p:sp>
      <p:sp>
        <p:nvSpPr>
          <p:cNvPr id="4" name="TextBox 3">
            <a:extLst>
              <a:ext uri="{FF2B5EF4-FFF2-40B4-BE49-F238E27FC236}">
                <a16:creationId xmlns:a16="http://schemas.microsoft.com/office/drawing/2014/main" id="{8373B76A-39FC-C456-BC96-B8D9912A61A9}"/>
              </a:ext>
            </a:extLst>
          </p:cNvPr>
          <p:cNvSpPr txBox="1"/>
          <p:nvPr/>
        </p:nvSpPr>
        <p:spPr>
          <a:xfrm>
            <a:off x="1798656" y="1236806"/>
            <a:ext cx="8594686" cy="545790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a:spcAft>
                <a:spcPts val="800"/>
              </a:spcAft>
            </a:pPr>
            <a:r>
              <a:rPr lang="ru-RU" b="1" kern="100" dirty="0">
                <a:latin typeface="Times New Roman Tj" panose="02020603050405020304" pitchFamily="18" charset="-52"/>
                <a:ea typeface="Malgun Gothic" panose="020B0503020000020004" pitchFamily="34" charset="-127"/>
                <a:cs typeface="Arial" panose="020B0604020202020204" pitchFamily="34" charset="0"/>
              </a:rPr>
              <a:t>ЊОЛАТИ ИЉРО:</a:t>
            </a:r>
          </a:p>
          <a:p>
            <a:pPr marL="342900" indent="-342900" algn="just">
              <a:buFont typeface="+mj-lt"/>
              <a:buAutoNum type="arabicParenR"/>
            </a:pPr>
            <a:r>
              <a:rPr lang="ru-RU" kern="100" dirty="0" err="1">
                <a:latin typeface="Times New Roman Tj" panose="02020603050405020304" pitchFamily="18" charset="-52"/>
              </a:rPr>
              <a:t>Барои</a:t>
            </a:r>
            <a:r>
              <a:rPr lang="ru-RU" kern="100" dirty="0">
                <a:latin typeface="Times New Roman Tj" panose="02020603050405020304" pitchFamily="18" charset="-52"/>
              </a:rPr>
              <a:t> </a:t>
            </a:r>
            <a:r>
              <a:rPr lang="ru-RU" kern="100" dirty="0" err="1">
                <a:latin typeface="Times New Roman Tj" panose="02020603050405020304" pitchFamily="18" charset="-52"/>
              </a:rPr>
              <a:t>омодасозии</a:t>
            </a:r>
            <a:r>
              <a:rPr lang="ru-RU" kern="100" dirty="0">
                <a:latin typeface="Times New Roman Tj" panose="02020603050405020304" pitchFamily="18" charset="-52"/>
              </a:rPr>
              <a:t> АТИ </a:t>
            </a:r>
            <a:r>
              <a:rPr lang="ru-RU" kern="100" dirty="0" err="1">
                <a:latin typeface="Times New Roman Tj" panose="02020603050405020304" pitchFamily="18" charset="-52"/>
              </a:rPr>
              <a:t>лоињаи</a:t>
            </a:r>
            <a:r>
              <a:rPr lang="ru-RU" kern="100" dirty="0">
                <a:latin typeface="Times New Roman Tj" panose="02020603050405020304" pitchFamily="18" charset="-52"/>
              </a:rPr>
              <a:t> </a:t>
            </a:r>
            <a:r>
              <a:rPr lang="ru-RU" kern="100" dirty="0" err="1">
                <a:latin typeface="Times New Roman Tj" panose="02020603050405020304" pitchFamily="18" charset="-52"/>
              </a:rPr>
              <a:t>сохтмони</a:t>
            </a:r>
            <a:r>
              <a:rPr lang="ru-RU" kern="100" dirty="0">
                <a:latin typeface="Times New Roman Tj" panose="02020603050405020304" pitchFamily="18" charset="-52"/>
              </a:rPr>
              <a:t> </a:t>
            </a:r>
            <a:r>
              <a:rPr lang="ru-RU" kern="100" dirty="0" err="1">
                <a:latin typeface="Times New Roman Tj" panose="02020603050405020304" pitchFamily="18" charset="-52"/>
              </a:rPr>
              <a:t>неругоњи</a:t>
            </a:r>
            <a:r>
              <a:rPr lang="ru-RU" kern="100" dirty="0">
                <a:latin typeface="Times New Roman Tj" panose="02020603050405020304" pitchFamily="18" charset="-52"/>
              </a:rPr>
              <a:t> </a:t>
            </a:r>
            <a:r>
              <a:rPr lang="ru-RU" kern="100" dirty="0" err="1">
                <a:latin typeface="Times New Roman Tj" panose="02020603050405020304" pitchFamily="18" charset="-52"/>
              </a:rPr>
              <a:t>барќи</a:t>
            </a:r>
            <a:r>
              <a:rPr lang="ru-RU" kern="100" dirty="0">
                <a:latin typeface="Times New Roman Tj" panose="02020603050405020304" pitchFamily="18" charset="-52"/>
              </a:rPr>
              <a:t> </a:t>
            </a:r>
            <a:r>
              <a:rPr lang="ru-RU" kern="100" dirty="0" err="1">
                <a:latin typeface="Times New Roman Tj" panose="02020603050405020304" pitchFamily="18" charset="-52"/>
              </a:rPr>
              <a:t>офтобии</a:t>
            </a:r>
            <a:r>
              <a:rPr lang="ru-RU" kern="100" dirty="0">
                <a:latin typeface="Times New Roman Tj" panose="02020603050405020304" pitchFamily="18" charset="-52"/>
              </a:rPr>
              <a:t> </a:t>
            </a:r>
            <a:r>
              <a:rPr lang="ru-RU" kern="100" dirty="0" err="1">
                <a:latin typeface="Times New Roman Tj" panose="02020603050405020304" pitchFamily="18" charset="-52"/>
              </a:rPr>
              <a:t>хусусї</a:t>
            </a:r>
            <a:r>
              <a:rPr lang="ru-RU" kern="100" dirty="0">
                <a:latin typeface="Times New Roman Tj" panose="02020603050405020304" pitchFamily="18" charset="-52"/>
              </a:rPr>
              <a:t> дар </a:t>
            </a:r>
            <a:r>
              <a:rPr lang="ru-RU" kern="100" dirty="0" err="1">
                <a:latin typeface="Times New Roman Tj" panose="02020603050405020304" pitchFamily="18" charset="-52"/>
              </a:rPr>
              <a:t>вилояти</a:t>
            </a:r>
            <a:r>
              <a:rPr lang="ru-RU" kern="100" dirty="0">
                <a:latin typeface="Times New Roman Tj" panose="02020603050405020304" pitchFamily="18" charset="-52"/>
              </a:rPr>
              <a:t> </a:t>
            </a:r>
            <a:r>
              <a:rPr lang="ru-RU" kern="100" dirty="0" err="1">
                <a:latin typeface="Times New Roman Tj" panose="02020603050405020304" pitchFamily="18" charset="-52"/>
              </a:rPr>
              <a:t>Суѓд</a:t>
            </a:r>
            <a:r>
              <a:rPr lang="ru-RU" kern="100" dirty="0">
                <a:latin typeface="Times New Roman Tj" panose="02020603050405020304" pitchFamily="18" charset="-52"/>
              </a:rPr>
              <a:t> (</a:t>
            </a:r>
            <a:r>
              <a:rPr lang="ru-RU" kern="100" dirty="0" err="1">
                <a:latin typeface="Times New Roman Tj" panose="02020603050405020304" pitchFamily="18" charset="-52"/>
              </a:rPr>
              <a:t>бо</a:t>
            </a:r>
            <a:r>
              <a:rPr lang="ru-RU" kern="100" dirty="0">
                <a:latin typeface="Times New Roman Tj" panose="02020603050405020304" pitchFamily="18" charset="-52"/>
              </a:rPr>
              <a:t> </a:t>
            </a:r>
            <a:r>
              <a:rPr lang="ru-RU" kern="100" dirty="0" err="1">
                <a:latin typeface="Times New Roman Tj" panose="02020603050405020304" pitchFamily="18" charset="-52"/>
              </a:rPr>
              <a:t>иќтидори</a:t>
            </a:r>
            <a:r>
              <a:rPr lang="ru-RU" kern="100" dirty="0">
                <a:latin typeface="Times New Roman Tj" panose="02020603050405020304" pitchFamily="18" charset="-52"/>
              </a:rPr>
              <a:t> 200 МВт) 17.02.2023 </a:t>
            </a:r>
            <a:r>
              <a:rPr lang="ru-RU" kern="100" dirty="0" err="1">
                <a:latin typeface="Times New Roman Tj" panose="02020603050405020304" pitchFamily="18" charset="-52"/>
              </a:rPr>
              <a:t>бо</a:t>
            </a:r>
            <a:r>
              <a:rPr lang="ru-RU" kern="100" dirty="0">
                <a:latin typeface="Times New Roman Tj" panose="02020603050405020304" pitchFamily="18" charset="-52"/>
              </a:rPr>
              <a:t> </a:t>
            </a:r>
            <a:r>
              <a:rPr lang="ru-RU" kern="100" dirty="0" err="1">
                <a:latin typeface="Times New Roman Tj" panose="02020603050405020304" pitchFamily="18" charset="-52"/>
              </a:rPr>
              <a:t>Консорсиуми</a:t>
            </a:r>
            <a:r>
              <a:rPr lang="ru-RU" kern="100" dirty="0">
                <a:latin typeface="Times New Roman Tj" panose="02020603050405020304" pitchFamily="18" charset="-52"/>
              </a:rPr>
              <a:t> </a:t>
            </a:r>
            <a:r>
              <a:rPr lang="ru-RU" kern="100" dirty="0" err="1">
                <a:latin typeface="Times New Roman Tj" panose="02020603050405020304" pitchFamily="18" charset="-52"/>
              </a:rPr>
              <a:t>ширкатњои</a:t>
            </a:r>
            <a:r>
              <a:rPr lang="ru-RU" kern="100" dirty="0">
                <a:latin typeface="Times New Roman Tj" panose="02020603050405020304" pitchFamily="18" charset="-52"/>
              </a:rPr>
              <a:t> JURU Energy Limited (</a:t>
            </a:r>
            <a:r>
              <a:rPr lang="ru-RU" kern="100" dirty="0" err="1">
                <a:latin typeface="Times New Roman Tj" panose="02020603050405020304" pitchFamily="18" charset="-52"/>
              </a:rPr>
              <a:t>Британияи</a:t>
            </a:r>
            <a:r>
              <a:rPr lang="ru-RU" kern="100" dirty="0">
                <a:latin typeface="Times New Roman Tj" panose="02020603050405020304" pitchFamily="18" charset="-52"/>
              </a:rPr>
              <a:t> Кабир) </a:t>
            </a:r>
            <a:r>
              <a:rPr lang="ru-RU" kern="100" dirty="0" err="1">
                <a:latin typeface="Times New Roman Tj" panose="02020603050405020304" pitchFamily="18" charset="-52"/>
              </a:rPr>
              <a:t>ва</a:t>
            </a:r>
            <a:r>
              <a:rPr lang="ru-RU" kern="100" dirty="0">
                <a:latin typeface="Times New Roman Tj" panose="02020603050405020304" pitchFamily="18" charset="-52"/>
              </a:rPr>
              <a:t> </a:t>
            </a:r>
            <a:r>
              <a:rPr lang="ru-RU" kern="100" dirty="0" err="1">
                <a:latin typeface="Times New Roman Tj" panose="02020603050405020304" pitchFamily="18" charset="-52"/>
              </a:rPr>
              <a:t>Rina</a:t>
            </a:r>
            <a:r>
              <a:rPr lang="ru-RU" kern="100" dirty="0">
                <a:latin typeface="Times New Roman Tj" panose="02020603050405020304" pitchFamily="18" charset="-52"/>
              </a:rPr>
              <a:t> Consulting (Италия) </a:t>
            </a:r>
            <a:r>
              <a:rPr lang="ru-RU" kern="100" dirty="0" err="1">
                <a:latin typeface="Times New Roman Tj" panose="02020603050405020304" pitchFamily="18" charset="-52"/>
              </a:rPr>
              <a:t>шартнома</a:t>
            </a:r>
            <a:r>
              <a:rPr lang="ru-RU" kern="100" dirty="0">
                <a:latin typeface="Times New Roman Tj" panose="02020603050405020304" pitchFamily="18" charset="-52"/>
              </a:rPr>
              <a:t> ба </a:t>
            </a:r>
            <a:r>
              <a:rPr lang="ru-RU" kern="100" dirty="0" err="1">
                <a:latin typeface="Times New Roman Tj" panose="02020603050405020304" pitchFamily="18" charset="-52"/>
              </a:rPr>
              <a:t>имзо</a:t>
            </a:r>
            <a:r>
              <a:rPr lang="ru-RU" kern="100" dirty="0">
                <a:latin typeface="Times New Roman Tj" panose="02020603050405020304" pitchFamily="18" charset="-52"/>
              </a:rPr>
              <a:t> </a:t>
            </a:r>
            <a:r>
              <a:rPr lang="ru-RU" kern="100" dirty="0" err="1">
                <a:latin typeface="Times New Roman Tj" panose="02020603050405020304" pitchFamily="18" charset="-52"/>
              </a:rPr>
              <a:t>расонида</a:t>
            </a:r>
            <a:r>
              <a:rPr lang="ru-RU" kern="100" dirty="0">
                <a:latin typeface="Times New Roman Tj" panose="02020603050405020304" pitchFamily="18" charset="-52"/>
              </a:rPr>
              <a:t> </a:t>
            </a:r>
            <a:r>
              <a:rPr lang="ru-RU" kern="100" dirty="0" err="1">
                <a:latin typeface="Times New Roman Tj" panose="02020603050405020304" pitchFamily="18" charset="-52"/>
              </a:rPr>
              <a:t>шуда</a:t>
            </a:r>
            <a:r>
              <a:rPr lang="ru-RU" kern="100" dirty="0">
                <a:latin typeface="Times New Roman Tj" panose="02020603050405020304" pitchFamily="18" charset="-52"/>
              </a:rPr>
              <a:t>, </a:t>
            </a:r>
            <a:r>
              <a:rPr lang="ru-RU" kern="100" dirty="0" err="1">
                <a:latin typeface="Times New Roman Tj" panose="02020603050405020304" pitchFamily="18" charset="-52"/>
              </a:rPr>
              <a:t>корњои</a:t>
            </a:r>
            <a:r>
              <a:rPr lang="ru-RU" kern="100" dirty="0">
                <a:latin typeface="Times New Roman Tj" panose="02020603050405020304" pitchFamily="18" charset="-52"/>
              </a:rPr>
              <a:t> </a:t>
            </a:r>
            <a:r>
              <a:rPr lang="ru-RU" kern="100" dirty="0" err="1">
                <a:latin typeface="Times New Roman Tj" panose="02020603050405020304" pitchFamily="18" charset="-52"/>
              </a:rPr>
              <a:t>омодасозии</a:t>
            </a:r>
            <a:r>
              <a:rPr lang="ru-RU" kern="100" dirty="0">
                <a:latin typeface="Times New Roman Tj" panose="02020603050405020304" pitchFamily="18" charset="-52"/>
              </a:rPr>
              <a:t> АТИ </a:t>
            </a:r>
            <a:r>
              <a:rPr lang="ru-RU" kern="100" dirty="0" err="1">
                <a:latin typeface="Times New Roman Tj" panose="02020603050405020304" pitchFamily="18" charset="-52"/>
              </a:rPr>
              <a:t>лоиња</a:t>
            </a:r>
            <a:r>
              <a:rPr lang="ru-RU" kern="100" dirty="0">
                <a:latin typeface="Times New Roman Tj" panose="02020603050405020304" pitchFamily="18" charset="-52"/>
              </a:rPr>
              <a:t> </a:t>
            </a:r>
            <a:r>
              <a:rPr lang="ru-RU" kern="100" dirty="0" err="1">
                <a:latin typeface="Times New Roman Tj" panose="02020603050405020304" pitchFamily="18" charset="-52"/>
              </a:rPr>
              <a:t>моњи</a:t>
            </a:r>
            <a:r>
              <a:rPr lang="ru-RU" kern="100" dirty="0">
                <a:latin typeface="Times New Roman Tj" panose="02020603050405020304" pitchFamily="18" charset="-52"/>
              </a:rPr>
              <a:t> </a:t>
            </a:r>
            <a:r>
              <a:rPr lang="ru-RU" kern="100" dirty="0" err="1">
                <a:latin typeface="Times New Roman Tj" panose="02020603050405020304" pitchFamily="18" charset="-52"/>
              </a:rPr>
              <a:t>марти</a:t>
            </a:r>
            <a:r>
              <a:rPr lang="ru-RU" kern="100" dirty="0">
                <a:latin typeface="Times New Roman Tj" panose="02020603050405020304" pitchFamily="18" charset="-52"/>
              </a:rPr>
              <a:t> соли 2024 ба </a:t>
            </a:r>
            <a:r>
              <a:rPr lang="ru-RU" kern="100" dirty="0" err="1">
                <a:latin typeface="Times New Roman Tj" panose="02020603050405020304" pitchFamily="18" charset="-52"/>
              </a:rPr>
              <a:t>анљом</a:t>
            </a:r>
            <a:r>
              <a:rPr lang="ru-RU" kern="100" dirty="0">
                <a:latin typeface="Times New Roman Tj" panose="02020603050405020304" pitchFamily="18" charset="-52"/>
              </a:rPr>
              <a:t> </a:t>
            </a:r>
            <a:r>
              <a:rPr lang="ru-RU" kern="100" dirty="0" err="1">
                <a:latin typeface="Times New Roman Tj" panose="02020603050405020304" pitchFamily="18" charset="-52"/>
              </a:rPr>
              <a:t>мерасад</a:t>
            </a:r>
            <a:r>
              <a:rPr lang="ru-RU" kern="100" dirty="0">
                <a:latin typeface="Times New Roman Tj" panose="02020603050405020304" pitchFamily="18" charset="-52"/>
              </a:rPr>
              <a:t>. </a:t>
            </a:r>
          </a:p>
          <a:p>
            <a:pPr marL="342900" indent="-342900" algn="just">
              <a:buFont typeface="+mj-lt"/>
              <a:buAutoNum type="arabicParenR"/>
            </a:pPr>
            <a:endParaRPr lang="ru-RU" kern="100" dirty="0">
              <a:latin typeface="Times New Roman Tj" panose="02020603050405020304" pitchFamily="18" charset="-52"/>
            </a:endParaRPr>
          </a:p>
          <a:p>
            <a:pPr marL="342900" indent="-342900" algn="just">
              <a:buFont typeface="+mj-lt"/>
              <a:buAutoNum type="arabicParenR"/>
            </a:pPr>
            <a:r>
              <a:rPr lang="ru-RU" kern="100" dirty="0" err="1">
                <a:latin typeface="Times New Roman Tj" panose="02020603050405020304" pitchFamily="18" charset="-52"/>
              </a:rPr>
              <a:t>Барои</a:t>
            </a:r>
            <a:r>
              <a:rPr lang="ru-RU" kern="100" dirty="0">
                <a:latin typeface="Times New Roman Tj" panose="02020603050405020304" pitchFamily="18" charset="-52"/>
              </a:rPr>
              <a:t> </a:t>
            </a:r>
            <a:r>
              <a:rPr lang="ru-RU" kern="100" dirty="0" err="1">
                <a:latin typeface="Times New Roman Tj" panose="02020603050405020304" pitchFamily="18" charset="-52"/>
              </a:rPr>
              <a:t>омодасозии</a:t>
            </a:r>
            <a:r>
              <a:rPr lang="ru-RU" kern="100" dirty="0">
                <a:latin typeface="Times New Roman Tj" panose="02020603050405020304" pitchFamily="18" charset="-52"/>
              </a:rPr>
              <a:t> </a:t>
            </a:r>
            <a:r>
              <a:rPr lang="ru-RU" kern="100" dirty="0" err="1">
                <a:latin typeface="Times New Roman Tj" panose="02020603050405020304" pitchFamily="18" charset="-52"/>
              </a:rPr>
              <a:t>њисоботи</a:t>
            </a:r>
            <a:r>
              <a:rPr lang="ru-RU" kern="100" dirty="0">
                <a:latin typeface="Times New Roman Tj" panose="02020603050405020304" pitchFamily="18" charset="-52"/>
              </a:rPr>
              <a:t> </a:t>
            </a:r>
            <a:r>
              <a:rPr lang="ru-RU" kern="100" dirty="0" err="1">
                <a:latin typeface="Times New Roman Tj" panose="02020603050405020304" pitchFamily="18" charset="-52"/>
              </a:rPr>
              <a:t>экологї</a:t>
            </a:r>
            <a:r>
              <a:rPr lang="ru-RU" kern="100" dirty="0">
                <a:latin typeface="Times New Roman Tj" panose="02020603050405020304" pitchFamily="18" charset="-52"/>
              </a:rPr>
              <a:t> </a:t>
            </a:r>
            <a:r>
              <a:rPr lang="ru-RU" kern="100" dirty="0" err="1">
                <a:latin typeface="Times New Roman Tj" panose="02020603050405020304" pitchFamily="18" charset="-52"/>
              </a:rPr>
              <a:t>ва</a:t>
            </a:r>
            <a:r>
              <a:rPr lang="ru-RU" kern="100" dirty="0">
                <a:latin typeface="Times New Roman Tj" panose="02020603050405020304" pitchFamily="18" charset="-52"/>
              </a:rPr>
              <a:t> </a:t>
            </a:r>
            <a:r>
              <a:rPr lang="ru-RU" kern="100" dirty="0" err="1">
                <a:latin typeface="Times New Roman Tj" panose="02020603050405020304" pitchFamily="18" charset="-52"/>
              </a:rPr>
              <a:t>иљтимоии</a:t>
            </a:r>
            <a:r>
              <a:rPr lang="ru-RU" kern="100" dirty="0">
                <a:latin typeface="Times New Roman Tj" panose="02020603050405020304" pitchFamily="18" charset="-52"/>
              </a:rPr>
              <a:t> </a:t>
            </a:r>
            <a:r>
              <a:rPr lang="ru-RU" kern="100" dirty="0" err="1">
                <a:latin typeface="Times New Roman Tj" panose="02020603050405020304" pitchFamily="18" charset="-52"/>
              </a:rPr>
              <a:t>лоиња</a:t>
            </a:r>
            <a:r>
              <a:rPr lang="ru-RU" kern="100" dirty="0">
                <a:latin typeface="Times New Roman Tj" panose="02020603050405020304" pitchFamily="18" charset="-52"/>
              </a:rPr>
              <a:t> 21.08.2023 </a:t>
            </a:r>
            <a:r>
              <a:rPr lang="ru-RU" kern="100" dirty="0" err="1">
                <a:latin typeface="Times New Roman Tj" panose="02020603050405020304" pitchFamily="18" charset="-52"/>
              </a:rPr>
              <a:t>бо</a:t>
            </a:r>
            <a:r>
              <a:rPr lang="ru-RU" kern="100" dirty="0">
                <a:latin typeface="Times New Roman Tj" panose="02020603050405020304" pitchFamily="18" charset="-52"/>
              </a:rPr>
              <a:t> </a:t>
            </a:r>
            <a:r>
              <a:rPr lang="ru-RU" kern="100" dirty="0" err="1">
                <a:latin typeface="Times New Roman Tj" panose="02020603050405020304" pitchFamily="18" charset="-52"/>
              </a:rPr>
              <a:t>ширкати</a:t>
            </a:r>
            <a:r>
              <a:rPr lang="ru-RU" kern="100" dirty="0">
                <a:latin typeface="Times New Roman Tj" panose="02020603050405020304" pitchFamily="18" charset="-52"/>
              </a:rPr>
              <a:t> </a:t>
            </a:r>
            <a:r>
              <a:rPr lang="ru-RU" kern="100" dirty="0" err="1">
                <a:latin typeface="Times New Roman Tj" panose="02020603050405020304" pitchFamily="18" charset="-52"/>
              </a:rPr>
              <a:t>муштараки</a:t>
            </a:r>
            <a:r>
              <a:rPr lang="ru-RU" kern="100" dirty="0">
                <a:latin typeface="Times New Roman Tj" panose="02020603050405020304" pitchFamily="18" charset="-52"/>
              </a:rPr>
              <a:t> Vista Environment AB </a:t>
            </a:r>
            <a:r>
              <a:rPr lang="ru-RU" kern="100" dirty="0" err="1">
                <a:latin typeface="Times New Roman Tj" panose="02020603050405020304" pitchFamily="18" charset="-52"/>
              </a:rPr>
              <a:t>ва</a:t>
            </a:r>
            <a:r>
              <a:rPr lang="ru-RU" kern="100" dirty="0">
                <a:latin typeface="Times New Roman Tj" panose="02020603050405020304" pitchFamily="18" charset="-52"/>
              </a:rPr>
              <a:t> </a:t>
            </a:r>
            <a:r>
              <a:rPr lang="ru-RU" kern="100" dirty="0" err="1">
                <a:latin typeface="Times New Roman Tj" panose="02020603050405020304" pitchFamily="18" charset="-52"/>
              </a:rPr>
              <a:t>Safeguard</a:t>
            </a:r>
            <a:r>
              <a:rPr lang="ru-RU" kern="100" dirty="0">
                <a:latin typeface="Times New Roman Tj" panose="02020603050405020304" pitchFamily="18" charset="-52"/>
              </a:rPr>
              <a:t> </a:t>
            </a:r>
            <a:r>
              <a:rPr lang="ru-RU" kern="100" dirty="0" err="1">
                <a:latin typeface="Times New Roman Tj" panose="02020603050405020304" pitchFamily="18" charset="-52"/>
              </a:rPr>
              <a:t>Sustainability</a:t>
            </a:r>
            <a:r>
              <a:rPr lang="ru-RU" kern="100" dirty="0">
                <a:latin typeface="Times New Roman Tj" panose="02020603050405020304" pitchFamily="18" charset="-52"/>
              </a:rPr>
              <a:t> AB </a:t>
            </a:r>
            <a:r>
              <a:rPr lang="ru-RU" kern="100" dirty="0" err="1">
                <a:latin typeface="Times New Roman Tj" panose="02020603050405020304" pitchFamily="18" charset="-52"/>
              </a:rPr>
              <a:t>шартнома</a:t>
            </a:r>
            <a:r>
              <a:rPr lang="ru-RU" kern="100" dirty="0">
                <a:latin typeface="Times New Roman Tj" panose="02020603050405020304" pitchFamily="18" charset="-52"/>
              </a:rPr>
              <a:t> ба </a:t>
            </a:r>
            <a:r>
              <a:rPr lang="ru-RU" kern="100" dirty="0" err="1">
                <a:latin typeface="Times New Roman Tj" panose="02020603050405020304" pitchFamily="18" charset="-52"/>
              </a:rPr>
              <a:t>имзо</a:t>
            </a:r>
            <a:r>
              <a:rPr lang="ru-RU" kern="100" dirty="0">
                <a:latin typeface="Times New Roman Tj" panose="02020603050405020304" pitchFamily="18" charset="-52"/>
              </a:rPr>
              <a:t> </a:t>
            </a:r>
            <a:r>
              <a:rPr lang="ru-RU" kern="100" dirty="0" err="1">
                <a:latin typeface="Times New Roman Tj" panose="02020603050405020304" pitchFamily="18" charset="-52"/>
              </a:rPr>
              <a:t>расонида</a:t>
            </a:r>
            <a:r>
              <a:rPr lang="ru-RU" kern="100" dirty="0">
                <a:latin typeface="Times New Roman Tj" panose="02020603050405020304" pitchFamily="18" charset="-52"/>
              </a:rPr>
              <a:t> </a:t>
            </a:r>
            <a:r>
              <a:rPr lang="ru-RU" kern="100" dirty="0" err="1">
                <a:latin typeface="Times New Roman Tj" panose="02020603050405020304" pitchFamily="18" charset="-52"/>
              </a:rPr>
              <a:t>шуда</a:t>
            </a:r>
            <a:r>
              <a:rPr lang="ru-RU" kern="100" dirty="0">
                <a:latin typeface="Times New Roman Tj" panose="02020603050405020304" pitchFamily="18" charset="-52"/>
              </a:rPr>
              <a:t>, </a:t>
            </a:r>
            <a:r>
              <a:rPr lang="ru-RU" kern="100" dirty="0" err="1">
                <a:latin typeface="Times New Roman Tj" panose="02020603050405020304" pitchFamily="18" charset="-52"/>
              </a:rPr>
              <a:t>корњои</a:t>
            </a:r>
            <a:r>
              <a:rPr lang="ru-RU" kern="100" dirty="0">
                <a:latin typeface="Times New Roman Tj" panose="02020603050405020304" pitchFamily="18" charset="-52"/>
              </a:rPr>
              <a:t> </a:t>
            </a:r>
            <a:r>
              <a:rPr lang="ru-RU" kern="100" dirty="0" err="1">
                <a:latin typeface="Times New Roman Tj" panose="02020603050405020304" pitchFamily="18" charset="-52"/>
              </a:rPr>
              <a:t>омодасозии</a:t>
            </a:r>
            <a:r>
              <a:rPr lang="ru-RU" kern="100" dirty="0">
                <a:latin typeface="Times New Roman Tj" panose="02020603050405020304" pitchFamily="18" charset="-52"/>
              </a:rPr>
              <a:t> </a:t>
            </a:r>
            <a:r>
              <a:rPr lang="ru-RU" kern="100" dirty="0" err="1">
                <a:latin typeface="Times New Roman Tj" panose="02020603050405020304" pitchFamily="18" charset="-52"/>
              </a:rPr>
              <a:t>њуљљатњои</a:t>
            </a:r>
            <a:r>
              <a:rPr lang="ru-RU" kern="100" dirty="0">
                <a:latin typeface="Times New Roman Tj" panose="02020603050405020304" pitchFamily="18" charset="-52"/>
              </a:rPr>
              <a:t> </a:t>
            </a:r>
            <a:r>
              <a:rPr lang="ru-RU" kern="100" dirty="0" err="1">
                <a:latin typeface="Times New Roman Tj" panose="02020603050405020304" pitchFamily="18" charset="-52"/>
              </a:rPr>
              <a:t>лоиња</a:t>
            </a:r>
            <a:r>
              <a:rPr lang="ru-RU" kern="100" dirty="0">
                <a:latin typeface="Times New Roman Tj" panose="02020603050405020304" pitchFamily="18" charset="-52"/>
              </a:rPr>
              <a:t> </a:t>
            </a:r>
            <a:r>
              <a:rPr lang="ru-RU" kern="100" dirty="0" err="1">
                <a:latin typeface="Times New Roman Tj" panose="02020603050405020304" pitchFamily="18" charset="-52"/>
              </a:rPr>
              <a:t>моњи</a:t>
            </a:r>
            <a:r>
              <a:rPr lang="ru-RU" kern="100" dirty="0">
                <a:latin typeface="Times New Roman Tj" panose="02020603050405020304" pitchFamily="18" charset="-52"/>
              </a:rPr>
              <a:t> феврали соли 2024 ба </a:t>
            </a:r>
            <a:r>
              <a:rPr lang="ru-RU" kern="100" dirty="0" err="1">
                <a:latin typeface="Times New Roman Tj" panose="02020603050405020304" pitchFamily="18" charset="-52"/>
              </a:rPr>
              <a:t>анљом</a:t>
            </a:r>
            <a:r>
              <a:rPr lang="ru-RU" kern="100" dirty="0">
                <a:latin typeface="Times New Roman Tj" panose="02020603050405020304" pitchFamily="18" charset="-52"/>
              </a:rPr>
              <a:t> </a:t>
            </a:r>
            <a:r>
              <a:rPr lang="ru-RU" kern="100" dirty="0" err="1">
                <a:latin typeface="Times New Roman Tj" panose="02020603050405020304" pitchFamily="18" charset="-52"/>
              </a:rPr>
              <a:t>мерасад</a:t>
            </a:r>
            <a:r>
              <a:rPr lang="ru-RU" kern="100" dirty="0">
                <a:latin typeface="Times New Roman Tj" panose="02020603050405020304" pitchFamily="18" charset="-52"/>
              </a:rPr>
              <a:t>. </a:t>
            </a:r>
          </a:p>
          <a:p>
            <a:pPr marL="342900" indent="-342900" algn="just">
              <a:buFont typeface="+mj-lt"/>
              <a:buAutoNum type="arabicParenR"/>
            </a:pPr>
            <a:endParaRPr lang="ru-RU" kern="100" dirty="0">
              <a:latin typeface="Times New Roman Tj" panose="02020603050405020304" pitchFamily="18" charset="-52"/>
            </a:endParaRPr>
          </a:p>
          <a:p>
            <a:pPr marL="342900" indent="-342900" algn="just">
              <a:buFont typeface="+mj-lt"/>
              <a:buAutoNum type="arabicParenR"/>
            </a:pPr>
            <a:r>
              <a:rPr lang="ru-RU" kern="100" dirty="0" err="1">
                <a:latin typeface="Times New Roman Tj" panose="02020603050405020304" pitchFamily="18" charset="-52"/>
              </a:rPr>
              <a:t>Санаи</a:t>
            </a:r>
            <a:r>
              <a:rPr lang="ru-RU" kern="100" dirty="0">
                <a:latin typeface="Times New Roman Tj" panose="02020603050405020304" pitchFamily="18" charset="-52"/>
              </a:rPr>
              <a:t> 20.09.2023 </a:t>
            </a:r>
            <a:r>
              <a:rPr lang="ru-RU" kern="100" dirty="0" err="1">
                <a:latin typeface="Times New Roman Tj" panose="02020603050405020304" pitchFamily="18" charset="-52"/>
              </a:rPr>
              <a:t>бо</a:t>
            </a:r>
            <a:r>
              <a:rPr lang="ru-RU" kern="100" dirty="0">
                <a:latin typeface="Times New Roman Tj" panose="02020603050405020304" pitchFamily="18" charset="-52"/>
              </a:rPr>
              <a:t> </a:t>
            </a:r>
            <a:r>
              <a:rPr lang="ru-RU" kern="100" dirty="0" err="1">
                <a:latin typeface="Times New Roman Tj" panose="02020603050405020304" pitchFamily="18" charset="-52"/>
              </a:rPr>
              <a:t>ширкати</a:t>
            </a:r>
            <a:r>
              <a:rPr lang="ru-RU" kern="100" dirty="0">
                <a:latin typeface="Times New Roman Tj" panose="02020603050405020304" pitchFamily="18" charset="-52"/>
              </a:rPr>
              <a:t> </a:t>
            </a:r>
            <a:r>
              <a:rPr lang="ru-RU" kern="100" dirty="0" err="1">
                <a:latin typeface="Times New Roman Tj" panose="02020603050405020304" pitchFamily="18" charset="-52"/>
              </a:rPr>
              <a:t>муштараки</a:t>
            </a:r>
            <a:r>
              <a:rPr lang="ru-RU" kern="100" dirty="0">
                <a:latin typeface="Times New Roman Tj" panose="02020603050405020304" pitchFamily="18" charset="-52"/>
              </a:rPr>
              <a:t> JV Ernst </a:t>
            </a:r>
            <a:r>
              <a:rPr lang="ru-RU" kern="100" dirty="0" err="1">
                <a:latin typeface="Times New Roman Tj" panose="02020603050405020304" pitchFamily="18" charset="-52"/>
              </a:rPr>
              <a:t>and</a:t>
            </a:r>
            <a:r>
              <a:rPr lang="ru-RU" kern="100" dirty="0">
                <a:latin typeface="Times New Roman Tj" panose="02020603050405020304" pitchFamily="18" charset="-52"/>
              </a:rPr>
              <a:t> Young </a:t>
            </a:r>
            <a:r>
              <a:rPr lang="ru-RU" kern="100" dirty="0" err="1">
                <a:latin typeface="Times New Roman Tj" panose="02020603050405020304" pitchFamily="18" charset="-52"/>
              </a:rPr>
              <a:t>Advisoty</a:t>
            </a:r>
            <a:r>
              <a:rPr lang="ru-RU" kern="100" dirty="0">
                <a:latin typeface="Times New Roman Tj" panose="02020603050405020304" pitchFamily="18" charset="-52"/>
              </a:rPr>
              <a:t> LLS, </a:t>
            </a:r>
            <a:r>
              <a:rPr lang="ru-RU" kern="100" dirty="0" err="1">
                <a:latin typeface="Times New Roman Tj" panose="02020603050405020304" pitchFamily="18" charset="-52"/>
              </a:rPr>
              <a:t>Juru</a:t>
            </a:r>
            <a:r>
              <a:rPr lang="ru-RU" kern="100" dirty="0">
                <a:latin typeface="Times New Roman Tj" panose="02020603050405020304" pitchFamily="18" charset="-52"/>
              </a:rPr>
              <a:t> Limited </a:t>
            </a:r>
            <a:r>
              <a:rPr lang="ru-RU" kern="100" dirty="0" err="1">
                <a:latin typeface="Times New Roman Tj" panose="02020603050405020304" pitchFamily="18" charset="-52"/>
              </a:rPr>
              <a:t>ва</a:t>
            </a:r>
            <a:r>
              <a:rPr lang="ru-RU" kern="100" dirty="0">
                <a:latin typeface="Times New Roman Tj" panose="02020603050405020304" pitchFamily="18" charset="-52"/>
              </a:rPr>
              <a:t> </a:t>
            </a:r>
            <a:r>
              <a:rPr lang="ru-RU" kern="100" dirty="0" err="1">
                <a:latin typeface="Times New Roman Tj" panose="02020603050405020304" pitchFamily="18" charset="-52"/>
              </a:rPr>
              <a:t>Dentons</a:t>
            </a:r>
            <a:r>
              <a:rPr lang="ru-RU" kern="100" dirty="0">
                <a:latin typeface="Times New Roman Tj" panose="02020603050405020304" pitchFamily="18" charset="-52"/>
              </a:rPr>
              <a:t> Europe LLP </a:t>
            </a:r>
            <a:r>
              <a:rPr lang="ru-RU" kern="100" dirty="0" err="1">
                <a:latin typeface="Times New Roman Tj" panose="02020603050405020304" pitchFamily="18" charset="-52"/>
              </a:rPr>
              <a:t>барои</a:t>
            </a:r>
            <a:r>
              <a:rPr lang="ru-RU" kern="100" dirty="0">
                <a:latin typeface="Times New Roman Tj" panose="02020603050405020304" pitchFamily="18" charset="-52"/>
              </a:rPr>
              <a:t> </a:t>
            </a:r>
            <a:r>
              <a:rPr lang="ru-RU" kern="100" dirty="0" err="1">
                <a:latin typeface="Times New Roman Tj" panose="02020603050405020304" pitchFamily="18" charset="-52"/>
              </a:rPr>
              <a:t>пешнињоди</a:t>
            </a:r>
            <a:r>
              <a:rPr lang="ru-RU" kern="100" dirty="0">
                <a:latin typeface="Times New Roman Tj" panose="02020603050405020304" pitchFamily="18" charset="-52"/>
              </a:rPr>
              <a:t> </a:t>
            </a:r>
            <a:r>
              <a:rPr lang="ru-RU" kern="100" dirty="0" err="1">
                <a:latin typeface="Times New Roman Tj" panose="02020603050405020304" pitchFamily="18" charset="-52"/>
              </a:rPr>
              <a:t>хизматрасонињои</a:t>
            </a:r>
            <a:r>
              <a:rPr lang="ru-RU" kern="100" dirty="0">
                <a:latin typeface="Times New Roman Tj" panose="02020603050405020304" pitchFamily="18" charset="-52"/>
              </a:rPr>
              <a:t> </a:t>
            </a:r>
            <a:r>
              <a:rPr lang="ru-RU" kern="100" dirty="0" err="1">
                <a:latin typeface="Times New Roman Tj" panose="02020603050405020304" pitchFamily="18" charset="-52"/>
              </a:rPr>
              <a:t>транзаксионї</a:t>
            </a:r>
            <a:r>
              <a:rPr lang="ru-RU" kern="100" dirty="0">
                <a:latin typeface="Times New Roman Tj" panose="02020603050405020304" pitchFamily="18" charset="-52"/>
              </a:rPr>
              <a:t> </a:t>
            </a:r>
            <a:r>
              <a:rPr lang="ru-RU" kern="100" dirty="0" err="1">
                <a:latin typeface="Times New Roman Tj" panose="02020603050405020304" pitchFamily="18" charset="-52"/>
              </a:rPr>
              <a:t>шартнома</a:t>
            </a:r>
            <a:r>
              <a:rPr lang="ru-RU" kern="100" dirty="0">
                <a:latin typeface="Times New Roman Tj" panose="02020603050405020304" pitchFamily="18" charset="-52"/>
              </a:rPr>
              <a:t> ба </a:t>
            </a:r>
            <a:r>
              <a:rPr lang="ru-RU" kern="100" dirty="0" err="1">
                <a:latin typeface="Times New Roman Tj" panose="02020603050405020304" pitchFamily="18" charset="-52"/>
              </a:rPr>
              <a:t>имзо</a:t>
            </a:r>
            <a:r>
              <a:rPr lang="ru-RU" kern="100" dirty="0">
                <a:latin typeface="Times New Roman Tj" panose="02020603050405020304" pitchFamily="18" charset="-52"/>
              </a:rPr>
              <a:t> </a:t>
            </a:r>
            <a:r>
              <a:rPr lang="ru-RU" kern="100" dirty="0" err="1">
                <a:latin typeface="Times New Roman Tj" panose="02020603050405020304" pitchFamily="18" charset="-52"/>
              </a:rPr>
              <a:t>расонида</a:t>
            </a:r>
            <a:r>
              <a:rPr lang="ru-RU" kern="100" dirty="0">
                <a:latin typeface="Times New Roman Tj" panose="02020603050405020304" pitchFamily="18" charset="-52"/>
              </a:rPr>
              <a:t> </a:t>
            </a:r>
            <a:r>
              <a:rPr lang="ru-RU" kern="100" dirty="0" err="1">
                <a:latin typeface="Times New Roman Tj" panose="02020603050405020304" pitchFamily="18" charset="-52"/>
              </a:rPr>
              <a:t>шуд</a:t>
            </a:r>
            <a:r>
              <a:rPr lang="ru-RU" kern="100" dirty="0">
                <a:latin typeface="Times New Roman Tj" panose="02020603050405020304" pitchFamily="18" charset="-52"/>
              </a:rPr>
              <a:t>. </a:t>
            </a:r>
          </a:p>
          <a:p>
            <a:pPr marL="342900" indent="-342900" algn="just">
              <a:buFont typeface="+mj-lt"/>
              <a:buAutoNum type="arabicParenR"/>
            </a:pPr>
            <a:endParaRPr lang="ru-RU" kern="100" dirty="0">
              <a:latin typeface="Times New Roman Tj" panose="02020603050405020304" pitchFamily="18" charset="-52"/>
            </a:endParaRPr>
          </a:p>
          <a:p>
            <a:pPr marL="342900" indent="-342900" algn="just">
              <a:buFont typeface="+mj-lt"/>
              <a:buAutoNum type="arabicParenR"/>
            </a:pPr>
            <a:r>
              <a:rPr lang="ru-RU" kern="100" dirty="0" err="1">
                <a:latin typeface="Times New Roman Tj" panose="02020603050405020304" pitchFamily="18" charset="-52"/>
              </a:rPr>
              <a:t>Бо</a:t>
            </a:r>
            <a:r>
              <a:rPr lang="ru-RU" kern="100" dirty="0">
                <a:latin typeface="Times New Roman Tj" panose="02020603050405020304" pitchFamily="18" charset="-52"/>
              </a:rPr>
              <a:t> </a:t>
            </a:r>
            <a:r>
              <a:rPr lang="ru-RU" kern="100" dirty="0" err="1">
                <a:latin typeface="Times New Roman Tj" panose="02020603050405020304" pitchFamily="18" charset="-52"/>
              </a:rPr>
              <a:t>ширкати</a:t>
            </a:r>
            <a:r>
              <a:rPr lang="ru-RU" kern="100" dirty="0">
                <a:latin typeface="Times New Roman Tj" panose="02020603050405020304" pitchFamily="18" charset="-52"/>
              </a:rPr>
              <a:t> </a:t>
            </a:r>
            <a:r>
              <a:rPr lang="ru-RU" kern="100" dirty="0" err="1">
                <a:latin typeface="Times New Roman Tj" panose="02020603050405020304" pitchFamily="18" charset="-52"/>
              </a:rPr>
              <a:t>аморотии</a:t>
            </a:r>
            <a:r>
              <a:rPr lang="ru-RU" kern="100" dirty="0">
                <a:latin typeface="Times New Roman Tj" panose="02020603050405020304" pitchFamily="18" charset="-52"/>
              </a:rPr>
              <a:t> </a:t>
            </a:r>
            <a:r>
              <a:rPr lang="ru-RU" kern="100" dirty="0" err="1">
                <a:latin typeface="Times New Roman Tj" panose="02020603050405020304" pitchFamily="18" charset="-52"/>
              </a:rPr>
              <a:t>Масдар</a:t>
            </a:r>
            <a:r>
              <a:rPr lang="ru-RU" kern="100" dirty="0">
                <a:latin typeface="Times New Roman Tj" panose="02020603050405020304" pitchFamily="18" charset="-52"/>
              </a:rPr>
              <a:t> </a:t>
            </a:r>
            <a:r>
              <a:rPr lang="ru-RU" kern="100" dirty="0" err="1">
                <a:latin typeface="Times New Roman Tj" panose="02020603050405020304" pitchFamily="18" charset="-52"/>
              </a:rPr>
              <a:t>барои</a:t>
            </a:r>
            <a:r>
              <a:rPr lang="ru-RU" kern="100" dirty="0">
                <a:latin typeface="Times New Roman Tj" panose="02020603050405020304" pitchFamily="18" charset="-52"/>
              </a:rPr>
              <a:t> </a:t>
            </a:r>
            <a:r>
              <a:rPr lang="ru-RU" kern="100" dirty="0" err="1">
                <a:latin typeface="Times New Roman Tj" panose="02020603050405020304" pitchFamily="18" charset="-52"/>
              </a:rPr>
              <a:t>татбиќи</a:t>
            </a:r>
            <a:r>
              <a:rPr lang="ru-RU" kern="100" dirty="0">
                <a:latin typeface="Times New Roman Tj" panose="02020603050405020304" pitchFamily="18" charset="-52"/>
              </a:rPr>
              <a:t>  </a:t>
            </a:r>
            <a:r>
              <a:rPr lang="ru-RU" kern="100" dirty="0" err="1">
                <a:latin typeface="Times New Roman Tj" panose="02020603050405020304" pitchFamily="18" charset="-52"/>
              </a:rPr>
              <a:t>лоињаи</a:t>
            </a:r>
            <a:r>
              <a:rPr lang="ru-RU" kern="100" dirty="0">
                <a:latin typeface="Times New Roman Tj" panose="02020603050405020304" pitchFamily="18" charset="-52"/>
              </a:rPr>
              <a:t> </a:t>
            </a:r>
            <a:r>
              <a:rPr lang="ru-RU" kern="100" dirty="0" err="1">
                <a:latin typeface="Times New Roman Tj" panose="02020603050405020304" pitchFamily="18" charset="-52"/>
              </a:rPr>
              <a:t>сохтмони</a:t>
            </a:r>
            <a:r>
              <a:rPr lang="ru-RU" kern="100" dirty="0">
                <a:latin typeface="Times New Roman Tj" panose="02020603050405020304" pitchFamily="18" charset="-52"/>
              </a:rPr>
              <a:t> </a:t>
            </a:r>
            <a:r>
              <a:rPr lang="ru-RU" kern="100" dirty="0" err="1">
                <a:latin typeface="Times New Roman Tj" panose="02020603050405020304" pitchFamily="18" charset="-52"/>
              </a:rPr>
              <a:t>неругоњи</a:t>
            </a:r>
            <a:r>
              <a:rPr lang="ru-RU" kern="100" dirty="0">
                <a:latin typeface="Times New Roman Tj" panose="02020603050405020304" pitchFamily="18" charset="-52"/>
              </a:rPr>
              <a:t> </a:t>
            </a:r>
            <a:r>
              <a:rPr lang="ru-RU" kern="100" dirty="0" err="1">
                <a:latin typeface="Times New Roman Tj" panose="02020603050405020304" pitchFamily="18" charset="-52"/>
              </a:rPr>
              <a:t>барќи</a:t>
            </a:r>
            <a:r>
              <a:rPr lang="ru-RU" kern="100" dirty="0">
                <a:latin typeface="Times New Roman Tj" panose="02020603050405020304" pitchFamily="18" charset="-52"/>
              </a:rPr>
              <a:t> </a:t>
            </a:r>
            <a:r>
              <a:rPr lang="ru-RU" kern="100" dirty="0" err="1">
                <a:latin typeface="Times New Roman Tj" panose="02020603050405020304" pitchFamily="18" charset="-52"/>
              </a:rPr>
              <a:t>офтобї</a:t>
            </a:r>
            <a:r>
              <a:rPr lang="ru-RU" kern="100" dirty="0">
                <a:latin typeface="Times New Roman Tj" panose="02020603050405020304" pitchFamily="18" charset="-52"/>
              </a:rPr>
              <a:t> </a:t>
            </a:r>
            <a:r>
              <a:rPr lang="ru-RU" kern="100" dirty="0" err="1">
                <a:latin typeface="Times New Roman Tj" panose="02020603050405020304" pitchFamily="18" charset="-52"/>
              </a:rPr>
              <a:t>бо</a:t>
            </a:r>
            <a:r>
              <a:rPr lang="ru-RU" kern="100" dirty="0">
                <a:latin typeface="Times New Roman Tj" panose="02020603050405020304" pitchFamily="18" charset="-52"/>
              </a:rPr>
              <a:t> </a:t>
            </a:r>
            <a:r>
              <a:rPr lang="ru-RU" kern="100" dirty="0" err="1">
                <a:latin typeface="Times New Roman Tj" panose="02020603050405020304" pitchFamily="18" charset="-52"/>
              </a:rPr>
              <a:t>иќтидори</a:t>
            </a:r>
            <a:r>
              <a:rPr lang="ru-RU" kern="100" dirty="0">
                <a:latin typeface="Times New Roman Tj" panose="02020603050405020304" pitchFamily="18" charset="-52"/>
              </a:rPr>
              <a:t> 500 МВт (дар </a:t>
            </a:r>
            <a:r>
              <a:rPr lang="ru-RU" kern="100" dirty="0" err="1">
                <a:latin typeface="Times New Roman Tj" panose="02020603050405020304" pitchFamily="18" charset="-52"/>
              </a:rPr>
              <a:t>марњилаи</a:t>
            </a:r>
            <a:r>
              <a:rPr lang="ru-RU" kern="100" dirty="0">
                <a:latin typeface="Times New Roman Tj" panose="02020603050405020304" pitchFamily="18" charset="-52"/>
              </a:rPr>
              <a:t> </a:t>
            </a:r>
            <a:r>
              <a:rPr lang="ru-RU" kern="100" dirty="0" err="1">
                <a:latin typeface="Times New Roman Tj" panose="02020603050405020304" pitchFamily="18" charset="-52"/>
              </a:rPr>
              <a:t>якум</a:t>
            </a:r>
            <a:r>
              <a:rPr lang="ru-RU" kern="100" dirty="0">
                <a:latin typeface="Times New Roman Tj" panose="02020603050405020304" pitchFamily="18" charset="-52"/>
              </a:rPr>
              <a:t>) </a:t>
            </a:r>
            <a:r>
              <a:rPr lang="ru-RU" kern="100" dirty="0" err="1">
                <a:latin typeface="Times New Roman Tj" panose="02020603050405020304" pitchFamily="18" charset="-52"/>
              </a:rPr>
              <a:t>Ёддошти</a:t>
            </a:r>
            <a:r>
              <a:rPr lang="ru-RU" kern="100" dirty="0">
                <a:latin typeface="Times New Roman Tj" panose="02020603050405020304" pitchFamily="18" charset="-52"/>
              </a:rPr>
              <a:t> </a:t>
            </a:r>
            <a:r>
              <a:rPr lang="ru-RU" kern="100" dirty="0" err="1">
                <a:latin typeface="Times New Roman Tj" panose="02020603050405020304" pitchFamily="18" charset="-52"/>
              </a:rPr>
              <a:t>тафоњум</a:t>
            </a:r>
            <a:r>
              <a:rPr lang="ru-RU" kern="100" dirty="0">
                <a:latin typeface="Times New Roman Tj" panose="02020603050405020304" pitchFamily="18" charset="-52"/>
              </a:rPr>
              <a:t> ба </a:t>
            </a:r>
            <a:r>
              <a:rPr lang="ru-RU" kern="100" dirty="0" err="1">
                <a:latin typeface="Times New Roman Tj" panose="02020603050405020304" pitchFamily="18" charset="-52"/>
              </a:rPr>
              <a:t>имзо</a:t>
            </a:r>
            <a:r>
              <a:rPr lang="ru-RU" kern="100" dirty="0">
                <a:latin typeface="Times New Roman Tj" panose="02020603050405020304" pitchFamily="18" charset="-52"/>
              </a:rPr>
              <a:t> </a:t>
            </a:r>
            <a:r>
              <a:rPr lang="ru-RU" kern="100" dirty="0" err="1">
                <a:latin typeface="Times New Roman Tj" panose="02020603050405020304" pitchFamily="18" charset="-52"/>
              </a:rPr>
              <a:t>расид</a:t>
            </a:r>
            <a:r>
              <a:rPr lang="ru-RU" kern="100" dirty="0">
                <a:latin typeface="Times New Roman Tj" panose="02020603050405020304" pitchFamily="18" charset="-52"/>
              </a:rPr>
              <a:t>. Айни </a:t>
            </a:r>
            <a:r>
              <a:rPr lang="ru-RU" kern="100" dirty="0" err="1">
                <a:latin typeface="Times New Roman Tj" panose="02020603050405020304" pitchFamily="18" charset="-52"/>
              </a:rPr>
              <a:t>замон</a:t>
            </a:r>
            <a:r>
              <a:rPr lang="ru-RU" kern="100" dirty="0">
                <a:latin typeface="Times New Roman Tj" panose="02020603050405020304" pitchFamily="18" charset="-52"/>
              </a:rPr>
              <a:t>, </a:t>
            </a:r>
            <a:r>
              <a:rPr lang="ru-RU" kern="100" dirty="0" err="1">
                <a:latin typeface="Times New Roman Tj" panose="02020603050405020304" pitchFamily="18" charset="-52"/>
              </a:rPr>
              <a:t>корњои</a:t>
            </a:r>
            <a:r>
              <a:rPr lang="ru-RU" kern="100" dirty="0">
                <a:latin typeface="Times New Roman Tj" panose="02020603050405020304" pitchFamily="18" charset="-52"/>
              </a:rPr>
              <a:t> </a:t>
            </a:r>
            <a:r>
              <a:rPr lang="ru-RU" kern="100" dirty="0" err="1">
                <a:latin typeface="Times New Roman Tj" panose="02020603050405020304" pitchFamily="18" charset="-52"/>
              </a:rPr>
              <a:t>омўзишї</a:t>
            </a:r>
            <a:r>
              <a:rPr lang="ru-RU" kern="100" dirty="0">
                <a:latin typeface="Times New Roman Tj" panose="02020603050405020304" pitchFamily="18" charset="-52"/>
              </a:rPr>
              <a:t> </a:t>
            </a:r>
            <a:r>
              <a:rPr lang="ru-RU" kern="100" dirty="0" err="1">
                <a:latin typeface="Times New Roman Tj" panose="02020603050405020304" pitchFamily="18" charset="-52"/>
              </a:rPr>
              <a:t>оѓоз</a:t>
            </a:r>
            <a:r>
              <a:rPr lang="ru-RU" kern="100" dirty="0">
                <a:latin typeface="Times New Roman Tj" panose="02020603050405020304" pitchFamily="18" charset="-52"/>
              </a:rPr>
              <a:t> </a:t>
            </a:r>
            <a:r>
              <a:rPr lang="ru-RU" kern="100" dirty="0" err="1">
                <a:latin typeface="Times New Roman Tj" panose="02020603050405020304" pitchFamily="18" charset="-52"/>
              </a:rPr>
              <a:t>гардидаанд</a:t>
            </a:r>
            <a:r>
              <a:rPr lang="ru-RU" kern="100" dirty="0">
                <a:latin typeface="Times New Roman Tj" panose="02020603050405020304" pitchFamily="18" charset="-52"/>
              </a:rPr>
              <a:t>.</a:t>
            </a:r>
            <a:endParaRPr lang="ru-RU" kern="100" dirty="0">
              <a:latin typeface="Times New Roman Tj" panose="02020603050405020304" pitchFamily="18" charset="-52"/>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7494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775520" y="116633"/>
            <a:ext cx="8568952" cy="492967"/>
          </a:xfrm>
        </p:spPr>
        <p:style>
          <a:lnRef idx="2">
            <a:schemeClr val="accent5"/>
          </a:lnRef>
          <a:fillRef idx="1">
            <a:schemeClr val="lt1"/>
          </a:fillRef>
          <a:effectRef idx="0">
            <a:schemeClr val="accent5"/>
          </a:effectRef>
          <a:fontRef idx="minor">
            <a:schemeClr val="dk1"/>
          </a:fontRef>
        </p:style>
        <p:txBody>
          <a:bodyPr>
            <a:noAutofit/>
          </a:bodyPr>
          <a:lstStyle/>
          <a:p>
            <a:pPr algn="ctr">
              <a:lnSpc>
                <a:spcPct val="107000"/>
              </a:lnSpc>
              <a:spcAft>
                <a:spcPts val="800"/>
              </a:spcAft>
            </a:pPr>
            <a:br>
              <a:rPr lang="ru-RU" sz="2000" kern="100" dirty="0">
                <a:latin typeface="Times New Roman Tj" panose="02020603050405020304" pitchFamily="18" charset="-52"/>
                <a:ea typeface="Malgun Gothic" panose="020B0503020000020004" pitchFamily="34" charset="-127"/>
                <a:cs typeface="Arial" panose="020B0604020202020204" pitchFamily="34" charset="0"/>
              </a:rPr>
            </a:br>
            <a:r>
              <a:rPr lang="ru-RU" sz="2000" b="1" kern="100" dirty="0">
                <a:solidFill>
                  <a:srgbClr val="0070C0"/>
                </a:solidFill>
                <a:latin typeface="Times New Roman Tj" panose="02020603050405020304" pitchFamily="18" charset="-52"/>
                <a:ea typeface="Malgun Gothic" panose="020B0503020000020004" pitchFamily="34" charset="-127"/>
                <a:cs typeface="Arial" panose="020B0604020202020204" pitchFamily="34" charset="0"/>
              </a:rPr>
              <a:t>4.3</a:t>
            </a:r>
            <a:r>
              <a:rPr lang="ru-RU" sz="2000" kern="100" dirty="0">
                <a:solidFill>
                  <a:srgbClr val="0070C0"/>
                </a:solidFill>
                <a:latin typeface="Times New Roman Tj" panose="02020603050405020304" pitchFamily="18" charset="-52"/>
                <a:ea typeface="Malgun Gothic" panose="020B0503020000020004" pitchFamily="34" charset="-127"/>
                <a:cs typeface="Arial" panose="020B0604020202020204" pitchFamily="34" charset="0"/>
              </a:rPr>
              <a:t>. </a:t>
            </a:r>
            <a:r>
              <a:rPr lang="ru-RU" sz="2000" b="1" dirty="0">
                <a:solidFill>
                  <a:srgbClr val="0070C0"/>
                </a:solidFill>
                <a:latin typeface="Times New Roman Tj" panose="02020603050405020304" pitchFamily="18" charset="-52"/>
              </a:rPr>
              <a:t>ВАЗИФАЊО </a:t>
            </a:r>
            <a:r>
              <a:rPr lang="ru-RU" sz="2000" b="1" dirty="0">
                <a:latin typeface="Times New Roman Tj" panose="02020603050405020304" pitchFamily="18" charset="-52"/>
              </a:rPr>
              <a:t>– </a:t>
            </a:r>
            <a:r>
              <a:rPr lang="ru-RU" sz="2000" b="1" dirty="0" err="1">
                <a:latin typeface="Times New Roman Tj" panose="02020603050405020304" pitchFamily="18" charset="-52"/>
              </a:rPr>
              <a:t>иљро</a:t>
            </a:r>
            <a:r>
              <a:rPr lang="ru-RU" sz="2000" b="1" dirty="0">
                <a:latin typeface="Times New Roman Tj" panose="02020603050405020304" pitchFamily="18" charset="-52"/>
              </a:rPr>
              <a:t> </a:t>
            </a:r>
            <a:r>
              <a:rPr lang="ru-RU" sz="2000" b="1" dirty="0" err="1">
                <a:latin typeface="Times New Roman Tj" panose="02020603050405020304" pitchFamily="18" charset="-52"/>
              </a:rPr>
              <a:t>ва</a:t>
            </a:r>
            <a:r>
              <a:rPr lang="ru-RU" sz="2000" b="1" dirty="0">
                <a:latin typeface="Times New Roman Tj" panose="02020603050405020304" pitchFamily="18" charset="-52"/>
              </a:rPr>
              <a:t> </a:t>
            </a:r>
            <a:r>
              <a:rPr lang="ru-RU" sz="2000" b="1" dirty="0" err="1">
                <a:latin typeface="Times New Roman Tj" panose="02020603050405020304" pitchFamily="18" charset="-52"/>
              </a:rPr>
              <a:t>татбиќи</a:t>
            </a:r>
            <a:r>
              <a:rPr lang="ru-RU" sz="2000" b="1" dirty="0">
                <a:latin typeface="Times New Roman Tj" panose="02020603050405020304" pitchFamily="18" charset="-52"/>
              </a:rPr>
              <a:t> </a:t>
            </a:r>
            <a:r>
              <a:rPr lang="ru-RU" sz="2000" b="1" dirty="0" err="1">
                <a:latin typeface="Times New Roman Tj" panose="02020603050405020304" pitchFamily="18" charset="-52"/>
              </a:rPr>
              <a:t>сариваќтии</a:t>
            </a:r>
            <a:r>
              <a:rPr lang="ru-RU" sz="2000" b="1" dirty="0">
                <a:latin typeface="Times New Roman Tj" panose="02020603050405020304" pitchFamily="18" charset="-52"/>
              </a:rPr>
              <a:t> </a:t>
            </a:r>
            <a:r>
              <a:rPr lang="ru-RU" sz="2000" b="1" dirty="0" err="1">
                <a:latin typeface="Times New Roman Tj" panose="02020603050405020304" pitchFamily="18" charset="-52"/>
              </a:rPr>
              <a:t>лоињањо</a:t>
            </a:r>
            <a:r>
              <a:rPr lang="ru-RU" sz="2000" b="1" dirty="0">
                <a:latin typeface="Times New Roman Tj" panose="02020603050405020304" pitchFamily="18" charset="-52"/>
              </a:rPr>
              <a:t>, </a:t>
            </a:r>
            <a:r>
              <a:rPr lang="ru-RU" sz="2000" b="1" dirty="0" err="1">
                <a:latin typeface="Times New Roman Tj" panose="02020603050405020304" pitchFamily="18" charset="-52"/>
              </a:rPr>
              <a:t>наќшаю</a:t>
            </a:r>
            <a:r>
              <a:rPr lang="ru-RU" sz="2000" b="1" dirty="0">
                <a:latin typeface="Times New Roman Tj" panose="02020603050405020304" pitchFamily="18" charset="-52"/>
              </a:rPr>
              <a:t> </a:t>
            </a:r>
            <a:r>
              <a:rPr lang="ru-RU" sz="2000" b="1" dirty="0" err="1">
                <a:latin typeface="Times New Roman Tj" panose="02020603050405020304" pitchFamily="18" charset="-52"/>
              </a:rPr>
              <a:t>чорабинињо</a:t>
            </a:r>
            <a:r>
              <a:rPr lang="ru-RU" sz="2000" b="1" dirty="0">
                <a:latin typeface="Times New Roman Tj" panose="02020603050405020304" pitchFamily="18" charset="-52"/>
              </a:rPr>
              <a:t> дар </a:t>
            </a:r>
            <a:r>
              <a:rPr lang="ru-RU" sz="2000" b="1" dirty="0" err="1">
                <a:latin typeface="Times New Roman Tj" panose="02020603050405020304" pitchFamily="18" charset="-52"/>
              </a:rPr>
              <a:t>соњањои</a:t>
            </a:r>
            <a:r>
              <a:rPr lang="ru-RU" sz="2000" b="1" dirty="0">
                <a:latin typeface="Times New Roman Tj" panose="02020603050405020304" pitchFamily="18" charset="-52"/>
              </a:rPr>
              <a:t> энергетика, </a:t>
            </a:r>
            <a:r>
              <a:rPr lang="ru-RU" sz="2000" b="1" dirty="0" err="1">
                <a:latin typeface="Times New Roman Tj" panose="02020603050405020304" pitchFamily="18" charset="-52"/>
              </a:rPr>
              <a:t>захирањои</a:t>
            </a:r>
            <a:r>
              <a:rPr lang="ru-RU" sz="2000" b="1" dirty="0">
                <a:latin typeface="Times New Roman Tj" panose="02020603050405020304" pitchFamily="18" charset="-52"/>
              </a:rPr>
              <a:t> об </a:t>
            </a:r>
            <a:r>
              <a:rPr lang="ru-RU" sz="2000" b="1" dirty="0" err="1">
                <a:latin typeface="Times New Roman Tj" panose="02020603050405020304" pitchFamily="18" charset="-52"/>
              </a:rPr>
              <a:t>ва</a:t>
            </a:r>
            <a:r>
              <a:rPr lang="ru-RU" sz="2000" b="1" dirty="0">
                <a:latin typeface="Times New Roman Tj" panose="02020603050405020304" pitchFamily="18" charset="-52"/>
              </a:rPr>
              <a:t> нафту газ   </a:t>
            </a:r>
            <a:br>
              <a:rPr lang="ru-RU" sz="2000" b="1" dirty="0">
                <a:solidFill>
                  <a:srgbClr val="0070C0"/>
                </a:solidFill>
                <a:latin typeface="Times New Roman Tj" panose="02020603050405020304" pitchFamily="18" charset="-52"/>
              </a:rPr>
            </a:br>
            <a:endParaRPr lang="ru-RU" sz="2000" b="1" dirty="0">
              <a:solidFill>
                <a:srgbClr val="0070C0"/>
              </a:solidFill>
              <a:latin typeface="Times New Roman Tj" panose="02020603050405020304" pitchFamily="18" charset="-52"/>
            </a:endParaRPr>
          </a:p>
        </p:txBody>
      </p:sp>
      <p:sp>
        <p:nvSpPr>
          <p:cNvPr id="8" name="Номер слайда 7">
            <a:extLst>
              <a:ext uri="{FF2B5EF4-FFF2-40B4-BE49-F238E27FC236}">
                <a16:creationId xmlns:a16="http://schemas.microsoft.com/office/drawing/2014/main" id="{99E58A59-FF92-0B1E-B504-1D6822EBC6B6}"/>
              </a:ext>
            </a:extLst>
          </p:cNvPr>
          <p:cNvSpPr>
            <a:spLocks noGrp="1"/>
          </p:cNvSpPr>
          <p:nvPr>
            <p:ph type="sldNum" sz="quarter" idx="12"/>
          </p:nvPr>
        </p:nvSpPr>
        <p:spPr>
          <a:xfrm>
            <a:off x="8472264" y="6469605"/>
            <a:ext cx="2057400" cy="365125"/>
          </a:xfrm>
        </p:spPr>
        <p:txBody>
          <a:bodyPr/>
          <a:lstStyle/>
          <a:p>
            <a:fld id="{B19B0651-EE4F-4900-A07F-96A6BFA9D0F0}" type="slidenum">
              <a:rPr lang="ru-RU" smtClean="0"/>
              <a:pPr/>
              <a:t>16</a:t>
            </a:fld>
            <a:endParaRPr lang="ru-RU" dirty="0"/>
          </a:p>
        </p:txBody>
      </p:sp>
      <p:sp>
        <p:nvSpPr>
          <p:cNvPr id="7" name="TextBox 6">
            <a:extLst>
              <a:ext uri="{FF2B5EF4-FFF2-40B4-BE49-F238E27FC236}">
                <a16:creationId xmlns:a16="http://schemas.microsoft.com/office/drawing/2014/main" id="{C41CADC8-AA77-7B7B-31D6-B4C51ABBCF7F}"/>
              </a:ext>
            </a:extLst>
          </p:cNvPr>
          <p:cNvSpPr txBox="1"/>
          <p:nvPr/>
        </p:nvSpPr>
        <p:spPr>
          <a:xfrm>
            <a:off x="1775520" y="1052736"/>
            <a:ext cx="8568952" cy="541686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Font typeface="+mj-lt"/>
              <a:buAutoNum type="arabicPeriod"/>
            </a:pP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Таќвият</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бахшидани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корњо</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дар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доираи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лоињањои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амалкунандаи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соња</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аз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љумла</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бунёди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неруго</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обии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Ро</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ѓ</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ун</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Себзор</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таљдиду</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азнавсозии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неругоњњои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барќи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обии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Норак</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Ќайроќќум</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Сарбанд</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лоињаи</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Азнавпайвастшавї</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ба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низоми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энергетикии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Осиёи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Марказї</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лоињаи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минтаќавии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интиќоли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неруи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барќи</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CASA-1000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сохтмони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хати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интиќоли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барќи</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500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кВ</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Роѓун</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Сангтўда</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p>
          <a:p>
            <a:pPr marL="342900" indent="-342900" algn="just">
              <a:buFont typeface="+mj-lt"/>
              <a:buAutoNum type="arabicPeriod"/>
            </a:pPr>
            <a:endParaRPr lang="ru-RU" sz="14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endParaRPr>
          </a:p>
          <a:p>
            <a:pPr marL="342900" indent="-342900" algn="just">
              <a:buFont typeface="+mj-lt"/>
              <a:buAutoNum type="arabicPeriod"/>
            </a:pP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роњ</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мондани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њамкорињо</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созмонњои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байналмилалї</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институтњои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молиявї</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шарикони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рушд</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љињати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љалби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маблаѓњои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грантї</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сармоягузории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мустаќим</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мабла</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ѓ</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гузории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тидор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нави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тавлиди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энергияи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сабз</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аз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љ</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умла</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истифодаи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захира</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офтобиву</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бод</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ї</a:t>
            </a:r>
            <a:r>
              <a:rPr lang="ru-RU" sz="1600" dirty="0">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 </a:t>
            </a:r>
          </a:p>
          <a:p>
            <a:pPr marL="342900" indent="-342900" algn="just">
              <a:buFont typeface="+mj-lt"/>
              <a:buAutoNum type="arabicPeriod"/>
            </a:pPr>
            <a:endParaRPr lang="ru-RU" sz="1400" dirty="0">
              <a:solidFill>
                <a:srgbClr val="000000"/>
              </a:solidFill>
              <a:latin typeface="Times New Roman Tj" panose="02020603050405020304" pitchFamily="18" charset="-52"/>
              <a:ea typeface="Times New Roman" panose="02020603050405020304" pitchFamily="18" charset="0"/>
              <a:cs typeface="Cambria" panose="02040503050406030204" pitchFamily="18" charset="0"/>
            </a:endParaRPr>
          </a:p>
          <a:p>
            <a:pPr marL="342900" indent="-342900" algn="just">
              <a:buFont typeface="+mj-lt"/>
              <a:buAutoNum type="arabicPeriod"/>
            </a:pP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Барои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бењ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кардани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таъминоти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њолї</a:t>
            </a:r>
            <a:r>
              <a:rPr lang="ru-RU" sz="1600" dirty="0">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 </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ва</a:t>
            </a:r>
            <a:r>
              <a:rPr lang="ru-RU" sz="1600" dirty="0">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 </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саноати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кишвар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энергияи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барќи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доимї</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тезонидани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кор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дар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самти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тањия</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намудани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асосноккунии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техник</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ї</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лои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акашии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неруго</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обии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Ш</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ў</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роб</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тидори</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1000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мегаватт</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дарёи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Вахш</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Санобод</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тидори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то</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500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мегаватт</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се</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мар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ала</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дарёи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Пан</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љ</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исмати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ноњияи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ў</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шон</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Чарсем</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дарёи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en-US" sz="1600" dirty="0">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Ѓ</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унди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но</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њ</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ияи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Шу</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ѓ</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нон</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тидори</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14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мегаватт</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дарназардошти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бунёди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хатти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инти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оли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дигар</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инфрасохтори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зарурии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инти</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ол</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симоти</a:t>
            </a:r>
            <a:r>
              <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a:t>
            </a:r>
            <a:r>
              <a:rPr lang="ru-RU" sz="1600" dirty="0" err="1">
                <a:solidFill>
                  <a:srgbClr val="000000"/>
                </a:solidFill>
                <a:latin typeface="Times New Roman Tj" panose="02020603050405020304" pitchFamily="18" charset="-52"/>
                <a:ea typeface="Times New Roman" panose="02020603050405020304" pitchFamily="18" charset="0"/>
                <a:cs typeface="Cambria" panose="02040503050406030204" pitchFamily="18" charset="0"/>
              </a:rPr>
              <a:t>ќ</a:t>
            </a:r>
            <a:r>
              <a:rPr lang="en-US"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rPr>
              <a:t>.</a:t>
            </a:r>
            <a:endParaRPr lang="ru-RU" sz="16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endParaRPr>
          </a:p>
          <a:p>
            <a:pPr marL="342900" indent="-342900" algn="just">
              <a:buFont typeface="+mj-lt"/>
              <a:buAutoNum type="arabicPeriod"/>
            </a:pPr>
            <a:endParaRPr lang="ru-RU" sz="1400" dirty="0">
              <a:solidFill>
                <a:srgbClr val="000000"/>
              </a:solidFill>
              <a:latin typeface="Times New Roman Tj" panose="02020603050405020304" pitchFamily="18" charset="-52"/>
              <a:ea typeface="Times New Roman" panose="02020603050405020304" pitchFamily="18" charset="0"/>
              <a:cs typeface="Arial" panose="020B0604020202020204" pitchFamily="34" charset="0"/>
            </a:endParaRPr>
          </a:p>
          <a:p>
            <a:pPr marL="342900" indent="-342900" algn="just">
              <a:buFont typeface="+mj-lt"/>
              <a:buAutoNum type="arabicPeriod"/>
            </a:pP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Љињати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кам</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кардани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талафоти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энергияи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барќ</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вусъат</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бахшидани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корњо</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дар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самти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татбиќи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лоињањои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кам</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намудани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талафоти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нерўи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барќ</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дар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шањрњои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Кўлоб</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Бохтар</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Душанбе</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Панљакент</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Истаравшан</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Исфара</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Конибодом</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Бустон</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ва</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ноњияи</a:t>
            </a:r>
            <a:r>
              <a:rPr lang="ru-RU"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r>
              <a:rPr lang="ru-RU" sz="1600" dirty="0" err="1">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Данѓара</a:t>
            </a:r>
            <a:r>
              <a:rPr lang="en-US" sz="1600" dirty="0">
                <a:solidFill>
                  <a:srgbClr val="000000"/>
                </a:solidFill>
                <a:latin typeface="Times New Roman Tj" panose="02020603050405020304" pitchFamily="18" charset="-52"/>
                <a:ea typeface="Times New Roman" panose="02020603050405020304" pitchFamily="18" charset="0"/>
                <a:cs typeface="Times New Roman Tj" panose="02020603050405020304" pitchFamily="18" charset="-52"/>
              </a:rPr>
              <a:t>. </a:t>
            </a:r>
            <a:endParaRPr lang="ru-RU"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66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1"/>
          <p:cNvGraphicFramePr>
            <a:graphicFrameLocks noGrp="1"/>
          </p:cNvGraphicFramePr>
          <p:nvPr>
            <p:ph sz="half" idx="1"/>
          </p:nvPr>
        </p:nvGraphicFramePr>
        <p:xfrm>
          <a:off x="431618" y="888622"/>
          <a:ext cx="11128959" cy="5844215"/>
        </p:xfrm>
        <a:graphic>
          <a:graphicData uri="http://schemas.openxmlformats.org/drawingml/2006/table">
            <a:tbl>
              <a:tblPr firstRow="1" firstCol="1" bandRow="1">
                <a:tableStyleId>{5C22544A-7EE6-4342-B048-85BDC9FD1C3A}</a:tableStyleId>
              </a:tblPr>
              <a:tblGrid>
                <a:gridCol w="510076">
                  <a:extLst>
                    <a:ext uri="{9D8B030D-6E8A-4147-A177-3AD203B41FA5}">
                      <a16:colId xmlns:a16="http://schemas.microsoft.com/office/drawing/2014/main" val="20000"/>
                    </a:ext>
                  </a:extLst>
                </a:gridCol>
                <a:gridCol w="6131206">
                  <a:extLst>
                    <a:ext uri="{9D8B030D-6E8A-4147-A177-3AD203B41FA5}">
                      <a16:colId xmlns:a16="http://schemas.microsoft.com/office/drawing/2014/main" val="20001"/>
                    </a:ext>
                  </a:extLst>
                </a:gridCol>
                <a:gridCol w="1687678">
                  <a:extLst>
                    <a:ext uri="{9D8B030D-6E8A-4147-A177-3AD203B41FA5}">
                      <a16:colId xmlns:a16="http://schemas.microsoft.com/office/drawing/2014/main" val="20002"/>
                    </a:ext>
                  </a:extLst>
                </a:gridCol>
                <a:gridCol w="2026489">
                  <a:extLst>
                    <a:ext uri="{9D8B030D-6E8A-4147-A177-3AD203B41FA5}">
                      <a16:colId xmlns:a16="http://schemas.microsoft.com/office/drawing/2014/main" val="20003"/>
                    </a:ext>
                  </a:extLst>
                </a:gridCol>
                <a:gridCol w="773510">
                  <a:extLst>
                    <a:ext uri="{9D8B030D-6E8A-4147-A177-3AD203B41FA5}">
                      <a16:colId xmlns:a16="http://schemas.microsoft.com/office/drawing/2014/main" val="20004"/>
                    </a:ext>
                  </a:extLst>
                </a:gridCol>
              </a:tblGrid>
              <a:tr h="740709">
                <a:tc>
                  <a:txBody>
                    <a:bodyPr/>
                    <a:lstStyle/>
                    <a:p>
                      <a:pPr algn="ctr" rtl="0" fontAlgn="ctr"/>
                      <a:r>
                        <a:rPr lang="en-US" sz="1200" u="none" strike="noStrike" dirty="0">
                          <a:effectLst/>
                        </a:rPr>
                        <a:t>#</a:t>
                      </a:r>
                      <a:endParaRPr lang="en-US" sz="1200" b="1" i="0" u="none" strike="noStrike" dirty="0">
                        <a:solidFill>
                          <a:srgbClr val="FFFFFF"/>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ЭЛЕКТРОСЕТЕВОЙ ОБЪЕКТ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ГОД ВВОДА В ЭКСПЛУАТАЦИЮ</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СООТВЕСТВУЮЩИЙ ПРОЕКТ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ГОД ИССЛЕДОВАНИЯ</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362848">
                <a:tc>
                  <a:txBody>
                    <a:bodyPr/>
                    <a:lstStyle/>
                    <a:p>
                      <a:pPr algn="ctr" rtl="0" fontAlgn="ctr"/>
                      <a:r>
                        <a:rPr lang="en-US" sz="1200" u="none" strike="noStrike">
                          <a:effectLst/>
                        </a:rPr>
                        <a:t>1</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ВЛ-500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ПС Регар </a:t>
                      </a:r>
                      <a:r>
                        <a:rPr lang="en-US" sz="1200" u="none" strike="noStrike" dirty="0">
                          <a:effectLst/>
                          <a:latin typeface="Arial" panose="020B0604020202020204" pitchFamily="34" charset="0"/>
                          <a:cs typeface="Arial" panose="020B0604020202020204" pitchFamily="34" charset="0"/>
                        </a:rPr>
                        <a:t>-500- </a:t>
                      </a:r>
                      <a:r>
                        <a:rPr lang="ru-RU" sz="1200" u="none" strike="noStrike" dirty="0">
                          <a:effectLst/>
                          <a:latin typeface="Arial" panose="020B0604020202020204" pitchFamily="34" charset="0"/>
                          <a:cs typeface="Arial" panose="020B0604020202020204" pitchFamily="34" charset="0"/>
                        </a:rPr>
                        <a:t>ПС Душанбе</a:t>
                      </a:r>
                      <a:r>
                        <a:rPr lang="en-US" sz="1200" u="none" strike="noStrike" dirty="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2023-2024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Усиление участка Душанбе 500- Регар 500</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252328">
                <a:tc>
                  <a:txBody>
                    <a:bodyPr/>
                    <a:lstStyle/>
                    <a:p>
                      <a:pPr algn="ctr" rtl="0" fontAlgn="ctr"/>
                      <a:r>
                        <a:rPr lang="en-US" sz="1200" u="none" strike="noStrike">
                          <a:effectLst/>
                        </a:rPr>
                        <a:t>2</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ВЛ-500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ПС </a:t>
                      </a:r>
                      <a:r>
                        <a:rPr lang="ru-RU" sz="1200" u="none" strike="noStrike" dirty="0" err="1">
                          <a:effectLst/>
                          <a:latin typeface="Arial" panose="020B0604020202020204" pitchFamily="34" charset="0"/>
                          <a:cs typeface="Arial" panose="020B0604020202020204" pitchFamily="34" charset="0"/>
                        </a:rPr>
                        <a:t>Сугд</a:t>
                      </a:r>
                      <a:r>
                        <a:rPr lang="en-US" sz="1200" u="none" strike="noStrike" dirty="0">
                          <a:effectLst/>
                          <a:latin typeface="Arial" panose="020B0604020202020204" pitchFamily="34" charset="0"/>
                          <a:cs typeface="Arial" panose="020B0604020202020204" pitchFamily="34" charset="0"/>
                        </a:rPr>
                        <a:t>-500-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Датка</a:t>
                      </a:r>
                      <a:r>
                        <a:rPr lang="ru-RU" sz="1200" u="none" strike="noStrike"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Кыргызстан</a:t>
                      </a: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2023-2024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CASA 1000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252328">
                <a:tc>
                  <a:txBody>
                    <a:bodyPr/>
                    <a:lstStyle/>
                    <a:p>
                      <a:pPr algn="ctr" rtl="0" fontAlgn="ctr"/>
                      <a:r>
                        <a:rPr lang="en-US" sz="1200" u="none" strike="noStrike">
                          <a:effectLst/>
                        </a:rPr>
                        <a:t>3</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a:t>
                      </a:r>
                      <a:r>
                        <a:rPr lang="pt-BR"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Конверторная</a:t>
                      </a:r>
                      <a:r>
                        <a:rPr lang="pt-BR" sz="1200" u="none" strike="noStrike" dirty="0">
                          <a:effectLst/>
                          <a:latin typeface="Arial" panose="020B0604020202020204" pitchFamily="34" charset="0"/>
                          <a:cs typeface="Arial" panose="020B0604020202020204" pitchFamily="34" charset="0"/>
                        </a:rPr>
                        <a:t>) 500/220/35 </a:t>
                      </a:r>
                      <a:r>
                        <a:rPr lang="ru-RU" sz="1200" u="none" strike="noStrike" dirty="0" err="1">
                          <a:effectLst/>
                          <a:latin typeface="Arial" panose="020B0604020202020204" pitchFamily="34" charset="0"/>
                          <a:cs typeface="Arial" panose="020B0604020202020204" pitchFamily="34" charset="0"/>
                        </a:rPr>
                        <a:t>кВ</a:t>
                      </a:r>
                      <a:endParaRPr lang="pt-BR"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2023-2024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CASA 1000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2328">
                <a:tc>
                  <a:txBody>
                    <a:bodyPr/>
                    <a:lstStyle/>
                    <a:p>
                      <a:pPr algn="ctr" rtl="0" fontAlgn="ctr"/>
                      <a:r>
                        <a:rPr lang="en-US" sz="1200" u="none" strike="noStrike">
                          <a:effectLst/>
                        </a:rPr>
                        <a:t>4</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HDVC-500 </a:t>
                      </a:r>
                      <a:r>
                        <a:rPr lang="ru-RU" sz="1200" u="none" strike="noStrike" dirty="0" err="1">
                          <a:effectLst/>
                          <a:latin typeface="Arial" panose="020B0604020202020204" pitchFamily="34" charset="0"/>
                          <a:cs typeface="Arial" panose="020B0604020202020204" pitchFamily="34" charset="0"/>
                        </a:rPr>
                        <a:t>кВ</a:t>
                      </a:r>
                      <a:r>
                        <a:rPr lang="en-US"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a:t>
                      </a:r>
                      <a:r>
                        <a:rPr lang="pt-BR"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Конверторная</a:t>
                      </a:r>
                      <a:r>
                        <a:rPr lang="pt-BR"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Наушера</a:t>
                      </a:r>
                      <a:r>
                        <a:rPr lang="ru-RU" sz="1200" u="none" strike="noStrike"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Афганистан</a:t>
                      </a: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2026-2030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CASA 1000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52328">
                <a:tc>
                  <a:txBody>
                    <a:bodyPr/>
                    <a:lstStyle/>
                    <a:p>
                      <a:pPr algn="ctr" rtl="0" fontAlgn="ctr"/>
                      <a:r>
                        <a:rPr lang="en-US" sz="1200" u="none" strike="noStrike">
                          <a:effectLst/>
                        </a:rPr>
                        <a:t>5</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ВЛ-500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ПС Регар</a:t>
                      </a:r>
                      <a:r>
                        <a:rPr lang="en-US" sz="1200" u="none" strike="noStrike" dirty="0">
                          <a:effectLst/>
                          <a:latin typeface="Arial" panose="020B0604020202020204" pitchFamily="34" charset="0"/>
                          <a:cs typeface="Arial" panose="020B0604020202020204" pitchFamily="34" charset="0"/>
                        </a:rPr>
                        <a:t>-500-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2023-2024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CASA 1000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52328">
                <a:tc>
                  <a:txBody>
                    <a:bodyPr/>
                    <a:lstStyle/>
                    <a:p>
                      <a:pPr algn="ctr" rtl="0" fontAlgn="ctr"/>
                      <a:r>
                        <a:rPr lang="en-US" sz="1200" u="none" strike="noStrike">
                          <a:effectLst/>
                        </a:rPr>
                        <a:t>6</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ВЛ-220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ГЭС</a:t>
                      </a:r>
                      <a:r>
                        <a:rPr lang="en-US" sz="1200" u="none" strike="noStrike" dirty="0">
                          <a:effectLst/>
                          <a:latin typeface="Arial" panose="020B0604020202020204" pitchFamily="34" charset="0"/>
                          <a:cs typeface="Arial" panose="020B0604020202020204" pitchFamily="34" charset="0"/>
                        </a:rPr>
                        <a:t>-1-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2023-2024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CASA 1000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252328">
                <a:tc>
                  <a:txBody>
                    <a:bodyPr/>
                    <a:lstStyle/>
                    <a:p>
                      <a:pPr algn="ctr" rtl="0" fontAlgn="ctr"/>
                      <a:r>
                        <a:rPr lang="en-US" sz="1200" u="none" strike="noStrike">
                          <a:effectLst/>
                        </a:rPr>
                        <a:t>7</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ВЛ-220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ПС Герань -ПС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a:t>
                      </a:r>
                      <a:r>
                        <a:rPr lang="pt-BR"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Конверторная</a:t>
                      </a:r>
                      <a:r>
                        <a:rPr lang="pt-BR"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2023-2024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CASA 1000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252328">
                <a:tc>
                  <a:txBody>
                    <a:bodyPr/>
                    <a:lstStyle/>
                    <a:p>
                      <a:pPr algn="ctr" rtl="0" fontAlgn="ctr"/>
                      <a:r>
                        <a:rPr lang="en-US" sz="1200" u="none" strike="noStrike">
                          <a:effectLst/>
                        </a:rPr>
                        <a:t>8</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Бахористон</a:t>
                      </a:r>
                      <a:r>
                        <a:rPr lang="ru-RU" sz="1200" u="none" strike="noStrike"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220/110/10 </a:t>
                      </a:r>
                      <a:r>
                        <a:rPr lang="ru-RU" sz="1200" u="none" strike="noStrike" dirty="0" err="1">
                          <a:effectLst/>
                          <a:latin typeface="Arial" panose="020B0604020202020204" pitchFamily="34" charset="0"/>
                          <a:cs typeface="Arial" panose="020B0604020202020204" pitchFamily="34" charset="0"/>
                        </a:rPr>
                        <a:t>кВ</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2024-2025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Северная зона</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8"/>
                  </a:ext>
                </a:extLst>
              </a:tr>
              <a:tr h="252328">
                <a:tc>
                  <a:txBody>
                    <a:bodyPr/>
                    <a:lstStyle/>
                    <a:p>
                      <a:pPr algn="ctr" rtl="0" fontAlgn="ctr"/>
                      <a:r>
                        <a:rPr lang="en-US" sz="1200" u="none" strike="noStrike">
                          <a:effectLst/>
                        </a:rPr>
                        <a:t>9</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Сайхун</a:t>
                      </a:r>
                      <a:r>
                        <a:rPr lang="ru-RU" sz="1200" u="none" strike="noStrike"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500/220/10 </a:t>
                      </a:r>
                      <a:r>
                        <a:rPr lang="ru-RU" sz="1200" u="none" strike="noStrike" dirty="0" err="1">
                          <a:effectLst/>
                          <a:latin typeface="Arial" panose="020B0604020202020204" pitchFamily="34" charset="0"/>
                          <a:cs typeface="Arial" panose="020B0604020202020204" pitchFamily="34" charset="0"/>
                        </a:rPr>
                        <a:t>кВ</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2025-2026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Северная зона</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252328">
                <a:tc>
                  <a:txBody>
                    <a:bodyPr/>
                    <a:lstStyle/>
                    <a:p>
                      <a:pPr algn="ctr" rtl="0" fontAlgn="ctr"/>
                      <a:r>
                        <a:rPr lang="en-US" sz="1200" u="none" strike="noStrike">
                          <a:effectLst/>
                        </a:rPr>
                        <a:t>10</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ВЛ-500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ПС </a:t>
                      </a:r>
                      <a:r>
                        <a:rPr lang="ru-RU" sz="1200" u="none" strike="noStrike" dirty="0" err="1">
                          <a:effectLst/>
                          <a:latin typeface="Arial" panose="020B0604020202020204" pitchFamily="34" charset="0"/>
                          <a:cs typeface="Arial" panose="020B0604020202020204" pitchFamily="34" charset="0"/>
                        </a:rPr>
                        <a:t>Сайхун</a:t>
                      </a:r>
                      <a:r>
                        <a:rPr lang="en-US" sz="1200" u="none" strike="noStrike" dirty="0">
                          <a:effectLst/>
                          <a:latin typeface="Arial" panose="020B0604020202020204" pitchFamily="34" charset="0"/>
                          <a:cs typeface="Arial" panose="020B0604020202020204" pitchFamily="34" charset="0"/>
                        </a:rPr>
                        <a:t> 500 –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Сугд</a:t>
                      </a:r>
                      <a:r>
                        <a:rPr lang="en-US" sz="1200" u="none" strike="noStrike" dirty="0">
                          <a:effectLst/>
                          <a:latin typeface="Arial" panose="020B0604020202020204" pitchFamily="34" charset="0"/>
                          <a:cs typeface="Arial" panose="020B0604020202020204" pitchFamily="34" charset="0"/>
                        </a:rPr>
                        <a:t>-500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2025-2026</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 </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r h="252328">
                <a:tc>
                  <a:txBody>
                    <a:bodyPr/>
                    <a:lstStyle/>
                    <a:p>
                      <a:pPr algn="ctr" rtl="0" fontAlgn="ctr"/>
                      <a:r>
                        <a:rPr lang="en-US" sz="1200" u="none" strike="noStrike">
                          <a:effectLst/>
                        </a:rPr>
                        <a:t>11</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ВЛ-500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ГЭС Рогун</a:t>
                      </a:r>
                      <a:r>
                        <a:rPr lang="en-US"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Сангтуда</a:t>
                      </a:r>
                      <a:r>
                        <a:rPr lang="ru-RU" sz="1200" u="none" strike="noStrike" dirty="0">
                          <a:effectLst/>
                          <a:latin typeface="Arial" panose="020B0604020202020204" pitchFamily="34" charset="0"/>
                          <a:cs typeface="Arial" panose="020B0604020202020204" pitchFamily="34" charset="0"/>
                        </a:rPr>
                        <a:t> </a:t>
                      </a:r>
                      <a:r>
                        <a:rPr lang="pt-BR"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Конверторная</a:t>
                      </a:r>
                      <a:r>
                        <a:rPr lang="pt-BR"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2024-2025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ГЭС Рогун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1"/>
                  </a:ext>
                </a:extLst>
              </a:tr>
              <a:tr h="260470">
                <a:tc>
                  <a:txBody>
                    <a:bodyPr/>
                    <a:lstStyle/>
                    <a:p>
                      <a:pPr algn="ctr" rtl="0" fontAlgn="ctr"/>
                      <a:r>
                        <a:rPr lang="en-US" sz="1200" u="none" strike="noStrike">
                          <a:effectLst/>
                        </a:rPr>
                        <a:t>12</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ВЛ-220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ГЭС Рогун</a:t>
                      </a:r>
                      <a:r>
                        <a:rPr lang="en-US"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ПС Рогун </a:t>
                      </a:r>
                      <a:r>
                        <a:rPr lang="en-US" sz="1200" u="none" strike="noStrike" dirty="0">
                          <a:effectLst/>
                          <a:latin typeface="Arial" panose="020B0604020202020204" pitchFamily="34" charset="0"/>
                          <a:cs typeface="Arial" panose="020B0604020202020204" pitchFamily="34" charset="0"/>
                        </a:rPr>
                        <a:t>(</a:t>
                      </a:r>
                      <a:r>
                        <a:rPr lang="ru-RU" sz="1200" u="none" strike="noStrike" dirty="0">
                          <a:effectLst/>
                          <a:latin typeface="Arial" panose="020B0604020202020204" pitchFamily="34" charset="0"/>
                          <a:cs typeface="Arial" panose="020B0604020202020204" pitchFamily="34" charset="0"/>
                        </a:rPr>
                        <a:t>две линии</a:t>
                      </a: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ГЭС Рогун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2"/>
                  </a:ext>
                </a:extLst>
              </a:tr>
              <a:tr h="252328">
                <a:tc>
                  <a:txBody>
                    <a:bodyPr/>
                    <a:lstStyle/>
                    <a:p>
                      <a:pPr algn="ctr" rtl="0" fontAlgn="ctr"/>
                      <a:r>
                        <a:rPr lang="en-US" sz="1200" u="none" strike="noStrike">
                          <a:effectLst/>
                        </a:rPr>
                        <a:t>13</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ВЛ-500 </a:t>
                      </a:r>
                      <a:r>
                        <a:rPr lang="ru-RU" sz="1200" u="none" strike="noStrike" dirty="0" err="1">
                          <a:effectLst/>
                          <a:latin typeface="Arial" panose="020B0604020202020204" pitchFamily="34" charset="0"/>
                          <a:cs typeface="Arial" panose="020B0604020202020204" pitchFamily="34" charset="0"/>
                        </a:rPr>
                        <a:t>кВ</a:t>
                      </a:r>
                      <a:r>
                        <a:rPr lang="ru-RU" sz="1200" u="none" strike="noStrike" dirty="0">
                          <a:effectLst/>
                          <a:latin typeface="Arial" panose="020B0604020202020204" pitchFamily="34" charset="0"/>
                          <a:cs typeface="Arial" panose="020B0604020202020204" pitchFamily="34" charset="0"/>
                        </a:rPr>
                        <a:t> ГЭС Рогун</a:t>
                      </a:r>
                      <a:r>
                        <a:rPr lang="en-US"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ПС </a:t>
                      </a:r>
                      <a:r>
                        <a:rPr lang="ru-RU" sz="1200" u="none" strike="noStrike" dirty="0" err="1">
                          <a:effectLst/>
                          <a:latin typeface="Arial" panose="020B0604020202020204" pitchFamily="34" charset="0"/>
                          <a:cs typeface="Arial" panose="020B0604020202020204" pitchFamily="34" charset="0"/>
                        </a:rPr>
                        <a:t>Сайхун</a:t>
                      </a:r>
                      <a:r>
                        <a:rPr lang="ru-RU" sz="1200" u="none" strike="noStrike" dirty="0">
                          <a:effectLst/>
                          <a:latin typeface="Arial" panose="020B0604020202020204" pitchFamily="34" charset="0"/>
                          <a:cs typeface="Arial" panose="020B0604020202020204" pitchFamily="34" charset="0"/>
                        </a:rPr>
                        <a:t> 500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2027-2028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ГЭС Рогун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2030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3"/>
                  </a:ext>
                </a:extLst>
              </a:tr>
              <a:tr h="252328">
                <a:tc>
                  <a:txBody>
                    <a:bodyPr/>
                    <a:lstStyle/>
                    <a:p>
                      <a:pPr algn="ctr" rtl="0" fontAlgn="ctr"/>
                      <a:r>
                        <a:rPr lang="en-US" sz="1200" u="none" strike="noStrike">
                          <a:effectLst/>
                        </a:rPr>
                        <a:t>14</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Замена </a:t>
                      </a:r>
                      <a:r>
                        <a:rPr lang="ru-RU" sz="1200" u="none" strike="noStrike" dirty="0" err="1">
                          <a:effectLst/>
                          <a:latin typeface="Arial" panose="020B0604020202020204" pitchFamily="34" charset="0"/>
                          <a:cs typeface="Arial" panose="020B0604020202020204" pitchFamily="34" charset="0"/>
                        </a:rPr>
                        <a:t>трансфорамторов</a:t>
                      </a:r>
                      <a:r>
                        <a:rPr lang="ru-RU" sz="1200" u="none" strike="noStrike" dirty="0">
                          <a:effectLst/>
                          <a:latin typeface="Arial" panose="020B0604020202020204" pitchFamily="34" charset="0"/>
                          <a:cs typeface="Arial" panose="020B0604020202020204" pitchFamily="34" charset="0"/>
                        </a:rPr>
                        <a:t> ПС </a:t>
                      </a:r>
                      <a:r>
                        <a:rPr lang="ru-RU" sz="1200" u="none" strike="noStrike" dirty="0" err="1">
                          <a:effectLst/>
                          <a:latin typeface="Arial" panose="020B0604020202020204" pitchFamily="34" charset="0"/>
                          <a:cs typeface="Arial" panose="020B0604020202020204" pitchFamily="34" charset="0"/>
                        </a:rPr>
                        <a:t>Сугд</a:t>
                      </a:r>
                      <a:r>
                        <a:rPr lang="ru-RU" sz="1200" u="none" strike="noStrike" dirty="0">
                          <a:effectLst/>
                          <a:latin typeface="Arial" panose="020B0604020202020204" pitchFamily="34" charset="0"/>
                          <a:cs typeface="Arial" panose="020B0604020202020204" pitchFamily="34" charset="0"/>
                        </a:rPr>
                        <a:t> на суммарной мощность 802 МВА</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4"/>
                  </a:ext>
                </a:extLst>
              </a:tr>
              <a:tr h="352060">
                <a:tc>
                  <a:txBody>
                    <a:bodyPr/>
                    <a:lstStyle/>
                    <a:p>
                      <a:pPr algn="ctr" rtl="0" fontAlgn="ctr"/>
                      <a:r>
                        <a:rPr lang="en-US" sz="1200" u="none" strike="noStrike">
                          <a:effectLst/>
                        </a:rPr>
                        <a:t>15</a:t>
                      </a:r>
                      <a:endParaRPr lang="en-US" sz="1200" b="0" i="0" u="none" strike="noStrike">
                        <a:solidFill>
                          <a:srgbClr val="000000"/>
                        </a:solidFill>
                        <a:effectLst/>
                        <a:latin typeface="Gill Sans MT" panose="020B0502020104020203" pitchFamily="34" charset="0"/>
                      </a:endParaRPr>
                    </a:p>
                  </a:txBody>
                  <a:tcPr marL="0" marR="0" marT="0" marB="0" anchor="ctr"/>
                </a:tc>
                <a:tc>
                  <a:txBody>
                    <a:bodyPr/>
                    <a:lstStyle/>
                    <a:p>
                      <a:pPr algn="ctr" rtl="0" fontAlgn="ctr"/>
                      <a:r>
                        <a:rPr lang="ru-RU" sz="1200" u="none" strike="noStrike" dirty="0">
                          <a:effectLst/>
                          <a:latin typeface="Arial" panose="020B0604020202020204" pitchFamily="34" charset="0"/>
                          <a:cs typeface="Arial" panose="020B0604020202020204" pitchFamily="34" charset="0"/>
                        </a:rPr>
                        <a:t>Строит-во линии ПС </a:t>
                      </a:r>
                      <a:r>
                        <a:rPr lang="ru-RU" sz="1200" u="none" strike="noStrike" dirty="0" err="1">
                          <a:effectLst/>
                          <a:latin typeface="Arial" panose="020B0604020202020204" pitchFamily="34" charset="0"/>
                          <a:cs typeface="Arial" panose="020B0604020202020204" pitchFamily="34" charset="0"/>
                        </a:rPr>
                        <a:t>Сугд</a:t>
                      </a:r>
                      <a:r>
                        <a:rPr lang="ru-RU" sz="1200" u="none" strike="noStrike" dirty="0">
                          <a:effectLst/>
                          <a:latin typeface="Arial" panose="020B0604020202020204" pitchFamily="34" charset="0"/>
                          <a:cs typeface="Arial" panose="020B0604020202020204" pitchFamily="34" charset="0"/>
                        </a:rPr>
                        <a:t>-ПС Сырдарья </a:t>
                      </a:r>
                      <a:r>
                        <a:rPr lang="en-US" sz="1200" u="none" strike="noStrike" dirty="0">
                          <a:effectLst/>
                          <a:latin typeface="Arial" panose="020B0604020202020204" pitchFamily="34" charset="0"/>
                          <a:cs typeface="Arial" panose="020B0604020202020204" pitchFamily="34" charset="0"/>
                        </a:rPr>
                        <a:t>l</a:t>
                      </a:r>
                      <a:r>
                        <a:rPr lang="ru-RU" sz="1200" u="none" strike="noStrike" dirty="0">
                          <a:effectLst/>
                          <a:latin typeface="Arial" panose="020B0604020202020204" pitchFamily="34" charset="0"/>
                          <a:cs typeface="Arial" panose="020B0604020202020204" pitchFamily="34" charset="0"/>
                        </a:rPr>
                        <a:t>длина</a:t>
                      </a:r>
                      <a:r>
                        <a:rPr lang="en-US" sz="1200" u="none" strike="noStrike" dirty="0">
                          <a:effectLst/>
                          <a:latin typeface="Arial" panose="020B0604020202020204" pitchFamily="34" charset="0"/>
                          <a:cs typeface="Arial" panose="020B0604020202020204" pitchFamily="34" charset="0"/>
                        </a:rPr>
                        <a:t> -24 </a:t>
                      </a:r>
                      <a:r>
                        <a:rPr lang="ru-RU" sz="1200" u="none" strike="noStrike" dirty="0">
                          <a:effectLst/>
                          <a:latin typeface="Arial" panose="020B0604020202020204" pitchFamily="34" charset="0"/>
                          <a:cs typeface="Arial" panose="020B0604020202020204" pitchFamily="34" charset="0"/>
                        </a:rPr>
                        <a:t>км</a:t>
                      </a:r>
                      <a:r>
                        <a:rPr lang="en-US"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тип проводника</a:t>
                      </a:r>
                      <a:r>
                        <a:rPr lang="en-US" sz="1200" u="none" strike="noStrike" dirty="0">
                          <a:effectLst/>
                          <a:latin typeface="Arial" panose="020B0604020202020204" pitchFamily="34" charset="0"/>
                          <a:cs typeface="Arial" panose="020B0604020202020204" pitchFamily="34" charset="0"/>
                        </a:rPr>
                        <a:t>  AC-400)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2026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 </a:t>
                      </a:r>
                      <a:r>
                        <a:rPr lang="ru-RU" sz="1200" u="none" strike="noStrike" dirty="0">
                          <a:effectLst/>
                          <a:latin typeface="Arial" panose="020B0604020202020204" pitchFamily="34" charset="0"/>
                          <a:cs typeface="Arial" panose="020B0604020202020204" pitchFamily="34" charset="0"/>
                        </a:rPr>
                        <a:t>Подключение к ОЭС ЦА</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2025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5"/>
                  </a:ext>
                </a:extLst>
              </a:tr>
              <a:tr h="725697">
                <a:tc>
                  <a:txBody>
                    <a:bodyPr/>
                    <a:lstStyle/>
                    <a:p>
                      <a:pPr marL="0" algn="ctr" defTabSz="457200" rtl="0" eaLnBrk="1" fontAlgn="ctr" latinLnBrk="0" hangingPunct="1"/>
                      <a:r>
                        <a:rPr lang="en-US" sz="1200" b="1" u="none" strike="noStrike" kern="1200">
                          <a:solidFill>
                            <a:schemeClr val="lt1"/>
                          </a:solidFill>
                          <a:effectLst/>
                          <a:latin typeface="+mn-lt"/>
                          <a:ea typeface="+mn-ea"/>
                          <a:cs typeface="+mn-cs"/>
                        </a:rPr>
                        <a:t>16</a:t>
                      </a: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ГЭС на реке Зарафшан (ГЭС </a:t>
                      </a:r>
                      <a:r>
                        <a:rPr lang="ru-RU" sz="1200" u="none" strike="noStrike" kern="1200" dirty="0" err="1">
                          <a:solidFill>
                            <a:schemeClr val="dk1"/>
                          </a:solidFill>
                          <a:effectLst/>
                          <a:latin typeface="Arial" panose="020B0604020202020204" pitchFamily="34" charset="0"/>
                          <a:ea typeface="+mn-ea"/>
                          <a:cs typeface="Arial" panose="020B0604020202020204" pitchFamily="34" charset="0"/>
                        </a:rPr>
                        <a:t>Фонадрье</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135M</a:t>
                      </a:r>
                      <a:r>
                        <a:rPr lang="ru-RU" sz="1200" u="none" strike="noStrike" kern="1200" dirty="0">
                          <a:solidFill>
                            <a:schemeClr val="dk1"/>
                          </a:solidFill>
                          <a:effectLst/>
                          <a:latin typeface="Arial" panose="020B0604020202020204" pitchFamily="34" charset="0"/>
                          <a:ea typeface="+mn-ea"/>
                          <a:cs typeface="Arial" panose="020B0604020202020204" pitchFamily="34" charset="0"/>
                        </a:rPr>
                        <a:t>Вт и ГЭС Яван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170</a:t>
                      </a:r>
                      <a:r>
                        <a:rPr lang="ru-RU" sz="1200" u="none" strike="noStrike" kern="1200" dirty="0">
                          <a:solidFill>
                            <a:schemeClr val="dk1"/>
                          </a:solidFill>
                          <a:effectLst/>
                          <a:latin typeface="Arial" panose="020B0604020202020204" pitchFamily="34" charset="0"/>
                          <a:ea typeface="+mn-ea"/>
                          <a:cs typeface="Arial" panose="020B0604020202020204" pitchFamily="34" charset="0"/>
                        </a:rPr>
                        <a:t>МВт) –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power will be evacuated to SS </a:t>
                      </a:r>
                      <a:r>
                        <a:rPr lang="en-US" sz="1200" u="none" strike="noStrike" kern="1200" dirty="0" err="1">
                          <a:solidFill>
                            <a:schemeClr val="dk1"/>
                          </a:solidFill>
                          <a:effectLst/>
                          <a:latin typeface="Arial" panose="020B0604020202020204" pitchFamily="34" charset="0"/>
                          <a:ea typeface="+mn-ea"/>
                          <a:cs typeface="Arial" panose="020B0604020202020204" pitchFamily="34" charset="0"/>
                        </a:rPr>
                        <a:t>Rudaki</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 via a 220kV OHL with length 20-25</a:t>
                      </a:r>
                      <a:r>
                        <a:rPr lang="ru-RU" sz="120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km, type of conductor ACO-400</a:t>
                      </a:r>
                    </a:p>
                    <a:p>
                      <a:pPr marL="0" algn="ctr" defTabSz="457200" rtl="0" eaLnBrk="1" fontAlgn="ctr" latinLnBrk="0" hangingPunct="1"/>
                      <a:r>
                        <a:rPr lang="en-US" sz="1200" u="none" strike="noStrike" kern="1200" dirty="0">
                          <a:solidFill>
                            <a:schemeClr val="dk1"/>
                          </a:solidFill>
                          <a:effectLst/>
                          <a:latin typeface="Arial" panose="020B0604020202020204" pitchFamily="34" charset="0"/>
                          <a:ea typeface="+mn-ea"/>
                          <a:cs typeface="Arial" panose="020B0604020202020204" pitchFamily="34" charset="0"/>
                        </a:rPr>
                        <a:t>Will be evacuated to UZB</a:t>
                      </a:r>
                    </a:p>
                  </a:txBody>
                  <a:tcPr marL="0" marR="0" marT="0" marB="0" anchor="ctr"/>
                </a:tc>
                <a:tc>
                  <a:txBody>
                    <a:bodyPr/>
                    <a:lstStyle/>
                    <a:p>
                      <a:pPr marL="0" algn="ctr" defTabSz="457200" rtl="0" eaLnBrk="1" fontAlgn="ctr" latinLnBrk="0" hangingPunct="1"/>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ГЭС Яван</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ГЭС </a:t>
                      </a:r>
                      <a:r>
                        <a:rPr lang="ru-RU" sz="1200" u="none" strike="noStrike" kern="1200" dirty="0" err="1">
                          <a:solidFill>
                            <a:schemeClr val="dk1"/>
                          </a:solidFill>
                          <a:effectLst/>
                          <a:latin typeface="Arial" panose="020B0604020202020204" pitchFamily="34" charset="0"/>
                          <a:ea typeface="+mn-ea"/>
                          <a:cs typeface="Arial" panose="020B0604020202020204" pitchFamily="34" charset="0"/>
                        </a:rPr>
                        <a:t>Фондарье</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457200" rtl="0" eaLnBrk="1" fontAlgn="ctr" latinLnBrk="0" hangingPunct="1"/>
                      <a:r>
                        <a:rPr lang="en-US" sz="1200" u="none" strike="noStrike" kern="1200">
                          <a:solidFill>
                            <a:schemeClr val="dk1"/>
                          </a:solidFill>
                          <a:effectLst/>
                          <a:latin typeface="Arial" panose="020B0604020202020204" pitchFamily="34" charset="0"/>
                          <a:ea typeface="+mn-ea"/>
                          <a:cs typeface="Arial" panose="020B0604020202020204" pitchFamily="34" charset="0"/>
                        </a:rPr>
                        <a:t>2030</a:t>
                      </a:r>
                    </a:p>
                    <a:p>
                      <a:pPr marL="0" algn="ctr" defTabSz="457200" rtl="0" eaLnBrk="1" fontAlgn="ctr" latinLnBrk="0" hangingPunct="1"/>
                      <a:r>
                        <a:rPr lang="en-US" sz="1200" u="none" strike="noStrike" kern="1200">
                          <a:solidFill>
                            <a:schemeClr val="dk1"/>
                          </a:solidFill>
                          <a:effectLst/>
                          <a:latin typeface="Arial" panose="020B0604020202020204" pitchFamily="34" charset="0"/>
                          <a:ea typeface="+mn-ea"/>
                          <a:cs typeface="Arial" panose="020B0604020202020204" pitchFamily="34" charset="0"/>
                        </a:rPr>
                        <a:t>2035</a:t>
                      </a:r>
                    </a:p>
                  </a:txBody>
                  <a:tcPr marL="0" marR="0" marT="0" marB="0" anchor="ctr"/>
                </a:tc>
                <a:extLst>
                  <a:ext uri="{0D108BD9-81ED-4DB2-BD59-A6C34878D82A}">
                    <a16:rowId xmlns:a16="http://schemas.microsoft.com/office/drawing/2014/main" val="10016"/>
                  </a:ext>
                </a:extLst>
              </a:tr>
              <a:tr h="362848">
                <a:tc>
                  <a:txBody>
                    <a:bodyPr/>
                    <a:lstStyle/>
                    <a:p>
                      <a:pPr marL="0" algn="ctr" defTabSz="457200" rtl="0" eaLnBrk="1" fontAlgn="ctr" latinLnBrk="0" hangingPunct="1"/>
                      <a:r>
                        <a:rPr lang="en-US" sz="1200" b="1" u="none" strike="noStrike" kern="1200">
                          <a:solidFill>
                            <a:schemeClr val="lt1"/>
                          </a:solidFill>
                          <a:effectLst/>
                          <a:latin typeface="+mn-lt"/>
                          <a:ea typeface="+mn-ea"/>
                          <a:cs typeface="+mn-cs"/>
                        </a:rPr>
                        <a:t>17 </a:t>
                      </a: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Станции ВИЭ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 (</a:t>
                      </a:r>
                      <a:r>
                        <a:rPr lang="ru-RU" sz="1200" u="none" strike="noStrike" kern="1200" dirty="0">
                          <a:solidFill>
                            <a:schemeClr val="dk1"/>
                          </a:solidFill>
                          <a:effectLst/>
                          <a:latin typeface="Arial" panose="020B0604020202020204" pitchFamily="34" charset="0"/>
                          <a:ea typeface="+mn-ea"/>
                          <a:cs typeface="Arial" panose="020B0604020202020204" pitchFamily="34" charset="0"/>
                        </a:rPr>
                        <a:t>ВЭС с </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200" u="none" strike="noStrike" kern="1200" dirty="0" err="1">
                          <a:solidFill>
                            <a:schemeClr val="dk1"/>
                          </a:solidFill>
                          <a:effectLst/>
                          <a:latin typeface="Arial" panose="020B0604020202020204" pitchFamily="34" charset="0"/>
                          <a:ea typeface="+mn-ea"/>
                          <a:cs typeface="Arial" panose="020B0604020202020204" pitchFamily="34" charset="0"/>
                        </a:rPr>
                        <a:t>Pnom</a:t>
                      </a:r>
                      <a:r>
                        <a:rPr lang="en-US" sz="1200" u="none" strike="noStrike" kern="1200" dirty="0">
                          <a:solidFill>
                            <a:schemeClr val="dk1"/>
                          </a:solidFill>
                          <a:effectLst/>
                          <a:latin typeface="Arial" panose="020B0604020202020204" pitchFamily="34" charset="0"/>
                          <a:ea typeface="+mn-ea"/>
                          <a:cs typeface="Arial" panose="020B0604020202020204" pitchFamily="34" charset="0"/>
                        </a:rPr>
                        <a:t> = 700M</a:t>
                      </a:r>
                      <a:r>
                        <a:rPr lang="ru-RU" sz="1200" u="none" strike="noStrike" kern="1200" dirty="0">
                          <a:solidFill>
                            <a:schemeClr val="dk1"/>
                          </a:solidFill>
                          <a:effectLst/>
                          <a:latin typeface="Arial" panose="020B0604020202020204" pitchFamily="34" charset="0"/>
                          <a:ea typeface="+mn-ea"/>
                          <a:cs typeface="Arial" panose="020B0604020202020204" pitchFamily="34" charset="0"/>
                        </a:rPr>
                        <a:t>Вт)</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457200" rtl="0" eaLnBrk="1" fontAlgn="ctr" latinLnBrk="0" hangingPunct="1"/>
                      <a:r>
                        <a:rPr lang="en-US" sz="1200" u="none" strike="noStrike" kern="1200">
                          <a:solidFill>
                            <a:schemeClr val="dk1"/>
                          </a:solidFill>
                          <a:effectLst/>
                          <a:latin typeface="Arial" panose="020B0604020202020204" pitchFamily="34" charset="0"/>
                          <a:ea typeface="+mn-ea"/>
                          <a:cs typeface="Arial" panose="020B0604020202020204" pitchFamily="34" charset="0"/>
                        </a:rPr>
                        <a:t>2024-2025</a:t>
                      </a:r>
                    </a:p>
                  </a:txBody>
                  <a:tcPr marL="0" marR="0" marT="0" marB="0" anchor="ctr"/>
                </a:tc>
                <a:tc>
                  <a:txBody>
                    <a:bodyPr/>
                    <a:lstStyle/>
                    <a:p>
                      <a:pPr marL="0" algn="ctr" defTabSz="457200" rtl="0" eaLnBrk="1" fontAlgn="ctr" latinLnBrk="0" hangingPunct="1"/>
                      <a:r>
                        <a:rPr lang="ru-RU" sz="1200" u="none" strike="noStrike" kern="1200" dirty="0">
                          <a:solidFill>
                            <a:schemeClr val="dk1"/>
                          </a:solidFill>
                          <a:effectLst/>
                          <a:latin typeface="Arial" panose="020B0604020202020204" pitchFamily="34" charset="0"/>
                          <a:ea typeface="+mn-ea"/>
                          <a:cs typeface="Arial" panose="020B0604020202020204" pitchFamily="34" charset="0"/>
                        </a:rPr>
                        <a:t>Северная зона</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457200" rtl="0" eaLnBrk="1" fontAlgn="ctr" latinLnBrk="0" hangingPunct="1"/>
                      <a:r>
                        <a:rPr lang="en-US" sz="1200" u="none" strike="noStrike" kern="1200" dirty="0">
                          <a:solidFill>
                            <a:schemeClr val="dk1"/>
                          </a:solidFill>
                          <a:effectLst/>
                          <a:latin typeface="Arial" panose="020B0604020202020204" pitchFamily="34" charset="0"/>
                          <a:ea typeface="+mn-ea"/>
                          <a:cs typeface="Arial" panose="020B0604020202020204" pitchFamily="34" charset="0"/>
                        </a:rPr>
                        <a:t>2025</a:t>
                      </a:r>
                    </a:p>
                    <a:p>
                      <a:pPr marL="0" algn="ctr" defTabSz="457200" rtl="0" eaLnBrk="1" fontAlgn="ctr" latinLnBrk="0" hangingPunct="1"/>
                      <a:r>
                        <a:rPr lang="en-US" sz="1200" u="none" strike="noStrike" kern="1200" dirty="0">
                          <a:solidFill>
                            <a:schemeClr val="dk1"/>
                          </a:solidFill>
                          <a:effectLst/>
                          <a:latin typeface="Arial" panose="020B0604020202020204" pitchFamily="34" charset="0"/>
                          <a:ea typeface="+mn-ea"/>
                          <a:cs typeface="Arial" panose="020B0604020202020204" pitchFamily="34" charset="0"/>
                        </a:rPr>
                        <a:t>2030</a:t>
                      </a:r>
                    </a:p>
                  </a:txBody>
                  <a:tcPr marL="0" marR="0" marT="0" marB="0" anchor="ctr"/>
                </a:tc>
                <a:extLst>
                  <a:ext uri="{0D108BD9-81ED-4DB2-BD59-A6C34878D82A}">
                    <a16:rowId xmlns:a16="http://schemas.microsoft.com/office/drawing/2014/main" val="10017"/>
                  </a:ext>
                </a:extLst>
              </a:tr>
            </a:tbl>
          </a:graphicData>
        </a:graphic>
      </p:graphicFrame>
      <p:sp>
        <p:nvSpPr>
          <p:cNvPr id="6" name="Slide Number Placeholder 5"/>
          <p:cNvSpPr>
            <a:spLocks noGrp="1"/>
          </p:cNvSpPr>
          <p:nvPr>
            <p:ph type="sldNum" sz="quarter" idx="12"/>
          </p:nvPr>
        </p:nvSpPr>
        <p:spPr/>
        <p:txBody>
          <a:bodyPr/>
          <a:lstStyle/>
          <a:p>
            <a:fld id="{42782948-4DBE-204D-AB9E-B65E067054AE}" type="slidenum">
              <a:rPr lang="en-US" smtClean="0"/>
              <a:t>17</a:t>
            </a:fld>
            <a:endParaRPr lang="en-US"/>
          </a:p>
        </p:txBody>
      </p:sp>
      <p:sp>
        <p:nvSpPr>
          <p:cNvPr id="7" name="Title 6"/>
          <p:cNvSpPr>
            <a:spLocks noGrp="1"/>
          </p:cNvSpPr>
          <p:nvPr>
            <p:ph type="title"/>
          </p:nvPr>
        </p:nvSpPr>
        <p:spPr>
          <a:xfrm>
            <a:off x="431536" y="841"/>
            <a:ext cx="11509513" cy="908800"/>
          </a:xfrm>
        </p:spPr>
        <p:txBody>
          <a:bodyPr wrap="square">
            <a:noAutofit/>
          </a:bodyPr>
          <a:lstStyle/>
          <a:p>
            <a:r>
              <a:rPr lang="ru-RU" sz="2381" dirty="0">
                <a:latin typeface="Arial" panose="020B0604020202020204" pitchFamily="34" charset="0"/>
                <a:cs typeface="Arial" panose="020B0604020202020204" pitchFamily="34" charset="0"/>
              </a:rPr>
              <a:t>РӮЙХАТИ ЛОИҲАҲОИ БА НАҚША ГИРИФТАШУДА ДАР ШАБАКАҲОИ БАРҚӢ</a:t>
            </a:r>
          </a:p>
        </p:txBody>
      </p:sp>
      <p:sp>
        <p:nvSpPr>
          <p:cNvPr id="17" name="Rectangle 4"/>
          <p:cNvSpPr>
            <a:spLocks noChangeArrowheads="1"/>
          </p:cNvSpPr>
          <p:nvPr/>
        </p:nvSpPr>
        <p:spPr bwMode="auto">
          <a:xfrm>
            <a:off x="3320044" y="-530339"/>
            <a:ext cx="244325" cy="85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0949" tIns="60475" rIns="120949" bIns="60475" numCol="1" anchor="ctr" anchorCtr="0" compatLnSpc="1">
            <a:spAutoFit/>
          </a:bodyPr>
          <a:lstStyle/>
          <a:p>
            <a:pPr defTabSz="1209477" eaLnBrk="0" fontAlgn="base" hangingPunct="0">
              <a:spcBef>
                <a:spcPct val="0"/>
              </a:spcBef>
              <a:spcAft>
                <a:spcPct val="0"/>
              </a:spcAft>
            </a:pPr>
            <a:br>
              <a:rPr lang="en-US" altLang="en-US" sz="2381">
                <a:latin typeface="Arial" panose="020B0604020202020204" pitchFamily="34" charset="0"/>
              </a:rPr>
            </a:br>
            <a:endParaRPr lang="en-US" altLang="en-US" sz="2381">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EB2C8F94-9D67-854F-8417-3B884156945E}" type="datetime1">
              <a:rPr lang="en-US" smtClean="0"/>
              <a:t>11/11/2024</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t>18</a:t>
            </a:fld>
            <a:endParaRPr lang="en-US"/>
          </a:p>
        </p:txBody>
      </p:sp>
      <p:sp>
        <p:nvSpPr>
          <p:cNvPr id="7" name="Title 6"/>
          <p:cNvSpPr>
            <a:spLocks noGrp="1"/>
          </p:cNvSpPr>
          <p:nvPr>
            <p:ph type="title"/>
          </p:nvPr>
        </p:nvSpPr>
        <p:spPr>
          <a:xfrm>
            <a:off x="267750" y="371197"/>
            <a:ext cx="6165901" cy="458652"/>
          </a:xfrm>
        </p:spPr>
        <p:txBody>
          <a:bodyPr wrap="square"/>
          <a:lstStyle/>
          <a:p>
            <a:r>
              <a:rPr lang="ru-RU" sz="2645">
                <a:latin typeface="Arial" panose="020B0604020202020204" pitchFamily="34" charset="0"/>
                <a:cs typeface="Arial" panose="020B0604020202020204" pitchFamily="34" charset="0"/>
              </a:rPr>
              <a:t>Интегратсияи виэ дар шимол</a:t>
            </a:r>
          </a:p>
        </p:txBody>
      </p:sp>
      <p:pic>
        <p:nvPicPr>
          <p:cNvPr id="11" name="Picture 10"/>
          <p:cNvPicPr>
            <a:picLocks noChangeAspect="1"/>
          </p:cNvPicPr>
          <p:nvPr/>
        </p:nvPicPr>
        <p:blipFill>
          <a:blip r:embed="rId3"/>
          <a:stretch>
            <a:fillRect/>
          </a:stretch>
        </p:blipFill>
        <p:spPr>
          <a:xfrm>
            <a:off x="9119736" y="6191020"/>
            <a:ext cx="1957414" cy="379262"/>
          </a:xfrm>
          <a:prstGeom prst="rect">
            <a:avLst/>
          </a:prstGeom>
        </p:spPr>
      </p:pic>
      <p:sp>
        <p:nvSpPr>
          <p:cNvPr id="3" name="TextBox 2"/>
          <p:cNvSpPr txBox="1"/>
          <p:nvPr/>
        </p:nvSpPr>
        <p:spPr>
          <a:xfrm>
            <a:off x="6734050" y="3986543"/>
            <a:ext cx="4336545" cy="1313821"/>
          </a:xfrm>
          <a:prstGeom prst="rect">
            <a:avLst/>
          </a:prstGeom>
          <a:noFill/>
        </p:spPr>
        <p:txBody>
          <a:bodyPr wrap="square" rtlCol="0">
            <a:spAutoFit/>
          </a:bodyPr>
          <a:lstStyle/>
          <a:p>
            <a:r>
              <a:rPr sz="1323" dirty="0" err="1">
                <a:solidFill>
                  <a:srgbClr val="6C6463"/>
                </a:solidFill>
                <a:latin typeface="Arial" panose="020B0604020202020204" pitchFamily="34" charset="0"/>
                <a:cs typeface="Arial" panose="020B0604020202020204" pitchFamily="34" charset="0"/>
              </a:rPr>
              <a:t>Тавсияҳо</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оид</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ба</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ҳамгироӣ</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Дар</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минтақаи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Қитъаи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Нерӯгоҳи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Барқи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Обии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Қайроққум</a:t>
            </a:r>
            <a:r>
              <a:rPr sz="1323" dirty="0">
                <a:solidFill>
                  <a:srgbClr val="6C6463"/>
                </a:solidFill>
                <a:latin typeface="Arial" panose="020B0604020202020204" pitchFamily="34" charset="0"/>
                <a:cs typeface="Arial" panose="020B0604020202020204" pitchFamily="34" charset="0"/>
              </a:rPr>
              <a:t>: </a:t>
            </a:r>
          </a:p>
          <a:p>
            <a:r>
              <a:rPr sz="1323" dirty="0">
                <a:solidFill>
                  <a:srgbClr val="6C6463"/>
                </a:solidFill>
                <a:latin typeface="Arial" panose="020B0604020202020204" pitchFamily="34" charset="0"/>
                <a:cs typeface="Arial" panose="020B0604020202020204" pitchFamily="34" charset="0"/>
              </a:rPr>
              <a:t>ВЛ – 220 ПС </a:t>
            </a:r>
            <a:r>
              <a:rPr sz="1323" dirty="0" err="1">
                <a:solidFill>
                  <a:srgbClr val="6C6463"/>
                </a:solidFill>
                <a:latin typeface="Arial" panose="020B0604020202020204" pitchFamily="34" charset="0"/>
                <a:cs typeface="Arial" panose="020B0604020202020204" pitchFamily="34" charset="0"/>
              </a:rPr>
              <a:t>Ашт</a:t>
            </a:r>
            <a:r>
              <a:rPr sz="1323" dirty="0">
                <a:solidFill>
                  <a:srgbClr val="6C6463"/>
                </a:solidFill>
                <a:latin typeface="Arial" panose="020B0604020202020204" pitchFamily="34" charset="0"/>
                <a:cs typeface="Arial" panose="020B0604020202020204" pitchFamily="34" charset="0"/>
              </a:rPr>
              <a:t> – ПС </a:t>
            </a:r>
            <a:r>
              <a:rPr sz="1323" dirty="0" err="1">
                <a:solidFill>
                  <a:srgbClr val="6C6463"/>
                </a:solidFill>
                <a:latin typeface="Arial" panose="020B0604020202020204" pitchFamily="34" charset="0"/>
                <a:cs typeface="Arial" panose="020B0604020202020204" pitchFamily="34" charset="0"/>
              </a:rPr>
              <a:t>Конибодом</a:t>
            </a:r>
            <a:r>
              <a:rPr sz="1323" dirty="0">
                <a:solidFill>
                  <a:srgbClr val="6C6463"/>
                </a:solidFill>
                <a:latin typeface="Arial" panose="020B0604020202020204" pitchFamily="34" charset="0"/>
                <a:cs typeface="Arial" panose="020B0604020202020204" pitchFamily="34" charset="0"/>
              </a:rPr>
              <a:t>: 60 </a:t>
            </a:r>
            <a:r>
              <a:rPr sz="1323" dirty="0" err="1">
                <a:solidFill>
                  <a:srgbClr val="6C6463"/>
                </a:solidFill>
                <a:latin typeface="Arial" panose="020B0604020202020204" pitchFamily="34" charset="0"/>
                <a:cs typeface="Arial" panose="020B0604020202020204" pitchFamily="34" charset="0"/>
              </a:rPr>
              <a:t>км</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варианти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пешниҳодшуда</a:t>
            </a:r>
            <a:endParaRPr sz="1323" dirty="0">
              <a:solidFill>
                <a:srgbClr val="6C6463"/>
              </a:solidFill>
              <a:latin typeface="Arial" panose="020B0604020202020204" pitchFamily="34" charset="0"/>
              <a:cs typeface="Arial" panose="020B0604020202020204" pitchFamily="34" charset="0"/>
            </a:endParaRPr>
          </a:p>
          <a:p>
            <a:r>
              <a:rPr sz="1323" dirty="0" err="1">
                <a:solidFill>
                  <a:srgbClr val="6C6463"/>
                </a:solidFill>
                <a:latin typeface="Arial" panose="020B0604020202020204" pitchFamily="34" charset="0"/>
                <a:cs typeface="Arial" panose="020B0604020202020204" pitchFamily="34" charset="0"/>
              </a:rPr>
              <a:t>Вл</a:t>
            </a:r>
            <a:r>
              <a:rPr sz="1323" dirty="0">
                <a:solidFill>
                  <a:srgbClr val="6C6463"/>
                </a:solidFill>
                <a:latin typeface="Arial" panose="020B0604020202020204" pitchFamily="34" charset="0"/>
                <a:cs typeface="Arial" panose="020B0604020202020204" pitchFamily="34" charset="0"/>
              </a:rPr>
              <a:t> – 500 ПС </a:t>
            </a:r>
            <a:r>
              <a:rPr sz="1323" dirty="0" err="1">
                <a:solidFill>
                  <a:srgbClr val="6C6463"/>
                </a:solidFill>
                <a:latin typeface="Arial" panose="020B0604020202020204" pitchFamily="34" charset="0"/>
                <a:cs typeface="Arial" panose="020B0604020202020204" pitchFamily="34" charset="0"/>
              </a:rPr>
              <a:t>Суғд-Пс</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Сайхун</a:t>
            </a:r>
            <a:r>
              <a:rPr sz="1323" dirty="0">
                <a:solidFill>
                  <a:srgbClr val="6C6463"/>
                </a:solidFill>
                <a:latin typeface="Arial" panose="020B0604020202020204" pitchFamily="34" charset="0"/>
                <a:cs typeface="Arial" panose="020B0604020202020204" pitchFamily="34" charset="0"/>
              </a:rPr>
              <a:t>: 50 </a:t>
            </a:r>
            <a:r>
              <a:rPr sz="1323" dirty="0" err="1">
                <a:solidFill>
                  <a:srgbClr val="6C6463"/>
                </a:solidFill>
                <a:latin typeface="Arial" panose="020B0604020202020204" pitchFamily="34" charset="0"/>
                <a:cs typeface="Arial" panose="020B0604020202020204" pitchFamily="34" charset="0"/>
              </a:rPr>
              <a:t>км</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лоиҳаи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нақшавӣ</a:t>
            </a:r>
            <a:endParaRPr sz="1323" dirty="0">
              <a:solidFill>
                <a:srgbClr val="6C6463"/>
              </a:solidFill>
              <a:latin typeface="Arial" panose="020B0604020202020204" pitchFamily="34" charset="0"/>
              <a:cs typeface="Arial" panose="020B0604020202020204" pitchFamily="34" charset="0"/>
            </a:endParaRPr>
          </a:p>
          <a:p>
            <a:r>
              <a:rPr sz="1323" dirty="0">
                <a:solidFill>
                  <a:srgbClr val="6C6463"/>
                </a:solidFill>
                <a:latin typeface="Arial" panose="020B0604020202020204" pitchFamily="34" charset="0"/>
                <a:cs typeface="Arial" panose="020B0604020202020204" pitchFamily="34" charset="0"/>
              </a:rPr>
              <a:t>ПС 500 </a:t>
            </a:r>
            <a:r>
              <a:rPr sz="1323" dirty="0" err="1">
                <a:solidFill>
                  <a:srgbClr val="6C6463"/>
                </a:solidFill>
                <a:latin typeface="Arial" panose="020B0604020202020204" pitchFamily="34" charset="0"/>
                <a:cs typeface="Arial" panose="020B0604020202020204" pitchFamily="34" charset="0"/>
              </a:rPr>
              <a:t>кВ</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Сайҳун</a:t>
            </a:r>
            <a:endParaRPr sz="1323" dirty="0">
              <a:solidFill>
                <a:srgbClr val="6C6463"/>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rcRect/>
          <a:stretch>
            <a:fillRect/>
          </a:stretch>
        </p:blipFill>
        <p:spPr>
          <a:xfrm>
            <a:off x="6096840" y="288096"/>
            <a:ext cx="5559474" cy="3356346"/>
          </a:xfrm>
          <a:prstGeom prst="rect">
            <a:avLst/>
          </a:prstGeom>
        </p:spPr>
      </p:pic>
      <p:pic>
        <p:nvPicPr>
          <p:cNvPr id="17" name="Picture 16"/>
          <p:cNvPicPr>
            <a:picLocks noChangeAspect="1"/>
          </p:cNvPicPr>
          <p:nvPr/>
        </p:nvPicPr>
        <p:blipFill>
          <a:blip r:embed="rId5"/>
          <a:stretch>
            <a:fillRect/>
          </a:stretch>
        </p:blipFill>
        <p:spPr>
          <a:xfrm>
            <a:off x="351842" y="1098064"/>
            <a:ext cx="5743320" cy="2795778"/>
          </a:xfrm>
          <a:prstGeom prst="rect">
            <a:avLst/>
          </a:prstGeom>
        </p:spPr>
      </p:pic>
      <p:sp>
        <p:nvSpPr>
          <p:cNvPr id="18" name="TextBox 17"/>
          <p:cNvSpPr txBox="1"/>
          <p:nvPr/>
        </p:nvSpPr>
        <p:spPr>
          <a:xfrm>
            <a:off x="351842" y="3981671"/>
            <a:ext cx="5313361" cy="1110240"/>
          </a:xfrm>
          <a:prstGeom prst="rect">
            <a:avLst/>
          </a:prstGeom>
          <a:noFill/>
        </p:spPr>
        <p:txBody>
          <a:bodyPr wrap="square" rtlCol="0">
            <a:spAutoFit/>
          </a:bodyPr>
          <a:lstStyle/>
          <a:p>
            <a:r>
              <a:rPr sz="1323" dirty="0" err="1">
                <a:solidFill>
                  <a:srgbClr val="6C6463"/>
                </a:solidFill>
                <a:latin typeface="Arial" panose="020B0604020202020204" pitchFamily="34" charset="0"/>
                <a:cs typeface="Arial" panose="020B0604020202020204" pitchFamily="34" charset="0"/>
              </a:rPr>
              <a:t>Тавсияҳо</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оид</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ба</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ҳамгироӣ</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дар</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минтақаи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участкаи</a:t>
            </a:r>
            <a:r>
              <a:rPr sz="1323" dirty="0">
                <a:solidFill>
                  <a:srgbClr val="6C6463"/>
                </a:solidFill>
                <a:latin typeface="Arial" panose="020B0604020202020204" pitchFamily="34" charset="0"/>
                <a:cs typeface="Arial" panose="020B0604020202020204" pitchFamily="34" charset="0"/>
              </a:rPr>
              <a:t> ПС </a:t>
            </a:r>
            <a:r>
              <a:rPr sz="1323" dirty="0" err="1">
                <a:solidFill>
                  <a:srgbClr val="6C6463"/>
                </a:solidFill>
                <a:latin typeface="Arial" panose="020B0604020202020204" pitchFamily="34" charset="0"/>
                <a:cs typeface="Arial" panose="020B0604020202020204" pitchFamily="34" charset="0"/>
              </a:rPr>
              <a:t>Искодар</a:t>
            </a:r>
            <a:r>
              <a:rPr sz="1323" dirty="0">
                <a:solidFill>
                  <a:srgbClr val="6C6463"/>
                </a:solidFill>
                <a:latin typeface="Arial" panose="020B0604020202020204" pitchFamily="34" charset="0"/>
                <a:cs typeface="Arial" panose="020B0604020202020204" pitchFamily="34" charset="0"/>
              </a:rPr>
              <a:t>: </a:t>
            </a:r>
          </a:p>
          <a:p>
            <a:r>
              <a:rPr sz="1323" dirty="0">
                <a:solidFill>
                  <a:srgbClr val="6C6463"/>
                </a:solidFill>
                <a:latin typeface="Arial" panose="020B0604020202020204" pitchFamily="34" charset="0"/>
                <a:cs typeface="Arial" panose="020B0604020202020204" pitchFamily="34" charset="0"/>
              </a:rPr>
              <a:t>:</a:t>
            </a:r>
          </a:p>
          <a:p>
            <a:r>
              <a:rPr sz="1323" dirty="0" err="1">
                <a:solidFill>
                  <a:srgbClr val="6C6463"/>
                </a:solidFill>
                <a:latin typeface="Arial" panose="020B0604020202020204" pitchFamily="34" charset="0"/>
                <a:cs typeface="Arial" panose="020B0604020202020204" pitchFamily="34" charset="0"/>
              </a:rPr>
              <a:t>Модернизатсияи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Пс</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Искодар</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варианти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пешниҳодшуда</a:t>
            </a:r>
            <a:r>
              <a:rPr sz="1323" dirty="0">
                <a:solidFill>
                  <a:srgbClr val="6C6463"/>
                </a:solidFill>
                <a:latin typeface="Arial" panose="020B0604020202020204" pitchFamily="34" charset="0"/>
                <a:cs typeface="Arial" panose="020B0604020202020204" pitchFamily="34" charset="0"/>
              </a:rPr>
              <a:t> </a:t>
            </a:r>
          </a:p>
          <a:p>
            <a:r>
              <a:rPr sz="1323" dirty="0" err="1">
                <a:solidFill>
                  <a:srgbClr val="6C6463"/>
                </a:solidFill>
                <a:latin typeface="Arial" panose="020B0604020202020204" pitchFamily="34" charset="0"/>
                <a:cs typeface="Arial" panose="020B0604020202020204" pitchFamily="34" charset="0"/>
              </a:rPr>
              <a:t>Хатти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дуюми</a:t>
            </a:r>
            <a:r>
              <a:rPr sz="1323" dirty="0">
                <a:solidFill>
                  <a:srgbClr val="6C6463"/>
                </a:solidFill>
                <a:latin typeface="Arial" panose="020B0604020202020204" pitchFamily="34" charset="0"/>
                <a:cs typeface="Arial" panose="020B0604020202020204" pitchFamily="34" charset="0"/>
              </a:rPr>
              <a:t> ВЛ-220 ПС </a:t>
            </a:r>
            <a:r>
              <a:rPr sz="1323" dirty="0" err="1">
                <a:solidFill>
                  <a:srgbClr val="6C6463"/>
                </a:solidFill>
                <a:latin typeface="Arial" panose="020B0604020202020204" pitchFamily="34" charset="0"/>
                <a:cs typeface="Arial" panose="020B0604020202020204" pitchFamily="34" charset="0"/>
              </a:rPr>
              <a:t>Искодар</a:t>
            </a:r>
            <a:r>
              <a:rPr sz="1323" dirty="0">
                <a:solidFill>
                  <a:srgbClr val="6C6463"/>
                </a:solidFill>
                <a:latin typeface="Arial" panose="020B0604020202020204" pitchFamily="34" charset="0"/>
                <a:cs typeface="Arial" panose="020B0604020202020204" pitchFamily="34" charset="0"/>
              </a:rPr>
              <a:t> ПС </a:t>
            </a:r>
            <a:r>
              <a:rPr sz="1323" dirty="0" err="1">
                <a:solidFill>
                  <a:srgbClr val="6C6463"/>
                </a:solidFill>
                <a:latin typeface="Arial" panose="020B0604020202020204" pitchFamily="34" charset="0"/>
                <a:cs typeface="Arial" panose="020B0604020202020204" pitchFamily="34" charset="0"/>
              </a:rPr>
              <a:t>Рудаки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варианти</a:t>
            </a:r>
            <a:r>
              <a:rPr sz="1323" dirty="0">
                <a:solidFill>
                  <a:srgbClr val="6C6463"/>
                </a:solidFill>
                <a:latin typeface="Arial" panose="020B0604020202020204" pitchFamily="34" charset="0"/>
                <a:cs typeface="Arial" panose="020B0604020202020204" pitchFamily="34" charset="0"/>
              </a:rPr>
              <a:t> </a:t>
            </a:r>
            <a:r>
              <a:rPr sz="1323" dirty="0" err="1">
                <a:solidFill>
                  <a:srgbClr val="6C6463"/>
                </a:solidFill>
                <a:latin typeface="Arial" panose="020B0604020202020204" pitchFamily="34" charset="0"/>
                <a:cs typeface="Arial" panose="020B0604020202020204" pitchFamily="34" charset="0"/>
              </a:rPr>
              <a:t>пешниҳодшуда</a:t>
            </a:r>
            <a:r>
              <a:rPr lang="ru-RU" sz="1323" dirty="0">
                <a:solidFill>
                  <a:srgbClr val="6C6463"/>
                </a:solidFill>
                <a:latin typeface="Arial" panose="020B0604020202020204" pitchFamily="34" charset="0"/>
                <a:cs typeface="Arial" panose="020B0604020202020204" pitchFamily="34" charset="0"/>
              </a:rPr>
              <a:t> </a:t>
            </a:r>
            <a:endParaRPr lang="en-US" sz="1323" dirty="0">
              <a:solidFill>
                <a:srgbClr val="6C646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srcRect/>
          <a:stretch>
            <a:fillRect/>
          </a:stretch>
        </p:blipFill>
        <p:spPr>
          <a:xfrm>
            <a:off x="536277" y="5014955"/>
            <a:ext cx="5713536" cy="1516253"/>
          </a:xfrm>
          <a:prstGeom prst="rect">
            <a:avLst/>
          </a:prstGeom>
        </p:spPr>
      </p:pic>
      <p:cxnSp>
        <p:nvCxnSpPr>
          <p:cNvPr id="9" name="Straight Connector 8"/>
          <p:cNvCxnSpPr/>
          <p:nvPr/>
        </p:nvCxnSpPr>
        <p:spPr>
          <a:xfrm>
            <a:off x="272088" y="4016960"/>
            <a:ext cx="614190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434247" y="3986544"/>
            <a:ext cx="0" cy="2421553"/>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0390" y="753694"/>
            <a:ext cx="6770927" cy="316240"/>
          </a:xfrm>
          <a:prstGeom prst="rect">
            <a:avLst/>
          </a:prstGeom>
          <a:noFill/>
        </p:spPr>
        <p:txBody>
          <a:bodyPr wrap="square" rtlCol="0">
            <a:spAutoFit/>
          </a:bodyPr>
          <a:lstStyle/>
          <a:p>
            <a:r>
              <a:rPr lang="ru-RU" sz="1455" dirty="0">
                <a:solidFill>
                  <a:srgbClr val="6C6463"/>
                </a:solidFill>
                <a:latin typeface="Arial" panose="020B0604020202020204" pitchFamily="34" charset="0"/>
                <a:cs typeface="Arial" panose="020B0604020202020204" pitchFamily="34" charset="0"/>
              </a:rPr>
              <a:t>Барои ҳамгироии устувор навсозии шабакаҳо зарур аст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50111" y="6408097"/>
            <a:ext cx="2822153" cy="246221"/>
          </a:xfrm>
        </p:spPr>
        <p:txBody>
          <a:bodyPr vert="horz" lIns="120949" tIns="60475" rIns="120949" bIns="60475" rtlCol="0" anchor="ctr">
            <a:normAutofit lnSpcReduction="10000"/>
          </a:bodyPr>
          <a:lstStyle/>
          <a:p>
            <a:pPr>
              <a:spcAft>
                <a:spcPts val="794"/>
              </a:spcAft>
            </a:pPr>
            <a:fld id="{AB18E012-EC0C-1649-A039-CB178266D114}" type="datetime1">
              <a:rPr lang="en-US" smtClean="0"/>
              <a:pPr>
                <a:spcAft>
                  <a:spcPts val="794"/>
                </a:spcAft>
              </a:pPr>
              <a:t>11/11/2024</a:t>
            </a:fld>
            <a:endParaRPr lang="en-US"/>
          </a:p>
        </p:txBody>
      </p:sp>
      <p:sp>
        <p:nvSpPr>
          <p:cNvPr id="13" name="Footer Placeholder 4"/>
          <p:cNvSpPr>
            <a:spLocks noGrp="1"/>
          </p:cNvSpPr>
          <p:nvPr>
            <p:ph type="ftr" sz="quarter" idx="11"/>
          </p:nvPr>
        </p:nvSpPr>
        <p:spPr>
          <a:xfrm>
            <a:off x="4180968" y="6408097"/>
            <a:ext cx="3830065" cy="246221"/>
          </a:xfrm>
        </p:spPr>
        <p:txBody>
          <a:bodyPr/>
          <a:lstStyle/>
          <a:p>
            <a:pPr>
              <a:spcAft>
                <a:spcPts val="794"/>
              </a:spcAft>
            </a:pPr>
            <a:r>
              <a:rPr lang="en-US"/>
              <a:t>FOOTER GOES HERE</a:t>
            </a:r>
          </a:p>
        </p:txBody>
      </p:sp>
      <p:sp>
        <p:nvSpPr>
          <p:cNvPr id="6" name="Slide Number Placeholder 5"/>
          <p:cNvSpPr>
            <a:spLocks noGrp="1"/>
          </p:cNvSpPr>
          <p:nvPr>
            <p:ph type="sldNum" sz="quarter" idx="12"/>
          </p:nvPr>
        </p:nvSpPr>
        <p:spPr>
          <a:xfrm>
            <a:off x="9119736" y="6408097"/>
            <a:ext cx="2822153" cy="246221"/>
          </a:xfrm>
        </p:spPr>
        <p:txBody>
          <a:bodyPr vert="horz" lIns="120949" tIns="60475" rIns="120949" bIns="60475" rtlCol="0" anchor="ctr">
            <a:normAutofit lnSpcReduction="10000"/>
          </a:bodyPr>
          <a:lstStyle/>
          <a:p>
            <a:pPr>
              <a:spcAft>
                <a:spcPts val="794"/>
              </a:spcAft>
            </a:pPr>
            <a:fld id="{42782948-4DBE-204D-AB9E-B65E067054AE}" type="slidenum">
              <a:rPr lang="en-US" smtClean="0"/>
              <a:pPr>
                <a:spcAft>
                  <a:spcPts val="794"/>
                </a:spcAft>
              </a:pPr>
              <a:t>19</a:t>
            </a:fld>
            <a:endParaRPr lang="en-US"/>
          </a:p>
        </p:txBody>
      </p:sp>
      <p:sp>
        <p:nvSpPr>
          <p:cNvPr id="7" name="Title 6"/>
          <p:cNvSpPr>
            <a:spLocks noGrp="1"/>
          </p:cNvSpPr>
          <p:nvPr>
            <p:ph type="title"/>
          </p:nvPr>
        </p:nvSpPr>
        <p:spPr>
          <a:xfrm>
            <a:off x="389539" y="379648"/>
            <a:ext cx="11552349" cy="524114"/>
          </a:xfrm>
        </p:spPr>
        <p:txBody>
          <a:bodyPr vert="horz" lIns="120949" tIns="60475" rIns="120949" bIns="60475" rtlCol="0" anchor="b" anchorCtr="0">
            <a:normAutofit fontScale="90000"/>
          </a:bodyPr>
          <a:lstStyle/>
          <a:p>
            <a:r>
              <a:rPr lang="ru-RU" b="0" i="0" kern="1200" dirty="0">
                <a:latin typeface="Arial" panose="020B0604020202020204" pitchFamily="34" charset="0"/>
                <a:cs typeface="Arial" panose="020B0604020202020204" pitchFamily="34" charset="0"/>
              </a:rPr>
              <a:t>ВАРИАНТИ ПЕШНИҲОДШУДАИ ТАҚВИЯТИ ТРАНЗИТИ ШИМОЛ-ҶАНУБ</a:t>
            </a:r>
          </a:p>
        </p:txBody>
      </p:sp>
      <p:sp>
        <p:nvSpPr>
          <p:cNvPr id="10" name="TextBox 9"/>
          <p:cNvSpPr txBox="1"/>
          <p:nvPr/>
        </p:nvSpPr>
        <p:spPr>
          <a:xfrm>
            <a:off x="250112" y="903465"/>
            <a:ext cx="6720134" cy="3018811"/>
          </a:xfrm>
          <a:prstGeom prst="rect">
            <a:avLst/>
          </a:prstGeom>
        </p:spPr>
        <p:txBody>
          <a:bodyPr vert="horz" lIns="120949" tIns="60475" rIns="120949" bIns="60475" rtlCol="0">
            <a:normAutofit/>
          </a:bodyPr>
          <a:lstStyle/>
          <a:p>
            <a:pPr>
              <a:lnSpc>
                <a:spcPct val="110000"/>
              </a:lnSpc>
              <a:buFont typeface="Arial" panose="020B0604020202020204"/>
            </a:pPr>
            <a:r>
              <a:rPr lang="ru-RU" sz="1190" dirty="0">
                <a:solidFill>
                  <a:srgbClr val="6C6463"/>
                </a:solidFill>
                <a:latin typeface="Arial" panose="020B0604020202020204" pitchFamily="34" charset="0"/>
                <a:cs typeface="Arial" panose="020B0604020202020204" pitchFamily="34" charset="0"/>
              </a:rPr>
              <a:t>Дар </a:t>
            </a:r>
            <a:r>
              <a:rPr lang="ru-RU" sz="1190" dirty="0" err="1">
                <a:solidFill>
                  <a:srgbClr val="6C6463"/>
                </a:solidFill>
                <a:latin typeface="Arial" panose="020B0604020202020204" pitchFamily="34" charset="0"/>
                <a:cs typeface="Arial" panose="020B0604020202020204" pitchFamily="34" charset="0"/>
              </a:rPr>
              <a:t>айни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замон</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ноҳияҳои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Шимол</a:t>
            </a:r>
            <a:r>
              <a:rPr lang="ru-RU" sz="1190" dirty="0">
                <a:solidFill>
                  <a:srgbClr val="6C6463"/>
                </a:solidFill>
                <a:latin typeface="Arial" panose="020B0604020202020204" pitchFamily="34" charset="0"/>
                <a:cs typeface="Arial" panose="020B0604020202020204" pitchFamily="34" charset="0"/>
              </a:rPr>
              <a:t> - </a:t>
            </a:r>
            <a:r>
              <a:rPr lang="ru-RU" sz="1190" dirty="0" err="1">
                <a:solidFill>
                  <a:srgbClr val="6C6463"/>
                </a:solidFill>
                <a:latin typeface="Arial" panose="020B0604020202020204" pitchFamily="34" charset="0"/>
                <a:cs typeface="Arial" panose="020B0604020202020204" pitchFamily="34" charset="0"/>
              </a:rPr>
              <a:t>Ҷануб</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бо</a:t>
            </a:r>
            <a:r>
              <a:rPr lang="ru-RU" sz="1190" dirty="0">
                <a:solidFill>
                  <a:srgbClr val="6C6463"/>
                </a:solidFill>
                <a:latin typeface="Arial" panose="020B0604020202020204" pitchFamily="34" charset="0"/>
                <a:cs typeface="Arial" panose="020B0604020202020204" pitchFamily="34" charset="0"/>
              </a:rPr>
              <a:t> як </a:t>
            </a:r>
            <a:r>
              <a:rPr lang="ru-RU" sz="1190" dirty="0" err="1">
                <a:solidFill>
                  <a:srgbClr val="6C6463"/>
                </a:solidFill>
                <a:latin typeface="Arial" panose="020B0604020202020204" pitchFamily="34" charset="0"/>
                <a:cs typeface="Arial" panose="020B0604020202020204" pitchFamily="34" charset="0"/>
              </a:rPr>
              <a:t>хатти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интиқоли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барқ</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бо</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шиддати</a:t>
            </a:r>
            <a:r>
              <a:rPr lang="ru-RU" sz="1190" dirty="0">
                <a:solidFill>
                  <a:srgbClr val="6C6463"/>
                </a:solidFill>
                <a:latin typeface="Arial" panose="020B0604020202020204" pitchFamily="34" charset="0"/>
                <a:cs typeface="Arial" panose="020B0604020202020204" pitchFamily="34" charset="0"/>
              </a:rPr>
              <a:t> 500 </a:t>
            </a:r>
            <a:r>
              <a:rPr lang="ru-RU" sz="1190" dirty="0" err="1">
                <a:solidFill>
                  <a:srgbClr val="6C6463"/>
                </a:solidFill>
                <a:latin typeface="Arial" panose="020B0604020202020204" pitchFamily="34" charset="0"/>
                <a:cs typeface="Arial" panose="020B0604020202020204" pitchFamily="34" charset="0"/>
              </a:rPr>
              <a:t>кВ</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пайваст</a:t>
            </a:r>
            <a:r>
              <a:rPr lang="ru-RU" sz="1190" dirty="0">
                <a:solidFill>
                  <a:srgbClr val="6C6463"/>
                </a:solidFill>
                <a:latin typeface="Arial" panose="020B0604020202020204" pitchFamily="34" charset="0"/>
                <a:cs typeface="Arial" panose="020B0604020202020204" pitchFamily="34" charset="0"/>
              </a:rPr>
              <a:t> карда </a:t>
            </a:r>
            <a:r>
              <a:rPr lang="ru-RU" sz="1190" dirty="0" err="1">
                <a:solidFill>
                  <a:srgbClr val="6C6463"/>
                </a:solidFill>
                <a:latin typeface="Arial" panose="020B0604020202020204" pitchFamily="34" charset="0"/>
                <a:cs typeface="Arial" panose="020B0604020202020204" pitchFamily="34" charset="0"/>
              </a:rPr>
              <a:t>шудаанд</a:t>
            </a:r>
            <a:r>
              <a:rPr lang="ru-RU" sz="1190" dirty="0">
                <a:solidFill>
                  <a:srgbClr val="6C6463"/>
                </a:solidFill>
                <a:latin typeface="Arial" panose="020B0604020202020204" pitchFamily="34" charset="0"/>
                <a:cs typeface="Arial" panose="020B0604020202020204" pitchFamily="34" charset="0"/>
              </a:rPr>
              <a:t>.</a:t>
            </a:r>
          </a:p>
          <a:p>
            <a:pPr>
              <a:lnSpc>
                <a:spcPct val="110000"/>
              </a:lnSpc>
              <a:buFont typeface="Arial" panose="020B0604020202020204"/>
            </a:pPr>
            <a:r>
              <a:rPr lang="ru-RU" sz="1190" dirty="0">
                <a:solidFill>
                  <a:srgbClr val="6C6463"/>
                </a:solidFill>
                <a:latin typeface="Arial" panose="020B0604020202020204" pitchFamily="34" charset="0"/>
                <a:cs typeface="Arial" panose="020B0604020202020204" pitchFamily="34" charset="0"/>
              </a:rPr>
              <a:t>Дар </a:t>
            </a:r>
            <a:r>
              <a:rPr lang="ru-RU" sz="1190" dirty="0" err="1">
                <a:solidFill>
                  <a:srgbClr val="6C6463"/>
                </a:solidFill>
                <a:latin typeface="Arial" panose="020B0604020202020204" pitchFamily="34" charset="0"/>
                <a:cs typeface="Arial" panose="020B0604020202020204" pitchFamily="34" charset="0"/>
              </a:rPr>
              <a:t>айни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замон</a:t>
            </a:r>
            <a:r>
              <a:rPr lang="ru-RU" sz="1190" dirty="0">
                <a:solidFill>
                  <a:srgbClr val="6C6463"/>
                </a:solidFill>
                <a:latin typeface="Arial" panose="020B0604020202020204" pitchFamily="34" charset="0"/>
                <a:cs typeface="Arial" panose="020B0604020202020204" pitchFamily="34" charset="0"/>
              </a:rPr>
              <a:t>, он дар </a:t>
            </a:r>
            <a:r>
              <a:rPr lang="ru-RU" sz="1190" dirty="0" err="1">
                <a:solidFill>
                  <a:srgbClr val="6C6463"/>
                </a:solidFill>
                <a:latin typeface="Arial" panose="020B0604020202020204" pitchFamily="34" charset="0"/>
                <a:cs typeface="Arial" panose="020B0604020202020204" pitchFamily="34" charset="0"/>
              </a:rPr>
              <a:t>давраи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авҷи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кор</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хеле</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зиед</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аст</a:t>
            </a:r>
            <a:r>
              <a:rPr lang="ru-RU" sz="1190" dirty="0">
                <a:solidFill>
                  <a:srgbClr val="6C6463"/>
                </a:solidFill>
                <a:latin typeface="Arial" panose="020B0604020202020204" pitchFamily="34" charset="0"/>
                <a:cs typeface="Arial" panose="020B0604020202020204" pitchFamily="34" charset="0"/>
              </a:rPr>
              <a:t>.</a:t>
            </a:r>
          </a:p>
          <a:p>
            <a:pPr>
              <a:lnSpc>
                <a:spcPct val="110000"/>
              </a:lnSpc>
              <a:buFont typeface="Arial" panose="020B0604020202020204"/>
            </a:pPr>
            <a:r>
              <a:rPr lang="ru-RU" sz="1190" dirty="0" err="1">
                <a:solidFill>
                  <a:srgbClr val="6C6463"/>
                </a:solidFill>
                <a:latin typeface="Arial" panose="020B0604020202020204" pitchFamily="34" charset="0"/>
                <a:cs typeface="Arial" panose="020B0604020202020204" pitchFamily="34" charset="0"/>
              </a:rPr>
              <a:t>Вазъияти</a:t>
            </a:r>
            <a:r>
              <a:rPr lang="ru-RU" sz="1190" dirty="0">
                <a:solidFill>
                  <a:srgbClr val="6C6463"/>
                </a:solidFill>
                <a:latin typeface="Arial" panose="020B0604020202020204" pitchFamily="34" charset="0"/>
                <a:cs typeface="Arial" panose="020B0604020202020204" pitchFamily="34" charset="0"/>
              </a:rPr>
              <a:t> ба </a:t>
            </a:r>
            <a:r>
              <a:rPr lang="ru-RU" sz="1190" dirty="0" err="1">
                <a:solidFill>
                  <a:srgbClr val="6C6463"/>
                </a:solidFill>
                <a:latin typeface="Arial" panose="020B0604020202020204" pitchFamily="34" charset="0"/>
                <a:cs typeface="Arial" panose="020B0604020202020204" pitchFamily="34" charset="0"/>
              </a:rPr>
              <a:t>вуҷуд</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омада</a:t>
            </a:r>
            <a:r>
              <a:rPr lang="ru-RU" sz="1190" dirty="0">
                <a:solidFill>
                  <a:srgbClr val="6C6463"/>
                </a:solidFill>
                <a:latin typeface="Arial" panose="020B0604020202020204" pitchFamily="34" charset="0"/>
                <a:cs typeface="Arial" panose="020B0604020202020204" pitchFamily="34" charset="0"/>
              </a:rPr>
              <a:t> ба </a:t>
            </a:r>
            <a:r>
              <a:rPr lang="ru-RU" sz="1190" dirty="0" err="1">
                <a:solidFill>
                  <a:srgbClr val="6C6463"/>
                </a:solidFill>
                <a:latin typeface="Arial" panose="020B0604020202020204" pitchFamily="34" charset="0"/>
                <a:cs typeface="Arial" panose="020B0604020202020204" pitchFamily="34" charset="0"/>
              </a:rPr>
              <a:t>системаи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энергетикӣ</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таъсири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манфӣ</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мерасонад</a:t>
            </a:r>
            <a:r>
              <a:rPr lang="ru-RU" sz="1190" dirty="0">
                <a:solidFill>
                  <a:srgbClr val="6C6463"/>
                </a:solidFill>
                <a:latin typeface="Arial" panose="020B0604020202020204" pitchFamily="34" charset="0"/>
                <a:cs typeface="Arial" panose="020B0604020202020204" pitchFamily="34" charset="0"/>
              </a:rPr>
              <a:t>:</a:t>
            </a:r>
          </a:p>
          <a:p>
            <a:pPr>
              <a:lnSpc>
                <a:spcPct val="110000"/>
              </a:lnSpc>
              <a:buFont typeface="Arial" panose="020B0604020202020204"/>
            </a:pPr>
            <a:r>
              <a:rPr lang="ru-RU" sz="1190" dirty="0" err="1">
                <a:solidFill>
                  <a:srgbClr val="6C6463"/>
                </a:solidFill>
                <a:latin typeface="Arial" panose="020B0604020202020204" pitchFamily="34" charset="0"/>
                <a:cs typeface="Arial" panose="020B0604020202020204" pitchFamily="34" charset="0"/>
              </a:rPr>
              <a:t>Талафоти</a:t>
            </a:r>
            <a:r>
              <a:rPr lang="ru-RU" sz="1190" dirty="0">
                <a:solidFill>
                  <a:srgbClr val="6C6463"/>
                </a:solidFill>
                <a:latin typeface="Arial" panose="020B0604020202020204" pitchFamily="34" charset="0"/>
                <a:cs typeface="Arial" panose="020B0604020202020204" pitchFamily="34" charset="0"/>
              </a:rPr>
              <a:t> баланд</a:t>
            </a:r>
          </a:p>
          <a:p>
            <a:pPr>
              <a:lnSpc>
                <a:spcPct val="110000"/>
              </a:lnSpc>
              <a:buFont typeface="Arial" panose="020B0604020202020204"/>
            </a:pPr>
            <a:r>
              <a:rPr lang="ru-RU" sz="1190" dirty="0" err="1">
                <a:solidFill>
                  <a:srgbClr val="6C6463"/>
                </a:solidFill>
                <a:latin typeface="Arial" panose="020B0604020202020204" pitchFamily="34" charset="0"/>
                <a:cs typeface="Arial" panose="020B0604020202020204" pitchFamily="34" charset="0"/>
              </a:rPr>
              <a:t>Амнияти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истеъмолкунандагон</a:t>
            </a:r>
            <a:r>
              <a:rPr lang="ru-RU" sz="1190" dirty="0">
                <a:solidFill>
                  <a:srgbClr val="6C6463"/>
                </a:solidFill>
                <a:latin typeface="Arial" panose="020B0604020202020204" pitchFamily="34" charset="0"/>
                <a:cs typeface="Arial" panose="020B0604020202020204" pitchFamily="34" charset="0"/>
              </a:rPr>
              <a:t> дар </a:t>
            </a:r>
            <a:r>
              <a:rPr lang="ru-RU" sz="1190" dirty="0" err="1">
                <a:solidFill>
                  <a:srgbClr val="6C6463"/>
                </a:solidFill>
                <a:latin typeface="Arial" panose="020B0604020202020204" pitchFamily="34" charset="0"/>
                <a:cs typeface="Arial" panose="020B0604020202020204" pitchFamily="34" charset="0"/>
              </a:rPr>
              <a:t>шимол</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таъмин</a:t>
            </a:r>
            <a:r>
              <a:rPr lang="ru-RU" sz="1190" dirty="0">
                <a:solidFill>
                  <a:srgbClr val="6C6463"/>
                </a:solidFill>
                <a:latin typeface="Arial" panose="020B0604020202020204" pitchFamily="34" charset="0"/>
                <a:cs typeface="Arial" panose="020B0604020202020204" pitchFamily="34" charset="0"/>
              </a:rPr>
              <a:t> карда </a:t>
            </a:r>
            <a:r>
              <a:rPr lang="ru-RU" sz="1190" dirty="0" err="1">
                <a:solidFill>
                  <a:srgbClr val="6C6463"/>
                </a:solidFill>
                <a:latin typeface="Arial" panose="020B0604020202020204" pitchFamily="34" charset="0"/>
                <a:cs typeface="Arial" panose="020B0604020202020204" pitchFamily="34" charset="0"/>
              </a:rPr>
              <a:t>нашудааст</a:t>
            </a:r>
            <a:endParaRPr lang="ru-RU" sz="1190" dirty="0">
              <a:solidFill>
                <a:srgbClr val="6C6463"/>
              </a:solidFill>
              <a:latin typeface="Arial" panose="020B0604020202020204" pitchFamily="34" charset="0"/>
              <a:cs typeface="Arial" panose="020B0604020202020204" pitchFamily="34" charset="0"/>
            </a:endParaRPr>
          </a:p>
          <a:p>
            <a:pPr>
              <a:lnSpc>
                <a:spcPct val="110000"/>
              </a:lnSpc>
              <a:buFont typeface="Arial" panose="020B0604020202020204"/>
            </a:pPr>
            <a:r>
              <a:rPr lang="ru-RU" sz="1190" dirty="0">
                <a:solidFill>
                  <a:srgbClr val="6C6463"/>
                </a:solidFill>
                <a:latin typeface="Arial" panose="020B0604020202020204" pitchFamily="34" charset="0"/>
                <a:cs typeface="Arial" panose="020B0604020202020204" pitchFamily="34" charset="0"/>
              </a:rPr>
              <a:t>Пас аз </a:t>
            </a:r>
            <a:r>
              <a:rPr lang="ru-RU" sz="1190" dirty="0" err="1">
                <a:solidFill>
                  <a:srgbClr val="6C6463"/>
                </a:solidFill>
                <a:latin typeface="Arial" panose="020B0604020202020204" pitchFamily="34" charset="0"/>
                <a:cs typeface="Arial" panose="020B0604020202020204" pitchFamily="34" charset="0"/>
              </a:rPr>
              <a:t>оғози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истифодаи</a:t>
            </a:r>
            <a:r>
              <a:rPr lang="ru-RU" sz="1190" dirty="0">
                <a:solidFill>
                  <a:srgbClr val="6C6463"/>
                </a:solidFill>
                <a:latin typeface="Arial" panose="020B0604020202020204" pitchFamily="34" charset="0"/>
                <a:cs typeface="Arial" panose="020B0604020202020204" pitchFamily="34" charset="0"/>
              </a:rPr>
              <a:t> CASA-1000 </a:t>
            </a:r>
            <a:r>
              <a:rPr lang="ru-RU" sz="1190" dirty="0" err="1">
                <a:solidFill>
                  <a:srgbClr val="6C6463"/>
                </a:solidFill>
                <a:latin typeface="Arial" panose="020B0604020202020204" pitchFamily="34" charset="0"/>
                <a:cs typeface="Arial" panose="020B0604020202020204" pitchFamily="34" charset="0"/>
              </a:rPr>
              <a:t>хатари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воридоти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Қирғизистон</a:t>
            </a:r>
            <a:r>
              <a:rPr lang="ru-RU" sz="1190" dirty="0">
                <a:solidFill>
                  <a:srgbClr val="6C6463"/>
                </a:solidFill>
                <a:latin typeface="Arial" panose="020B0604020202020204" pitchFamily="34" charset="0"/>
                <a:cs typeface="Arial" panose="020B0604020202020204" pitchFamily="34" charset="0"/>
              </a:rPr>
              <a:t> ба </a:t>
            </a:r>
            <a:r>
              <a:rPr lang="ru-RU" sz="1190" dirty="0" err="1">
                <a:solidFill>
                  <a:srgbClr val="6C6463"/>
                </a:solidFill>
                <a:latin typeface="Arial" panose="020B0604020202020204" pitchFamily="34" charset="0"/>
                <a:cs typeface="Arial" panose="020B0604020202020204" pitchFamily="34" charset="0"/>
              </a:rPr>
              <a:t>миен</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меояд</a:t>
            </a:r>
            <a:r>
              <a:rPr lang="ru-RU" sz="1190" dirty="0">
                <a:solidFill>
                  <a:srgbClr val="6C6463"/>
                </a:solidFill>
                <a:latin typeface="Arial" panose="020B0604020202020204" pitchFamily="34" charset="0"/>
                <a:cs typeface="Arial" panose="020B0604020202020204" pitchFamily="34" charset="0"/>
              </a:rPr>
              <a:t>.</a:t>
            </a:r>
          </a:p>
          <a:p>
            <a:pPr>
              <a:lnSpc>
                <a:spcPct val="110000"/>
              </a:lnSpc>
              <a:buFont typeface="Arial" panose="020B0604020202020204"/>
            </a:pPr>
            <a:r>
              <a:rPr lang="ru-RU" sz="1190" dirty="0" err="1">
                <a:solidFill>
                  <a:srgbClr val="6C6463"/>
                </a:solidFill>
                <a:latin typeface="Arial" panose="020B0604020202020204" pitchFamily="34" charset="0"/>
                <a:cs typeface="Arial" panose="020B0604020202020204" pitchFamily="34" charset="0"/>
              </a:rPr>
              <a:t>Вариантҳои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схемаҳои</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тақвият</a:t>
            </a:r>
            <a:r>
              <a:rPr lang="ru-RU" sz="1190" dirty="0">
                <a:solidFill>
                  <a:srgbClr val="6C6463"/>
                </a:solidFill>
                <a:latin typeface="Arial" panose="020B0604020202020204" pitchFamily="34" charset="0"/>
                <a:cs typeface="Arial" panose="020B0604020202020204" pitchFamily="34" charset="0"/>
              </a:rPr>
              <a:t>:</a:t>
            </a:r>
          </a:p>
          <a:p>
            <a:pPr>
              <a:lnSpc>
                <a:spcPct val="110000"/>
              </a:lnSpc>
              <a:buFont typeface="Arial" panose="020B0604020202020204"/>
            </a:pPr>
            <a:r>
              <a:rPr lang="ru-RU" sz="1190" dirty="0" err="1">
                <a:solidFill>
                  <a:srgbClr val="6C6463"/>
                </a:solidFill>
                <a:latin typeface="Arial" panose="020B0604020202020204" pitchFamily="34" charset="0"/>
                <a:cs typeface="Arial" panose="020B0604020202020204" pitchFamily="34" charset="0"/>
              </a:rPr>
              <a:t>Ангуштарин</a:t>
            </a:r>
            <a:r>
              <a:rPr lang="ru-RU" sz="1190" dirty="0">
                <a:solidFill>
                  <a:srgbClr val="6C6463"/>
                </a:solidFill>
                <a:latin typeface="Arial" panose="020B0604020202020204" pitchFamily="34" charset="0"/>
                <a:cs typeface="Arial" panose="020B0604020202020204" pitchFamily="34" charset="0"/>
              </a:rPr>
              <a:t> дар </a:t>
            </a:r>
            <a:r>
              <a:rPr lang="ru-RU" sz="1190" dirty="0" err="1">
                <a:solidFill>
                  <a:srgbClr val="6C6463"/>
                </a:solidFill>
                <a:latin typeface="Arial" panose="020B0604020202020204" pitchFamily="34" charset="0"/>
                <a:cs typeface="Arial" panose="020B0604020202020204" pitchFamily="34" charset="0"/>
              </a:rPr>
              <a:t>қитъаи</a:t>
            </a:r>
            <a:r>
              <a:rPr lang="ru-RU" sz="1190" dirty="0">
                <a:solidFill>
                  <a:srgbClr val="6C6463"/>
                </a:solidFill>
                <a:latin typeface="Arial" panose="020B0604020202020204" pitchFamily="34" charset="0"/>
                <a:cs typeface="Arial" panose="020B0604020202020204" pitchFamily="34" charset="0"/>
              </a:rPr>
              <a:t> ПС </a:t>
            </a:r>
            <a:r>
              <a:rPr lang="ru-RU" sz="1190" dirty="0" err="1">
                <a:solidFill>
                  <a:srgbClr val="6C6463"/>
                </a:solidFill>
                <a:latin typeface="Arial" panose="020B0604020202020204" pitchFamily="34" charset="0"/>
                <a:cs typeface="Arial" panose="020B0604020202020204" pitchFamily="34" charset="0"/>
              </a:rPr>
              <a:t>Сирдаре</a:t>
            </a:r>
            <a:r>
              <a:rPr lang="ru-RU" sz="1190" dirty="0">
                <a:solidFill>
                  <a:srgbClr val="6C6463"/>
                </a:solidFill>
                <a:latin typeface="Arial" panose="020B0604020202020204" pitchFamily="34" charset="0"/>
                <a:cs typeface="Arial" panose="020B0604020202020204" pitchFamily="34" charset="0"/>
              </a:rPr>
              <a:t> (0.8 </a:t>
            </a:r>
            <a:r>
              <a:rPr lang="ru-RU" sz="1190" dirty="0" err="1">
                <a:solidFill>
                  <a:srgbClr val="6C6463"/>
                </a:solidFill>
                <a:latin typeface="Arial" panose="020B0604020202020204" pitchFamily="34" charset="0"/>
                <a:cs typeface="Arial" panose="020B0604020202020204" pitchFamily="34" charset="0"/>
              </a:rPr>
              <a:t>mUSD</a:t>
            </a:r>
            <a:r>
              <a:rPr lang="ru-RU" sz="1190" dirty="0">
                <a:solidFill>
                  <a:srgbClr val="6C6463"/>
                </a:solidFill>
                <a:latin typeface="Arial" panose="020B0604020202020204" pitchFamily="34" charset="0"/>
                <a:cs typeface="Arial" panose="020B0604020202020204" pitchFamily="34" charset="0"/>
              </a:rPr>
              <a:t>) ВЛ-500 ПС </a:t>
            </a:r>
            <a:r>
              <a:rPr lang="ru-RU" sz="1190" dirty="0" err="1">
                <a:solidFill>
                  <a:srgbClr val="6C6463"/>
                </a:solidFill>
                <a:latin typeface="Arial" panose="020B0604020202020204" pitchFamily="34" charset="0"/>
                <a:cs typeface="Arial" panose="020B0604020202020204" pitchFamily="34" charset="0"/>
              </a:rPr>
              <a:t>Суғд</a:t>
            </a:r>
            <a:r>
              <a:rPr lang="ru-RU" sz="1190" dirty="0">
                <a:solidFill>
                  <a:srgbClr val="6C6463"/>
                </a:solidFill>
                <a:latin typeface="Arial" panose="020B0604020202020204" pitchFamily="34" charset="0"/>
                <a:cs typeface="Arial" panose="020B0604020202020204" pitchFamily="34" charset="0"/>
              </a:rPr>
              <a:t>-ПС </a:t>
            </a:r>
            <a:r>
              <a:rPr lang="ru-RU" sz="1190" dirty="0" err="1">
                <a:solidFill>
                  <a:srgbClr val="6C6463"/>
                </a:solidFill>
                <a:latin typeface="Arial" panose="020B0604020202020204" pitchFamily="34" charset="0"/>
                <a:cs typeface="Arial" panose="020B0604020202020204" pitchFamily="34" charset="0"/>
              </a:rPr>
              <a:t>Сирдаре</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ва</a:t>
            </a:r>
            <a:r>
              <a:rPr lang="ru-RU" sz="1190" dirty="0">
                <a:solidFill>
                  <a:srgbClr val="6C6463"/>
                </a:solidFill>
                <a:latin typeface="Arial" panose="020B0604020202020204" pitchFamily="34" charset="0"/>
                <a:cs typeface="Arial" panose="020B0604020202020204" pitchFamily="34" charset="0"/>
              </a:rPr>
              <a:t> </a:t>
            </a:r>
            <a:r>
              <a:rPr lang="ru-RU" sz="1190" dirty="0" err="1">
                <a:solidFill>
                  <a:srgbClr val="6C6463"/>
                </a:solidFill>
                <a:latin typeface="Arial" panose="020B0604020202020204" pitchFamily="34" charset="0"/>
                <a:cs typeface="Arial" panose="020B0604020202020204" pitchFamily="34" charset="0"/>
              </a:rPr>
              <a:t>навсозии</a:t>
            </a:r>
            <a:r>
              <a:rPr lang="ru-RU" sz="1190" dirty="0">
                <a:solidFill>
                  <a:srgbClr val="6C6463"/>
                </a:solidFill>
                <a:latin typeface="Arial" panose="020B0604020202020204" pitchFamily="34" charset="0"/>
                <a:cs typeface="Arial" panose="020B0604020202020204" pitchFamily="34" charset="0"/>
              </a:rPr>
              <a:t> ПС </a:t>
            </a:r>
            <a:r>
              <a:rPr lang="ru-RU" sz="1190" dirty="0" err="1">
                <a:solidFill>
                  <a:srgbClr val="6C6463"/>
                </a:solidFill>
                <a:latin typeface="Arial" panose="020B0604020202020204" pitchFamily="34" charset="0"/>
                <a:cs typeface="Arial" panose="020B0604020202020204" pitchFamily="34" charset="0"/>
              </a:rPr>
              <a:t>Искодар</a:t>
            </a:r>
            <a:endParaRPr lang="ru-RU" sz="1190" dirty="0">
              <a:solidFill>
                <a:srgbClr val="6C6463"/>
              </a:solidFill>
              <a:latin typeface="Arial" panose="020B0604020202020204" pitchFamily="34" charset="0"/>
              <a:cs typeface="Arial" panose="020B0604020202020204" pitchFamily="34" charset="0"/>
            </a:endParaRPr>
          </a:p>
          <a:p>
            <a:pPr>
              <a:lnSpc>
                <a:spcPct val="110000"/>
              </a:lnSpc>
              <a:buFont typeface="Arial" panose="020B0604020202020204"/>
            </a:pPr>
            <a:r>
              <a:rPr lang="ru-RU" sz="1190" dirty="0">
                <a:solidFill>
                  <a:srgbClr val="6C6463"/>
                </a:solidFill>
                <a:latin typeface="Arial" panose="020B0604020202020204" pitchFamily="34" charset="0"/>
                <a:cs typeface="Arial" panose="020B0604020202020204" pitchFamily="34" charset="0"/>
              </a:rPr>
              <a:t>Хатти </a:t>
            </a:r>
            <a:r>
              <a:rPr lang="ru-RU" sz="1190" dirty="0" err="1">
                <a:solidFill>
                  <a:srgbClr val="6C6463"/>
                </a:solidFill>
                <a:latin typeface="Arial" panose="020B0604020202020204" pitchFamily="34" charset="0"/>
                <a:cs typeface="Arial" panose="020B0604020202020204" pitchFamily="34" charset="0"/>
              </a:rPr>
              <a:t>дуюми</a:t>
            </a:r>
            <a:r>
              <a:rPr lang="ru-RU" sz="1190" dirty="0">
                <a:solidFill>
                  <a:srgbClr val="6C6463"/>
                </a:solidFill>
                <a:latin typeface="Arial" panose="020B0604020202020204" pitchFamily="34" charset="0"/>
                <a:cs typeface="Arial" panose="020B0604020202020204" pitchFamily="34" charset="0"/>
              </a:rPr>
              <a:t> ПС </a:t>
            </a:r>
            <a:r>
              <a:rPr lang="ru-RU" sz="1190" dirty="0" err="1">
                <a:solidFill>
                  <a:srgbClr val="6C6463"/>
                </a:solidFill>
                <a:latin typeface="Arial" panose="020B0604020202020204" pitchFamily="34" charset="0"/>
                <a:cs typeface="Arial" panose="020B0604020202020204" pitchFamily="34" charset="0"/>
              </a:rPr>
              <a:t>Суғд</a:t>
            </a:r>
            <a:r>
              <a:rPr lang="ru-RU" sz="1190" dirty="0">
                <a:solidFill>
                  <a:srgbClr val="6C6463"/>
                </a:solidFill>
                <a:latin typeface="Arial" panose="020B0604020202020204" pitchFamily="34" charset="0"/>
                <a:cs typeface="Arial" panose="020B0604020202020204" pitchFamily="34" charset="0"/>
              </a:rPr>
              <a:t> ПС Душанбе</a:t>
            </a:r>
          </a:p>
          <a:p>
            <a:pPr>
              <a:lnSpc>
                <a:spcPct val="110000"/>
              </a:lnSpc>
              <a:buFont typeface="Arial" panose="020B0604020202020204"/>
            </a:pPr>
            <a:r>
              <a:rPr lang="ru-RU" sz="1190" dirty="0">
                <a:solidFill>
                  <a:srgbClr val="6C6463"/>
                </a:solidFill>
                <a:latin typeface="Arial" panose="020B0604020202020204" pitchFamily="34" charset="0"/>
                <a:cs typeface="Arial" panose="020B0604020202020204" pitchFamily="34" charset="0"/>
              </a:rPr>
              <a:t>ВЛ-500 ПС </a:t>
            </a:r>
            <a:r>
              <a:rPr lang="ru-RU" sz="1190" dirty="0" err="1">
                <a:solidFill>
                  <a:srgbClr val="6C6463"/>
                </a:solidFill>
                <a:latin typeface="Arial" panose="020B0604020202020204" pitchFamily="34" charset="0"/>
                <a:cs typeface="Arial" panose="020B0604020202020204" pitchFamily="34" charset="0"/>
              </a:rPr>
              <a:t>Суғд</a:t>
            </a:r>
            <a:r>
              <a:rPr lang="ru-RU" sz="1190" dirty="0">
                <a:solidFill>
                  <a:srgbClr val="6C6463"/>
                </a:solidFill>
                <a:latin typeface="Arial" panose="020B0604020202020204" pitchFamily="34" charset="0"/>
                <a:cs typeface="Arial" panose="020B0604020202020204" pitchFamily="34" charset="0"/>
              </a:rPr>
              <a:t>-ПС </a:t>
            </a:r>
            <a:r>
              <a:rPr lang="ru-RU" sz="1190" dirty="0" err="1">
                <a:solidFill>
                  <a:srgbClr val="6C6463"/>
                </a:solidFill>
                <a:latin typeface="Arial" panose="020B0604020202020204" pitchFamily="34" charset="0"/>
                <a:cs typeface="Arial" panose="020B0604020202020204" pitchFamily="34" charset="0"/>
              </a:rPr>
              <a:t>Роғун</a:t>
            </a:r>
            <a:endParaRPr lang="ru-RU" sz="1190" dirty="0">
              <a:solidFill>
                <a:srgbClr val="6C6463"/>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23807" y="1026575"/>
            <a:ext cx="5373818" cy="5035116"/>
          </a:xfrm>
          <a:prstGeom prst="rect">
            <a:avLst/>
          </a:prstGeom>
        </p:spPr>
      </p:pic>
      <p:pic>
        <p:nvPicPr>
          <p:cNvPr id="5" name="Picture 4"/>
          <p:cNvPicPr>
            <a:picLocks noChangeAspect="1"/>
          </p:cNvPicPr>
          <p:nvPr/>
        </p:nvPicPr>
        <p:blipFill>
          <a:blip r:embed="rId4"/>
          <a:stretch>
            <a:fillRect/>
          </a:stretch>
        </p:blipFill>
        <p:spPr>
          <a:xfrm>
            <a:off x="648931" y="3590995"/>
            <a:ext cx="4899782" cy="2979096"/>
          </a:xfrm>
          <a:prstGeom prst="rect">
            <a:avLst/>
          </a:prstGeom>
        </p:spPr>
      </p:pic>
      <p:pic>
        <p:nvPicPr>
          <p:cNvPr id="8" name="Picture 4"/>
          <p:cNvPicPr>
            <a:picLocks noChangeAspect="1"/>
          </p:cNvPicPr>
          <p:nvPr/>
        </p:nvPicPr>
        <p:blipFill>
          <a:blip r:embed="rId4"/>
          <a:stretch>
            <a:fillRect/>
          </a:stretch>
        </p:blipFill>
        <p:spPr>
          <a:xfrm>
            <a:off x="648931" y="3590995"/>
            <a:ext cx="4899782" cy="2979096"/>
          </a:xfrm>
          <a:prstGeom prst="rect">
            <a:avLst/>
          </a:prstGeom>
        </p:spPr>
      </p:pic>
      <p:pic>
        <p:nvPicPr>
          <p:cNvPr id="11" name="Picture 4"/>
          <p:cNvPicPr>
            <a:picLocks noChangeAspect="1"/>
          </p:cNvPicPr>
          <p:nvPr/>
        </p:nvPicPr>
        <p:blipFill>
          <a:blip r:embed="rId4"/>
          <a:stretch>
            <a:fillRect/>
          </a:stretch>
        </p:blipFill>
        <p:spPr>
          <a:xfrm>
            <a:off x="648931" y="3674988"/>
            <a:ext cx="4899782" cy="29790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17FF5-FD02-B211-4954-6757FD0A7145}"/>
              </a:ext>
            </a:extLst>
          </p:cNvPr>
          <p:cNvSpPr>
            <a:spLocks noGrp="1"/>
          </p:cNvSpPr>
          <p:nvPr>
            <p:ph type="ctrTitle"/>
          </p:nvPr>
        </p:nvSpPr>
        <p:spPr>
          <a:xfrm>
            <a:off x="864523" y="315885"/>
            <a:ext cx="10490661" cy="615140"/>
          </a:xfr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ormAutofit/>
          </a:bodyPr>
          <a:lstStyle/>
          <a:p>
            <a:r>
              <a:rPr lang="ru-RU" sz="3200" dirty="0">
                <a:latin typeface="Times New Roman" panose="02020603050405020304" pitchFamily="18" charset="0"/>
                <a:cs typeface="Times New Roman" panose="02020603050405020304" pitchFamily="18" charset="0"/>
              </a:rPr>
              <a:t>2. </a:t>
            </a:r>
            <a:r>
              <a:rPr lang="ru-RU" sz="3200" dirty="0" err="1">
                <a:latin typeface="Times New Roman" panose="02020603050405020304" pitchFamily="18" charset="0"/>
                <a:cs typeface="Times New Roman" panose="02020603050405020304" pitchFamily="18" charset="0"/>
              </a:rPr>
              <a:t>Системаи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электроэнергетикии</a:t>
            </a:r>
            <a:r>
              <a:rPr lang="ru-RU" sz="3200" dirty="0">
                <a:latin typeface="Times New Roman" panose="02020603050405020304" pitchFamily="18" charset="0"/>
                <a:cs typeface="Times New Roman" panose="02020603050405020304" pitchFamily="18" charset="0"/>
              </a:rPr>
              <a:t> </a:t>
            </a:r>
            <a:r>
              <a:rPr lang="tg-Cyrl-TJ" sz="3200" dirty="0">
                <a:latin typeface="Times New Roman" panose="02020603050405020304" pitchFamily="18" charset="0"/>
                <a:cs typeface="Times New Roman" panose="02020603050405020304" pitchFamily="18" charset="0"/>
              </a:rPr>
              <a:t>Ҷумҳурии Тоҷикистон </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31948A35-F978-2B33-EC2F-E2B3DCE623DD}"/>
              </a:ext>
            </a:extLst>
          </p:cNvPr>
          <p:cNvSpPr>
            <a:spLocks noGrp="1"/>
          </p:cNvSpPr>
          <p:nvPr>
            <p:ph type="subTitle" idx="1"/>
          </p:nvPr>
        </p:nvSpPr>
        <p:spPr>
          <a:xfrm>
            <a:off x="864523" y="1550126"/>
            <a:ext cx="10490661" cy="4280223"/>
          </a:xfrm>
          <a:solidFill>
            <a:schemeClr val="accent1">
              <a:lumMod val="20000"/>
              <a:lumOff val="80000"/>
            </a:schemeClr>
          </a:solidFill>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algn="just"/>
            <a:r>
              <a:rPr lang="tg-Cyrl-TJ" kern="100" dirty="0">
                <a:effectLst/>
                <a:latin typeface="Times New Roman" panose="02020603050405020304" pitchFamily="18" charset="0"/>
                <a:ea typeface="Calibri" panose="020F0502020204030204" pitchFamily="34" charset="0"/>
                <a:cs typeface="Times New Roman" panose="02020603050405020304" pitchFamily="18" charset="0"/>
              </a:rPr>
              <a:t>	Системаи электроэнергетикии Ҷумҳурии Тоҷикистон ҳамчун системаи ягона фаъолият намуда, дар чор минтақаи кишвар, тибқи ҷойгиршавии ҷуғрофӣ  Суғд (Шимол), Хатлон (Ҷануб), шаҳри Душанбе бо ноҳияҳои наздики он ва ноҳияҳои тобеи марказ пайваст аст. Бахши электроэнергия аз ҷониби 3 ҶСК БТ, ШИБ ва ШТБ, ки саҳмияҳои он ба Ҳукумати Ҷумҳурии Тоҷикистон тааллуқ доранд, идора карда мешавад.</a:t>
            </a:r>
          </a:p>
          <a:p>
            <a:pPr algn="just"/>
            <a:endParaRPr lang="tg-Cyrl-TJ"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tg-Cyrl-TJ" kern="100" dirty="0">
                <a:effectLst/>
                <a:latin typeface="Times New Roman" panose="02020603050405020304" pitchFamily="18" charset="0"/>
                <a:ea typeface="Calibri" panose="020F0502020204030204" pitchFamily="34" charset="0"/>
                <a:cs typeface="Times New Roman" panose="02020603050405020304" pitchFamily="18" charset="0"/>
              </a:rPr>
              <a:t>	Дар ҳамкории бахши хусусӣ ва ҲҶТ, тибқи шартномаи консесионӣ ба муҳлати 25 сол аз декабри соли 2002 то ин ҷониб системаи энергетикии Вилояти Мухтори Куҳистони Бадахшон ҳамчун як ширкати мустақил дар алоҳидагӣ фаъолият менамояд. </a:t>
            </a:r>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2264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Прямоугольник 70">
            <a:extLst>
              <a:ext uri="{FF2B5EF4-FFF2-40B4-BE49-F238E27FC236}">
                <a16:creationId xmlns:a16="http://schemas.microsoft.com/office/drawing/2014/main" id="{35DBFBF6-D743-4FBE-833E-FC8C169B30E9}"/>
              </a:ext>
            </a:extLst>
          </p:cNvPr>
          <p:cNvSpPr/>
          <p:nvPr/>
        </p:nvSpPr>
        <p:spPr>
          <a:xfrm>
            <a:off x="174171" y="5281560"/>
            <a:ext cx="11878492"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1200" dirty="0">
                <a:latin typeface="Times New Roman Tj" panose="02020603050405020304" pitchFamily="18" charset="-52"/>
                <a:cs typeface="Calibri" panose="020F0502020204030204" pitchFamily="34" charset="0"/>
              </a:rPr>
              <a:t>НИШОНДИҲАНДАҲОИ АСОСИИ РУШД</a:t>
            </a:r>
          </a:p>
          <a:p>
            <a:pPr algn="just"/>
            <a:r>
              <a:rPr lang="ru-RU" sz="1200" dirty="0" err="1">
                <a:latin typeface="Times New Roman Tj" panose="02020603050405020304" pitchFamily="18" charset="-52"/>
                <a:cs typeface="Calibri" panose="020F0502020204030204" pitchFamily="34" charset="0"/>
              </a:rPr>
              <a:t>Расидан</a:t>
            </a:r>
            <a:r>
              <a:rPr lang="ru-RU" sz="1200" dirty="0">
                <a:latin typeface="Times New Roman Tj" panose="02020603050405020304" pitchFamily="18" charset="-52"/>
                <a:cs typeface="Calibri" panose="020F0502020204030204" pitchFamily="34" charset="0"/>
              </a:rPr>
              <a:t> ба </a:t>
            </a:r>
            <a:r>
              <a:rPr lang="ru-RU" sz="1200" dirty="0" err="1">
                <a:latin typeface="Times New Roman Tj" panose="02020603050405020304" pitchFamily="18" charset="-52"/>
                <a:cs typeface="Calibri" panose="020F0502020204030204" pitchFamily="34" charset="0"/>
              </a:rPr>
              <a:t>истиқлолияти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энергетикӣ</a:t>
            </a:r>
            <a:r>
              <a:rPr lang="ru-RU" sz="1200" dirty="0">
                <a:latin typeface="Times New Roman Tj" panose="02020603050405020304" pitchFamily="18" charset="-52"/>
                <a:cs typeface="Calibri" panose="020F0502020204030204" pitchFamily="34" charset="0"/>
              </a:rPr>
              <a:t> аз </a:t>
            </a:r>
            <a:r>
              <a:rPr lang="ru-RU" sz="1200" dirty="0" err="1">
                <a:latin typeface="Times New Roman Tj" panose="02020603050405020304" pitchFamily="18" charset="-52"/>
                <a:cs typeface="Calibri" panose="020F0502020204030204" pitchFamily="34" charset="0"/>
              </a:rPr>
              <a:t>ҷониби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Ҳукумати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Ҷумҳурии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Тоҷикистон</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ҳамчун</a:t>
            </a:r>
            <a:r>
              <a:rPr lang="ru-RU" sz="1200" dirty="0">
                <a:latin typeface="Times New Roman Tj" panose="02020603050405020304" pitchFamily="18" charset="-52"/>
                <a:cs typeface="Calibri" panose="020F0502020204030204" pitchFamily="34" charset="0"/>
              </a:rPr>
              <a:t> яке аз се </a:t>
            </a:r>
            <a:r>
              <a:rPr lang="ru-RU" sz="1200" dirty="0" err="1">
                <a:latin typeface="Times New Roman Tj" panose="02020603050405020304" pitchFamily="18" charset="-52"/>
                <a:cs typeface="Calibri" panose="020F0502020204030204" pitchFamily="34" charset="0"/>
              </a:rPr>
              <a:t>ҳадафи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стратегӣ</a:t>
            </a:r>
            <a:r>
              <a:rPr lang="ru-RU" sz="1200" dirty="0">
                <a:latin typeface="Times New Roman Tj" panose="02020603050405020304" pitchFamily="18" charset="-52"/>
                <a:cs typeface="Calibri" panose="020F0502020204030204" pitchFamily="34" charset="0"/>
              </a:rPr>
              <a:t> дар </a:t>
            </a:r>
            <a:r>
              <a:rPr lang="ru-RU" sz="1200" dirty="0" err="1">
                <a:latin typeface="Times New Roman Tj" panose="02020603050405020304" pitchFamily="18" charset="-52"/>
                <a:cs typeface="Calibri" panose="020F0502020204030204" pitchFamily="34" charset="0"/>
              </a:rPr>
              <a:t>доираи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Стратегияи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Миллии</a:t>
            </a:r>
            <a:r>
              <a:rPr lang="ru-RU" sz="1200" dirty="0">
                <a:latin typeface="Times New Roman Tj" panose="02020603050405020304" pitchFamily="18" charset="-52"/>
                <a:cs typeface="Calibri" panose="020F0502020204030204" pitchFamily="34" charset="0"/>
              </a:rPr>
              <a:t> Рушд то соли 2030 </a:t>
            </a:r>
            <a:r>
              <a:rPr lang="ru-RU" sz="1200" dirty="0" err="1">
                <a:latin typeface="Times New Roman Tj" panose="02020603050405020304" pitchFamily="18" charset="-52"/>
                <a:cs typeface="Calibri" panose="020F0502020204030204" pitchFamily="34" charset="0"/>
              </a:rPr>
              <a:t>муайян</a:t>
            </a:r>
            <a:r>
              <a:rPr lang="ru-RU" sz="1200" dirty="0">
                <a:latin typeface="Times New Roman Tj" panose="02020603050405020304" pitchFamily="18" charset="-52"/>
                <a:cs typeface="Calibri" panose="020F0502020204030204" pitchFamily="34" charset="0"/>
              </a:rPr>
              <a:t> карда </a:t>
            </a:r>
            <a:r>
              <a:rPr lang="ru-RU" sz="1200" dirty="0" err="1">
                <a:latin typeface="Times New Roman Tj" panose="02020603050405020304" pitchFamily="18" charset="-52"/>
                <a:cs typeface="Calibri" panose="020F0502020204030204" pitchFamily="34" charset="0"/>
              </a:rPr>
              <a:t>шудааст</a:t>
            </a:r>
            <a:r>
              <a:rPr lang="ru-RU" sz="1200" dirty="0">
                <a:latin typeface="Times New Roman Tj" panose="02020603050405020304" pitchFamily="18" charset="-52"/>
                <a:cs typeface="Calibri" panose="020F0502020204030204" pitchFamily="34" charset="0"/>
              </a:rPr>
              <a:t>. Дар </a:t>
            </a:r>
            <a:r>
              <a:rPr lang="ru-RU" sz="1200" dirty="0" err="1">
                <a:latin typeface="Times New Roman Tj" panose="02020603050405020304" pitchFamily="18" charset="-52"/>
                <a:cs typeface="Calibri" panose="020F0502020204030204" pitchFamily="34" charset="0"/>
              </a:rPr>
              <a:t>Стратегияи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Миллии</a:t>
            </a:r>
            <a:r>
              <a:rPr lang="ru-RU" sz="1200" dirty="0">
                <a:latin typeface="Times New Roman Tj" panose="02020603050405020304" pitchFamily="18" charset="-52"/>
                <a:cs typeface="Calibri" panose="020F0502020204030204" pitchFamily="34" charset="0"/>
              </a:rPr>
              <a:t> Рушди </a:t>
            </a:r>
            <a:r>
              <a:rPr lang="ru-RU" sz="1200" dirty="0" err="1">
                <a:latin typeface="Times New Roman Tj" panose="02020603050405020304" pitchFamily="18" charset="-52"/>
                <a:cs typeface="Calibri" panose="020F0502020204030204" pitchFamily="34" charset="0"/>
              </a:rPr>
              <a:t>Тоҷикистон</a:t>
            </a:r>
            <a:r>
              <a:rPr lang="ru-RU" sz="1200" dirty="0">
                <a:latin typeface="Times New Roman Tj" panose="02020603050405020304" pitchFamily="18" charset="-52"/>
                <a:cs typeface="Calibri" panose="020F0502020204030204" pitchFamily="34" charset="0"/>
              </a:rPr>
              <a:t> то соли 2030 дар бахши энергетика </a:t>
            </a:r>
            <a:r>
              <a:rPr lang="ru-RU" sz="1200" dirty="0" err="1">
                <a:latin typeface="Times New Roman Tj" panose="02020603050405020304" pitchFamily="18" charset="-52"/>
                <a:cs typeface="Calibri" panose="020F0502020204030204" pitchFamily="34" charset="0"/>
              </a:rPr>
              <a:t>нишондиҳандаҳои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асосӣ</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муайян</a:t>
            </a:r>
            <a:r>
              <a:rPr lang="ru-RU" sz="1200" dirty="0">
                <a:latin typeface="Times New Roman Tj" panose="02020603050405020304" pitchFamily="18" charset="-52"/>
                <a:cs typeface="Calibri" panose="020F0502020204030204" pitchFamily="34" charset="0"/>
              </a:rPr>
              <a:t> карда </a:t>
            </a:r>
            <a:r>
              <a:rPr lang="ru-RU" sz="1200" dirty="0" err="1">
                <a:latin typeface="Times New Roman Tj" panose="02020603050405020304" pitchFamily="18" charset="-52"/>
                <a:cs typeface="Calibri" panose="020F0502020204030204" pitchFamily="34" charset="0"/>
              </a:rPr>
              <a:t>шудаанд</a:t>
            </a:r>
            <a:r>
              <a:rPr lang="ru-RU" sz="1200" dirty="0">
                <a:latin typeface="Times New Roman Tj" panose="02020603050405020304" pitchFamily="18" charset="-52"/>
                <a:cs typeface="Calibri" panose="020F0502020204030204" pitchFamily="34" charset="0"/>
              </a:rPr>
              <a:t> -10/10/10/10-500, </a:t>
            </a:r>
            <a:r>
              <a:rPr lang="ru-RU" sz="1200" dirty="0" err="1">
                <a:latin typeface="Times New Roman Tj" panose="02020603050405020304" pitchFamily="18" charset="-52"/>
                <a:cs typeface="Calibri" panose="020F0502020204030204" pitchFamily="34" charset="0"/>
              </a:rPr>
              <a:t>ки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афзоиши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иқтидорҳои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лоиҳавии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низоми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энергетикаи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кишвар</a:t>
            </a:r>
            <a:r>
              <a:rPr lang="ru-RU" sz="1200" dirty="0">
                <a:latin typeface="Times New Roman Tj" panose="02020603050405020304" pitchFamily="18" charset="-52"/>
                <a:cs typeface="Calibri" panose="020F0502020204030204" pitchFamily="34" charset="0"/>
              </a:rPr>
              <a:t> то 10 ГВт, </a:t>
            </a:r>
            <a:r>
              <a:rPr lang="ru-RU" sz="1200" dirty="0" err="1">
                <a:latin typeface="Times New Roman Tj" panose="02020603050405020304" pitchFamily="18" charset="-52"/>
                <a:cs typeface="Calibri" panose="020F0502020204030204" pitchFamily="34" charset="0"/>
              </a:rPr>
              <a:t>коҳиш</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додани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талафоти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техникӣ</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ва</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тиҷоратӣ</a:t>
            </a:r>
            <a:r>
              <a:rPr lang="ru-RU" sz="1200" dirty="0">
                <a:latin typeface="Times New Roman Tj" panose="02020603050405020304" pitchFamily="18" charset="-52"/>
                <a:cs typeface="Calibri" panose="020F0502020204030204" pitchFamily="34" charset="0"/>
              </a:rPr>
              <a:t> дар </a:t>
            </a:r>
            <a:r>
              <a:rPr lang="ru-RU" sz="1200" dirty="0" err="1">
                <a:latin typeface="Times New Roman Tj" panose="02020603050405020304" pitchFamily="18" charset="-52"/>
                <a:cs typeface="Calibri" panose="020F0502020204030204" pitchFamily="34" charset="0"/>
              </a:rPr>
              <a:t>шабакаҳо</a:t>
            </a:r>
            <a:r>
              <a:rPr lang="ru-RU" sz="1200" dirty="0">
                <a:latin typeface="Times New Roman Tj" panose="02020603050405020304" pitchFamily="18" charset="-52"/>
                <a:cs typeface="Calibri" panose="020F0502020204030204" pitchFamily="34" charset="0"/>
              </a:rPr>
              <a:t> то 10%, </a:t>
            </a:r>
            <a:r>
              <a:rPr lang="ru-RU" sz="1200" dirty="0" err="1">
                <a:latin typeface="Times New Roman Tj" panose="02020603050405020304" pitchFamily="18" charset="-52"/>
                <a:cs typeface="Calibri" panose="020F0502020204030204" pitchFamily="34" charset="0"/>
              </a:rPr>
              <a:t>афзоиши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содироти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солонаи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энергияи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барқ</a:t>
            </a:r>
            <a:r>
              <a:rPr lang="ru-RU" sz="1200" dirty="0">
                <a:latin typeface="Times New Roman Tj" panose="02020603050405020304" pitchFamily="18" charset="-52"/>
                <a:cs typeface="Calibri" panose="020F0502020204030204" pitchFamily="34" charset="0"/>
              </a:rPr>
              <a:t> ​​дар як </a:t>
            </a:r>
            <a:r>
              <a:rPr lang="ru-RU" sz="1200" dirty="0" err="1">
                <a:latin typeface="Times New Roman Tj" panose="02020603050405020304" pitchFamily="18" charset="-52"/>
                <a:cs typeface="Calibri" panose="020F0502020204030204" pitchFamily="34" charset="0"/>
              </a:rPr>
              <a:t>сол</a:t>
            </a:r>
            <a:r>
              <a:rPr lang="ru-RU" sz="1200" dirty="0">
                <a:latin typeface="Times New Roman Tj" panose="02020603050405020304" pitchFamily="18" charset="-52"/>
                <a:cs typeface="Calibri" panose="020F0502020204030204" pitchFamily="34" charset="0"/>
              </a:rPr>
              <a:t> то 10 миллиард </a:t>
            </a:r>
            <a:r>
              <a:rPr lang="ru-RU" sz="1200" dirty="0" err="1">
                <a:latin typeface="Times New Roman Tj" panose="02020603050405020304" pitchFamily="18" charset="-52"/>
                <a:cs typeface="Calibri" panose="020F0502020204030204" pitchFamily="34" charset="0"/>
              </a:rPr>
              <a:t>кВт.соат</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диверсификатсияи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иқтидорҳои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низоми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электроэнергетикаи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ҷумҳурӣ</a:t>
            </a:r>
            <a:r>
              <a:rPr lang="ru-RU" sz="1200" dirty="0">
                <a:latin typeface="Times New Roman Tj" panose="02020603050405020304" pitchFamily="18" charset="-52"/>
                <a:cs typeface="Calibri" panose="020F0502020204030204" pitchFamily="34" charset="0"/>
              </a:rPr>
              <a:t> аз </a:t>
            </a:r>
            <a:r>
              <a:rPr lang="ru-RU" sz="1200" dirty="0" err="1">
                <a:latin typeface="Times New Roman Tj" panose="02020603050405020304" pitchFamily="18" charset="-52"/>
                <a:cs typeface="Calibri" panose="020F0502020204030204" pitchFamily="34" charset="0"/>
              </a:rPr>
              <a:t>дигар</a:t>
            </a:r>
            <a:r>
              <a:rPr lang="ru-RU" sz="1200" dirty="0">
                <a:latin typeface="Times New Roman Tj" panose="02020603050405020304" pitchFamily="18" charset="-52"/>
                <a:cs typeface="Calibri" panose="020F0502020204030204" pitchFamily="34" charset="0"/>
              </a:rPr>
              <a:t> намуди </a:t>
            </a:r>
            <a:r>
              <a:rPr lang="ru-RU" sz="1200" dirty="0" err="1">
                <a:latin typeface="Times New Roman Tj" panose="02020603050405020304" pitchFamily="18" charset="-52"/>
                <a:cs typeface="Calibri" panose="020F0502020204030204" pitchFamily="34" charset="0"/>
              </a:rPr>
              <a:t>манбаъҳои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тавлид</a:t>
            </a:r>
            <a:r>
              <a:rPr lang="ru-RU" sz="1200" dirty="0">
                <a:latin typeface="Times New Roman Tj" panose="02020603050405020304" pitchFamily="18" charset="-52"/>
                <a:cs typeface="Calibri" panose="020F0502020204030204" pitchFamily="34" charset="0"/>
              </a:rPr>
              <a:t> то 10 </a:t>
            </a:r>
            <a:r>
              <a:rPr lang="ru-RU" sz="1200" dirty="0" err="1">
                <a:latin typeface="Times New Roman Tj" panose="02020603050405020304" pitchFamily="18" charset="-52"/>
                <a:cs typeface="Calibri" panose="020F0502020204030204" pitchFamily="34" charset="0"/>
              </a:rPr>
              <a:t>фоиз</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ва</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гирифтани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иловагӣ</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беш</a:t>
            </a:r>
            <a:r>
              <a:rPr lang="ru-RU" sz="1200" dirty="0">
                <a:latin typeface="Times New Roman Tj" panose="02020603050405020304" pitchFamily="18" charset="-52"/>
                <a:cs typeface="Calibri" panose="020F0502020204030204" pitchFamily="34" charset="0"/>
              </a:rPr>
              <a:t> аз 500 миллион кВт / </a:t>
            </a:r>
            <a:r>
              <a:rPr lang="ru-RU" sz="1200" dirty="0" err="1">
                <a:latin typeface="Times New Roman Tj" panose="02020603050405020304" pitchFamily="18" charset="-52"/>
                <a:cs typeface="Calibri" panose="020F0502020204030204" pitchFamily="34" charset="0"/>
              </a:rPr>
              <a:t>соат</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соат</a:t>
            </a:r>
            <a:r>
              <a:rPr lang="ru-RU" sz="1200" dirty="0">
                <a:latin typeface="Times New Roman Tj" panose="02020603050405020304" pitchFamily="18" charset="-52"/>
                <a:cs typeface="Calibri" panose="020F0502020204030204" pitchFamily="34" charset="0"/>
              </a:rPr>
              <a:t> дар як </a:t>
            </a:r>
            <a:r>
              <a:rPr lang="ru-RU" sz="1200" dirty="0" err="1">
                <a:latin typeface="Times New Roman Tj" panose="02020603050405020304" pitchFamily="18" charset="-52"/>
                <a:cs typeface="Calibri" panose="020F0502020204030204" pitchFamily="34" charset="0"/>
              </a:rPr>
              <a:t>сол</a:t>
            </a:r>
            <a:r>
              <a:rPr lang="ru-RU" sz="1200" dirty="0">
                <a:latin typeface="Times New Roman Tj" panose="02020603050405020304" pitchFamily="18" charset="-52"/>
                <a:cs typeface="Calibri" panose="020F0502020204030204" pitchFamily="34" charset="0"/>
              </a:rPr>
              <a:t> аз </a:t>
            </a:r>
            <a:r>
              <a:rPr lang="ru-RU" sz="1200" dirty="0" err="1">
                <a:latin typeface="Times New Roman Tj" panose="02020603050405020304" pitchFamily="18" charset="-52"/>
                <a:cs typeface="Calibri" panose="020F0502020204030204" pitchFamily="34" charset="0"/>
              </a:rPr>
              <a:t>ҳисоби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манбаъҳои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барқароршавандаи</a:t>
            </a:r>
            <a:r>
              <a:rPr lang="ru-RU" sz="1200" dirty="0">
                <a:latin typeface="Times New Roman Tj" panose="02020603050405020304" pitchFamily="18" charset="-52"/>
                <a:cs typeface="Calibri" panose="020F0502020204030204" pitchFamily="34" charset="0"/>
              </a:rPr>
              <a:t> энергия </a:t>
            </a:r>
            <a:r>
              <a:rPr lang="ru-RU" sz="1200" dirty="0" err="1">
                <a:latin typeface="Times New Roman Tj" panose="02020603050405020304" pitchFamily="18" charset="-52"/>
                <a:cs typeface="Calibri" panose="020F0502020204030204" pitchFamily="34" charset="0"/>
              </a:rPr>
              <a:t>ва</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истифодаи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технологияҳои</a:t>
            </a:r>
            <a:r>
              <a:rPr lang="ru-RU" sz="1200" dirty="0">
                <a:latin typeface="Times New Roman Tj" panose="02020603050405020304" pitchFamily="18" charset="-52"/>
                <a:cs typeface="Calibri" panose="020F0502020204030204" pitchFamily="34" charset="0"/>
              </a:rPr>
              <a:t> </a:t>
            </a:r>
            <a:r>
              <a:rPr lang="ru-RU" sz="1200" dirty="0" err="1">
                <a:latin typeface="Times New Roman Tj" panose="02020603050405020304" pitchFamily="18" charset="-52"/>
                <a:cs typeface="Calibri" panose="020F0502020204030204" pitchFamily="34" charset="0"/>
              </a:rPr>
              <a:t>каммасраф</a:t>
            </a:r>
            <a:r>
              <a:rPr lang="ru-RU" sz="1200" dirty="0">
                <a:latin typeface="Times New Roman Tj" panose="02020603050405020304" pitchFamily="18" charset="-52"/>
                <a:cs typeface="Calibri" panose="020F0502020204030204" pitchFamily="34" charset="0"/>
              </a:rPr>
              <a:t>.</a:t>
            </a:r>
          </a:p>
        </p:txBody>
      </p:sp>
      <p:sp>
        <p:nvSpPr>
          <p:cNvPr id="4" name="Номер слайда 3">
            <a:extLst>
              <a:ext uri="{FF2B5EF4-FFF2-40B4-BE49-F238E27FC236}">
                <a16:creationId xmlns:a16="http://schemas.microsoft.com/office/drawing/2014/main" id="{01336AA2-8F27-4F73-BBC3-82927DC0ED00}"/>
              </a:ext>
            </a:extLst>
          </p:cNvPr>
          <p:cNvSpPr>
            <a:spLocks noGrp="1"/>
          </p:cNvSpPr>
          <p:nvPr>
            <p:ph type="sldNum" sz="quarter" idx="12"/>
          </p:nvPr>
        </p:nvSpPr>
        <p:spPr>
          <a:xfrm>
            <a:off x="10702899" y="6598580"/>
            <a:ext cx="342582" cy="259420"/>
          </a:xfrm>
        </p:spPr>
        <p:style>
          <a:lnRef idx="2">
            <a:schemeClr val="accent6"/>
          </a:lnRef>
          <a:fillRef idx="1">
            <a:schemeClr val="lt1"/>
          </a:fillRef>
          <a:effectRef idx="0">
            <a:schemeClr val="accent6"/>
          </a:effectRef>
          <a:fontRef idx="minor">
            <a:schemeClr val="dk1"/>
          </a:fontRef>
        </p:style>
        <p:txBody>
          <a:bodyPr/>
          <a:lstStyle/>
          <a:p>
            <a:fld id="{8985C11B-48DD-4CB1-9D82-F8398083A8D0}" type="slidenum">
              <a:rPr lang="ru-RU" smtClean="0">
                <a:latin typeface="Times New Roman Tj" panose="02020603050405020304" pitchFamily="18" charset="-52"/>
              </a:rPr>
              <a:t>20</a:t>
            </a:fld>
            <a:endParaRPr lang="ru-RU" dirty="0">
              <a:latin typeface="Times New Roman Tj" panose="02020603050405020304" pitchFamily="18" charset="-52"/>
            </a:endParaRPr>
          </a:p>
        </p:txBody>
      </p:sp>
      <p:sp>
        <p:nvSpPr>
          <p:cNvPr id="5" name="Donut 77">
            <a:extLst>
              <a:ext uri="{FF2B5EF4-FFF2-40B4-BE49-F238E27FC236}">
                <a16:creationId xmlns:a16="http://schemas.microsoft.com/office/drawing/2014/main" id="{9B3C1BAC-C316-4D04-8626-E9247BE0F766}"/>
              </a:ext>
            </a:extLst>
          </p:cNvPr>
          <p:cNvSpPr/>
          <p:nvPr/>
        </p:nvSpPr>
        <p:spPr>
          <a:xfrm>
            <a:off x="4960829" y="1648823"/>
            <a:ext cx="2636925" cy="2771161"/>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sp>
        <p:nvSpPr>
          <p:cNvPr id="6" name="Oval 78">
            <a:extLst>
              <a:ext uri="{FF2B5EF4-FFF2-40B4-BE49-F238E27FC236}">
                <a16:creationId xmlns:a16="http://schemas.microsoft.com/office/drawing/2014/main" id="{89D62C95-0DE3-417A-9400-FE1B9BAD8D62}"/>
              </a:ext>
            </a:extLst>
          </p:cNvPr>
          <p:cNvSpPr/>
          <p:nvPr/>
        </p:nvSpPr>
        <p:spPr>
          <a:xfrm>
            <a:off x="5529445" y="2246386"/>
            <a:ext cx="1499691" cy="157603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p>
        </p:txBody>
      </p:sp>
      <p:sp>
        <p:nvSpPr>
          <p:cNvPr id="7" name="Donut 26">
            <a:extLst>
              <a:ext uri="{FF2B5EF4-FFF2-40B4-BE49-F238E27FC236}">
                <a16:creationId xmlns:a16="http://schemas.microsoft.com/office/drawing/2014/main" id="{1D7605AF-880E-4125-8EF5-AD9B87B15CBA}"/>
              </a:ext>
            </a:extLst>
          </p:cNvPr>
          <p:cNvSpPr/>
          <p:nvPr/>
        </p:nvSpPr>
        <p:spPr>
          <a:xfrm>
            <a:off x="4663530" y="1336390"/>
            <a:ext cx="3231521" cy="3396026"/>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nvGrpSpPr>
          <p:cNvPr id="8" name="Group 25">
            <a:extLst>
              <a:ext uri="{FF2B5EF4-FFF2-40B4-BE49-F238E27FC236}">
                <a16:creationId xmlns:a16="http://schemas.microsoft.com/office/drawing/2014/main" id="{359AC622-E2C4-4CA8-9BC2-B7A9F424C4BB}"/>
              </a:ext>
            </a:extLst>
          </p:cNvPr>
          <p:cNvGrpSpPr/>
          <p:nvPr/>
        </p:nvGrpSpPr>
        <p:grpSpPr>
          <a:xfrm rot="10800000">
            <a:off x="5874296" y="3864308"/>
            <a:ext cx="829000" cy="1307708"/>
            <a:chOff x="5093002" y="2426934"/>
            <a:chExt cx="2232248" cy="3350691"/>
          </a:xfrm>
          <a:solidFill>
            <a:schemeClr val="accent6"/>
          </a:solidFill>
        </p:grpSpPr>
        <p:grpSp>
          <p:nvGrpSpPr>
            <p:cNvPr id="9" name="Group 19">
              <a:extLst>
                <a:ext uri="{FF2B5EF4-FFF2-40B4-BE49-F238E27FC236}">
                  <a16:creationId xmlns:a16="http://schemas.microsoft.com/office/drawing/2014/main" id="{FD71D222-8FF0-465A-9651-0A46EE8E6781}"/>
                </a:ext>
              </a:extLst>
            </p:cNvPr>
            <p:cNvGrpSpPr/>
            <p:nvPr/>
          </p:nvGrpSpPr>
          <p:grpSpPr>
            <a:xfrm>
              <a:off x="5625823" y="4659182"/>
              <a:ext cx="1166607" cy="1118443"/>
              <a:chOff x="4964627" y="3703863"/>
              <a:chExt cx="393594" cy="377344"/>
            </a:xfrm>
            <a:grpFill/>
          </p:grpSpPr>
          <p:sp>
            <p:nvSpPr>
              <p:cNvPr id="11" name="Oval 1">
                <a:extLst>
                  <a:ext uri="{FF2B5EF4-FFF2-40B4-BE49-F238E27FC236}">
                    <a16:creationId xmlns:a16="http://schemas.microsoft.com/office/drawing/2014/main" id="{71DAB9D6-35C8-4939-BECC-99D4CE4A4821}"/>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2" name="Oval 1">
                <a:extLst>
                  <a:ext uri="{FF2B5EF4-FFF2-40B4-BE49-F238E27FC236}">
                    <a16:creationId xmlns:a16="http://schemas.microsoft.com/office/drawing/2014/main" id="{33A1E2BD-B72D-47A8-87AD-75A663646E66}"/>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Oval 1">
                <a:extLst>
                  <a:ext uri="{FF2B5EF4-FFF2-40B4-BE49-F238E27FC236}">
                    <a16:creationId xmlns:a16="http://schemas.microsoft.com/office/drawing/2014/main" id="{896BE5F4-B4A3-4B36-B8B6-3053995FC049}"/>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Oval 1">
                <a:extLst>
                  <a:ext uri="{FF2B5EF4-FFF2-40B4-BE49-F238E27FC236}">
                    <a16:creationId xmlns:a16="http://schemas.microsoft.com/office/drawing/2014/main" id="{3379768D-AF38-4D86-B10B-0B7B282EAF25}"/>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0" name="Block Arc 24">
              <a:extLst>
                <a:ext uri="{FF2B5EF4-FFF2-40B4-BE49-F238E27FC236}">
                  <a16:creationId xmlns:a16="http://schemas.microsoft.com/office/drawing/2014/main" id="{30B378BF-9BA1-4893-9E20-F3758C5E386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15" name="Group 27">
            <a:extLst>
              <a:ext uri="{FF2B5EF4-FFF2-40B4-BE49-F238E27FC236}">
                <a16:creationId xmlns:a16="http://schemas.microsoft.com/office/drawing/2014/main" id="{420B2CCF-8C79-42B0-833C-ED9B29643CA7}"/>
              </a:ext>
            </a:extLst>
          </p:cNvPr>
          <p:cNvGrpSpPr/>
          <p:nvPr/>
        </p:nvGrpSpPr>
        <p:grpSpPr>
          <a:xfrm rot="19800000">
            <a:off x="5141755" y="1036047"/>
            <a:ext cx="829000" cy="1307708"/>
            <a:chOff x="5093002" y="2426934"/>
            <a:chExt cx="2232248" cy="3350691"/>
          </a:xfrm>
          <a:solidFill>
            <a:schemeClr val="accent4"/>
          </a:solidFill>
        </p:grpSpPr>
        <p:grpSp>
          <p:nvGrpSpPr>
            <p:cNvPr id="16" name="Group 28">
              <a:extLst>
                <a:ext uri="{FF2B5EF4-FFF2-40B4-BE49-F238E27FC236}">
                  <a16:creationId xmlns:a16="http://schemas.microsoft.com/office/drawing/2014/main" id="{E88015E3-AE48-4AB6-8F41-79C4CA3D31D7}"/>
                </a:ext>
              </a:extLst>
            </p:cNvPr>
            <p:cNvGrpSpPr/>
            <p:nvPr/>
          </p:nvGrpSpPr>
          <p:grpSpPr>
            <a:xfrm>
              <a:off x="5625823" y="4659182"/>
              <a:ext cx="1166607" cy="1118443"/>
              <a:chOff x="4964627" y="3703863"/>
              <a:chExt cx="393594" cy="377344"/>
            </a:xfrm>
            <a:grpFill/>
          </p:grpSpPr>
          <p:sp>
            <p:nvSpPr>
              <p:cNvPr id="18" name="Oval 1">
                <a:extLst>
                  <a:ext uri="{FF2B5EF4-FFF2-40B4-BE49-F238E27FC236}">
                    <a16:creationId xmlns:a16="http://schemas.microsoft.com/office/drawing/2014/main" id="{ED5C5C6B-862C-4F90-8072-5342F31B961A}"/>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9" name="Oval 1">
                <a:extLst>
                  <a:ext uri="{FF2B5EF4-FFF2-40B4-BE49-F238E27FC236}">
                    <a16:creationId xmlns:a16="http://schemas.microsoft.com/office/drawing/2014/main" id="{9FD771D7-59A1-4DF5-B059-024C4718D224}"/>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0" name="Oval 1">
                <a:extLst>
                  <a:ext uri="{FF2B5EF4-FFF2-40B4-BE49-F238E27FC236}">
                    <a16:creationId xmlns:a16="http://schemas.microsoft.com/office/drawing/2014/main" id="{FDF4F460-60BB-400D-9E8A-AEA5F39C2ED9}"/>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1" name="Oval 1">
                <a:extLst>
                  <a:ext uri="{FF2B5EF4-FFF2-40B4-BE49-F238E27FC236}">
                    <a16:creationId xmlns:a16="http://schemas.microsoft.com/office/drawing/2014/main" id="{5F064B1F-2008-428B-B5DA-EA2DE51238C4}"/>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17" name="Block Arc 29">
              <a:extLst>
                <a:ext uri="{FF2B5EF4-FFF2-40B4-BE49-F238E27FC236}">
                  <a16:creationId xmlns:a16="http://schemas.microsoft.com/office/drawing/2014/main" id="{03611AC5-60C4-47F9-AAD2-962A88150733}"/>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22" name="Group 34">
            <a:extLst>
              <a:ext uri="{FF2B5EF4-FFF2-40B4-BE49-F238E27FC236}">
                <a16:creationId xmlns:a16="http://schemas.microsoft.com/office/drawing/2014/main" id="{01E5F997-BB86-4D0B-96D1-4FE3FEB0470D}"/>
              </a:ext>
            </a:extLst>
          </p:cNvPr>
          <p:cNvGrpSpPr/>
          <p:nvPr/>
        </p:nvGrpSpPr>
        <p:grpSpPr>
          <a:xfrm rot="16200000">
            <a:off x="4412790" y="2412223"/>
            <a:ext cx="871201" cy="1244362"/>
            <a:chOff x="5093002" y="2426934"/>
            <a:chExt cx="2232248" cy="3350691"/>
          </a:xfrm>
          <a:solidFill>
            <a:schemeClr val="accent5"/>
          </a:solidFill>
        </p:grpSpPr>
        <p:grpSp>
          <p:nvGrpSpPr>
            <p:cNvPr id="23" name="Group 35">
              <a:extLst>
                <a:ext uri="{FF2B5EF4-FFF2-40B4-BE49-F238E27FC236}">
                  <a16:creationId xmlns:a16="http://schemas.microsoft.com/office/drawing/2014/main" id="{477E813B-40E3-4B89-B1C3-B93F0A6C4733}"/>
                </a:ext>
              </a:extLst>
            </p:cNvPr>
            <p:cNvGrpSpPr/>
            <p:nvPr/>
          </p:nvGrpSpPr>
          <p:grpSpPr>
            <a:xfrm>
              <a:off x="5625823" y="4659182"/>
              <a:ext cx="1166607" cy="1118443"/>
              <a:chOff x="4964627" y="3703863"/>
              <a:chExt cx="393594" cy="377344"/>
            </a:xfrm>
            <a:grpFill/>
          </p:grpSpPr>
          <p:sp>
            <p:nvSpPr>
              <p:cNvPr id="25" name="Oval 1">
                <a:extLst>
                  <a:ext uri="{FF2B5EF4-FFF2-40B4-BE49-F238E27FC236}">
                    <a16:creationId xmlns:a16="http://schemas.microsoft.com/office/drawing/2014/main" id="{59B478C1-3008-4F19-891F-8C26B59D0590}"/>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Oval 1">
                <a:extLst>
                  <a:ext uri="{FF2B5EF4-FFF2-40B4-BE49-F238E27FC236}">
                    <a16:creationId xmlns:a16="http://schemas.microsoft.com/office/drawing/2014/main" id="{381719A9-AB37-4142-A186-25AB738A3B1B}"/>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7" name="Oval 1">
                <a:extLst>
                  <a:ext uri="{FF2B5EF4-FFF2-40B4-BE49-F238E27FC236}">
                    <a16:creationId xmlns:a16="http://schemas.microsoft.com/office/drawing/2014/main" id="{165A2E62-E16D-4FA1-A117-B398E3E6EA65}"/>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8" name="Oval 1">
                <a:extLst>
                  <a:ext uri="{FF2B5EF4-FFF2-40B4-BE49-F238E27FC236}">
                    <a16:creationId xmlns:a16="http://schemas.microsoft.com/office/drawing/2014/main" id="{013DF4D8-7553-4DBA-BA95-5D95D406A482}"/>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24" name="Block Arc 36">
              <a:extLst>
                <a:ext uri="{FF2B5EF4-FFF2-40B4-BE49-F238E27FC236}">
                  <a16:creationId xmlns:a16="http://schemas.microsoft.com/office/drawing/2014/main" id="{8CD30BAE-E022-4089-87BA-BC777F1EA93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29" name="Group 44">
            <a:extLst>
              <a:ext uri="{FF2B5EF4-FFF2-40B4-BE49-F238E27FC236}">
                <a16:creationId xmlns:a16="http://schemas.microsoft.com/office/drawing/2014/main" id="{3D46E3F7-BAC1-4C51-B295-903CEAEADE57}"/>
              </a:ext>
            </a:extLst>
          </p:cNvPr>
          <p:cNvGrpSpPr/>
          <p:nvPr/>
        </p:nvGrpSpPr>
        <p:grpSpPr>
          <a:xfrm rot="1800000" flipH="1">
            <a:off x="6614638" y="1036047"/>
            <a:ext cx="829000" cy="1307708"/>
            <a:chOff x="5093002" y="2426934"/>
            <a:chExt cx="2232248" cy="3350691"/>
          </a:xfrm>
          <a:solidFill>
            <a:schemeClr val="accent1"/>
          </a:solidFill>
        </p:grpSpPr>
        <p:grpSp>
          <p:nvGrpSpPr>
            <p:cNvPr id="30" name="Group 52">
              <a:extLst>
                <a:ext uri="{FF2B5EF4-FFF2-40B4-BE49-F238E27FC236}">
                  <a16:creationId xmlns:a16="http://schemas.microsoft.com/office/drawing/2014/main" id="{D7712167-C096-4845-9715-C9E798389250}"/>
                </a:ext>
              </a:extLst>
            </p:cNvPr>
            <p:cNvGrpSpPr/>
            <p:nvPr/>
          </p:nvGrpSpPr>
          <p:grpSpPr>
            <a:xfrm>
              <a:off x="5625823" y="4659182"/>
              <a:ext cx="1166607" cy="1118443"/>
              <a:chOff x="4964627" y="3703863"/>
              <a:chExt cx="393594" cy="377344"/>
            </a:xfrm>
            <a:grpFill/>
          </p:grpSpPr>
          <p:sp>
            <p:nvSpPr>
              <p:cNvPr id="32" name="Oval 1">
                <a:extLst>
                  <a:ext uri="{FF2B5EF4-FFF2-40B4-BE49-F238E27FC236}">
                    <a16:creationId xmlns:a16="http://schemas.microsoft.com/office/drawing/2014/main" id="{28FCCF57-C23B-4B6A-BB43-767948E8AE15}"/>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3" name="Oval 1">
                <a:extLst>
                  <a:ext uri="{FF2B5EF4-FFF2-40B4-BE49-F238E27FC236}">
                    <a16:creationId xmlns:a16="http://schemas.microsoft.com/office/drawing/2014/main" id="{58FF07A1-DB88-4E3B-AF83-8BED0C24FAED}"/>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4" name="Oval 1">
                <a:extLst>
                  <a:ext uri="{FF2B5EF4-FFF2-40B4-BE49-F238E27FC236}">
                    <a16:creationId xmlns:a16="http://schemas.microsoft.com/office/drawing/2014/main" id="{857F625C-7749-46D3-8676-F4FEFD83D54F}"/>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5" name="Oval 1">
                <a:extLst>
                  <a:ext uri="{FF2B5EF4-FFF2-40B4-BE49-F238E27FC236}">
                    <a16:creationId xmlns:a16="http://schemas.microsoft.com/office/drawing/2014/main" id="{22A2A183-43DE-4F23-86C7-57958446D4DB}"/>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31" name="Block Arc 53">
              <a:extLst>
                <a:ext uri="{FF2B5EF4-FFF2-40B4-BE49-F238E27FC236}">
                  <a16:creationId xmlns:a16="http://schemas.microsoft.com/office/drawing/2014/main" id="{833926F7-4EEF-4460-9A54-D88BDB814D07}"/>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grpSp>
        <p:nvGrpSpPr>
          <p:cNvPr id="36" name="Group 45">
            <a:extLst>
              <a:ext uri="{FF2B5EF4-FFF2-40B4-BE49-F238E27FC236}">
                <a16:creationId xmlns:a16="http://schemas.microsoft.com/office/drawing/2014/main" id="{BD6D555F-13A2-4E17-A95D-BDEDE80E993F}"/>
              </a:ext>
            </a:extLst>
          </p:cNvPr>
          <p:cNvGrpSpPr/>
          <p:nvPr/>
        </p:nvGrpSpPr>
        <p:grpSpPr>
          <a:xfrm rot="5400000" flipH="1">
            <a:off x="7301404" y="2412223"/>
            <a:ext cx="871201" cy="1244362"/>
            <a:chOff x="5093002" y="2426934"/>
            <a:chExt cx="2232248" cy="3350691"/>
          </a:xfrm>
          <a:solidFill>
            <a:schemeClr val="accent2"/>
          </a:solidFill>
        </p:grpSpPr>
        <p:grpSp>
          <p:nvGrpSpPr>
            <p:cNvPr id="37" name="Group 46">
              <a:extLst>
                <a:ext uri="{FF2B5EF4-FFF2-40B4-BE49-F238E27FC236}">
                  <a16:creationId xmlns:a16="http://schemas.microsoft.com/office/drawing/2014/main" id="{FD2E32A1-76C7-402F-960F-95C109F49062}"/>
                </a:ext>
              </a:extLst>
            </p:cNvPr>
            <p:cNvGrpSpPr/>
            <p:nvPr/>
          </p:nvGrpSpPr>
          <p:grpSpPr>
            <a:xfrm>
              <a:off x="5625823" y="4659182"/>
              <a:ext cx="1166607" cy="1118443"/>
              <a:chOff x="4964627" y="3703863"/>
              <a:chExt cx="393594" cy="377344"/>
            </a:xfrm>
            <a:grpFill/>
          </p:grpSpPr>
          <p:sp>
            <p:nvSpPr>
              <p:cNvPr id="39" name="Oval 1">
                <a:extLst>
                  <a:ext uri="{FF2B5EF4-FFF2-40B4-BE49-F238E27FC236}">
                    <a16:creationId xmlns:a16="http://schemas.microsoft.com/office/drawing/2014/main" id="{7FF66D00-50EB-40C0-81C7-6FD4318B74B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0" name="Oval 1">
                <a:extLst>
                  <a:ext uri="{FF2B5EF4-FFF2-40B4-BE49-F238E27FC236}">
                    <a16:creationId xmlns:a16="http://schemas.microsoft.com/office/drawing/2014/main" id="{D8707DD0-4547-4AA4-8031-47FF18EA78AD}"/>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1" name="Oval 1">
                <a:extLst>
                  <a:ext uri="{FF2B5EF4-FFF2-40B4-BE49-F238E27FC236}">
                    <a16:creationId xmlns:a16="http://schemas.microsoft.com/office/drawing/2014/main" id="{B6020403-1E05-4B28-BF88-B090BF35F6A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2" name="Oval 1">
                <a:extLst>
                  <a:ext uri="{FF2B5EF4-FFF2-40B4-BE49-F238E27FC236}">
                    <a16:creationId xmlns:a16="http://schemas.microsoft.com/office/drawing/2014/main" id="{524C1EEA-9D02-47E4-8F08-86A56FE70271}"/>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sp>
          <p:nvSpPr>
            <p:cNvPr id="38" name="Block Arc 47">
              <a:extLst>
                <a:ext uri="{FF2B5EF4-FFF2-40B4-BE49-F238E27FC236}">
                  <a16:creationId xmlns:a16="http://schemas.microsoft.com/office/drawing/2014/main" id="{FD6779BE-E59D-4EA8-BCA8-EDC39A7E7E4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solidFill>
                  <a:schemeClr val="tx1"/>
                </a:solidFill>
              </a:endParaRPr>
            </a:p>
          </p:txBody>
        </p:sp>
      </p:grpSp>
      <p:sp>
        <p:nvSpPr>
          <p:cNvPr id="43" name="Oval 64">
            <a:extLst>
              <a:ext uri="{FF2B5EF4-FFF2-40B4-BE49-F238E27FC236}">
                <a16:creationId xmlns:a16="http://schemas.microsoft.com/office/drawing/2014/main" id="{CEBF4A93-6702-4206-87CA-AEADC43DEB78}"/>
              </a:ext>
            </a:extLst>
          </p:cNvPr>
          <p:cNvSpPr/>
          <p:nvPr/>
        </p:nvSpPr>
        <p:spPr>
          <a:xfrm>
            <a:off x="6839632" y="1201772"/>
            <a:ext cx="569254" cy="598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p>
        </p:txBody>
      </p:sp>
      <p:sp>
        <p:nvSpPr>
          <p:cNvPr id="44" name="Oval 65">
            <a:extLst>
              <a:ext uri="{FF2B5EF4-FFF2-40B4-BE49-F238E27FC236}">
                <a16:creationId xmlns:a16="http://schemas.microsoft.com/office/drawing/2014/main" id="{16473FFB-EFD9-4F39-A577-8416D4BE6EA0}"/>
              </a:ext>
            </a:extLst>
          </p:cNvPr>
          <p:cNvSpPr/>
          <p:nvPr/>
        </p:nvSpPr>
        <p:spPr>
          <a:xfrm>
            <a:off x="5167788" y="1201772"/>
            <a:ext cx="569254" cy="598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p>
        </p:txBody>
      </p:sp>
      <p:sp>
        <p:nvSpPr>
          <p:cNvPr id="45" name="Oval 66">
            <a:extLst>
              <a:ext uri="{FF2B5EF4-FFF2-40B4-BE49-F238E27FC236}">
                <a16:creationId xmlns:a16="http://schemas.microsoft.com/office/drawing/2014/main" id="{4B58EB8D-7C93-4699-8B75-D0ACA04F257E}"/>
              </a:ext>
            </a:extLst>
          </p:cNvPr>
          <p:cNvSpPr/>
          <p:nvPr/>
        </p:nvSpPr>
        <p:spPr>
          <a:xfrm>
            <a:off x="4341138" y="2735289"/>
            <a:ext cx="569254" cy="598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p>
        </p:txBody>
      </p:sp>
      <p:sp>
        <p:nvSpPr>
          <p:cNvPr id="46" name="Oval 67">
            <a:extLst>
              <a:ext uri="{FF2B5EF4-FFF2-40B4-BE49-F238E27FC236}">
                <a16:creationId xmlns:a16="http://schemas.microsoft.com/office/drawing/2014/main" id="{6FF6EA86-BAF4-4BB6-B58B-DA4E78ACC925}"/>
              </a:ext>
            </a:extLst>
          </p:cNvPr>
          <p:cNvSpPr/>
          <p:nvPr/>
        </p:nvSpPr>
        <p:spPr>
          <a:xfrm>
            <a:off x="6012952" y="4418338"/>
            <a:ext cx="569254" cy="598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a:p>
        </p:txBody>
      </p:sp>
      <p:sp>
        <p:nvSpPr>
          <p:cNvPr id="47" name="Oval 69">
            <a:extLst>
              <a:ext uri="{FF2B5EF4-FFF2-40B4-BE49-F238E27FC236}">
                <a16:creationId xmlns:a16="http://schemas.microsoft.com/office/drawing/2014/main" id="{F23AB52E-A33F-4054-83F5-3EDB190576AB}"/>
              </a:ext>
            </a:extLst>
          </p:cNvPr>
          <p:cNvSpPr/>
          <p:nvPr/>
        </p:nvSpPr>
        <p:spPr>
          <a:xfrm>
            <a:off x="7649389" y="2735289"/>
            <a:ext cx="569254" cy="598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3" tIns="34291" rIns="68583" bIns="34291" numCol="1" spcCol="0" rtlCol="0" fromWordArt="0" anchor="ctr" anchorCtr="0" forceAA="0" compatLnSpc="1">
            <a:prstTxWarp prst="textNoShape">
              <a:avLst/>
            </a:prstTxWarp>
            <a:noAutofit/>
          </a:bodyPr>
          <a:lstStyle/>
          <a:p>
            <a:pPr algn="ctr"/>
            <a:endParaRPr lang="ko-KR" altLang="en-US" sz="1350" dirty="0"/>
          </a:p>
        </p:txBody>
      </p:sp>
      <p:grpSp>
        <p:nvGrpSpPr>
          <p:cNvPr id="48" name="Group 79">
            <a:extLst>
              <a:ext uri="{FF2B5EF4-FFF2-40B4-BE49-F238E27FC236}">
                <a16:creationId xmlns:a16="http://schemas.microsoft.com/office/drawing/2014/main" id="{5CA1CB8C-2BEE-4E40-975B-B4C68AD981C7}"/>
              </a:ext>
            </a:extLst>
          </p:cNvPr>
          <p:cNvGrpSpPr/>
          <p:nvPr/>
        </p:nvGrpSpPr>
        <p:grpSpPr>
          <a:xfrm>
            <a:off x="7680494" y="1092508"/>
            <a:ext cx="2402962" cy="800484"/>
            <a:chOff x="2551705" y="4283314"/>
            <a:chExt cx="2357003" cy="899577"/>
          </a:xfrm>
        </p:grpSpPr>
        <p:sp>
          <p:nvSpPr>
            <p:cNvPr id="49" name="TextBox 48">
              <a:extLst>
                <a:ext uri="{FF2B5EF4-FFF2-40B4-BE49-F238E27FC236}">
                  <a16:creationId xmlns:a16="http://schemas.microsoft.com/office/drawing/2014/main" id="{B4469659-4F70-4FB8-B7EB-EA3289D9C0C6}"/>
                </a:ext>
              </a:extLst>
            </p:cNvPr>
            <p:cNvSpPr txBox="1"/>
            <p:nvPr/>
          </p:nvSpPr>
          <p:spPr>
            <a:xfrm>
              <a:off x="2551706" y="4560313"/>
              <a:ext cx="2357002" cy="622578"/>
            </a:xfrm>
            <a:prstGeom prst="rect">
              <a:avLst/>
            </a:prstGeom>
            <a:noFill/>
          </p:spPr>
          <p:txBody>
            <a:bodyPr wrap="square" rtlCol="0">
              <a:spAutoFit/>
            </a:bodyPr>
            <a:lstStyle/>
            <a:p>
              <a:pPr lvl="0" algn="ctr"/>
              <a:r>
                <a:rPr lang="ru-RU" sz="1000" b="1" dirty="0">
                  <a:solidFill>
                    <a:srgbClr val="30ACEC"/>
                  </a:solidFill>
                  <a:latin typeface="Times New Roman Tj" panose="02020603050405020304" pitchFamily="18" charset="-52"/>
                </a:rPr>
                <a:t>ПАСТ НАМУДАНИ ТАЛФОТИ ЭНЕРГИЯИ БАРЌ ТО 10 % </a:t>
              </a:r>
            </a:p>
            <a:p>
              <a:pPr lvl="0" algn="ctr"/>
              <a:endParaRPr lang="ru-RU" sz="1000" b="1" dirty="0">
                <a:solidFill>
                  <a:srgbClr val="30ACEC"/>
                </a:solidFill>
                <a:latin typeface="Times New Roman Tj" panose="02020603050405020304" pitchFamily="18" charset="-52"/>
                <a:cs typeface="Calibri" panose="020F0502020204030204" pitchFamily="34" charset="0"/>
              </a:endParaRPr>
            </a:p>
          </p:txBody>
        </p:sp>
        <p:sp>
          <p:nvSpPr>
            <p:cNvPr id="50" name="TextBox 49">
              <a:extLst>
                <a:ext uri="{FF2B5EF4-FFF2-40B4-BE49-F238E27FC236}">
                  <a16:creationId xmlns:a16="http://schemas.microsoft.com/office/drawing/2014/main" id="{C06630BC-C9DD-4296-8B09-C436691C724D}"/>
                </a:ext>
              </a:extLst>
            </p:cNvPr>
            <p:cNvSpPr txBox="1"/>
            <p:nvPr/>
          </p:nvSpPr>
          <p:spPr>
            <a:xfrm>
              <a:off x="2551705" y="4283314"/>
              <a:ext cx="2336966" cy="259407"/>
            </a:xfrm>
            <a:prstGeom prst="rect">
              <a:avLst/>
            </a:prstGeom>
            <a:noFill/>
          </p:spPr>
          <p:txBody>
            <a:bodyPr wrap="square" rtlCol="0">
              <a:spAutoFit/>
            </a:bodyPr>
            <a:lstStyle/>
            <a:p>
              <a:endParaRPr lang="ko-KR" altLang="en-US" sz="900" b="1" dirty="0">
                <a:solidFill>
                  <a:schemeClr val="accent1"/>
                </a:solidFill>
                <a:cs typeface="Arial" pitchFamily="34" charset="0"/>
              </a:endParaRPr>
            </a:p>
          </p:txBody>
        </p:sp>
      </p:grpSp>
      <p:grpSp>
        <p:nvGrpSpPr>
          <p:cNvPr id="51" name="Group 82">
            <a:extLst>
              <a:ext uri="{FF2B5EF4-FFF2-40B4-BE49-F238E27FC236}">
                <a16:creationId xmlns:a16="http://schemas.microsoft.com/office/drawing/2014/main" id="{2CB7EBD8-73E0-42C6-A902-C1EF45D8341F}"/>
              </a:ext>
            </a:extLst>
          </p:cNvPr>
          <p:cNvGrpSpPr/>
          <p:nvPr/>
        </p:nvGrpSpPr>
        <p:grpSpPr>
          <a:xfrm>
            <a:off x="8323884" y="2475839"/>
            <a:ext cx="2402963" cy="800485"/>
            <a:chOff x="2551705" y="4283314"/>
            <a:chExt cx="2357003" cy="899577"/>
          </a:xfrm>
        </p:grpSpPr>
        <p:sp>
          <p:nvSpPr>
            <p:cNvPr id="52" name="TextBox 51">
              <a:extLst>
                <a:ext uri="{FF2B5EF4-FFF2-40B4-BE49-F238E27FC236}">
                  <a16:creationId xmlns:a16="http://schemas.microsoft.com/office/drawing/2014/main" id="{12527E03-FDAD-49B3-8251-03C71A6F110A}"/>
                </a:ext>
              </a:extLst>
            </p:cNvPr>
            <p:cNvSpPr txBox="1"/>
            <p:nvPr/>
          </p:nvSpPr>
          <p:spPr>
            <a:xfrm>
              <a:off x="2551707" y="4560314"/>
              <a:ext cx="2357001" cy="622577"/>
            </a:xfrm>
            <a:prstGeom prst="rect">
              <a:avLst/>
            </a:prstGeom>
            <a:noFill/>
          </p:spPr>
          <p:txBody>
            <a:bodyPr wrap="square" rtlCol="0">
              <a:spAutoFit/>
            </a:bodyPr>
            <a:lstStyle/>
            <a:p>
              <a:pPr algn="ctr"/>
              <a:r>
                <a:rPr lang="ru-RU" sz="1000" b="1" dirty="0">
                  <a:solidFill>
                    <a:srgbClr val="80C34F"/>
                  </a:solidFill>
                  <a:latin typeface="Times New Roman Tj" panose="02020603050405020304" pitchFamily="18" charset="-52"/>
                </a:rPr>
                <a:t>ДИВЕРСИФИКАТСИЯИ САРЧАШМАИ ТАВЛИДИ ЭНЕРГИЯИ БАРЌ ТО</a:t>
              </a:r>
              <a:r>
                <a:rPr lang="en-US" sz="1000" b="1" dirty="0">
                  <a:solidFill>
                    <a:srgbClr val="80C34F"/>
                  </a:solidFill>
                  <a:latin typeface="Calibri" panose="020F0502020204030204" pitchFamily="34" charset="0"/>
                </a:rPr>
                <a:t>10%</a:t>
              </a:r>
            </a:p>
          </p:txBody>
        </p:sp>
        <p:sp>
          <p:nvSpPr>
            <p:cNvPr id="53" name="TextBox 52">
              <a:extLst>
                <a:ext uri="{FF2B5EF4-FFF2-40B4-BE49-F238E27FC236}">
                  <a16:creationId xmlns:a16="http://schemas.microsoft.com/office/drawing/2014/main" id="{0A9C8E8F-BF5B-48A2-B14F-A49F787819EC}"/>
                </a:ext>
              </a:extLst>
            </p:cNvPr>
            <p:cNvSpPr txBox="1"/>
            <p:nvPr/>
          </p:nvSpPr>
          <p:spPr>
            <a:xfrm>
              <a:off x="2551705" y="4283314"/>
              <a:ext cx="2336966" cy="259407"/>
            </a:xfrm>
            <a:prstGeom prst="rect">
              <a:avLst/>
            </a:prstGeom>
            <a:noFill/>
          </p:spPr>
          <p:txBody>
            <a:bodyPr wrap="square" rtlCol="0">
              <a:spAutoFit/>
            </a:bodyPr>
            <a:lstStyle/>
            <a:p>
              <a:endParaRPr lang="ko-KR" altLang="en-US" sz="900" b="1" dirty="0">
                <a:solidFill>
                  <a:schemeClr val="accent2"/>
                </a:solidFill>
                <a:cs typeface="Arial" pitchFamily="34" charset="0"/>
              </a:endParaRPr>
            </a:p>
          </p:txBody>
        </p:sp>
      </p:grpSp>
      <p:grpSp>
        <p:nvGrpSpPr>
          <p:cNvPr id="54" name="Group 85">
            <a:extLst>
              <a:ext uri="{FF2B5EF4-FFF2-40B4-BE49-F238E27FC236}">
                <a16:creationId xmlns:a16="http://schemas.microsoft.com/office/drawing/2014/main" id="{9B7FFB1F-8F2D-48DE-8BC1-A80B5D07ADA4}"/>
              </a:ext>
            </a:extLst>
          </p:cNvPr>
          <p:cNvGrpSpPr/>
          <p:nvPr/>
        </p:nvGrpSpPr>
        <p:grpSpPr>
          <a:xfrm>
            <a:off x="6979764" y="3945206"/>
            <a:ext cx="2382535" cy="1246760"/>
            <a:chOff x="2551705" y="4283314"/>
            <a:chExt cx="2357003" cy="1401097"/>
          </a:xfrm>
        </p:grpSpPr>
        <p:sp>
          <p:nvSpPr>
            <p:cNvPr id="55" name="TextBox 54">
              <a:extLst>
                <a:ext uri="{FF2B5EF4-FFF2-40B4-BE49-F238E27FC236}">
                  <a16:creationId xmlns:a16="http://schemas.microsoft.com/office/drawing/2014/main" id="{A716E797-B2C8-4482-B8CF-1FF58D9BFC59}"/>
                </a:ext>
              </a:extLst>
            </p:cNvPr>
            <p:cNvSpPr txBox="1"/>
            <p:nvPr/>
          </p:nvSpPr>
          <p:spPr>
            <a:xfrm>
              <a:off x="2551706" y="4560313"/>
              <a:ext cx="2357002" cy="1124098"/>
            </a:xfrm>
            <a:prstGeom prst="rect">
              <a:avLst/>
            </a:prstGeom>
            <a:noFill/>
          </p:spPr>
          <p:txBody>
            <a:bodyPr wrap="square" rtlCol="0">
              <a:spAutoFit/>
            </a:bodyPr>
            <a:lstStyle/>
            <a:p>
              <a:pPr lvl="0" algn="ctr"/>
              <a:r>
                <a:rPr lang="ru-RU" sz="1000" i="1" dirty="0">
                  <a:solidFill>
                    <a:srgbClr val="A666E1"/>
                  </a:solidFill>
                  <a:latin typeface="Times New Roman Tj" panose="02020603050405020304" pitchFamily="18" charset="-52"/>
                </a:rPr>
                <a:t>АЗ ЊИСОБИ МАЪБАЊОИ БАРЌАРОРШАВАНДА (</a:t>
              </a:r>
              <a:r>
                <a:rPr lang="ru-RU" sz="1000" i="1" dirty="0" err="1">
                  <a:solidFill>
                    <a:srgbClr val="A666E1"/>
                  </a:solidFill>
                  <a:latin typeface="Times New Roman Tj" panose="02020603050405020304" pitchFamily="18" charset="-52"/>
                </a:rPr>
                <a:t>офтобї</a:t>
              </a:r>
              <a:r>
                <a:rPr lang="ru-RU" sz="1000" i="1" dirty="0">
                  <a:solidFill>
                    <a:srgbClr val="A666E1"/>
                  </a:solidFill>
                  <a:latin typeface="Times New Roman Tj" panose="02020603050405020304" pitchFamily="18" charset="-52"/>
                </a:rPr>
                <a:t>, </a:t>
              </a:r>
              <a:r>
                <a:rPr lang="ru-RU" sz="1000" i="1" dirty="0" err="1">
                  <a:solidFill>
                    <a:srgbClr val="A666E1"/>
                  </a:solidFill>
                  <a:latin typeface="Times New Roman Tj" panose="02020603050405020304" pitchFamily="18" charset="-52"/>
                </a:rPr>
                <a:t>шамолї</a:t>
              </a:r>
              <a:r>
                <a:rPr lang="ru-RU" sz="1000" i="1" dirty="0">
                  <a:solidFill>
                    <a:srgbClr val="A666E1"/>
                  </a:solidFill>
                  <a:latin typeface="Times New Roman Tj" panose="02020603050405020304" pitchFamily="18" charset="-52"/>
                </a:rPr>
                <a:t>, </a:t>
              </a:r>
              <a:r>
                <a:rPr lang="ru-RU" sz="1000" i="1" dirty="0" err="1">
                  <a:solidFill>
                    <a:srgbClr val="A666E1"/>
                  </a:solidFill>
                  <a:latin typeface="Times New Roman Tj" panose="02020603050405020304" pitchFamily="18" charset="-52"/>
                </a:rPr>
                <a:t>обии</a:t>
              </a:r>
              <a:r>
                <a:rPr lang="ru-RU" sz="1000" i="1" dirty="0">
                  <a:solidFill>
                    <a:srgbClr val="A666E1"/>
                  </a:solidFill>
                  <a:latin typeface="Times New Roman Tj" panose="02020603050405020304" pitchFamily="18" charset="-52"/>
                </a:rPr>
                <a:t> </a:t>
              </a:r>
              <a:r>
                <a:rPr lang="ru-RU" sz="1000" i="1" dirty="0" err="1">
                  <a:solidFill>
                    <a:srgbClr val="A666E1"/>
                  </a:solidFill>
                  <a:latin typeface="Times New Roman Tj" panose="02020603050405020304" pitchFamily="18" charset="-52"/>
                </a:rPr>
                <a:t>хурд</a:t>
              </a:r>
              <a:r>
                <a:rPr lang="ru-RU" sz="1000" i="1" dirty="0">
                  <a:solidFill>
                    <a:srgbClr val="A666E1"/>
                  </a:solidFill>
                  <a:latin typeface="Times New Roman Tj" panose="02020603050405020304" pitchFamily="18" charset="-52"/>
                </a:rPr>
                <a:t>) ИСТЕЊСОЛ ВА САРФАЉУЇ </a:t>
              </a:r>
            </a:p>
            <a:p>
              <a:pPr lvl="0" algn="ctr"/>
              <a:r>
                <a:rPr lang="ru-RU" sz="1000" i="1" dirty="0">
                  <a:solidFill>
                    <a:srgbClr val="A666E1"/>
                  </a:solidFill>
                  <a:latin typeface="Times New Roman Tj" panose="02020603050405020304" pitchFamily="18" charset="-52"/>
                </a:rPr>
                <a:t>500 млн</a:t>
              </a:r>
              <a:r>
                <a:rPr lang="en-US" sz="1000" i="1" dirty="0">
                  <a:solidFill>
                    <a:srgbClr val="A666E1"/>
                  </a:solidFill>
                  <a:latin typeface="Calibri" panose="020F0502020204030204" pitchFamily="34" charset="0"/>
                </a:rPr>
                <a:t>.</a:t>
              </a:r>
              <a:r>
                <a:rPr lang="ru-RU" sz="1000" i="1" dirty="0">
                  <a:solidFill>
                    <a:srgbClr val="A666E1"/>
                  </a:solidFill>
                  <a:latin typeface="Times New Roman Tj" panose="02020603050405020304" pitchFamily="18" charset="-52"/>
                </a:rPr>
                <a:t>. кВт. </a:t>
              </a:r>
              <a:r>
                <a:rPr lang="ru-RU" sz="1000" i="1" dirty="0" err="1">
                  <a:solidFill>
                    <a:srgbClr val="A666E1"/>
                  </a:solidFill>
                  <a:latin typeface="Times New Roman Tj" panose="02020603050405020304" pitchFamily="18" charset="-52"/>
                </a:rPr>
                <a:t>соат</a:t>
              </a:r>
              <a:r>
                <a:rPr lang="ru-RU" sz="1000" i="1" dirty="0">
                  <a:solidFill>
                    <a:srgbClr val="A666E1"/>
                  </a:solidFill>
                  <a:latin typeface="Times New Roman Tj" panose="02020603050405020304" pitchFamily="18" charset="-52"/>
                </a:rPr>
                <a:t> СОЛОНА </a:t>
              </a:r>
            </a:p>
            <a:p>
              <a:pPr algn="ctr" defTabSz="499262">
                <a:lnSpc>
                  <a:spcPct val="90000"/>
                </a:lnSpc>
                <a:spcBef>
                  <a:spcPct val="0"/>
                </a:spcBef>
                <a:spcAft>
                  <a:spcPct val="35000"/>
                </a:spcAft>
              </a:pPr>
              <a:endParaRPr lang="ru-RU" sz="1000" i="1" dirty="0">
                <a:solidFill>
                  <a:srgbClr val="A666E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028DF112-3D91-40D0-A80C-A22DFE65ACB5}"/>
                </a:ext>
              </a:extLst>
            </p:cNvPr>
            <p:cNvSpPr txBox="1"/>
            <p:nvPr/>
          </p:nvSpPr>
          <p:spPr>
            <a:xfrm>
              <a:off x="2551705" y="4283314"/>
              <a:ext cx="2336966" cy="259407"/>
            </a:xfrm>
            <a:prstGeom prst="rect">
              <a:avLst/>
            </a:prstGeom>
            <a:noFill/>
          </p:spPr>
          <p:txBody>
            <a:bodyPr wrap="square" rtlCol="0">
              <a:spAutoFit/>
            </a:bodyPr>
            <a:lstStyle/>
            <a:p>
              <a:endParaRPr lang="ko-KR" altLang="en-US" sz="900" b="1" dirty="0">
                <a:solidFill>
                  <a:schemeClr val="accent3"/>
                </a:solidFill>
                <a:cs typeface="Arial" pitchFamily="34" charset="0"/>
              </a:endParaRPr>
            </a:p>
          </p:txBody>
        </p:sp>
      </p:grpSp>
      <p:grpSp>
        <p:nvGrpSpPr>
          <p:cNvPr id="57" name="Group 88">
            <a:extLst>
              <a:ext uri="{FF2B5EF4-FFF2-40B4-BE49-F238E27FC236}">
                <a16:creationId xmlns:a16="http://schemas.microsoft.com/office/drawing/2014/main" id="{28F1BF1E-EB96-4E36-9517-1D767E3E2C10}"/>
              </a:ext>
            </a:extLst>
          </p:cNvPr>
          <p:cNvGrpSpPr/>
          <p:nvPr/>
        </p:nvGrpSpPr>
        <p:grpSpPr>
          <a:xfrm>
            <a:off x="2514868" y="1092502"/>
            <a:ext cx="2369953" cy="954372"/>
            <a:chOff x="2551705" y="4283314"/>
            <a:chExt cx="2357003" cy="1072516"/>
          </a:xfrm>
        </p:grpSpPr>
        <p:sp>
          <p:nvSpPr>
            <p:cNvPr id="58" name="TextBox 57">
              <a:extLst>
                <a:ext uri="{FF2B5EF4-FFF2-40B4-BE49-F238E27FC236}">
                  <a16:creationId xmlns:a16="http://schemas.microsoft.com/office/drawing/2014/main" id="{A5644DF2-D5C6-429D-BB37-8236FB03B9B1}"/>
                </a:ext>
              </a:extLst>
            </p:cNvPr>
            <p:cNvSpPr txBox="1"/>
            <p:nvPr/>
          </p:nvSpPr>
          <p:spPr>
            <a:xfrm>
              <a:off x="2551706" y="4560313"/>
              <a:ext cx="2357002" cy="795517"/>
            </a:xfrm>
            <a:prstGeom prst="rect">
              <a:avLst/>
            </a:prstGeom>
            <a:noFill/>
          </p:spPr>
          <p:txBody>
            <a:bodyPr wrap="square" rtlCol="0">
              <a:spAutoFit/>
            </a:bodyPr>
            <a:lstStyle/>
            <a:p>
              <a:pPr lvl="0" algn="ctr"/>
              <a:r>
                <a:rPr lang="ru-RU" sz="1000" b="1" dirty="0">
                  <a:solidFill>
                    <a:srgbClr val="D64A3B"/>
                  </a:solidFill>
                  <a:latin typeface="Times New Roman Tj" panose="02020603050405020304" pitchFamily="18" charset="-52"/>
                </a:rPr>
                <a:t>БАЛАНД БАРДОШТАНИ ИЌТИДОРЊО ТО </a:t>
              </a:r>
            </a:p>
            <a:p>
              <a:pPr lvl="0" algn="ctr"/>
              <a:r>
                <a:rPr lang="ru-RU" sz="1000" b="1" dirty="0">
                  <a:solidFill>
                    <a:srgbClr val="D64A3B"/>
                  </a:solidFill>
                  <a:latin typeface="Times New Roman Tj" panose="02020603050405020304" pitchFamily="18" charset="-52"/>
                </a:rPr>
                <a:t>10 ГВт </a:t>
              </a:r>
            </a:p>
            <a:p>
              <a:pPr lvl="0" algn="ctr"/>
              <a:endParaRPr lang="ru-RU" sz="1000" b="1" dirty="0">
                <a:solidFill>
                  <a:srgbClr val="D64A3B"/>
                </a:solidFill>
                <a:latin typeface="Times New Roman Tj" panose="02020603050405020304" pitchFamily="18" charset="-52"/>
                <a:cs typeface="Calibri" panose="020F0502020204030204" pitchFamily="34" charset="0"/>
              </a:endParaRPr>
            </a:p>
          </p:txBody>
        </p:sp>
        <p:sp>
          <p:nvSpPr>
            <p:cNvPr id="59" name="TextBox 58">
              <a:extLst>
                <a:ext uri="{FF2B5EF4-FFF2-40B4-BE49-F238E27FC236}">
                  <a16:creationId xmlns:a16="http://schemas.microsoft.com/office/drawing/2014/main" id="{2E08DA19-15C3-4FF1-B114-18822A492C66}"/>
                </a:ext>
              </a:extLst>
            </p:cNvPr>
            <p:cNvSpPr txBox="1"/>
            <p:nvPr/>
          </p:nvSpPr>
          <p:spPr>
            <a:xfrm>
              <a:off x="2551705" y="4283314"/>
              <a:ext cx="2336966" cy="259407"/>
            </a:xfrm>
            <a:prstGeom prst="rect">
              <a:avLst/>
            </a:prstGeom>
            <a:noFill/>
          </p:spPr>
          <p:txBody>
            <a:bodyPr wrap="square" rtlCol="0">
              <a:spAutoFit/>
            </a:bodyPr>
            <a:lstStyle/>
            <a:p>
              <a:pPr algn="r"/>
              <a:endParaRPr lang="ko-KR" altLang="en-US" sz="900" b="1" dirty="0">
                <a:solidFill>
                  <a:schemeClr val="accent4"/>
                </a:solidFill>
                <a:cs typeface="Arial" pitchFamily="34" charset="0"/>
              </a:endParaRPr>
            </a:p>
          </p:txBody>
        </p:sp>
      </p:grpSp>
      <p:grpSp>
        <p:nvGrpSpPr>
          <p:cNvPr id="60" name="Group 91">
            <a:extLst>
              <a:ext uri="{FF2B5EF4-FFF2-40B4-BE49-F238E27FC236}">
                <a16:creationId xmlns:a16="http://schemas.microsoft.com/office/drawing/2014/main" id="{71BA42DE-506B-49B5-8E25-3F81091B84D1}"/>
              </a:ext>
            </a:extLst>
          </p:cNvPr>
          <p:cNvGrpSpPr/>
          <p:nvPr/>
        </p:nvGrpSpPr>
        <p:grpSpPr>
          <a:xfrm>
            <a:off x="2117689" y="2475839"/>
            <a:ext cx="2143822" cy="800483"/>
            <a:chOff x="2551705" y="4283314"/>
            <a:chExt cx="2357003" cy="899575"/>
          </a:xfrm>
        </p:grpSpPr>
        <p:sp>
          <p:nvSpPr>
            <p:cNvPr id="61" name="TextBox 60">
              <a:extLst>
                <a:ext uri="{FF2B5EF4-FFF2-40B4-BE49-F238E27FC236}">
                  <a16:creationId xmlns:a16="http://schemas.microsoft.com/office/drawing/2014/main" id="{069377B9-C2EB-4CDC-8B69-5038B0491425}"/>
                </a:ext>
              </a:extLst>
            </p:cNvPr>
            <p:cNvSpPr txBox="1"/>
            <p:nvPr/>
          </p:nvSpPr>
          <p:spPr>
            <a:xfrm>
              <a:off x="2551707" y="4560312"/>
              <a:ext cx="2357001" cy="622577"/>
            </a:xfrm>
            <a:prstGeom prst="rect">
              <a:avLst/>
            </a:prstGeom>
            <a:noFill/>
          </p:spPr>
          <p:txBody>
            <a:bodyPr wrap="square" rtlCol="0">
              <a:spAutoFit/>
            </a:bodyPr>
            <a:lstStyle/>
            <a:p>
              <a:pPr algn="ctr"/>
              <a:r>
                <a:rPr lang="ru-RU" sz="1000" b="1" dirty="0">
                  <a:solidFill>
                    <a:srgbClr val="D64787"/>
                  </a:solidFill>
                  <a:latin typeface="Times New Roman Tj" panose="02020603050405020304" pitchFamily="18" charset="-52"/>
                </a:rPr>
                <a:t>СОДИРОТИ ЭНЕРГИЯИ БАРЌ ТО </a:t>
              </a:r>
            </a:p>
            <a:p>
              <a:pPr algn="ctr"/>
              <a:r>
                <a:rPr lang="ru-RU" sz="1000" b="1" dirty="0">
                  <a:solidFill>
                    <a:srgbClr val="D64787"/>
                  </a:solidFill>
                  <a:latin typeface="Times New Roman Tj" panose="02020603050405020304" pitchFamily="18" charset="-52"/>
                </a:rPr>
                <a:t>10 млрд. кВт/</a:t>
              </a:r>
              <a:r>
                <a:rPr lang="ru-RU" sz="1000" b="1" dirty="0" err="1">
                  <a:solidFill>
                    <a:srgbClr val="D64787"/>
                  </a:solidFill>
                  <a:latin typeface="Times New Roman Tj" panose="02020603050405020304" pitchFamily="18" charset="-52"/>
                </a:rPr>
                <a:t>соат</a:t>
              </a:r>
              <a:r>
                <a:rPr lang="ru-RU" sz="1000" b="1" dirty="0">
                  <a:solidFill>
                    <a:srgbClr val="D64787"/>
                  </a:solidFill>
                  <a:latin typeface="Times New Roman Tj" panose="02020603050405020304" pitchFamily="18" charset="-52"/>
                </a:rPr>
                <a:t> </a:t>
              </a:r>
            </a:p>
          </p:txBody>
        </p:sp>
        <p:sp>
          <p:nvSpPr>
            <p:cNvPr id="62" name="TextBox 61">
              <a:extLst>
                <a:ext uri="{FF2B5EF4-FFF2-40B4-BE49-F238E27FC236}">
                  <a16:creationId xmlns:a16="http://schemas.microsoft.com/office/drawing/2014/main" id="{81CECBE8-6070-40DF-8CEF-71C1895AFC02}"/>
                </a:ext>
              </a:extLst>
            </p:cNvPr>
            <p:cNvSpPr txBox="1"/>
            <p:nvPr/>
          </p:nvSpPr>
          <p:spPr>
            <a:xfrm>
              <a:off x="2551705" y="4283314"/>
              <a:ext cx="2336966" cy="259407"/>
            </a:xfrm>
            <a:prstGeom prst="rect">
              <a:avLst/>
            </a:prstGeom>
            <a:noFill/>
          </p:spPr>
          <p:txBody>
            <a:bodyPr wrap="square" rtlCol="0">
              <a:spAutoFit/>
            </a:bodyPr>
            <a:lstStyle/>
            <a:p>
              <a:pPr algn="r"/>
              <a:endParaRPr lang="ko-KR" altLang="en-US" sz="900" b="1" dirty="0">
                <a:solidFill>
                  <a:schemeClr val="accent5"/>
                </a:solidFill>
                <a:cs typeface="Arial" pitchFamily="34" charset="0"/>
              </a:endParaRPr>
            </a:p>
          </p:txBody>
        </p:sp>
      </p:grpSp>
      <p:sp>
        <p:nvSpPr>
          <p:cNvPr id="63" name="TextBox 62">
            <a:extLst>
              <a:ext uri="{FF2B5EF4-FFF2-40B4-BE49-F238E27FC236}">
                <a16:creationId xmlns:a16="http://schemas.microsoft.com/office/drawing/2014/main" id="{B10645C7-EB4E-4510-A99D-2CED32303093}"/>
              </a:ext>
            </a:extLst>
          </p:cNvPr>
          <p:cNvSpPr txBox="1"/>
          <p:nvPr/>
        </p:nvSpPr>
        <p:spPr>
          <a:xfrm>
            <a:off x="1702584" y="714749"/>
            <a:ext cx="8894967" cy="276999"/>
          </a:xfrm>
          <a:prstGeom prst="rect">
            <a:avLst/>
          </a:prstGeom>
          <a:noFill/>
        </p:spPr>
        <p:txBody>
          <a:bodyPr wrap="square" rtlCol="0">
            <a:spAutoFit/>
          </a:bodyPr>
          <a:lstStyle/>
          <a:p>
            <a:pPr algn="ctr"/>
            <a:r>
              <a:rPr lang="tg-Cyrl-TJ" sz="1200" dirty="0">
                <a:solidFill>
                  <a:srgbClr val="414142"/>
                </a:solidFill>
                <a:latin typeface="Times New Roman Tj" panose="02020603050405020304" pitchFamily="18" charset="-52"/>
              </a:rPr>
              <a:t>8.4. Ҳадафҳои рушди соҳаи электроэнергетика дар Страгияи миллии рушди Ҷумҳурии Тоҷикистон барои давраи то соли 2030</a:t>
            </a:r>
            <a:endParaRPr lang="ru-RU" sz="1200" dirty="0">
              <a:solidFill>
                <a:srgbClr val="414142"/>
              </a:solidFill>
              <a:latin typeface="Times New Roman Tj" panose="02020603050405020304" pitchFamily="18" charset="-52"/>
            </a:endParaRPr>
          </a:p>
        </p:txBody>
      </p:sp>
      <p:sp>
        <p:nvSpPr>
          <p:cNvPr id="64" name="AutoShape 2" descr="ÐÐ°ÑÑÐ¸Ð½ÐºÐ¸ Ð¿Ð¾ Ð·Ð°Ð¿ÑÐ¾ÑÑ 10 circle vector">
            <a:extLst>
              <a:ext uri="{FF2B5EF4-FFF2-40B4-BE49-F238E27FC236}">
                <a16:creationId xmlns:a16="http://schemas.microsoft.com/office/drawing/2014/main" id="{30B28D5B-4050-4B6D-8450-6C059C6852DE}"/>
              </a:ext>
            </a:extLst>
          </p:cNvPr>
          <p:cNvSpPr>
            <a:spLocks noChangeAspect="1" noChangeArrowheads="1"/>
          </p:cNvSpPr>
          <p:nvPr/>
        </p:nvSpPr>
        <p:spPr bwMode="auto">
          <a:xfrm>
            <a:off x="5980894" y="3814910"/>
            <a:ext cx="263347" cy="2633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9004" tIns="39502" rIns="79004" bIns="39502" numCol="1" anchor="t" anchorCtr="0" compatLnSpc="1">
            <a:prstTxWarp prst="textNoShape">
              <a:avLst/>
            </a:prstTxWarp>
          </a:bodyPr>
          <a:lstStyle/>
          <a:p>
            <a:endParaRPr lang="ru-RU" sz="1555"/>
          </a:p>
        </p:txBody>
      </p:sp>
      <p:sp>
        <p:nvSpPr>
          <p:cNvPr id="65" name="AutoShape 4" descr="Картинки по запросу 10 circle vector">
            <a:extLst>
              <a:ext uri="{FF2B5EF4-FFF2-40B4-BE49-F238E27FC236}">
                <a16:creationId xmlns:a16="http://schemas.microsoft.com/office/drawing/2014/main" id="{A3373B8D-B304-45D5-B89C-5694A8A35E18}"/>
              </a:ext>
            </a:extLst>
          </p:cNvPr>
          <p:cNvSpPr>
            <a:spLocks noChangeAspect="1" noChangeArrowheads="1"/>
          </p:cNvSpPr>
          <p:nvPr/>
        </p:nvSpPr>
        <p:spPr bwMode="auto">
          <a:xfrm>
            <a:off x="3569621" y="2037315"/>
            <a:ext cx="5085893" cy="38185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9004" tIns="39502" rIns="79004" bIns="39502" numCol="1" anchor="t" anchorCtr="0" compatLnSpc="1">
            <a:prstTxWarp prst="textNoShape">
              <a:avLst/>
            </a:prstTxWarp>
          </a:bodyPr>
          <a:lstStyle/>
          <a:p>
            <a:endParaRPr lang="ru-RU" sz="1555"/>
          </a:p>
        </p:txBody>
      </p:sp>
      <p:pic>
        <p:nvPicPr>
          <p:cNvPr id="66" name="Рисунок 65">
            <a:extLst>
              <a:ext uri="{FF2B5EF4-FFF2-40B4-BE49-F238E27FC236}">
                <a16:creationId xmlns:a16="http://schemas.microsoft.com/office/drawing/2014/main" id="{B924DC94-4F1A-4E19-A97B-1801519610AA}"/>
              </a:ext>
            </a:extLst>
          </p:cNvPr>
          <p:cNvPicPr>
            <a:picLocks noChangeAspect="1"/>
          </p:cNvPicPr>
          <p:nvPr/>
        </p:nvPicPr>
        <p:blipFill>
          <a:blip r:embed="rId2">
            <a:duotone>
              <a:schemeClr val="accent1">
                <a:shade val="45000"/>
                <a:satMod val="135000"/>
              </a:schemeClr>
              <a:prstClr val="white"/>
            </a:duotone>
          </a:blip>
          <a:stretch>
            <a:fillRect/>
          </a:stretch>
        </p:blipFill>
        <p:spPr>
          <a:xfrm rot="1951414">
            <a:off x="6807579" y="1161887"/>
            <a:ext cx="670632" cy="658848"/>
          </a:xfrm>
          <a:prstGeom prst="rect">
            <a:avLst/>
          </a:prstGeom>
        </p:spPr>
      </p:pic>
      <p:pic>
        <p:nvPicPr>
          <p:cNvPr id="67" name="Рисунок 66">
            <a:extLst>
              <a:ext uri="{FF2B5EF4-FFF2-40B4-BE49-F238E27FC236}">
                <a16:creationId xmlns:a16="http://schemas.microsoft.com/office/drawing/2014/main" id="{F4B68787-E625-4444-958C-891BDF2EA08D}"/>
              </a:ext>
            </a:extLst>
          </p:cNvPr>
          <p:cNvPicPr>
            <a:picLocks noChangeAspect="1"/>
          </p:cNvPicPr>
          <p:nvPr/>
        </p:nvPicPr>
        <p:blipFill>
          <a:blip r:embed="rId2">
            <a:duotone>
              <a:schemeClr val="accent2">
                <a:shade val="45000"/>
                <a:satMod val="135000"/>
              </a:schemeClr>
              <a:prstClr val="white"/>
            </a:duotone>
          </a:blip>
          <a:stretch>
            <a:fillRect/>
          </a:stretch>
        </p:blipFill>
        <p:spPr>
          <a:xfrm>
            <a:off x="7614930" y="2699955"/>
            <a:ext cx="670632" cy="658848"/>
          </a:xfrm>
          <a:prstGeom prst="rect">
            <a:avLst/>
          </a:prstGeom>
        </p:spPr>
      </p:pic>
      <p:pic>
        <p:nvPicPr>
          <p:cNvPr id="68" name="Рисунок 67">
            <a:extLst>
              <a:ext uri="{FF2B5EF4-FFF2-40B4-BE49-F238E27FC236}">
                <a16:creationId xmlns:a16="http://schemas.microsoft.com/office/drawing/2014/main" id="{A6A9E05B-7996-406A-BB70-206AAAE5DBE7}"/>
              </a:ext>
            </a:extLst>
          </p:cNvPr>
          <p:cNvPicPr>
            <a:picLocks noChangeAspect="1"/>
          </p:cNvPicPr>
          <p:nvPr/>
        </p:nvPicPr>
        <p:blipFill>
          <a:blip r:embed="rId2">
            <a:duotone>
              <a:schemeClr val="accent4">
                <a:shade val="45000"/>
                <a:satMod val="135000"/>
              </a:schemeClr>
              <a:prstClr val="white"/>
            </a:duotone>
          </a:blip>
          <a:stretch>
            <a:fillRect/>
          </a:stretch>
        </p:blipFill>
        <p:spPr>
          <a:xfrm rot="19858582">
            <a:off x="5110878" y="1161886"/>
            <a:ext cx="670632" cy="658848"/>
          </a:xfrm>
          <a:prstGeom prst="rect">
            <a:avLst/>
          </a:prstGeom>
        </p:spPr>
      </p:pic>
      <p:pic>
        <p:nvPicPr>
          <p:cNvPr id="69" name="Рисунок 68">
            <a:extLst>
              <a:ext uri="{FF2B5EF4-FFF2-40B4-BE49-F238E27FC236}">
                <a16:creationId xmlns:a16="http://schemas.microsoft.com/office/drawing/2014/main" id="{64040E22-3821-4011-80B5-AA300FFD4AB7}"/>
              </a:ext>
            </a:extLst>
          </p:cNvPr>
          <p:cNvPicPr>
            <a:picLocks noChangeAspect="1"/>
          </p:cNvPicPr>
          <p:nvPr/>
        </p:nvPicPr>
        <p:blipFill>
          <a:blip r:embed="rId2">
            <a:duotone>
              <a:schemeClr val="accent5">
                <a:shade val="45000"/>
                <a:satMod val="135000"/>
              </a:schemeClr>
              <a:prstClr val="white"/>
            </a:duotone>
          </a:blip>
          <a:stretch>
            <a:fillRect/>
          </a:stretch>
        </p:blipFill>
        <p:spPr>
          <a:xfrm>
            <a:off x="4306095" y="2707552"/>
            <a:ext cx="670632" cy="658848"/>
          </a:xfrm>
          <a:prstGeom prst="rect">
            <a:avLst/>
          </a:prstGeom>
        </p:spPr>
      </p:pic>
      <p:pic>
        <p:nvPicPr>
          <p:cNvPr id="70" name="Рисунок 69">
            <a:extLst>
              <a:ext uri="{FF2B5EF4-FFF2-40B4-BE49-F238E27FC236}">
                <a16:creationId xmlns:a16="http://schemas.microsoft.com/office/drawing/2014/main" id="{9D92426E-6CC8-48BE-A91E-4AABE2CC35ED}"/>
              </a:ext>
            </a:extLst>
          </p:cNvPr>
          <p:cNvPicPr>
            <a:picLocks noChangeAspect="1"/>
          </p:cNvPicPr>
          <p:nvPr/>
        </p:nvPicPr>
        <p:blipFill>
          <a:blip r:embed="rId3"/>
          <a:stretch>
            <a:fillRect/>
          </a:stretch>
        </p:blipFill>
        <p:spPr>
          <a:xfrm>
            <a:off x="5961206" y="4403616"/>
            <a:ext cx="666916" cy="666916"/>
          </a:xfrm>
          <a:prstGeom prst="rect">
            <a:avLst/>
          </a:prstGeom>
        </p:spPr>
      </p:pic>
      <p:sp>
        <p:nvSpPr>
          <p:cNvPr id="72" name="Овал 71">
            <a:extLst>
              <a:ext uri="{FF2B5EF4-FFF2-40B4-BE49-F238E27FC236}">
                <a16:creationId xmlns:a16="http://schemas.microsoft.com/office/drawing/2014/main" id="{4E921458-DB6E-46A5-992C-1CAAA8C17272}"/>
              </a:ext>
            </a:extLst>
          </p:cNvPr>
          <p:cNvSpPr/>
          <p:nvPr/>
        </p:nvSpPr>
        <p:spPr>
          <a:xfrm>
            <a:off x="5529445" y="2274726"/>
            <a:ext cx="1455996" cy="1486221"/>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sz="800" b="1" dirty="0">
              <a:latin typeface="Calibri" panose="020F0502020204030204" pitchFamily="34" charset="0"/>
              <a:cs typeface="Calibri" panose="020F0502020204030204" pitchFamily="34" charset="0"/>
            </a:endParaRPr>
          </a:p>
          <a:p>
            <a:pPr algn="ctr"/>
            <a:endParaRPr lang="en-US" sz="800" b="1" dirty="0">
              <a:latin typeface="Calibri" panose="020F0502020204030204" pitchFamily="34" charset="0"/>
              <a:cs typeface="Calibri" panose="020F0502020204030204" pitchFamily="34" charset="0"/>
            </a:endParaRPr>
          </a:p>
          <a:p>
            <a:pPr lvl="0" algn="ctr"/>
            <a:r>
              <a:rPr lang="ru-RU" sz="800" b="1" dirty="0">
                <a:solidFill>
                  <a:schemeClr val="tx1"/>
                </a:solidFill>
                <a:latin typeface="Times New Roman Tj" panose="02020603050405020304" pitchFamily="18" charset="-52"/>
              </a:rPr>
              <a:t>ТАЪМИНИ БОСУБОТИ НЕРЎИ БАРЌ БАРОИ АХОЛИ ВА ИЌТИСОДИЁТИ КИШВАР </a:t>
            </a:r>
          </a:p>
        </p:txBody>
      </p:sp>
      <p:sp>
        <p:nvSpPr>
          <p:cNvPr id="73" name="TextBox 72">
            <a:extLst>
              <a:ext uri="{FF2B5EF4-FFF2-40B4-BE49-F238E27FC236}">
                <a16:creationId xmlns:a16="http://schemas.microsoft.com/office/drawing/2014/main" id="{1E32C9AF-5194-417E-AEBB-4ADCD874FFFE}"/>
              </a:ext>
            </a:extLst>
          </p:cNvPr>
          <p:cNvSpPr txBox="1"/>
          <p:nvPr/>
        </p:nvSpPr>
        <p:spPr>
          <a:xfrm>
            <a:off x="1143000" y="259421"/>
            <a:ext cx="9906000" cy="3086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00" algn="ctr">
              <a:lnSpc>
                <a:spcPct val="107000"/>
              </a:lnSpc>
              <a:spcAft>
                <a:spcPts val="800"/>
              </a:spcAft>
            </a:pPr>
            <a:r>
              <a:rPr lang="ru-RU" sz="1400" dirty="0">
                <a:latin typeface="Times New Roman Tj" panose="02020603050405020304" pitchFamily="18" charset="-52"/>
              </a:rPr>
              <a:t>ҲАДАФҲО ВА НИШОНДОДҲОИ РУШДИ СОҲАИ ЭЛЕКТРОЭНЕРГЕТИКА</a:t>
            </a:r>
            <a:endParaRPr lang="ru-RU" sz="1400" b="1" dirty="0">
              <a:latin typeface="Times New Roman Tj" panose="02020603050405020304" pitchFamily="18" charset="-5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47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4" name="Object 3"/>
          <p:cNvGraphicFramePr>
            <a:graphicFrameLocks noChangeAspect="1"/>
          </p:cNvGraphicFramePr>
          <p:nvPr>
            <p:extLst>
              <p:ext uri="{D42A27DB-BD31-4B8C-83A1-F6EECF244321}">
                <p14:modId xmlns:p14="http://schemas.microsoft.com/office/powerpoint/2010/main" val="791554265"/>
              </p:ext>
            </p:extLst>
          </p:nvPr>
        </p:nvGraphicFramePr>
        <p:xfrm>
          <a:off x="931178" y="795920"/>
          <a:ext cx="10511405" cy="5747569"/>
        </p:xfrm>
        <a:graphic>
          <a:graphicData uri="http://schemas.openxmlformats.org/presentationml/2006/ole">
            <mc:AlternateContent xmlns:mc="http://schemas.openxmlformats.org/markup-compatibility/2006">
              <mc:Choice xmlns:v="urn:schemas-microsoft-com:vml" Requires="v">
                <p:oleObj name="Фотография Photo Editor" r:id="rId3" imgW="21809524" imgH="14914286" progId="">
                  <p:embed/>
                </p:oleObj>
              </mc:Choice>
              <mc:Fallback>
                <p:oleObj name="Фотография Photo Editor" r:id="rId3" imgW="21809524" imgH="14914286" progId="">
                  <p:embed/>
                  <p:pic>
                    <p:nvPicPr>
                      <p:cNvPr id="2560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178" y="795920"/>
                        <a:ext cx="10511405" cy="5747569"/>
                      </a:xfrm>
                      <a:prstGeom prst="rect">
                        <a:avLst/>
                      </a:prstGeom>
                      <a:noFill/>
                      <a:ln w="12700">
                        <a:solidFill>
                          <a:srgbClr val="CC6600"/>
                        </a:solidFill>
                        <a:miter lim="800000"/>
                        <a:headEnd/>
                        <a:tailEnd/>
                      </a:ln>
                      <a:effectLst/>
                    </p:spPr>
                  </p:pic>
                </p:oleObj>
              </mc:Fallback>
            </mc:AlternateContent>
          </a:graphicData>
        </a:graphic>
      </p:graphicFrame>
      <p:sp>
        <p:nvSpPr>
          <p:cNvPr id="2" name="TextBox 1">
            <a:extLst>
              <a:ext uri="{FF2B5EF4-FFF2-40B4-BE49-F238E27FC236}">
                <a16:creationId xmlns:a16="http://schemas.microsoft.com/office/drawing/2014/main" id="{B655D8E6-1118-42D4-8B06-42B60CF5F78D}"/>
              </a:ext>
            </a:extLst>
          </p:cNvPr>
          <p:cNvSpPr txBox="1"/>
          <p:nvPr/>
        </p:nvSpPr>
        <p:spPr>
          <a:xfrm>
            <a:off x="2352376" y="992370"/>
            <a:ext cx="1656184"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Қазоқистон</a:t>
            </a:r>
            <a:endParaRPr lang="ru-RU" sz="2000" dirty="0">
              <a:latin typeface="Times New Roman Tj" panose="02020603050405020304" pitchFamily="18" charset="-52"/>
            </a:endParaRPr>
          </a:p>
        </p:txBody>
      </p:sp>
      <p:sp>
        <p:nvSpPr>
          <p:cNvPr id="6" name="TextBox 5">
            <a:extLst>
              <a:ext uri="{FF2B5EF4-FFF2-40B4-BE49-F238E27FC236}">
                <a16:creationId xmlns:a16="http://schemas.microsoft.com/office/drawing/2014/main" id="{B08D0DE6-093D-4AA6-B770-AB0BFC53556D}"/>
              </a:ext>
            </a:extLst>
          </p:cNvPr>
          <p:cNvSpPr txBox="1"/>
          <p:nvPr/>
        </p:nvSpPr>
        <p:spPr>
          <a:xfrm>
            <a:off x="1992336" y="2302727"/>
            <a:ext cx="1512168"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Ӯзбекистон</a:t>
            </a:r>
            <a:endParaRPr lang="ru-RU" sz="2000" dirty="0">
              <a:latin typeface="Times New Roman Tj" panose="02020603050405020304" pitchFamily="18" charset="-52"/>
            </a:endParaRPr>
          </a:p>
        </p:txBody>
      </p:sp>
      <p:sp>
        <p:nvSpPr>
          <p:cNvPr id="7" name="TextBox 6">
            <a:extLst>
              <a:ext uri="{FF2B5EF4-FFF2-40B4-BE49-F238E27FC236}">
                <a16:creationId xmlns:a16="http://schemas.microsoft.com/office/drawing/2014/main" id="{60903D43-C94C-4263-B2E6-6A5159009340}"/>
              </a:ext>
            </a:extLst>
          </p:cNvPr>
          <p:cNvSpPr txBox="1"/>
          <p:nvPr/>
        </p:nvSpPr>
        <p:spPr>
          <a:xfrm>
            <a:off x="3936552" y="5862025"/>
            <a:ext cx="1656184"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Афғонистон</a:t>
            </a:r>
            <a:endParaRPr lang="ru-RU" sz="2000" dirty="0">
              <a:latin typeface="Times New Roman Tj" panose="02020603050405020304" pitchFamily="18" charset="-52"/>
            </a:endParaRPr>
          </a:p>
        </p:txBody>
      </p:sp>
      <p:sp>
        <p:nvSpPr>
          <p:cNvPr id="8" name="TextBox 7">
            <a:extLst>
              <a:ext uri="{FF2B5EF4-FFF2-40B4-BE49-F238E27FC236}">
                <a16:creationId xmlns:a16="http://schemas.microsoft.com/office/drawing/2014/main" id="{688ED3F7-263B-4AA8-9035-B819460AE407}"/>
              </a:ext>
            </a:extLst>
          </p:cNvPr>
          <p:cNvSpPr txBox="1"/>
          <p:nvPr/>
        </p:nvSpPr>
        <p:spPr>
          <a:xfrm>
            <a:off x="6888880" y="5862025"/>
            <a:ext cx="1368152"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Покистон</a:t>
            </a:r>
            <a:endParaRPr lang="ru-RU" sz="2000" dirty="0">
              <a:latin typeface="Times New Roman Tj" panose="02020603050405020304" pitchFamily="18" charset="-52"/>
            </a:endParaRPr>
          </a:p>
        </p:txBody>
      </p:sp>
      <p:sp>
        <p:nvSpPr>
          <p:cNvPr id="9" name="TextBox 8">
            <a:extLst>
              <a:ext uri="{FF2B5EF4-FFF2-40B4-BE49-F238E27FC236}">
                <a16:creationId xmlns:a16="http://schemas.microsoft.com/office/drawing/2014/main" id="{F39BC0F8-9286-402A-8F6C-3B42938EB3C3}"/>
              </a:ext>
            </a:extLst>
          </p:cNvPr>
          <p:cNvSpPr txBox="1"/>
          <p:nvPr/>
        </p:nvSpPr>
        <p:spPr>
          <a:xfrm>
            <a:off x="8581068" y="5661970"/>
            <a:ext cx="1512168"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Ҳиндустон</a:t>
            </a:r>
            <a:endParaRPr lang="ru-RU" sz="2000" dirty="0">
              <a:latin typeface="Times New Roman Tj" panose="02020603050405020304" pitchFamily="18" charset="-52"/>
            </a:endParaRPr>
          </a:p>
        </p:txBody>
      </p:sp>
      <p:sp>
        <p:nvSpPr>
          <p:cNvPr id="10" name="TextBox 9">
            <a:extLst>
              <a:ext uri="{FF2B5EF4-FFF2-40B4-BE49-F238E27FC236}">
                <a16:creationId xmlns:a16="http://schemas.microsoft.com/office/drawing/2014/main" id="{E40A03A6-C581-4866-918F-9BEFF49A251D}"/>
              </a:ext>
            </a:extLst>
          </p:cNvPr>
          <p:cNvSpPr txBox="1"/>
          <p:nvPr/>
        </p:nvSpPr>
        <p:spPr>
          <a:xfrm>
            <a:off x="6816872" y="2356465"/>
            <a:ext cx="1764196"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Қирғизистон</a:t>
            </a:r>
            <a:endParaRPr lang="ru-RU" sz="2000" dirty="0">
              <a:latin typeface="Times New Roman Tj" panose="02020603050405020304" pitchFamily="18" charset="-52"/>
            </a:endParaRPr>
          </a:p>
        </p:txBody>
      </p:sp>
      <p:sp>
        <p:nvSpPr>
          <p:cNvPr id="11" name="TextBox 10">
            <a:extLst>
              <a:ext uri="{FF2B5EF4-FFF2-40B4-BE49-F238E27FC236}">
                <a16:creationId xmlns:a16="http://schemas.microsoft.com/office/drawing/2014/main" id="{8DC63D72-974F-48E9-B861-469D517249CD}"/>
              </a:ext>
            </a:extLst>
          </p:cNvPr>
          <p:cNvSpPr txBox="1"/>
          <p:nvPr/>
        </p:nvSpPr>
        <p:spPr>
          <a:xfrm>
            <a:off x="9337152" y="2102672"/>
            <a:ext cx="936104"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Хитой</a:t>
            </a:r>
            <a:endParaRPr lang="ru-RU" sz="2000" dirty="0">
              <a:latin typeface="Times New Roman Tj" panose="02020603050405020304" pitchFamily="18" charset="-52"/>
            </a:endParaRPr>
          </a:p>
        </p:txBody>
      </p:sp>
      <p:sp>
        <p:nvSpPr>
          <p:cNvPr id="14" name="TextBox 13">
            <a:extLst>
              <a:ext uri="{FF2B5EF4-FFF2-40B4-BE49-F238E27FC236}">
                <a16:creationId xmlns:a16="http://schemas.microsoft.com/office/drawing/2014/main" id="{4EA2953D-0D1A-41E1-BB81-8174F23A42B3}"/>
              </a:ext>
            </a:extLst>
          </p:cNvPr>
          <p:cNvSpPr txBox="1"/>
          <p:nvPr/>
        </p:nvSpPr>
        <p:spPr>
          <a:xfrm>
            <a:off x="7392936" y="1027349"/>
            <a:ext cx="2808312" cy="523220"/>
          </a:xfrm>
          <a:prstGeom prst="rect">
            <a:avLst/>
          </a:prstGeom>
          <a:solidFill>
            <a:schemeClr val="bg2">
              <a:lumMod val="20000"/>
              <a:lumOff val="80000"/>
            </a:schemeClr>
          </a:solidFill>
        </p:spPr>
        <p:txBody>
          <a:bodyPr wrap="square" rtlCol="0">
            <a:spAutoFit/>
          </a:bodyPr>
          <a:lstStyle/>
          <a:p>
            <a:pPr algn="ctr"/>
            <a:r>
              <a:rPr lang="tg-Cyrl-TJ" sz="1400" dirty="0">
                <a:latin typeface="Times New Roman Tj" panose="02020603050405020304" pitchFamily="18" charset="-52"/>
              </a:rPr>
              <a:t>Захираҳои гидроэнергетикии Ҷумҳурии Тоҷикистон</a:t>
            </a:r>
            <a:endParaRPr lang="ru-RU" sz="1400" dirty="0">
              <a:latin typeface="Times New Roman Tj" panose="02020603050405020304" pitchFamily="18" charset="-52"/>
            </a:endParaRPr>
          </a:p>
        </p:txBody>
      </p:sp>
      <p:sp>
        <p:nvSpPr>
          <p:cNvPr id="15" name="TextBox 14">
            <a:extLst>
              <a:ext uri="{FF2B5EF4-FFF2-40B4-BE49-F238E27FC236}">
                <a16:creationId xmlns:a16="http://schemas.microsoft.com/office/drawing/2014/main" id="{74FC838F-B37D-4106-9972-EFD4D7139B2B}"/>
              </a:ext>
            </a:extLst>
          </p:cNvPr>
          <p:cNvSpPr txBox="1"/>
          <p:nvPr/>
        </p:nvSpPr>
        <p:spPr>
          <a:xfrm rot="16200000">
            <a:off x="1600484" y="4885796"/>
            <a:ext cx="783704" cy="400110"/>
          </a:xfrm>
          <a:prstGeom prst="rect">
            <a:avLst/>
          </a:prstGeom>
          <a:solidFill>
            <a:schemeClr val="bg2">
              <a:lumMod val="20000"/>
              <a:lumOff val="80000"/>
            </a:schemeClr>
          </a:solidFill>
        </p:spPr>
        <p:txBody>
          <a:bodyPr wrap="square" rtlCol="0">
            <a:spAutoFit/>
          </a:bodyPr>
          <a:lstStyle/>
          <a:p>
            <a:r>
              <a:rPr lang="tg-Cyrl-TJ" sz="2000" dirty="0">
                <a:latin typeface="Times New Roman Tj" panose="02020603050405020304" pitchFamily="18" charset="-52"/>
              </a:rPr>
              <a:t>Эрон</a:t>
            </a:r>
            <a:endParaRPr lang="ru-RU" sz="2000" dirty="0">
              <a:latin typeface="Times New Roman Tj" panose="02020603050405020304" pitchFamily="18" charset="-52"/>
            </a:endParaRPr>
          </a:p>
        </p:txBody>
      </p:sp>
      <p:sp>
        <p:nvSpPr>
          <p:cNvPr id="4" name="Овал 3">
            <a:extLst>
              <a:ext uri="{FF2B5EF4-FFF2-40B4-BE49-F238E27FC236}">
                <a16:creationId xmlns:a16="http://schemas.microsoft.com/office/drawing/2014/main" id="{FCFDD21A-7E36-4C3A-A379-BF09341C24B0}"/>
              </a:ext>
            </a:extLst>
          </p:cNvPr>
          <p:cNvSpPr/>
          <p:nvPr/>
        </p:nvSpPr>
        <p:spPr>
          <a:xfrm>
            <a:off x="4368600" y="4261951"/>
            <a:ext cx="144016" cy="144016"/>
          </a:xfrm>
          <a:prstGeom prst="ellipse">
            <a:avLst/>
          </a:prstGeom>
          <a:solidFill>
            <a:srgbClr val="1F7EE7"/>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6" name="Овал 15">
            <a:extLst>
              <a:ext uri="{FF2B5EF4-FFF2-40B4-BE49-F238E27FC236}">
                <a16:creationId xmlns:a16="http://schemas.microsoft.com/office/drawing/2014/main" id="{FA1A8305-3692-445D-A7BC-EF3E685FD6F8}"/>
              </a:ext>
            </a:extLst>
          </p:cNvPr>
          <p:cNvSpPr/>
          <p:nvPr/>
        </p:nvSpPr>
        <p:spPr>
          <a:xfrm>
            <a:off x="6924403" y="4766007"/>
            <a:ext cx="144016" cy="144016"/>
          </a:xfrm>
          <a:prstGeom prst="ellipse">
            <a:avLst/>
          </a:prstGeom>
          <a:solidFill>
            <a:srgbClr val="1F7EE7"/>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 name="Номер слайда 2">
            <a:extLst>
              <a:ext uri="{FF2B5EF4-FFF2-40B4-BE49-F238E27FC236}">
                <a16:creationId xmlns:a16="http://schemas.microsoft.com/office/drawing/2014/main" id="{B81559C5-B81E-46F6-9A82-C91F7FCE921B}"/>
              </a:ext>
            </a:extLst>
          </p:cNvPr>
          <p:cNvSpPr>
            <a:spLocks noGrp="1"/>
          </p:cNvSpPr>
          <p:nvPr>
            <p:ph type="sldNum" sz="quarter" idx="12"/>
          </p:nvPr>
        </p:nvSpPr>
        <p:spPr>
          <a:xfrm>
            <a:off x="10779036" y="6669090"/>
            <a:ext cx="269965" cy="188911"/>
          </a:xfrm>
        </p:spPr>
        <p:style>
          <a:lnRef idx="2">
            <a:schemeClr val="accent6"/>
          </a:lnRef>
          <a:fillRef idx="1">
            <a:schemeClr val="lt1"/>
          </a:fillRef>
          <a:effectRef idx="0">
            <a:schemeClr val="accent6"/>
          </a:effectRef>
          <a:fontRef idx="minor">
            <a:schemeClr val="dk1"/>
          </a:fontRef>
        </p:style>
        <p:txBody>
          <a:bodyPr/>
          <a:lstStyle/>
          <a:p>
            <a:fld id="{8985C11B-48DD-4CB1-9D82-F8398083A8D0}" type="slidenum">
              <a:rPr lang="ru-RU" smtClean="0">
                <a:latin typeface="Times New Roman Tj" panose="02020603050405020304" pitchFamily="18" charset="-52"/>
              </a:rPr>
              <a:t>21</a:t>
            </a:fld>
            <a:endParaRPr lang="ru-RU" dirty="0">
              <a:latin typeface="Times New Roman Tj" panose="02020603050405020304" pitchFamily="18" charset="-52"/>
            </a:endParaRPr>
          </a:p>
        </p:txBody>
      </p:sp>
      <p:sp>
        <p:nvSpPr>
          <p:cNvPr id="17" name="TextBox 16">
            <a:extLst>
              <a:ext uri="{FF2B5EF4-FFF2-40B4-BE49-F238E27FC236}">
                <a16:creationId xmlns:a16="http://schemas.microsoft.com/office/drawing/2014/main" id="{3AB1255F-0392-4285-A56E-CA0251F1A1D2}"/>
              </a:ext>
            </a:extLst>
          </p:cNvPr>
          <p:cNvSpPr txBox="1"/>
          <p:nvPr/>
        </p:nvSpPr>
        <p:spPr>
          <a:xfrm>
            <a:off x="1143001" y="314511"/>
            <a:ext cx="99060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defRPr/>
            </a:pPr>
            <a:r>
              <a:rPr lang="ru-RU" sz="2000" b="1" i="1" dirty="0">
                <a:solidFill>
                  <a:schemeClr val="tx1"/>
                </a:solidFill>
                <a:latin typeface="Times New Roman Tj" panose="02020603050405020304" pitchFamily="18" charset="-52"/>
                <a:cs typeface="Calibri" pitchFamily="34" charset="0"/>
              </a:rPr>
              <a:t>4. </a:t>
            </a:r>
            <a:r>
              <a:rPr lang="ru-RU" sz="2000" i="1" dirty="0" err="1">
                <a:solidFill>
                  <a:schemeClr val="tx1"/>
                </a:solidFill>
                <a:latin typeface="Times New Roman Tj" panose="02020603050405020304" pitchFamily="18" charset="-52"/>
                <a:cs typeface="Calibri" pitchFamily="34" charset="0"/>
              </a:rPr>
              <a:t>Харитаи</a:t>
            </a:r>
            <a:r>
              <a:rPr lang="ru-RU" sz="1400" i="1" dirty="0">
                <a:solidFill>
                  <a:schemeClr val="tx1"/>
                </a:solidFill>
                <a:latin typeface="Times New Roman Tj" panose="02020603050405020304" pitchFamily="18" charset="-52"/>
                <a:cs typeface="Calibri" pitchFamily="34" charset="0"/>
              </a:rPr>
              <a:t> </a:t>
            </a:r>
            <a:r>
              <a:rPr lang="ru-RU" sz="1400" i="1" dirty="0">
                <a:solidFill>
                  <a:schemeClr val="tx1">
                    <a:lumMod val="95000"/>
                    <a:lumOff val="5000"/>
                  </a:schemeClr>
                </a:solidFill>
                <a:latin typeface="Times New Roman Tj" panose="02020603050405020304" pitchFamily="18" charset="-52"/>
                <a:cs typeface="Calibri" pitchFamily="34" charset="0"/>
              </a:rPr>
              <a:t>НЕРӮГОҲҲОИ МАВҶУДА ВА БА НАҚША ГИРИФТАШУДАИ ТОҶИКИСТОН</a:t>
            </a:r>
            <a:endParaRPr lang="ru-RU" sz="1400" dirty="0">
              <a:solidFill>
                <a:schemeClr val="tx1">
                  <a:lumMod val="95000"/>
                  <a:lumOff val="5000"/>
                </a:schemeClr>
              </a:solidFill>
              <a:latin typeface="Times New Roman Tj" panose="02020603050405020304" pitchFamily="18" charset="-52"/>
              <a:cs typeface="Calibri" pitchFamily="34" charset="0"/>
            </a:endParaRPr>
          </a:p>
        </p:txBody>
      </p:sp>
    </p:spTree>
    <p:extLst>
      <p:ext uri="{BB962C8B-B14F-4D97-AF65-F5344CB8AC3E}">
        <p14:creationId xmlns:p14="http://schemas.microsoft.com/office/powerpoint/2010/main" val="30276917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A0CA8A-F479-45BD-B95D-7EAB672A9088}"/>
              </a:ext>
            </a:extLst>
          </p:cNvPr>
          <p:cNvSpPr>
            <a:spLocks noGrp="1"/>
          </p:cNvSpPr>
          <p:nvPr>
            <p:ph type="title"/>
          </p:nvPr>
        </p:nvSpPr>
        <p:spPr>
          <a:xfrm>
            <a:off x="1824039" y="983411"/>
            <a:ext cx="8543925" cy="3476446"/>
          </a:xfrm>
        </p:spPr>
        <p:txBody>
          <a:bodyPr/>
          <a:lstStyle/>
          <a:p>
            <a:pPr algn="ctr"/>
            <a:r>
              <a:rPr lang="tg-Cyrl-TJ" dirty="0">
                <a:latin typeface="Times New Roman Tj" panose="02020603050405020304" pitchFamily="18" charset="-52"/>
              </a:rPr>
              <a:t> </a:t>
            </a:r>
            <a:br>
              <a:rPr lang="tg-Cyrl-TJ" dirty="0">
                <a:latin typeface="Times New Roman Tj" panose="02020603050405020304" pitchFamily="18" charset="-52"/>
              </a:rPr>
            </a:br>
            <a:br>
              <a:rPr lang="tg-Cyrl-TJ" dirty="0">
                <a:latin typeface="Times New Roman Tj" panose="02020603050405020304" pitchFamily="18" charset="-52"/>
              </a:rPr>
            </a:br>
            <a:br>
              <a:rPr lang="tg-Cyrl-TJ" dirty="0">
                <a:latin typeface="Times New Roman Tj" panose="02020603050405020304" pitchFamily="18" charset="-52"/>
              </a:rPr>
            </a:br>
            <a:r>
              <a:rPr lang="tg-Cyrl-TJ" dirty="0">
                <a:latin typeface="Times New Roman Tj" panose="02020603050405020304" pitchFamily="18" charset="-52"/>
              </a:rPr>
              <a:t>  Ташаккур ба диққататон!</a:t>
            </a:r>
            <a:endParaRPr lang="ru-RU"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FF3FEC1-AA77-451D-8A31-B1EE222B6020}"/>
              </a:ext>
            </a:extLst>
          </p:cNvPr>
          <p:cNvSpPr>
            <a:spLocks noGrp="1"/>
          </p:cNvSpPr>
          <p:nvPr>
            <p:ph type="sldNum" sz="quarter" idx="12"/>
          </p:nvPr>
        </p:nvSpPr>
        <p:spPr>
          <a:xfrm>
            <a:off x="10683815" y="6607834"/>
            <a:ext cx="365185" cy="250166"/>
          </a:xfrm>
        </p:spPr>
        <p:style>
          <a:lnRef idx="2">
            <a:schemeClr val="accent6"/>
          </a:lnRef>
          <a:fillRef idx="1">
            <a:schemeClr val="lt1"/>
          </a:fillRef>
          <a:effectRef idx="0">
            <a:schemeClr val="accent6"/>
          </a:effectRef>
          <a:fontRef idx="minor">
            <a:schemeClr val="dk1"/>
          </a:fontRef>
        </p:style>
        <p:txBody>
          <a:bodyPr/>
          <a:lstStyle/>
          <a:p>
            <a:fld id="{8985C11B-48DD-4CB1-9D82-F8398083A8D0}" type="slidenum">
              <a:rPr lang="ru-RU" smtClean="0">
                <a:latin typeface="Times New Roman Tj" panose="02020603050405020304" pitchFamily="18" charset="-52"/>
              </a:rPr>
              <a:t>22</a:t>
            </a:fld>
            <a:endParaRPr lang="ru-RU" dirty="0">
              <a:latin typeface="Times New Roman Tj" panose="02020603050405020304" pitchFamily="18" charset="-52"/>
            </a:endParaRPr>
          </a:p>
        </p:txBody>
      </p:sp>
    </p:spTree>
    <p:extLst>
      <p:ext uri="{BB962C8B-B14F-4D97-AF65-F5344CB8AC3E}">
        <p14:creationId xmlns:p14="http://schemas.microsoft.com/office/powerpoint/2010/main" val="144228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8E3CC-650C-0EE4-BDC9-49494CA83F82}"/>
              </a:ext>
            </a:extLst>
          </p:cNvPr>
          <p:cNvSpPr>
            <a:spLocks noGrp="1"/>
          </p:cNvSpPr>
          <p:nvPr>
            <p:ph type="title"/>
          </p:nvPr>
        </p:nvSpPr>
        <p:spPr>
          <a:xfrm>
            <a:off x="973123" y="365125"/>
            <a:ext cx="10731196" cy="1325563"/>
          </a:xfrm>
          <a:solidFill>
            <a:schemeClr val="accent6">
              <a:lumMod val="20000"/>
              <a:lumOff val="80000"/>
            </a:schemeClr>
          </a:solidFill>
          <a:ln>
            <a:solidFill>
              <a:schemeClr val="tx1">
                <a:lumMod val="95000"/>
                <a:lumOff val="5000"/>
              </a:schemeClr>
            </a:solidFill>
          </a:ln>
        </p:spPr>
        <p:txBody>
          <a:bodyPr>
            <a:normAutofit/>
          </a:bodyPr>
          <a:lstStyle/>
          <a:p>
            <a:pPr algn="ctr"/>
            <a:r>
              <a:rPr lang="tg-Cyrl-TJ"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Санадҳои</a:t>
            </a:r>
            <a:r>
              <a:rPr lang="tg-Cyrl-TJ" sz="3600" dirty="0">
                <a:latin typeface="Times New Roman" panose="02020603050405020304" pitchFamily="18" charset="0"/>
                <a:cs typeface="Times New Roman" panose="02020603050405020304" pitchFamily="18" charset="0"/>
              </a:rPr>
              <a:t> меъёрӣ-ҳуқӯқии танзимкунанда</a:t>
            </a:r>
            <a:endParaRPr lang="ru-RU" sz="36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37A37C8-C01C-0466-35A5-B5524BE60F2C}"/>
              </a:ext>
            </a:extLst>
          </p:cNvPr>
          <p:cNvSpPr>
            <a:spLocks noGrp="1"/>
          </p:cNvSpPr>
          <p:nvPr>
            <p:ph idx="1"/>
          </p:nvPr>
        </p:nvSpPr>
        <p:spPr>
          <a:xfrm>
            <a:off x="973123" y="1690688"/>
            <a:ext cx="10731197" cy="4072549"/>
          </a:xfrm>
          <a:solidFill>
            <a:schemeClr val="accent3">
              <a:lumMod val="20000"/>
              <a:lumOff val="80000"/>
            </a:schemeClr>
          </a:solidFill>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marL="0" lvl="0" indent="0">
              <a:buNone/>
            </a:pP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None/>
            </a:pP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Қонуни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g-Cyrl-TJ" sz="2000" kern="100" dirty="0">
                <a:latin typeface="Times New Roman" panose="02020603050405020304" pitchFamily="18" charset="0"/>
                <a:ea typeface="Calibri" panose="020F0502020204030204" pitchFamily="34" charset="0"/>
                <a:cs typeface="Times New Roman" panose="02020603050405020304" pitchFamily="18" charset="0"/>
              </a:rPr>
              <a:t>Ҷумҳурии Тоҷикистон </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«Дар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бораи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энергетика». </a:t>
            </a:r>
          </a:p>
          <a:p>
            <a:pPr marL="0" lvl="0" indent="0">
              <a:buNone/>
            </a:pP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Қонуни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g-Cyrl-TJ" sz="2000" kern="100" dirty="0">
                <a:latin typeface="Times New Roman" panose="02020603050405020304" pitchFamily="18" charset="0"/>
                <a:ea typeface="Calibri" panose="020F0502020204030204" pitchFamily="34" charset="0"/>
                <a:cs typeface="Times New Roman" panose="02020603050405020304" pitchFamily="18" charset="0"/>
              </a:rPr>
              <a:t>Ҷумҳурии Тоҷикистон </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«Дар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бораи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сарфа</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ҷуи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и энергия».</a:t>
            </a:r>
          </a:p>
          <a:p>
            <a:pPr marL="0" lvl="0" indent="0">
              <a:lnSpc>
                <a:spcPct val="100000"/>
              </a:lnSpc>
              <a:spcBef>
                <a:spcPts val="0"/>
              </a:spcBef>
              <a:buNone/>
            </a:pP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Қонуни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g-Cyrl-TJ" sz="2000" kern="100" dirty="0">
                <a:latin typeface="Times New Roman" panose="02020603050405020304" pitchFamily="18" charset="0"/>
                <a:ea typeface="Calibri" panose="020F0502020204030204" pitchFamily="34" charset="0"/>
                <a:cs typeface="Times New Roman" panose="02020603050405020304" pitchFamily="18" charset="0"/>
              </a:rPr>
              <a:t>Ҷумҳурии Тоҷикистон </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«Дар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бораи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и</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ҷ</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озатномади</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ҳӣ </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ба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баъзе</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намуд</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ҳ</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ои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фаъолият</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buNone/>
            </a:pP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Қонуни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g-Cyrl-TJ" sz="2000" kern="100" dirty="0">
                <a:latin typeface="Times New Roman" panose="02020603050405020304" pitchFamily="18" charset="0"/>
                <a:ea typeface="Calibri" panose="020F0502020204030204" pitchFamily="34" charset="0"/>
                <a:cs typeface="Times New Roman" panose="02020603050405020304" pitchFamily="18" charset="0"/>
              </a:rPr>
              <a:t>Ҷумҳурии Тоҷикистон </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«Дар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бораи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истифодаи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манбаъ</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ҳ</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ои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барқароршавандаи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энергия».</a:t>
            </a:r>
          </a:p>
          <a:p>
            <a:pPr marL="0" lvl="0" indent="0">
              <a:buNone/>
            </a:pP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Қарорҳои Ҳукумати </a:t>
            </a:r>
            <a:r>
              <a:rPr lang="tg-Cyrl-TJ" sz="2000" kern="100" dirty="0">
                <a:latin typeface="Times New Roman" panose="02020603050405020304" pitchFamily="18" charset="0"/>
                <a:ea typeface="Calibri" panose="020F0502020204030204" pitchFamily="34" charset="0"/>
                <a:cs typeface="Times New Roman" panose="02020603050405020304" pitchFamily="18" charset="0"/>
              </a:rPr>
              <a:t>Ҷумҳурии Тоҷикистон</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000" kern="100" dirty="0">
                <a:latin typeface="Times New Roman" panose="02020603050405020304" pitchFamily="18" charset="0"/>
                <a:ea typeface="Calibri" panose="020F0502020204030204" pitchFamily="34" charset="0"/>
                <a:cs typeface="Times New Roman" panose="02020603050405020304" pitchFamily="18" charset="0"/>
              </a:rPr>
              <a:t> </a:t>
            </a:r>
          </a:p>
          <a:p>
            <a:pPr marL="0" lvl="0" indent="0">
              <a:buNone/>
            </a:pP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Низомномаи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Вазорати</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Энергетика </a:t>
            </a:r>
            <a:r>
              <a:rPr lang="ru-RU" sz="2000" kern="100" dirty="0" err="1">
                <a:effectLst/>
                <a:latin typeface="Times New Roman" panose="02020603050405020304" pitchFamily="18" charset="0"/>
                <a:ea typeface="Calibri" panose="020F0502020204030204" pitchFamily="34" charset="0"/>
                <a:cs typeface="Times New Roman" panose="02020603050405020304" pitchFamily="18" charset="0"/>
              </a:rPr>
              <a:t>ва</a:t>
            </a:r>
            <a:r>
              <a:rPr lang="ru-RU"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g-Cyrl-TJ" sz="2000" kern="100" dirty="0">
                <a:effectLst/>
                <a:latin typeface="Times New Roman" panose="02020603050405020304" pitchFamily="18" charset="0"/>
                <a:ea typeface="Calibri" panose="020F0502020204030204" pitchFamily="34" charset="0"/>
                <a:cs typeface="Times New Roman" panose="02020603050405020304" pitchFamily="18" charset="0"/>
              </a:rPr>
              <a:t>захираҳои об ва ғайра. </a:t>
            </a:r>
            <a:endParaRPr lang="ru-RU"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62210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88F5-819A-E0D4-4B18-A5E68AAFED92}"/>
              </a:ext>
            </a:extLst>
          </p:cNvPr>
          <p:cNvSpPr>
            <a:spLocks noGrp="1"/>
          </p:cNvSpPr>
          <p:nvPr>
            <p:ph type="title"/>
          </p:nvPr>
        </p:nvSpPr>
        <p:spPr>
          <a:xfrm>
            <a:off x="838200" y="365126"/>
            <a:ext cx="10515600" cy="688612"/>
          </a:xfrm>
        </p:spPr>
        <p:txBody>
          <a:bodyPr>
            <a:normAutofit/>
          </a:bodyPr>
          <a:lstStyle/>
          <a:p>
            <a:pPr algn="ctr"/>
            <a:r>
              <a:rPr lang="ru-RU" sz="3200" dirty="0" err="1">
                <a:latin typeface="Aptos" panose="020B0004020202020204" pitchFamily="34" charset="0"/>
              </a:rPr>
              <a:t>Харитаи</a:t>
            </a:r>
            <a:r>
              <a:rPr lang="ru-RU" sz="3200" dirty="0">
                <a:latin typeface="Aptos" panose="020B0004020202020204" pitchFamily="34" charset="0"/>
              </a:rPr>
              <a:t> </a:t>
            </a:r>
            <a:r>
              <a:rPr lang="ru-RU" sz="3200" dirty="0" err="1">
                <a:latin typeface="Aptos" panose="020B0004020202020204" pitchFamily="34" charset="0"/>
              </a:rPr>
              <a:t>неругоҳҳои</a:t>
            </a:r>
            <a:r>
              <a:rPr lang="ru-RU" sz="3200" dirty="0">
                <a:latin typeface="Aptos" panose="020B0004020202020204" pitchFamily="34" charset="0"/>
              </a:rPr>
              <a:t> </a:t>
            </a:r>
            <a:r>
              <a:rPr lang="ru-RU" sz="3200" dirty="0" err="1">
                <a:latin typeface="Aptos" panose="020B0004020202020204" pitchFamily="34" charset="0"/>
              </a:rPr>
              <a:t>барқи</a:t>
            </a:r>
            <a:endParaRPr lang="ru-RU" sz="3200" dirty="0">
              <a:latin typeface="Aptos" panose="020B0004020202020204" pitchFamily="34" charset="0"/>
            </a:endParaRPr>
          </a:p>
        </p:txBody>
      </p:sp>
      <p:sp>
        <p:nvSpPr>
          <p:cNvPr id="3" name="Объект 2">
            <a:extLst>
              <a:ext uri="{FF2B5EF4-FFF2-40B4-BE49-F238E27FC236}">
                <a16:creationId xmlns:a16="http://schemas.microsoft.com/office/drawing/2014/main" id="{18929D84-13F8-39A0-F374-B6C8349A88AF}"/>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C39D9943-55AE-C2E2-EEB3-93E154F49C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309" y="1053738"/>
            <a:ext cx="11260182" cy="5590902"/>
          </a:xfrm>
          <a:prstGeom prst="rect">
            <a:avLst/>
          </a:prstGeom>
          <a:noFill/>
          <a:ln>
            <a:noFill/>
          </a:ln>
        </p:spPr>
      </p:pic>
      <p:sp>
        <p:nvSpPr>
          <p:cNvPr id="5" name="Прямоугольник 4">
            <a:extLst>
              <a:ext uri="{FF2B5EF4-FFF2-40B4-BE49-F238E27FC236}">
                <a16:creationId xmlns:a16="http://schemas.microsoft.com/office/drawing/2014/main" id="{BED138DB-DD55-6594-DCA0-68F0DB3C2908}"/>
              </a:ext>
            </a:extLst>
          </p:cNvPr>
          <p:cNvSpPr/>
          <p:nvPr/>
        </p:nvSpPr>
        <p:spPr>
          <a:xfrm>
            <a:off x="9144000" y="1280160"/>
            <a:ext cx="1314994" cy="18375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147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3000" y="133355"/>
            <a:ext cx="9906000" cy="3126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00" algn="ctr">
              <a:lnSpc>
                <a:spcPct val="107000"/>
              </a:lnSpc>
              <a:spcAft>
                <a:spcPts val="800"/>
              </a:spcAft>
            </a:pPr>
            <a:r>
              <a:rPr lang="ru-RU" sz="1400" b="1" dirty="0">
                <a:latin typeface="Times New Roman Tj" panose="02020603050405020304" pitchFamily="18" charset="-52"/>
              </a:rPr>
              <a:t>5. ЗАХИРАҲОИ ГИДРОЭНЕРГЕТИКИИ ТОҶИКИСТОН</a:t>
            </a:r>
            <a:endParaRPr lang="ru-RU" sz="1600" b="1" dirty="0">
              <a:latin typeface="Times New Roman Tj" panose="02020603050405020304" pitchFamily="18" charset="-52"/>
              <a:ea typeface="Calibri" panose="020F0502020204030204" pitchFamily="34" charset="0"/>
              <a:cs typeface="Times New Roman" panose="02020603050405020304" pitchFamily="18" charset="0"/>
            </a:endParaRPr>
          </a:p>
        </p:txBody>
      </p:sp>
      <p:sp>
        <p:nvSpPr>
          <p:cNvPr id="18" name="TextBox 17"/>
          <p:cNvSpPr txBox="1"/>
          <p:nvPr/>
        </p:nvSpPr>
        <p:spPr>
          <a:xfrm>
            <a:off x="1230971" y="1191834"/>
            <a:ext cx="1440160" cy="246221"/>
          </a:xfrm>
          <a:prstGeom prst="rect">
            <a:avLst/>
          </a:prstGeom>
          <a:noFill/>
        </p:spPr>
        <p:txBody>
          <a:bodyPr wrap="square" rtlCol="0">
            <a:spAutoFit/>
          </a:bodyPr>
          <a:lstStyle/>
          <a:p>
            <a:r>
              <a:rPr lang="ru-RU" sz="1000" dirty="0" err="1">
                <a:latin typeface="Times New Roman Tj" panose="02020603050405020304" pitchFamily="18" charset="-52"/>
              </a:rPr>
              <a:t>Сирдарё</a:t>
            </a:r>
            <a:r>
              <a:rPr lang="ru-RU" sz="1000" dirty="0">
                <a:latin typeface="Times New Roman Tj" panose="02020603050405020304" pitchFamily="18" charset="-52"/>
              </a:rPr>
              <a:t>, 0.43%</a:t>
            </a:r>
          </a:p>
        </p:txBody>
      </p:sp>
      <p:sp>
        <p:nvSpPr>
          <p:cNvPr id="25" name="TextBox 24"/>
          <p:cNvSpPr txBox="1"/>
          <p:nvPr/>
        </p:nvSpPr>
        <p:spPr>
          <a:xfrm>
            <a:off x="5035153" y="832751"/>
            <a:ext cx="1116124" cy="246221"/>
          </a:xfrm>
          <a:prstGeom prst="rect">
            <a:avLst/>
          </a:prstGeom>
          <a:noFill/>
        </p:spPr>
        <p:txBody>
          <a:bodyPr wrap="square" rtlCol="0">
            <a:spAutoFit/>
          </a:bodyPr>
          <a:lstStyle/>
          <a:p>
            <a:r>
              <a:rPr lang="ru-RU" sz="1000" dirty="0" err="1">
                <a:latin typeface="Times New Roman Tj" panose="02020603050405020304" pitchFamily="18" charset="-52"/>
              </a:rPr>
              <a:t>Панҷ</a:t>
            </a:r>
            <a:r>
              <a:rPr lang="ru-RU" sz="1000" dirty="0">
                <a:latin typeface="Times New Roman Tj" panose="02020603050405020304" pitchFamily="18" charset="-52"/>
              </a:rPr>
              <a:t>, 23.2%</a:t>
            </a:r>
          </a:p>
        </p:txBody>
      </p:sp>
      <p:sp>
        <p:nvSpPr>
          <p:cNvPr id="33" name="TextBox 32"/>
          <p:cNvSpPr txBox="1"/>
          <p:nvPr/>
        </p:nvSpPr>
        <p:spPr>
          <a:xfrm>
            <a:off x="5047144" y="1215728"/>
            <a:ext cx="998444" cy="246221"/>
          </a:xfrm>
          <a:prstGeom prst="rect">
            <a:avLst/>
          </a:prstGeom>
          <a:noFill/>
        </p:spPr>
        <p:txBody>
          <a:bodyPr wrap="square" rtlCol="0">
            <a:spAutoFit/>
          </a:bodyPr>
          <a:lstStyle/>
          <a:p>
            <a:r>
              <a:rPr lang="ru-RU" sz="1000" dirty="0" err="1">
                <a:latin typeface="Times New Roman Tj" panose="02020603050405020304" pitchFamily="18" charset="-52"/>
              </a:rPr>
              <a:t>Ғунт</a:t>
            </a:r>
            <a:r>
              <a:rPr lang="ru-RU" sz="1000" dirty="0">
                <a:latin typeface="Times New Roman Tj" panose="02020603050405020304" pitchFamily="18" charset="-52"/>
              </a:rPr>
              <a:t>, 3.73% </a:t>
            </a:r>
          </a:p>
        </p:txBody>
      </p:sp>
      <p:sp>
        <p:nvSpPr>
          <p:cNvPr id="48" name="TextBox 47"/>
          <p:cNvSpPr txBox="1"/>
          <p:nvPr/>
        </p:nvSpPr>
        <p:spPr>
          <a:xfrm>
            <a:off x="5034610" y="1518678"/>
            <a:ext cx="1281750" cy="246221"/>
          </a:xfrm>
          <a:prstGeom prst="rect">
            <a:avLst/>
          </a:prstGeom>
          <a:noFill/>
        </p:spPr>
        <p:txBody>
          <a:bodyPr wrap="square" rtlCol="0">
            <a:spAutoFit/>
          </a:bodyPr>
          <a:lstStyle/>
          <a:p>
            <a:r>
              <a:rPr lang="ru-RU" sz="1000" dirty="0">
                <a:latin typeface="Times New Roman Tj" panose="02020603050405020304" pitchFamily="18" charset="-52"/>
              </a:rPr>
              <a:t>Бартанг, 4.93%</a:t>
            </a:r>
          </a:p>
        </p:txBody>
      </p:sp>
      <p:sp>
        <p:nvSpPr>
          <p:cNvPr id="56" name="TextBox 55"/>
          <p:cNvSpPr txBox="1"/>
          <p:nvPr/>
        </p:nvSpPr>
        <p:spPr>
          <a:xfrm>
            <a:off x="5057583" y="1810772"/>
            <a:ext cx="1130404" cy="246221"/>
          </a:xfrm>
          <a:prstGeom prst="rect">
            <a:avLst/>
          </a:prstGeom>
          <a:noFill/>
        </p:spPr>
        <p:txBody>
          <a:bodyPr wrap="square" rtlCol="0">
            <a:spAutoFit/>
          </a:bodyPr>
          <a:lstStyle/>
          <a:p>
            <a:r>
              <a:rPr lang="ru-RU" sz="1000" dirty="0" err="1">
                <a:latin typeface="Times New Roman Tj" panose="02020603050405020304" pitchFamily="18" charset="-52"/>
              </a:rPr>
              <a:t>Ванҷ</a:t>
            </a:r>
            <a:r>
              <a:rPr lang="ru-RU" sz="1000" dirty="0">
                <a:latin typeface="Times New Roman Tj" panose="02020603050405020304" pitchFamily="18" charset="-52"/>
              </a:rPr>
              <a:t>, 1.96%</a:t>
            </a:r>
          </a:p>
        </p:txBody>
      </p:sp>
      <p:sp>
        <p:nvSpPr>
          <p:cNvPr id="62" name="TextBox 61"/>
          <p:cNvSpPr txBox="1"/>
          <p:nvPr/>
        </p:nvSpPr>
        <p:spPr>
          <a:xfrm>
            <a:off x="5090843" y="2065879"/>
            <a:ext cx="1302976" cy="246221"/>
          </a:xfrm>
          <a:prstGeom prst="rect">
            <a:avLst/>
          </a:prstGeom>
          <a:noFill/>
        </p:spPr>
        <p:txBody>
          <a:bodyPr wrap="square" rtlCol="0">
            <a:spAutoFit/>
          </a:bodyPr>
          <a:lstStyle/>
          <a:p>
            <a:r>
              <a:rPr lang="ru-RU" sz="1000" dirty="0" err="1">
                <a:latin typeface="Times New Roman Tj" panose="02020603050405020304" pitchFamily="18" charset="-52"/>
              </a:rPr>
              <a:t>Язғулом</a:t>
            </a:r>
            <a:r>
              <a:rPr lang="ru-RU" sz="1000" dirty="0">
                <a:latin typeface="Times New Roman Tj" panose="02020603050405020304" pitchFamily="18" charset="-52"/>
              </a:rPr>
              <a:t>, 1.78%</a:t>
            </a:r>
          </a:p>
        </p:txBody>
      </p:sp>
      <p:sp>
        <p:nvSpPr>
          <p:cNvPr id="69" name="TextBox 68"/>
          <p:cNvSpPr txBox="1"/>
          <p:nvPr/>
        </p:nvSpPr>
        <p:spPr>
          <a:xfrm>
            <a:off x="5209632" y="2325448"/>
            <a:ext cx="1538542" cy="246221"/>
          </a:xfrm>
          <a:prstGeom prst="rect">
            <a:avLst/>
          </a:prstGeom>
          <a:noFill/>
        </p:spPr>
        <p:txBody>
          <a:bodyPr wrap="square" rtlCol="0">
            <a:spAutoFit/>
          </a:bodyPr>
          <a:lstStyle/>
          <a:p>
            <a:r>
              <a:rPr lang="ru-RU" sz="1000" dirty="0" err="1">
                <a:latin typeface="Times New Roman Tj" panose="02020603050405020304" pitchFamily="18" charset="-52"/>
              </a:rPr>
              <a:t>Қизил</a:t>
            </a:r>
            <a:r>
              <a:rPr lang="ru-RU" sz="1000" dirty="0">
                <a:latin typeface="Times New Roman Tj" panose="02020603050405020304" pitchFamily="18" charset="-52"/>
              </a:rPr>
              <a:t>-Су, 1.39</a:t>
            </a:r>
          </a:p>
        </p:txBody>
      </p:sp>
      <p:sp>
        <p:nvSpPr>
          <p:cNvPr id="77" name="TextBox 76"/>
          <p:cNvSpPr txBox="1"/>
          <p:nvPr/>
        </p:nvSpPr>
        <p:spPr>
          <a:xfrm>
            <a:off x="1261726" y="2817810"/>
            <a:ext cx="1224136" cy="246221"/>
          </a:xfrm>
          <a:prstGeom prst="rect">
            <a:avLst/>
          </a:prstGeom>
          <a:noFill/>
        </p:spPr>
        <p:txBody>
          <a:bodyPr wrap="square" rtlCol="0">
            <a:spAutoFit/>
          </a:bodyPr>
          <a:lstStyle/>
          <a:p>
            <a:r>
              <a:rPr lang="ru-RU" sz="1000" dirty="0">
                <a:latin typeface="Times New Roman Tj" panose="02020603050405020304" pitchFamily="18" charset="-52"/>
              </a:rPr>
              <a:t>Вахш, 48%</a:t>
            </a:r>
          </a:p>
        </p:txBody>
      </p:sp>
      <p:sp>
        <p:nvSpPr>
          <p:cNvPr id="86" name="TextBox 85"/>
          <p:cNvSpPr txBox="1"/>
          <p:nvPr/>
        </p:nvSpPr>
        <p:spPr>
          <a:xfrm>
            <a:off x="1242110" y="2173482"/>
            <a:ext cx="1411769" cy="246221"/>
          </a:xfrm>
          <a:prstGeom prst="rect">
            <a:avLst/>
          </a:prstGeom>
          <a:noFill/>
        </p:spPr>
        <p:txBody>
          <a:bodyPr wrap="square" rtlCol="0">
            <a:spAutoFit/>
          </a:bodyPr>
          <a:lstStyle/>
          <a:p>
            <a:r>
              <a:rPr lang="ru-RU" sz="1000" dirty="0" err="1">
                <a:latin typeface="Times New Roman Tj" panose="02020603050405020304" pitchFamily="18" charset="-52"/>
              </a:rPr>
              <a:t>Кофарниҳон</a:t>
            </a:r>
            <a:r>
              <a:rPr lang="ru-RU" sz="1000" dirty="0">
                <a:latin typeface="Times New Roman Tj" panose="02020603050405020304" pitchFamily="18" charset="-52"/>
              </a:rPr>
              <a:t>, 7%</a:t>
            </a:r>
          </a:p>
        </p:txBody>
      </p:sp>
      <p:sp>
        <p:nvSpPr>
          <p:cNvPr id="95" name="TextBox 94"/>
          <p:cNvSpPr txBox="1"/>
          <p:nvPr/>
        </p:nvSpPr>
        <p:spPr>
          <a:xfrm>
            <a:off x="1234238" y="1896483"/>
            <a:ext cx="2163517" cy="246221"/>
          </a:xfrm>
          <a:prstGeom prst="rect">
            <a:avLst/>
          </a:prstGeom>
          <a:noFill/>
        </p:spPr>
        <p:txBody>
          <a:bodyPr wrap="square" rtlCol="0">
            <a:spAutoFit/>
          </a:bodyPr>
          <a:lstStyle/>
          <a:p>
            <a:r>
              <a:rPr lang="ru-RU" sz="1000" dirty="0" err="1">
                <a:latin typeface="Times New Roman Tj" panose="02020603050405020304" pitchFamily="18" charset="-52"/>
              </a:rPr>
              <a:t>Қаро</a:t>
            </a:r>
            <a:r>
              <a:rPr lang="ru-RU" sz="1000" dirty="0">
                <a:latin typeface="Times New Roman Tj" panose="02020603050405020304" pitchFamily="18" charset="-52"/>
              </a:rPr>
              <a:t>-к</a:t>
            </a:r>
            <a:r>
              <a:rPr lang="tg-Cyrl-TJ" sz="1000" dirty="0">
                <a:latin typeface="Times New Roman Tj" panose="02020603050405020304" pitchFamily="18" charset="-52"/>
              </a:rPr>
              <a:t>ӯ</a:t>
            </a:r>
            <a:r>
              <a:rPr lang="ru-RU" sz="1000" dirty="0">
                <a:latin typeface="Times New Roman Tj" panose="02020603050405020304" pitchFamily="18" charset="-52"/>
              </a:rPr>
              <a:t>л, 0.17%</a:t>
            </a:r>
          </a:p>
        </p:txBody>
      </p:sp>
      <p:sp>
        <p:nvSpPr>
          <p:cNvPr id="120" name="TextBox 119"/>
          <p:cNvSpPr txBox="1"/>
          <p:nvPr/>
        </p:nvSpPr>
        <p:spPr>
          <a:xfrm>
            <a:off x="1234236" y="1698005"/>
            <a:ext cx="1823410" cy="246221"/>
          </a:xfrm>
          <a:prstGeom prst="rect">
            <a:avLst/>
          </a:prstGeom>
          <a:noFill/>
        </p:spPr>
        <p:txBody>
          <a:bodyPr wrap="square" rtlCol="0">
            <a:spAutoFit/>
          </a:bodyPr>
          <a:lstStyle/>
          <a:p>
            <a:r>
              <a:rPr lang="ru-RU" sz="1000" dirty="0">
                <a:latin typeface="Times New Roman Tj" panose="02020603050405020304" pitchFamily="18" charset="-52"/>
              </a:rPr>
              <a:t>Сурхан-</a:t>
            </a:r>
            <a:r>
              <a:rPr lang="ru-RU" sz="1000" dirty="0" err="1">
                <a:latin typeface="Times New Roman Tj" panose="02020603050405020304" pitchFamily="18" charset="-52"/>
              </a:rPr>
              <a:t>Дарё</a:t>
            </a:r>
            <a:r>
              <a:rPr lang="ru-RU" sz="1000" dirty="0">
                <a:latin typeface="Times New Roman Tj" panose="02020603050405020304" pitchFamily="18" charset="-52"/>
              </a:rPr>
              <a:t>, 1.03%</a:t>
            </a:r>
          </a:p>
        </p:txBody>
      </p:sp>
      <p:sp>
        <p:nvSpPr>
          <p:cNvPr id="132" name="TextBox 131"/>
          <p:cNvSpPr txBox="1"/>
          <p:nvPr/>
        </p:nvSpPr>
        <p:spPr>
          <a:xfrm>
            <a:off x="1227002" y="1452154"/>
            <a:ext cx="1419643" cy="246221"/>
          </a:xfrm>
          <a:prstGeom prst="rect">
            <a:avLst/>
          </a:prstGeom>
          <a:noFill/>
        </p:spPr>
        <p:txBody>
          <a:bodyPr wrap="square" rtlCol="0">
            <a:spAutoFit/>
          </a:bodyPr>
          <a:lstStyle/>
          <a:p>
            <a:r>
              <a:rPr lang="ru-RU" sz="1000" dirty="0" err="1">
                <a:latin typeface="Times New Roman Tj" panose="02020603050405020304" pitchFamily="18" charset="-52"/>
              </a:rPr>
              <a:t>Зарафшон</a:t>
            </a:r>
            <a:r>
              <a:rPr lang="ru-RU" sz="1000" dirty="0">
                <a:latin typeface="Times New Roman Tj" panose="02020603050405020304" pitchFamily="18" charset="-52"/>
              </a:rPr>
              <a:t>, 6.38%</a:t>
            </a:r>
          </a:p>
        </p:txBody>
      </p:sp>
      <p:sp>
        <p:nvSpPr>
          <p:cNvPr id="2" name="Номер слайда 1"/>
          <p:cNvSpPr>
            <a:spLocks noGrp="1"/>
          </p:cNvSpPr>
          <p:nvPr>
            <p:ph type="sldNum" sz="quarter" idx="12"/>
          </p:nvPr>
        </p:nvSpPr>
        <p:spPr>
          <a:xfrm>
            <a:off x="10770079" y="6629638"/>
            <a:ext cx="278921" cy="238376"/>
          </a:xfrm>
        </p:spPr>
        <p:style>
          <a:lnRef idx="2">
            <a:schemeClr val="accent6"/>
          </a:lnRef>
          <a:fillRef idx="1">
            <a:schemeClr val="lt1"/>
          </a:fillRef>
          <a:effectRef idx="0">
            <a:schemeClr val="accent6"/>
          </a:effectRef>
          <a:fontRef idx="minor">
            <a:schemeClr val="dk1"/>
          </a:fontRef>
        </p:style>
        <p:txBody>
          <a:bodyPr/>
          <a:lstStyle/>
          <a:p>
            <a:fld id="{B19B0651-EE4F-4900-A07F-96A6BFA9D0F0}" type="slidenum">
              <a:rPr lang="ru-RU" smtClean="0">
                <a:latin typeface="Times New Roman Tj" panose="02020603050405020304" pitchFamily="18" charset="-52"/>
              </a:rPr>
              <a:t>5</a:t>
            </a:fld>
            <a:endParaRPr lang="ru-RU" dirty="0">
              <a:latin typeface="Times New Roman Tj" panose="02020603050405020304" pitchFamily="18" charset="-52"/>
            </a:endParaRPr>
          </a:p>
        </p:txBody>
      </p:sp>
      <p:graphicFrame>
        <p:nvGraphicFramePr>
          <p:cNvPr id="8" name="Диаграмма 7">
            <a:extLst>
              <a:ext uri="{FF2B5EF4-FFF2-40B4-BE49-F238E27FC236}">
                <a16:creationId xmlns:a16="http://schemas.microsoft.com/office/drawing/2014/main" id="{32026A27-BAD5-4825-8F1C-FF186FFDE6D6}"/>
              </a:ext>
            </a:extLst>
          </p:cNvPr>
          <p:cNvGraphicFramePr>
            <a:graphicFrameLocks/>
          </p:cNvGraphicFramePr>
          <p:nvPr/>
        </p:nvGraphicFramePr>
        <p:xfrm>
          <a:off x="1422554" y="713084"/>
          <a:ext cx="4590510" cy="329504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Прямая соединительная линия 3"/>
          <p:cNvCxnSpPr>
            <a:cxnSpLocks/>
          </p:cNvCxnSpPr>
          <p:nvPr/>
        </p:nvCxnSpPr>
        <p:spPr>
          <a:xfrm>
            <a:off x="3976039" y="1105213"/>
            <a:ext cx="2002865"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a:cxnSpLocks/>
          </p:cNvCxnSpPr>
          <p:nvPr/>
        </p:nvCxnSpPr>
        <p:spPr>
          <a:xfrm>
            <a:off x="4552161" y="1442981"/>
            <a:ext cx="1426743" cy="0"/>
          </a:xfrm>
          <a:prstGeom prst="line">
            <a:avLst/>
          </a:prstGeom>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a:cxnSpLocks/>
          </p:cNvCxnSpPr>
          <p:nvPr/>
        </p:nvCxnSpPr>
        <p:spPr>
          <a:xfrm>
            <a:off x="4750182" y="1722849"/>
            <a:ext cx="1301848" cy="0"/>
          </a:xfrm>
          <a:prstGeom prst="line">
            <a:avLst/>
          </a:prstGeom>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a:cxnSpLocks/>
          </p:cNvCxnSpPr>
          <p:nvPr/>
        </p:nvCxnSpPr>
        <p:spPr>
          <a:xfrm flipV="1">
            <a:off x="4894198" y="2019593"/>
            <a:ext cx="1157832" cy="2933"/>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a:off x="4959000" y="2180798"/>
            <a:ext cx="151223" cy="96051"/>
          </a:xfrm>
          <a:prstGeom prst="line">
            <a:avLst/>
          </a:prstGeom>
        </p:spPr>
        <p:style>
          <a:lnRef idx="1">
            <a:schemeClr val="dk1"/>
          </a:lnRef>
          <a:fillRef idx="0">
            <a:schemeClr val="dk1"/>
          </a:fillRef>
          <a:effectRef idx="0">
            <a:schemeClr val="dk1"/>
          </a:effectRef>
          <a:fontRef idx="minor">
            <a:schemeClr val="tx1"/>
          </a:fontRef>
        </p:style>
      </p:cxnSp>
      <p:cxnSp>
        <p:nvCxnSpPr>
          <p:cNvPr id="55" name="Прямая соединительная линия 54"/>
          <p:cNvCxnSpPr>
            <a:cxnSpLocks/>
          </p:cNvCxnSpPr>
          <p:nvPr/>
        </p:nvCxnSpPr>
        <p:spPr>
          <a:xfrm>
            <a:off x="5101448" y="2276847"/>
            <a:ext cx="950582" cy="0"/>
          </a:xfrm>
          <a:prstGeom prst="line">
            <a:avLst/>
          </a:prstGeom>
        </p:spPr>
        <p:style>
          <a:lnRef idx="1">
            <a:schemeClr val="dk1"/>
          </a:lnRef>
          <a:fillRef idx="0">
            <a:schemeClr val="dk1"/>
          </a:fillRef>
          <a:effectRef idx="0">
            <a:schemeClr val="dk1"/>
          </a:effectRef>
          <a:fontRef idx="minor">
            <a:schemeClr val="tx1"/>
          </a:fontRef>
        </p:style>
      </p:cxnSp>
      <p:cxnSp>
        <p:nvCxnSpPr>
          <p:cNvPr id="63" name="Прямая соединительная линия 62"/>
          <p:cNvCxnSpPr/>
          <p:nvPr/>
        </p:nvCxnSpPr>
        <p:spPr>
          <a:xfrm>
            <a:off x="4959000" y="2325475"/>
            <a:ext cx="295239" cy="212342"/>
          </a:xfrm>
          <a:prstGeom prst="line">
            <a:avLst/>
          </a:prstGeom>
        </p:spPr>
        <p:style>
          <a:lnRef idx="1">
            <a:schemeClr val="dk1"/>
          </a:lnRef>
          <a:fillRef idx="0">
            <a:schemeClr val="dk1"/>
          </a:fillRef>
          <a:effectRef idx="0">
            <a:schemeClr val="dk1"/>
          </a:effectRef>
          <a:fontRef idx="minor">
            <a:schemeClr val="tx1"/>
          </a:fontRef>
        </p:style>
      </p:cxnSp>
      <p:cxnSp>
        <p:nvCxnSpPr>
          <p:cNvPr id="68" name="Прямая соединительная линия 67"/>
          <p:cNvCxnSpPr>
            <a:cxnSpLocks/>
          </p:cNvCxnSpPr>
          <p:nvPr/>
        </p:nvCxnSpPr>
        <p:spPr>
          <a:xfrm>
            <a:off x="5254238" y="2537817"/>
            <a:ext cx="1035252" cy="0"/>
          </a:xfrm>
          <a:prstGeom prst="line">
            <a:avLst/>
          </a:prstGeom>
        </p:spPr>
        <p:style>
          <a:lnRef idx="1">
            <a:schemeClr val="dk1"/>
          </a:lnRef>
          <a:fillRef idx="0">
            <a:schemeClr val="dk1"/>
          </a:fillRef>
          <a:effectRef idx="0">
            <a:schemeClr val="dk1"/>
          </a:effectRef>
          <a:fontRef idx="minor">
            <a:schemeClr val="tx1"/>
          </a:fontRef>
        </p:style>
      </p:cxnSp>
      <p:cxnSp>
        <p:nvCxnSpPr>
          <p:cNvPr id="80" name="Прямая соединительная линия 79"/>
          <p:cNvCxnSpPr>
            <a:cxnSpLocks/>
          </p:cNvCxnSpPr>
          <p:nvPr/>
        </p:nvCxnSpPr>
        <p:spPr>
          <a:xfrm>
            <a:off x="1242110" y="1438054"/>
            <a:ext cx="1602630" cy="0"/>
          </a:xfrm>
          <a:prstGeom prst="line">
            <a:avLst/>
          </a:prstGeom>
        </p:spPr>
        <p:style>
          <a:lnRef idx="1">
            <a:schemeClr val="dk1"/>
          </a:lnRef>
          <a:fillRef idx="0">
            <a:schemeClr val="dk1"/>
          </a:fillRef>
          <a:effectRef idx="0">
            <a:schemeClr val="dk1"/>
          </a:effectRef>
          <a:fontRef idx="minor">
            <a:schemeClr val="tx1"/>
          </a:fontRef>
        </p:style>
      </p:cxnSp>
      <p:cxnSp>
        <p:nvCxnSpPr>
          <p:cNvPr id="89" name="Прямая соединительная линия 88"/>
          <p:cNvCxnSpPr>
            <a:cxnSpLocks/>
          </p:cNvCxnSpPr>
          <p:nvPr/>
        </p:nvCxnSpPr>
        <p:spPr>
          <a:xfrm flipH="1">
            <a:off x="1261727" y="1698003"/>
            <a:ext cx="1329249" cy="0"/>
          </a:xfrm>
          <a:prstGeom prst="line">
            <a:avLst/>
          </a:prstGeom>
        </p:spPr>
        <p:style>
          <a:lnRef idx="1">
            <a:schemeClr val="dk1"/>
          </a:lnRef>
          <a:fillRef idx="0">
            <a:schemeClr val="dk1"/>
          </a:fillRef>
          <a:effectRef idx="0">
            <a:schemeClr val="dk1"/>
          </a:effectRef>
          <a:fontRef idx="minor">
            <a:schemeClr val="tx1"/>
          </a:fontRef>
        </p:style>
      </p:cxnSp>
      <p:cxnSp>
        <p:nvCxnSpPr>
          <p:cNvPr id="92" name="Прямая соединительная линия 91"/>
          <p:cNvCxnSpPr>
            <a:cxnSpLocks/>
          </p:cNvCxnSpPr>
          <p:nvPr/>
        </p:nvCxnSpPr>
        <p:spPr>
          <a:xfrm flipH="1">
            <a:off x="1247632" y="1917531"/>
            <a:ext cx="1314265" cy="0"/>
          </a:xfrm>
          <a:prstGeom prst="line">
            <a:avLst/>
          </a:prstGeom>
        </p:spPr>
        <p:style>
          <a:lnRef idx="1">
            <a:schemeClr val="dk1"/>
          </a:lnRef>
          <a:fillRef idx="0">
            <a:schemeClr val="dk1"/>
          </a:fillRef>
          <a:effectRef idx="0">
            <a:schemeClr val="dk1"/>
          </a:effectRef>
          <a:fontRef idx="minor">
            <a:schemeClr val="tx1"/>
          </a:fontRef>
        </p:style>
      </p:cxnSp>
      <p:cxnSp>
        <p:nvCxnSpPr>
          <p:cNvPr id="101" name="Прямая соединительная линия 100"/>
          <p:cNvCxnSpPr>
            <a:cxnSpLocks/>
          </p:cNvCxnSpPr>
          <p:nvPr/>
        </p:nvCxnSpPr>
        <p:spPr>
          <a:xfrm>
            <a:off x="1261727" y="2142703"/>
            <a:ext cx="1104857" cy="0"/>
          </a:xfrm>
          <a:prstGeom prst="line">
            <a:avLst/>
          </a:prstGeom>
        </p:spPr>
        <p:style>
          <a:lnRef idx="1">
            <a:schemeClr val="dk1"/>
          </a:lnRef>
          <a:fillRef idx="0">
            <a:schemeClr val="dk1"/>
          </a:fillRef>
          <a:effectRef idx="0">
            <a:schemeClr val="dk1"/>
          </a:effectRef>
          <a:fontRef idx="minor">
            <a:schemeClr val="tx1"/>
          </a:fontRef>
        </p:style>
      </p:cxnSp>
      <p:cxnSp>
        <p:nvCxnSpPr>
          <p:cNvPr id="106" name="Прямая соединительная линия 105"/>
          <p:cNvCxnSpPr>
            <a:cxnSpLocks/>
          </p:cNvCxnSpPr>
          <p:nvPr/>
        </p:nvCxnSpPr>
        <p:spPr>
          <a:xfrm flipH="1">
            <a:off x="1269224" y="2405331"/>
            <a:ext cx="1216638" cy="0"/>
          </a:xfrm>
          <a:prstGeom prst="line">
            <a:avLst/>
          </a:prstGeom>
        </p:spPr>
        <p:style>
          <a:lnRef idx="1">
            <a:schemeClr val="dk1"/>
          </a:lnRef>
          <a:fillRef idx="0">
            <a:schemeClr val="dk1"/>
          </a:fillRef>
          <a:effectRef idx="0">
            <a:schemeClr val="dk1"/>
          </a:effectRef>
          <a:fontRef idx="minor">
            <a:schemeClr val="tx1"/>
          </a:fontRef>
        </p:style>
      </p:cxnSp>
      <p:cxnSp>
        <p:nvCxnSpPr>
          <p:cNvPr id="109" name="Прямая соединительная линия 108"/>
          <p:cNvCxnSpPr>
            <a:cxnSpLocks/>
          </p:cNvCxnSpPr>
          <p:nvPr/>
        </p:nvCxnSpPr>
        <p:spPr>
          <a:xfrm flipH="1">
            <a:off x="1269226" y="3058320"/>
            <a:ext cx="1394671" cy="0"/>
          </a:xfrm>
          <a:prstGeom prst="line">
            <a:avLst/>
          </a:prstGeom>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C6853CB2-1AAB-4DDC-830F-FE687ADEC3E6}"/>
              </a:ext>
            </a:extLst>
          </p:cNvPr>
          <p:cNvSpPr txBox="1"/>
          <p:nvPr/>
        </p:nvSpPr>
        <p:spPr>
          <a:xfrm>
            <a:off x="1474283" y="4083984"/>
            <a:ext cx="1925315" cy="400110"/>
          </a:xfrm>
          <a:prstGeom prst="rect">
            <a:avLst/>
          </a:prstGeom>
          <a:noFill/>
        </p:spPr>
        <p:txBody>
          <a:bodyPr wrap="square" rtlCol="0">
            <a:spAutoFit/>
          </a:bodyPr>
          <a:lstStyle/>
          <a:p>
            <a:r>
              <a:rPr lang="ru-RU" sz="1000" dirty="0" err="1">
                <a:latin typeface="Times New Roman Tj" panose="02020603050405020304" pitchFamily="18" charset="-52"/>
              </a:rPr>
              <a:t>Захираҳои</a:t>
            </a:r>
            <a:r>
              <a:rPr lang="ru-RU" sz="1000" dirty="0">
                <a:latin typeface="Times New Roman Tj" panose="02020603050405020304" pitchFamily="18" charset="-52"/>
              </a:rPr>
              <a:t> </a:t>
            </a:r>
            <a:r>
              <a:rPr lang="ru-RU" sz="1000" dirty="0" err="1">
                <a:latin typeface="Times New Roman Tj" panose="02020603050405020304" pitchFamily="18" charset="-52"/>
              </a:rPr>
              <a:t>гидроэнергетикии</a:t>
            </a:r>
            <a:r>
              <a:rPr lang="ru-RU" sz="1000" dirty="0">
                <a:latin typeface="Times New Roman Tj" panose="02020603050405020304" pitchFamily="18" charset="-52"/>
              </a:rPr>
              <a:t> </a:t>
            </a:r>
            <a:r>
              <a:rPr lang="ru-RU" sz="1000" dirty="0" err="1">
                <a:latin typeface="Times New Roman Tj" panose="02020603050405020304" pitchFamily="18" charset="-52"/>
              </a:rPr>
              <a:t>истифодашуда</a:t>
            </a:r>
            <a:r>
              <a:rPr lang="ru-RU" sz="1000" dirty="0">
                <a:latin typeface="Times New Roman Tj" panose="02020603050405020304" pitchFamily="18" charset="-52"/>
              </a:rPr>
              <a:t>, 9 %</a:t>
            </a:r>
          </a:p>
        </p:txBody>
      </p:sp>
      <p:graphicFrame>
        <p:nvGraphicFramePr>
          <p:cNvPr id="71" name="Диаграмма 70">
            <a:extLst>
              <a:ext uri="{FF2B5EF4-FFF2-40B4-BE49-F238E27FC236}">
                <a16:creationId xmlns:a16="http://schemas.microsoft.com/office/drawing/2014/main" id="{B244D282-0A8D-4057-AB6D-E825B8694092}"/>
              </a:ext>
            </a:extLst>
          </p:cNvPr>
          <p:cNvGraphicFramePr>
            <a:graphicFrameLocks/>
          </p:cNvGraphicFramePr>
          <p:nvPr/>
        </p:nvGraphicFramePr>
        <p:xfrm>
          <a:off x="2310270" y="4313491"/>
          <a:ext cx="2491105" cy="2411155"/>
        </p:xfrm>
        <a:graphic>
          <a:graphicData uri="http://schemas.openxmlformats.org/drawingml/2006/chart">
            <c:chart xmlns:c="http://schemas.openxmlformats.org/drawingml/2006/chart" xmlns:r="http://schemas.openxmlformats.org/officeDocument/2006/relationships" r:id="rId3"/>
          </a:graphicData>
        </a:graphic>
      </p:graphicFrame>
      <p:cxnSp>
        <p:nvCxnSpPr>
          <p:cNvPr id="72" name="Прямая соединительная линия 71">
            <a:extLst>
              <a:ext uri="{FF2B5EF4-FFF2-40B4-BE49-F238E27FC236}">
                <a16:creationId xmlns:a16="http://schemas.microsoft.com/office/drawing/2014/main" id="{FB036CD4-31DA-4286-9F93-CBD481D2AA51}"/>
              </a:ext>
            </a:extLst>
          </p:cNvPr>
          <p:cNvCxnSpPr>
            <a:cxnSpLocks/>
          </p:cNvCxnSpPr>
          <p:nvPr/>
        </p:nvCxnSpPr>
        <p:spPr>
          <a:xfrm flipH="1">
            <a:off x="4245956" y="4513546"/>
            <a:ext cx="269032" cy="200055"/>
          </a:xfrm>
          <a:prstGeom prst="line">
            <a:avLst/>
          </a:prstGeom>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DB1581CB-A95A-4DD6-BDB0-F5118E98092D}"/>
              </a:ext>
            </a:extLst>
          </p:cNvPr>
          <p:cNvSpPr txBox="1"/>
          <p:nvPr/>
        </p:nvSpPr>
        <p:spPr>
          <a:xfrm>
            <a:off x="4397510" y="4113435"/>
            <a:ext cx="2014530" cy="400110"/>
          </a:xfrm>
          <a:prstGeom prst="rect">
            <a:avLst/>
          </a:prstGeom>
          <a:noFill/>
        </p:spPr>
        <p:txBody>
          <a:bodyPr wrap="square" rtlCol="0">
            <a:spAutoFit/>
          </a:bodyPr>
          <a:lstStyle/>
          <a:p>
            <a:r>
              <a:rPr lang="ru-RU" sz="1000" dirty="0" err="1">
                <a:latin typeface="Times New Roman Tj" panose="02020603050405020304" pitchFamily="18" charset="-52"/>
              </a:rPr>
              <a:t>Захираҳои</a:t>
            </a:r>
            <a:r>
              <a:rPr lang="ru-RU" sz="1000" dirty="0">
                <a:latin typeface="Times New Roman Tj" panose="02020603050405020304" pitchFamily="18" charset="-52"/>
              </a:rPr>
              <a:t> </a:t>
            </a:r>
            <a:r>
              <a:rPr lang="ru-RU" sz="1000" dirty="0" err="1">
                <a:latin typeface="Times New Roman Tj" panose="02020603050405020304" pitchFamily="18" charset="-52"/>
              </a:rPr>
              <a:t>гидроэнергетикии</a:t>
            </a:r>
            <a:r>
              <a:rPr lang="ru-RU" sz="1000" dirty="0">
                <a:latin typeface="Times New Roman Tj" panose="02020603050405020304" pitchFamily="18" charset="-52"/>
              </a:rPr>
              <a:t> </a:t>
            </a:r>
            <a:r>
              <a:rPr lang="ru-RU" sz="1000" dirty="0" err="1">
                <a:latin typeface="Times New Roman Tj" panose="02020603050405020304" pitchFamily="18" charset="-52"/>
              </a:rPr>
              <a:t>истифоданашуда</a:t>
            </a:r>
            <a:r>
              <a:rPr lang="ru-RU" sz="1000" dirty="0">
                <a:latin typeface="Times New Roman Tj" panose="02020603050405020304" pitchFamily="18" charset="-52"/>
              </a:rPr>
              <a:t>, 91 %</a:t>
            </a:r>
          </a:p>
        </p:txBody>
      </p:sp>
      <p:graphicFrame>
        <p:nvGraphicFramePr>
          <p:cNvPr id="74" name="Таблица 73">
            <a:extLst>
              <a:ext uri="{FF2B5EF4-FFF2-40B4-BE49-F238E27FC236}">
                <a16:creationId xmlns:a16="http://schemas.microsoft.com/office/drawing/2014/main" id="{19E2E6D5-08BE-4418-BF83-C57453DFE1B0}"/>
              </a:ext>
            </a:extLst>
          </p:cNvPr>
          <p:cNvGraphicFramePr>
            <a:graphicFrameLocks noGrp="1"/>
          </p:cNvGraphicFramePr>
          <p:nvPr>
            <p:extLst>
              <p:ext uri="{D42A27DB-BD31-4B8C-83A1-F6EECF244321}">
                <p14:modId xmlns:p14="http://schemas.microsoft.com/office/powerpoint/2010/main" val="431749667"/>
              </p:ext>
            </p:extLst>
          </p:nvPr>
        </p:nvGraphicFramePr>
        <p:xfrm>
          <a:off x="6797483" y="4520668"/>
          <a:ext cx="3900063" cy="2054364"/>
        </p:xfrm>
        <a:graphic>
          <a:graphicData uri="http://schemas.openxmlformats.org/drawingml/2006/table">
            <a:tbl>
              <a:tblPr firstRow="1">
                <a:tableStyleId>{E8B1032C-EA38-4F05-BA0D-38AFFFC7BED3}</a:tableStyleId>
              </a:tblPr>
              <a:tblGrid>
                <a:gridCol w="2937190">
                  <a:extLst>
                    <a:ext uri="{9D8B030D-6E8A-4147-A177-3AD203B41FA5}">
                      <a16:colId xmlns:a16="http://schemas.microsoft.com/office/drawing/2014/main" val="20000"/>
                    </a:ext>
                  </a:extLst>
                </a:gridCol>
                <a:gridCol w="962873">
                  <a:extLst>
                    <a:ext uri="{9D8B030D-6E8A-4147-A177-3AD203B41FA5}">
                      <a16:colId xmlns:a16="http://schemas.microsoft.com/office/drawing/2014/main" val="20001"/>
                    </a:ext>
                  </a:extLst>
                </a:gridCol>
              </a:tblGrid>
              <a:tr h="513591">
                <a:tc>
                  <a:txBody>
                    <a:bodyPr/>
                    <a:lstStyle/>
                    <a:p>
                      <a:pPr algn="ctr" fontAlgn="b"/>
                      <a:r>
                        <a:rPr lang="ru-RU" sz="1000" u="none" strike="noStrike" dirty="0">
                          <a:effectLst/>
                          <a:latin typeface="Times New Roman Tj" panose="02020603050405020304" pitchFamily="18" charset="-52"/>
                        </a:rPr>
                        <a:t>ЗАХИРАҲОИ ГИДРОЭНЕРГЕТИКӢ</a:t>
                      </a:r>
                      <a:endParaRPr lang="ru-RU" sz="1000" b="1" i="0" u="none" strike="noStrike" dirty="0">
                        <a:solidFill>
                          <a:schemeClr val="bg1"/>
                        </a:solidFill>
                        <a:effectLst/>
                        <a:latin typeface="Times New Roman Tj" panose="02020603050405020304" pitchFamily="18" charset="-52"/>
                      </a:endParaRPr>
                    </a:p>
                  </a:txBody>
                  <a:tcPr marL="9525" marR="9525" marT="9525" marB="0" anchor="ctr"/>
                </a:tc>
                <a:tc>
                  <a:txBody>
                    <a:bodyPr/>
                    <a:lstStyle/>
                    <a:p>
                      <a:pPr algn="ctr" fontAlgn="b"/>
                      <a:r>
                        <a:rPr lang="ru-RU" sz="1000" u="none" strike="noStrike" dirty="0">
                          <a:effectLst/>
                          <a:latin typeface="Times New Roman Tj" panose="02020603050405020304" pitchFamily="18" charset="-52"/>
                        </a:rPr>
                        <a:t>МВт</a:t>
                      </a:r>
                      <a:endParaRPr lang="ru-RU" sz="1000" b="1" i="0" u="none" strike="noStrike" dirty="0">
                        <a:solidFill>
                          <a:schemeClr val="bg1"/>
                        </a:solidFill>
                        <a:effectLst/>
                        <a:latin typeface="Times New Roman Tj" panose="02020603050405020304" pitchFamily="18" charset="-52"/>
                      </a:endParaRPr>
                    </a:p>
                  </a:txBody>
                  <a:tcPr marL="9525" marR="9525" marT="9525" marB="0" anchor="ctr"/>
                </a:tc>
                <a:extLst>
                  <a:ext uri="{0D108BD9-81ED-4DB2-BD59-A6C34878D82A}">
                    <a16:rowId xmlns:a16="http://schemas.microsoft.com/office/drawing/2014/main" val="10000"/>
                  </a:ext>
                </a:extLst>
              </a:tr>
              <a:tr h="513591">
                <a:tc>
                  <a:txBody>
                    <a:bodyPr/>
                    <a:lstStyle/>
                    <a:p>
                      <a:pPr algn="ctr" fontAlgn="b"/>
                      <a:r>
                        <a:rPr lang="ru-RU" sz="1000" u="none" strike="noStrike" dirty="0" err="1">
                          <a:effectLst/>
                          <a:latin typeface="Times New Roman Tj" panose="02020603050405020304" pitchFamily="18" charset="-52"/>
                        </a:rPr>
                        <a:t>Истифодашуда</a:t>
                      </a:r>
                      <a:r>
                        <a:rPr lang="ru-RU" sz="1000" u="none" strike="noStrike" dirty="0">
                          <a:effectLst/>
                          <a:latin typeface="Times New Roman Tj" panose="02020603050405020304" pitchFamily="18" charset="-52"/>
                        </a:rPr>
                        <a:t> (аз </a:t>
                      </a:r>
                      <a:r>
                        <a:rPr lang="ru-RU" sz="1000" u="none" strike="noStrike" dirty="0" err="1">
                          <a:effectLst/>
                          <a:latin typeface="Times New Roman Tj" panose="02020603050405020304" pitchFamily="18" charset="-52"/>
                        </a:rPr>
                        <a:t>ҳисоби</a:t>
                      </a:r>
                      <a:r>
                        <a:rPr lang="ru-RU" sz="1000" u="none" strike="noStrike" dirty="0">
                          <a:effectLst/>
                          <a:latin typeface="Times New Roman Tj" panose="02020603050405020304" pitchFamily="18" charset="-52"/>
                        </a:rPr>
                        <a:t> </a:t>
                      </a:r>
                      <a:r>
                        <a:rPr lang="ru-RU" sz="1000" u="none" strike="noStrike" dirty="0" err="1">
                          <a:effectLst/>
                          <a:latin typeface="Times New Roman Tj" panose="02020603050405020304" pitchFamily="18" charset="-52"/>
                        </a:rPr>
                        <a:t>иқтидорҳои</a:t>
                      </a:r>
                      <a:r>
                        <a:rPr lang="ru-RU" sz="1000" u="none" strike="noStrike" dirty="0">
                          <a:effectLst/>
                          <a:latin typeface="Times New Roman Tj" panose="02020603050405020304" pitchFamily="18" charset="-52"/>
                        </a:rPr>
                        <a:t> </a:t>
                      </a:r>
                      <a:r>
                        <a:rPr lang="ru-RU" sz="1000" u="none" strike="noStrike" dirty="0" err="1">
                          <a:effectLst/>
                          <a:latin typeface="Times New Roman Tj" panose="02020603050405020304" pitchFamily="18" charset="-52"/>
                        </a:rPr>
                        <a:t>мавҷуда</a:t>
                      </a:r>
                      <a:r>
                        <a:rPr lang="ru-RU" sz="1000" u="none" strike="noStrike" dirty="0">
                          <a:effectLst/>
                          <a:latin typeface="Times New Roman Tj" panose="02020603050405020304" pitchFamily="18" charset="-52"/>
                        </a:rPr>
                        <a:t>)</a:t>
                      </a:r>
                      <a:endParaRPr lang="ru-RU" sz="1000" b="0" i="0" u="none" strike="noStrike" dirty="0">
                        <a:solidFill>
                          <a:srgbClr val="000000"/>
                        </a:solidFill>
                        <a:effectLst/>
                        <a:latin typeface="Times New Roman Tj" panose="02020603050405020304" pitchFamily="18" charset="-52"/>
                      </a:endParaRPr>
                    </a:p>
                  </a:txBody>
                  <a:tcPr marL="9525" marR="9525" marT="9525" marB="0" anchor="ctr"/>
                </a:tc>
                <a:tc>
                  <a:txBody>
                    <a:bodyPr/>
                    <a:lstStyle/>
                    <a:p>
                      <a:pPr algn="ctr" fontAlgn="b"/>
                      <a:r>
                        <a:rPr lang="ru-RU" sz="1000" u="none" strike="noStrike" dirty="0">
                          <a:effectLst/>
                          <a:latin typeface="Times New Roman Tj" panose="02020603050405020304" pitchFamily="18" charset="-52"/>
                        </a:rPr>
                        <a:t>5406,06</a:t>
                      </a:r>
                      <a:endParaRPr lang="ru-RU" sz="1000" b="0" i="0" u="none" strike="noStrike" dirty="0">
                        <a:solidFill>
                          <a:srgbClr val="000000"/>
                        </a:solidFill>
                        <a:effectLst/>
                        <a:latin typeface="Times New Roman Tj" panose="02020603050405020304" pitchFamily="18" charset="-52"/>
                      </a:endParaRPr>
                    </a:p>
                  </a:txBody>
                  <a:tcPr marL="9525" marR="9525" marT="9525" marB="0" anchor="ctr"/>
                </a:tc>
                <a:extLst>
                  <a:ext uri="{0D108BD9-81ED-4DB2-BD59-A6C34878D82A}">
                    <a16:rowId xmlns:a16="http://schemas.microsoft.com/office/drawing/2014/main" val="10001"/>
                  </a:ext>
                </a:extLst>
              </a:tr>
              <a:tr h="513591">
                <a:tc>
                  <a:txBody>
                    <a:bodyPr/>
                    <a:lstStyle/>
                    <a:p>
                      <a:pPr algn="ctr" fontAlgn="b"/>
                      <a:r>
                        <a:rPr lang="tg-Cyrl-TJ" sz="1000" u="none" strike="noStrike" dirty="0">
                          <a:effectLst/>
                          <a:latin typeface="Times New Roman Tj" panose="02020603050405020304" pitchFamily="18" charset="-52"/>
                        </a:rPr>
                        <a:t>И</a:t>
                      </a:r>
                      <a:r>
                        <a:rPr lang="ru-RU" sz="1000" u="none" strike="noStrike" dirty="0" err="1">
                          <a:effectLst/>
                          <a:latin typeface="Times New Roman Tj" panose="02020603050405020304" pitchFamily="18" charset="-52"/>
                        </a:rPr>
                        <a:t>стифоданашуда</a:t>
                      </a:r>
                      <a:endParaRPr lang="ru-RU" sz="1000" b="0" i="0" u="none" strike="noStrike" dirty="0">
                        <a:solidFill>
                          <a:srgbClr val="000000"/>
                        </a:solidFill>
                        <a:effectLst/>
                        <a:latin typeface="Times New Roman Tj" panose="02020603050405020304" pitchFamily="18" charset="-52"/>
                      </a:endParaRPr>
                    </a:p>
                  </a:txBody>
                  <a:tcPr marL="9525" marR="9525" marT="9525" marB="0" anchor="ctr"/>
                </a:tc>
                <a:tc>
                  <a:txBody>
                    <a:bodyPr/>
                    <a:lstStyle/>
                    <a:p>
                      <a:pPr algn="ctr" fontAlgn="b"/>
                      <a:r>
                        <a:rPr lang="ru-RU" sz="1000" u="none" strike="noStrike" dirty="0">
                          <a:effectLst/>
                          <a:latin typeface="Times New Roman Tj" panose="02020603050405020304" pitchFamily="18" charset="-52"/>
                        </a:rPr>
                        <a:t>54760,94</a:t>
                      </a:r>
                      <a:endParaRPr lang="ru-RU" sz="1000" b="0" i="0" u="none" strike="noStrike" dirty="0">
                        <a:solidFill>
                          <a:srgbClr val="000000"/>
                        </a:solidFill>
                        <a:effectLst/>
                        <a:latin typeface="Times New Roman Tj" panose="02020603050405020304" pitchFamily="18" charset="-52"/>
                      </a:endParaRPr>
                    </a:p>
                  </a:txBody>
                  <a:tcPr marL="9525" marR="9525" marT="9525" marB="0" anchor="ctr"/>
                </a:tc>
                <a:extLst>
                  <a:ext uri="{0D108BD9-81ED-4DB2-BD59-A6C34878D82A}">
                    <a16:rowId xmlns:a16="http://schemas.microsoft.com/office/drawing/2014/main" val="10002"/>
                  </a:ext>
                </a:extLst>
              </a:tr>
              <a:tr h="513591">
                <a:tc>
                  <a:txBody>
                    <a:bodyPr/>
                    <a:lstStyle/>
                    <a:p>
                      <a:pPr algn="ctr" rtl="0" fontAlgn="b"/>
                      <a:r>
                        <a:rPr lang="ru-RU" sz="1000" u="none" strike="noStrike" dirty="0" err="1">
                          <a:effectLst/>
                          <a:latin typeface="Times New Roman Tj" panose="02020603050405020304" pitchFamily="18" charset="-52"/>
                        </a:rPr>
                        <a:t>Ҳамагӣ</a:t>
                      </a:r>
                      <a:endParaRPr lang="ru-RU" sz="1000" b="1" i="0" u="none" strike="noStrike" dirty="0">
                        <a:solidFill>
                          <a:srgbClr val="000000"/>
                        </a:solidFill>
                        <a:effectLst/>
                        <a:latin typeface="Times New Roman Tj" panose="02020603050405020304" pitchFamily="18" charset="-52"/>
                      </a:endParaRPr>
                    </a:p>
                  </a:txBody>
                  <a:tcPr marL="9525" marR="9525" marT="9525" anchor="b"/>
                </a:tc>
                <a:tc>
                  <a:txBody>
                    <a:bodyPr/>
                    <a:lstStyle/>
                    <a:p>
                      <a:pPr algn="ctr" rtl="0" fontAlgn="b"/>
                      <a:r>
                        <a:rPr lang="ru-RU" sz="1000" u="none" strike="noStrike" dirty="0">
                          <a:effectLst/>
                          <a:latin typeface="Times New Roman Tj" panose="02020603050405020304" pitchFamily="18" charset="-52"/>
                        </a:rPr>
                        <a:t>60167</a:t>
                      </a:r>
                      <a:endParaRPr lang="ru-RU" sz="1000" b="1" i="0" u="none" strike="noStrike"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081819460"/>
                  </a:ext>
                </a:extLst>
              </a:tr>
            </a:tbl>
          </a:graphicData>
        </a:graphic>
      </p:graphicFrame>
      <p:cxnSp>
        <p:nvCxnSpPr>
          <p:cNvPr id="75" name="Прямая соединительная линия 74">
            <a:extLst>
              <a:ext uri="{FF2B5EF4-FFF2-40B4-BE49-F238E27FC236}">
                <a16:creationId xmlns:a16="http://schemas.microsoft.com/office/drawing/2014/main" id="{F1A57A5D-AA3F-4756-9167-EB3EBEFCDF55}"/>
              </a:ext>
            </a:extLst>
          </p:cNvPr>
          <p:cNvCxnSpPr>
            <a:cxnSpLocks/>
          </p:cNvCxnSpPr>
          <p:nvPr/>
        </p:nvCxnSpPr>
        <p:spPr>
          <a:xfrm>
            <a:off x="2786844" y="4365913"/>
            <a:ext cx="393640" cy="147632"/>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8" name="Group 239">
            <a:extLst>
              <a:ext uri="{FF2B5EF4-FFF2-40B4-BE49-F238E27FC236}">
                <a16:creationId xmlns:a16="http://schemas.microsoft.com/office/drawing/2014/main" id="{CFC3DE0B-D85B-49FC-AC80-D1CA0453FAAC}"/>
              </a:ext>
            </a:extLst>
          </p:cNvPr>
          <p:cNvGraphicFramePr>
            <a:graphicFrameLocks/>
          </p:cNvGraphicFramePr>
          <p:nvPr/>
        </p:nvGraphicFramePr>
        <p:xfrm>
          <a:off x="6803311" y="580348"/>
          <a:ext cx="3894234" cy="3596500"/>
        </p:xfrm>
        <a:graphic>
          <a:graphicData uri="http://schemas.openxmlformats.org/drawingml/2006/table">
            <a:tbl>
              <a:tblPr>
                <a:tableStyleId>{E8B1032C-EA38-4F05-BA0D-38AFFFC7BED3}</a:tableStyleId>
              </a:tblPr>
              <a:tblGrid>
                <a:gridCol w="1232974">
                  <a:extLst>
                    <a:ext uri="{9D8B030D-6E8A-4147-A177-3AD203B41FA5}">
                      <a16:colId xmlns:a16="http://schemas.microsoft.com/office/drawing/2014/main" val="20000"/>
                    </a:ext>
                  </a:extLst>
                </a:gridCol>
                <a:gridCol w="1363182">
                  <a:extLst>
                    <a:ext uri="{9D8B030D-6E8A-4147-A177-3AD203B41FA5}">
                      <a16:colId xmlns:a16="http://schemas.microsoft.com/office/drawing/2014/main" val="20001"/>
                    </a:ext>
                  </a:extLst>
                </a:gridCol>
                <a:gridCol w="1298078">
                  <a:extLst>
                    <a:ext uri="{9D8B030D-6E8A-4147-A177-3AD203B41FA5}">
                      <a16:colId xmlns:a16="http://schemas.microsoft.com/office/drawing/2014/main" val="20002"/>
                    </a:ext>
                  </a:extLst>
                </a:gridCol>
              </a:tblGrid>
              <a:tr h="388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Дарёҳо ва Кӯлҳо</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Иқтидори солона, МВт</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tg-Cyrl-TJ" sz="1000" u="none" strike="noStrike" cap="none" normalizeH="0" baseline="0" dirty="0">
                          <a:ln>
                            <a:noFill/>
                          </a:ln>
                          <a:effectLst/>
                          <a:latin typeface="Times New Roman Tj" panose="02020603050405020304" pitchFamily="18" charset="-52"/>
                        </a:rPr>
                        <a:t>Истеҳсоли солона</a:t>
                      </a:r>
                      <a:r>
                        <a:rPr kumimoji="0" lang="ru-RU" sz="1000" u="none" strike="noStrike" cap="none" normalizeH="0" baseline="0" dirty="0">
                          <a:ln>
                            <a:noFill/>
                          </a:ln>
                          <a:effectLst/>
                          <a:latin typeface="Times New Roman Tj" panose="02020603050405020304" pitchFamily="18" charset="-52"/>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ru-RU" sz="1000" u="none" strike="noStrike" cap="none" normalizeH="0" baseline="0" dirty="0">
                          <a:ln>
                            <a:noFill/>
                          </a:ln>
                          <a:effectLst/>
                          <a:latin typeface="Times New Roman Tj" panose="02020603050405020304" pitchFamily="18" charset="-52"/>
                        </a:rPr>
                        <a:t>млрд. к</a:t>
                      </a:r>
                      <a:r>
                        <a:rPr kumimoji="0" lang="tg-Cyrl-TJ" sz="1000" u="none" strike="noStrike" cap="none" normalizeH="0" baseline="0" dirty="0">
                          <a:ln>
                            <a:noFill/>
                          </a:ln>
                          <a:effectLst/>
                          <a:latin typeface="Times New Roman Tj" panose="02020603050405020304" pitchFamily="18" charset="-52"/>
                        </a:rPr>
                        <a:t>Вт.с</a:t>
                      </a:r>
                      <a:r>
                        <a:rPr kumimoji="0" lang="ru-RU" sz="1000" u="none" strike="noStrike" cap="none" normalizeH="0" baseline="0" dirty="0">
                          <a:ln>
                            <a:noFill/>
                          </a:ln>
                          <a:effectLst/>
                          <a:latin typeface="Times New Roman Tj" panose="02020603050405020304" pitchFamily="18" charset="-52"/>
                        </a:rPr>
                        <a:t> </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0"/>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Панҷ</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14030</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122,9</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1"/>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Ғунт</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2260</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19,8</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2"/>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Бартанг</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2969</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26,01</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3"/>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Ванҷ</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1191</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10,34</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4"/>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Қизил-Су</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845</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7,40</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5"/>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Язғулом</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1087</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9,52</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6"/>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Вахш</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28670</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251,15</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7"/>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Кофарниҳон</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4249</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37,22</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8"/>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Қаро - Кӯл</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103</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0,90</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09"/>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Сурхан - дарё</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628</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5,50</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10"/>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Зарафшон</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3875</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33,94</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11"/>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Сирдарё</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a:ln>
                            <a:noFill/>
                          </a:ln>
                          <a:effectLst/>
                          <a:latin typeface="Times New Roman Tj" panose="02020603050405020304" pitchFamily="18" charset="-52"/>
                        </a:rPr>
                        <a:t>260</a:t>
                      </a:r>
                      <a:endParaRPr kumimoji="0" lang="ru-RU" sz="1000" b="1" i="0" u="none" strike="noStrike" cap="none" normalizeH="0" baseline="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2,28</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12"/>
                  </a:ext>
                </a:extLst>
              </a:tr>
              <a:tr h="223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g-Cyrl-TJ" sz="1000" u="none" strike="noStrike" cap="none" normalizeH="0" baseline="0" dirty="0">
                          <a:ln>
                            <a:noFill/>
                          </a:ln>
                          <a:effectLst/>
                          <a:latin typeface="Times New Roman Tj" panose="02020603050405020304" pitchFamily="18" charset="-52"/>
                        </a:rPr>
                        <a:t>Ҳамагӣ</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60167</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u="none" strike="noStrike" cap="none" normalizeH="0" baseline="0" dirty="0">
                          <a:ln>
                            <a:noFill/>
                          </a:ln>
                          <a:effectLst/>
                          <a:latin typeface="Times New Roman Tj" panose="02020603050405020304" pitchFamily="18" charset="-52"/>
                        </a:rPr>
                        <a:t>527,06</a:t>
                      </a:r>
                      <a:endParaRPr kumimoji="0" lang="ru-RU" sz="1000" b="1" i="0" u="none" strike="noStrike" cap="none" normalizeH="0" baseline="0" dirty="0">
                        <a:ln>
                          <a:noFill/>
                        </a:ln>
                        <a:solidFill>
                          <a:srgbClr val="002060"/>
                        </a:solidFill>
                        <a:effectLst/>
                        <a:latin typeface="Times New Roman Tj" panose="02020603050405020304" pitchFamily="18" charset="-52"/>
                        <a:cs typeface="Calibri" pitchFamily="34" charset="0"/>
                      </a:endParaRPr>
                    </a:p>
                  </a:txBody>
                  <a:tcPr marT="45715" marB="45715"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63265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Объект 3">
            <a:extLst>
              <a:ext uri="{FF2B5EF4-FFF2-40B4-BE49-F238E27FC236}">
                <a16:creationId xmlns:a16="http://schemas.microsoft.com/office/drawing/2014/main" id="{8FAADCC6-F7EB-4AF0-9E3E-A1C6BD275C08}"/>
              </a:ext>
            </a:extLst>
          </p:cNvPr>
          <p:cNvGraphicFramePr>
            <a:graphicFrameLocks noGrp="1"/>
          </p:cNvGraphicFramePr>
          <p:nvPr>
            <p:ph idx="1"/>
            <p:extLst>
              <p:ext uri="{D42A27DB-BD31-4B8C-83A1-F6EECF244321}">
                <p14:modId xmlns:p14="http://schemas.microsoft.com/office/powerpoint/2010/main" val="1099173925"/>
              </p:ext>
            </p:extLst>
          </p:nvPr>
        </p:nvGraphicFramePr>
        <p:xfrm>
          <a:off x="6649007" y="558589"/>
          <a:ext cx="4048288" cy="3166124"/>
        </p:xfrm>
        <a:graphic>
          <a:graphicData uri="http://schemas.openxmlformats.org/drawingml/2006/table">
            <a:tbl>
              <a:tblPr firstRow="1" bandRow="1">
                <a:tableStyleId>{D27102A9-8310-4765-A935-A1911B00CA55}</a:tableStyleId>
              </a:tblPr>
              <a:tblGrid>
                <a:gridCol w="3013153">
                  <a:extLst>
                    <a:ext uri="{9D8B030D-6E8A-4147-A177-3AD203B41FA5}">
                      <a16:colId xmlns:a16="http://schemas.microsoft.com/office/drawing/2014/main" val="3955444322"/>
                    </a:ext>
                  </a:extLst>
                </a:gridCol>
                <a:gridCol w="1035135">
                  <a:extLst>
                    <a:ext uri="{9D8B030D-6E8A-4147-A177-3AD203B41FA5}">
                      <a16:colId xmlns:a16="http://schemas.microsoft.com/office/drawing/2014/main" val="4042734178"/>
                    </a:ext>
                  </a:extLst>
                </a:gridCol>
              </a:tblGrid>
              <a:tr h="243548">
                <a:tc>
                  <a:txBody>
                    <a:bodyPr/>
                    <a:lstStyle/>
                    <a:p>
                      <a:pPr algn="ctr" fontAlgn="b"/>
                      <a:r>
                        <a:rPr lang="ru-RU" sz="1200" b="1" u="none" strike="noStrike" kern="0" spc="0" baseline="0" dirty="0">
                          <a:effectLst/>
                        </a:rPr>
                        <a:t>ЗАХИРАҲО</a:t>
                      </a:r>
                      <a:endParaRPr lang="ru-RU" sz="1200" b="1" i="0" u="none" strike="noStrike" kern="0" spc="0" baseline="0" dirty="0">
                        <a:solidFill>
                          <a:schemeClr val="bg1"/>
                        </a:solidFill>
                        <a:effectLst/>
                        <a:latin typeface="Times New Roman Tj" panose="02020603050405020304" pitchFamily="18" charset="-52"/>
                      </a:endParaRPr>
                    </a:p>
                  </a:txBody>
                  <a:tcPr marL="9525" marR="9525" marT="9525" anchor="ctr"/>
                </a:tc>
                <a:tc>
                  <a:txBody>
                    <a:bodyPr/>
                    <a:lstStyle/>
                    <a:p>
                      <a:pPr algn="ctr" fontAlgn="b"/>
                      <a:r>
                        <a:rPr lang="ru-RU" sz="1200" b="1" u="none" strike="noStrike" kern="0" spc="0" baseline="0" dirty="0">
                          <a:effectLst/>
                        </a:rPr>
                        <a:t>млн. т.у.т.</a:t>
                      </a:r>
                      <a:endParaRPr lang="ru-RU" sz="1200" b="1" i="0" u="none" strike="noStrike" kern="0" spc="0" baseline="0" dirty="0">
                        <a:solidFill>
                          <a:schemeClr val="bg1"/>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4256642302"/>
                  </a:ext>
                </a:extLst>
              </a:tr>
              <a:tr h="243548">
                <a:tc>
                  <a:txBody>
                    <a:bodyPr/>
                    <a:lstStyle/>
                    <a:p>
                      <a:pPr algn="ctr" fontAlgn="b"/>
                      <a:r>
                        <a:rPr lang="ru-RU" sz="1200" b="1" u="none" strike="noStrike" kern="0" spc="0" baseline="0" dirty="0">
                          <a:effectLst/>
                        </a:rPr>
                        <a:t>Газ</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1002,7</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857500656"/>
                  </a:ext>
                </a:extLst>
              </a:tr>
              <a:tr h="243548">
                <a:tc>
                  <a:txBody>
                    <a:bodyPr/>
                    <a:lstStyle/>
                    <a:p>
                      <a:pPr algn="ctr" fontAlgn="b"/>
                      <a:r>
                        <a:rPr lang="ru-RU" sz="1200" b="1" u="none" strike="noStrike" kern="0" spc="0" baseline="0" dirty="0">
                          <a:effectLst/>
                        </a:rPr>
                        <a:t>Нафт </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16,7</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792798411"/>
                  </a:ext>
                </a:extLst>
              </a:tr>
              <a:tr h="243548">
                <a:tc>
                  <a:txBody>
                    <a:bodyPr/>
                    <a:lstStyle/>
                    <a:p>
                      <a:pPr algn="ctr" fontAlgn="b"/>
                      <a:r>
                        <a:rPr lang="ru-RU" sz="1200" b="1" u="none" strike="noStrike" kern="0" spc="0" baseline="0" dirty="0">
                          <a:effectLst/>
                        </a:rPr>
                        <a:t>Конденсат</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37,3</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1421066793"/>
                  </a:ext>
                </a:extLst>
              </a:tr>
              <a:tr h="243548">
                <a:tc>
                  <a:txBody>
                    <a:bodyPr/>
                    <a:lstStyle/>
                    <a:p>
                      <a:pPr algn="ctr" fontAlgn="b"/>
                      <a:r>
                        <a:rPr lang="ru-RU" sz="1200" b="1" u="none" strike="noStrike" kern="0" spc="0" baseline="0" dirty="0" err="1">
                          <a:effectLst/>
                        </a:rPr>
                        <a:t>Ангишт</a:t>
                      </a:r>
                      <a:r>
                        <a:rPr lang="ru-RU" sz="1200" b="1" u="none" strike="noStrike" kern="0" spc="0" baseline="0" dirty="0">
                          <a:effectLst/>
                        </a:rPr>
                        <a:t>:</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264,3</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2787546723"/>
                  </a:ext>
                </a:extLst>
              </a:tr>
              <a:tr h="243548">
                <a:tc>
                  <a:txBody>
                    <a:bodyPr/>
                    <a:lstStyle/>
                    <a:p>
                      <a:pPr algn="ctr" fontAlgn="b"/>
                      <a:r>
                        <a:rPr lang="ru-RU" sz="1200" b="1" u="none" strike="noStrike" kern="0" spc="0" baseline="0" dirty="0" err="1">
                          <a:effectLst/>
                        </a:rPr>
                        <a:t>Ангишти</a:t>
                      </a:r>
                      <a:r>
                        <a:rPr lang="ru-RU" sz="1200" b="1" u="none" strike="noStrike" kern="0" spc="0" baseline="0" dirty="0">
                          <a:effectLst/>
                        </a:rPr>
                        <a:t> </a:t>
                      </a:r>
                      <a:r>
                        <a:rPr lang="ru-RU" sz="1200" b="1" u="none" strike="noStrike" kern="0" spc="0" baseline="0" dirty="0" err="1">
                          <a:effectLst/>
                        </a:rPr>
                        <a:t>сиёҳтоб</a:t>
                      </a:r>
                      <a:r>
                        <a:rPr lang="ru-RU" sz="1200" b="1" u="none" strike="noStrike" kern="0" spc="0" baseline="0" dirty="0">
                          <a:effectLst/>
                        </a:rPr>
                        <a:t> (Бурый уголь)</a:t>
                      </a:r>
                      <a:endParaRPr lang="ru-RU" sz="1200" b="1" i="1"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58,9</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267346844"/>
                  </a:ext>
                </a:extLst>
              </a:tr>
              <a:tr h="243548">
                <a:tc>
                  <a:txBody>
                    <a:bodyPr/>
                    <a:lstStyle/>
                    <a:p>
                      <a:pPr algn="ctr" fontAlgn="b"/>
                      <a:r>
                        <a:rPr lang="ru-RU" sz="1200" b="1" u="none" strike="noStrike" kern="0" spc="0" baseline="0" dirty="0" err="1">
                          <a:effectLst/>
                        </a:rPr>
                        <a:t>Ангишти</a:t>
                      </a:r>
                      <a:r>
                        <a:rPr lang="ru-RU" sz="1200" b="1" u="none" strike="noStrike" kern="0" spc="0" baseline="0" dirty="0">
                          <a:effectLst/>
                        </a:rPr>
                        <a:t> </a:t>
                      </a:r>
                      <a:r>
                        <a:rPr lang="ru-RU" sz="1200" b="1" u="none" strike="noStrike" kern="0" spc="0" baseline="0" dirty="0" err="1">
                          <a:effectLst/>
                        </a:rPr>
                        <a:t>коксӣ</a:t>
                      </a:r>
                      <a:r>
                        <a:rPr lang="ru-RU" sz="1200" b="1" u="none" strike="noStrike" kern="0" spc="0" baseline="0" dirty="0">
                          <a:effectLst/>
                        </a:rPr>
                        <a:t> (Коксующий уголь)</a:t>
                      </a:r>
                      <a:endParaRPr lang="ru-RU" sz="1200" b="1" i="1"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895,8</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907489155"/>
                  </a:ext>
                </a:extLst>
              </a:tr>
              <a:tr h="243548">
                <a:tc>
                  <a:txBody>
                    <a:bodyPr/>
                    <a:lstStyle/>
                    <a:p>
                      <a:pPr algn="ctr" fontAlgn="b"/>
                      <a:r>
                        <a:rPr lang="ru-RU" sz="1200" b="1" u="none" strike="noStrike" kern="0" spc="0" baseline="0" dirty="0" err="1">
                          <a:effectLst/>
                        </a:rPr>
                        <a:t>Ангиштсанг</a:t>
                      </a:r>
                      <a:r>
                        <a:rPr lang="ru-RU" sz="1200" b="1" u="none" strike="noStrike" kern="0" spc="0" baseline="0" dirty="0">
                          <a:effectLst/>
                        </a:rPr>
                        <a:t> (Каменный уголь)</a:t>
                      </a:r>
                      <a:endParaRPr lang="ru-RU" sz="1200" b="1" i="1"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1 435,2</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321290017"/>
                  </a:ext>
                </a:extLst>
              </a:tr>
              <a:tr h="243548">
                <a:tc>
                  <a:txBody>
                    <a:bodyPr/>
                    <a:lstStyle/>
                    <a:p>
                      <a:pPr algn="ctr" fontAlgn="b"/>
                      <a:r>
                        <a:rPr lang="ru-RU" sz="1200" b="1" u="none" strike="noStrike" kern="0" spc="0" baseline="0" dirty="0" err="1">
                          <a:effectLst/>
                        </a:rPr>
                        <a:t>Анрасит</a:t>
                      </a:r>
                      <a:endParaRPr lang="ru-RU" sz="1200" b="1" i="1"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252,2</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623027725"/>
                  </a:ext>
                </a:extLst>
              </a:tr>
              <a:tr h="243548">
                <a:tc>
                  <a:txBody>
                    <a:bodyPr/>
                    <a:lstStyle/>
                    <a:p>
                      <a:pPr algn="ctr" fontAlgn="b"/>
                      <a:r>
                        <a:rPr lang="ru-RU" sz="1200" b="1" u="none" strike="noStrike" kern="0" spc="0" baseline="0" dirty="0">
                          <a:effectLst/>
                        </a:rPr>
                        <a:t>Гидроэнергия</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64 828,7</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4185398848"/>
                  </a:ext>
                </a:extLst>
              </a:tr>
              <a:tr h="243548">
                <a:tc>
                  <a:txBody>
                    <a:bodyPr/>
                    <a:lstStyle/>
                    <a:p>
                      <a:pPr algn="ctr" fontAlgn="b"/>
                      <a:r>
                        <a:rPr lang="ru-RU" sz="1200" b="1" u="none" strike="noStrike" kern="0" spc="0" baseline="0" dirty="0" err="1">
                          <a:effectLst/>
                        </a:rPr>
                        <a:t>Энергияи</a:t>
                      </a:r>
                      <a:r>
                        <a:rPr lang="ru-RU" sz="1200" b="1" u="none" strike="noStrike" kern="0" spc="0" baseline="0" dirty="0">
                          <a:effectLst/>
                        </a:rPr>
                        <a:t> </a:t>
                      </a:r>
                      <a:r>
                        <a:rPr lang="ru-RU" sz="1200" b="1" u="none" strike="noStrike" kern="0" spc="0" baseline="0" dirty="0" err="1">
                          <a:effectLst/>
                        </a:rPr>
                        <a:t>офтоб</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224 215,9</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2340418282"/>
                  </a:ext>
                </a:extLst>
              </a:tr>
              <a:tr h="243548">
                <a:tc>
                  <a:txBody>
                    <a:bodyPr/>
                    <a:lstStyle/>
                    <a:p>
                      <a:pPr algn="ctr" fontAlgn="b"/>
                      <a:r>
                        <a:rPr lang="ru-RU" sz="1200" b="1" u="none" strike="noStrike" kern="0" spc="0" baseline="0" dirty="0">
                          <a:effectLst/>
                        </a:rPr>
                        <a:t>Биомасса</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198,5</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515050806"/>
                  </a:ext>
                </a:extLst>
              </a:tr>
              <a:tr h="243548">
                <a:tc>
                  <a:txBody>
                    <a:bodyPr/>
                    <a:lstStyle/>
                    <a:p>
                      <a:pPr algn="ctr" fontAlgn="b"/>
                      <a:r>
                        <a:rPr lang="ru-RU" sz="1200" b="1" u="none" strike="noStrike" kern="0" spc="0" baseline="0" dirty="0" err="1">
                          <a:effectLst/>
                        </a:rPr>
                        <a:t>Энергияи</a:t>
                      </a:r>
                      <a:r>
                        <a:rPr lang="ru-RU" sz="1200" b="1" u="none" strike="noStrike" kern="0" spc="0" baseline="0" dirty="0">
                          <a:effectLst/>
                        </a:rPr>
                        <a:t> </a:t>
                      </a:r>
                      <a:r>
                        <a:rPr lang="ru-RU" sz="1200" b="1" u="none" strike="noStrike" kern="0" spc="0" baseline="0" dirty="0" err="1">
                          <a:effectLst/>
                        </a:rPr>
                        <a:t>шамол</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b"/>
                </a:tc>
                <a:tc>
                  <a:txBody>
                    <a:bodyPr/>
                    <a:lstStyle/>
                    <a:p>
                      <a:pPr algn="ctr" fontAlgn="ctr"/>
                      <a:r>
                        <a:rPr lang="ru-RU" sz="1200" b="1" u="none" strike="noStrike" kern="0" spc="0" baseline="0" dirty="0">
                          <a:effectLst/>
                        </a:rPr>
                        <a:t>7657,6</a:t>
                      </a:r>
                      <a:endParaRPr lang="ru-RU" sz="1200" b="1" i="0" u="none" strike="noStrike" kern="0" spc="0" baseline="0" dirty="0">
                        <a:solidFill>
                          <a:srgbClr val="000000"/>
                        </a:solidFill>
                        <a:effectLst/>
                        <a:latin typeface="Times New Roman Tj" panose="02020603050405020304" pitchFamily="18" charset="-52"/>
                      </a:endParaRPr>
                    </a:p>
                  </a:txBody>
                  <a:tcPr marL="9525" marR="9525" marT="9525" anchor="ctr"/>
                </a:tc>
                <a:extLst>
                  <a:ext uri="{0D108BD9-81ED-4DB2-BD59-A6C34878D82A}">
                    <a16:rowId xmlns:a16="http://schemas.microsoft.com/office/drawing/2014/main" val="3678606647"/>
                  </a:ext>
                </a:extLst>
              </a:tr>
            </a:tbl>
          </a:graphicData>
        </a:graphic>
      </p:graphicFrame>
      <p:sp>
        <p:nvSpPr>
          <p:cNvPr id="2" name="Номер слайда 1"/>
          <p:cNvSpPr>
            <a:spLocks noGrp="1"/>
          </p:cNvSpPr>
          <p:nvPr>
            <p:ph type="sldNum" sz="quarter" idx="12"/>
          </p:nvPr>
        </p:nvSpPr>
        <p:spPr>
          <a:xfrm>
            <a:off x="11646245" y="6176291"/>
            <a:ext cx="225669" cy="220314"/>
          </a:xfrm>
        </p:spPr>
        <p:style>
          <a:lnRef idx="2">
            <a:schemeClr val="accent6"/>
          </a:lnRef>
          <a:fillRef idx="1">
            <a:schemeClr val="lt1"/>
          </a:fillRef>
          <a:effectRef idx="0">
            <a:schemeClr val="accent6"/>
          </a:effectRef>
          <a:fontRef idx="minor">
            <a:schemeClr val="dk1"/>
          </a:fontRef>
        </p:style>
        <p:txBody>
          <a:bodyPr/>
          <a:lstStyle/>
          <a:p>
            <a:fld id="{B19B0651-EE4F-4900-A07F-96A6BFA9D0F0}" type="slidenum">
              <a:rPr lang="ru-RU" smtClean="0">
                <a:latin typeface="Times New Roman Tj" panose="02020603050405020304" pitchFamily="18" charset="-52"/>
              </a:rPr>
              <a:t>6</a:t>
            </a:fld>
            <a:endParaRPr lang="ru-RU" dirty="0">
              <a:latin typeface="Times New Roman Tj" panose="02020603050405020304" pitchFamily="18" charset="-52"/>
            </a:endParaRPr>
          </a:p>
        </p:txBody>
      </p:sp>
      <p:sp>
        <p:nvSpPr>
          <p:cNvPr id="14" name="TextBox 13">
            <a:extLst>
              <a:ext uri="{FF2B5EF4-FFF2-40B4-BE49-F238E27FC236}">
                <a16:creationId xmlns:a16="http://schemas.microsoft.com/office/drawing/2014/main" id="{BE6A20CF-3A57-4F42-BE9D-F8C2102511C6}"/>
              </a:ext>
            </a:extLst>
          </p:cNvPr>
          <p:cNvSpPr txBox="1"/>
          <p:nvPr/>
        </p:nvSpPr>
        <p:spPr>
          <a:xfrm>
            <a:off x="1143000" y="133355"/>
            <a:ext cx="9906000" cy="3126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00" algn="ctr">
              <a:lnSpc>
                <a:spcPct val="107000"/>
              </a:lnSpc>
              <a:spcAft>
                <a:spcPts val="800"/>
              </a:spcAft>
            </a:pPr>
            <a:r>
              <a:rPr lang="ru-RU" sz="1400" b="1" dirty="0">
                <a:latin typeface="Times New Roman Tj" panose="02020603050405020304" pitchFamily="18" charset="-52"/>
              </a:rPr>
              <a:t>6. ЗАХИРАҲОИ ЭНЕРГЕТИКИИ ТОҶИКИСТОН</a:t>
            </a:r>
            <a:endParaRPr lang="ru-RU" sz="1600" b="1" dirty="0">
              <a:latin typeface="Times New Roman Tj" panose="02020603050405020304" pitchFamily="18" charset="-52"/>
              <a:ea typeface="Calibri" panose="020F0502020204030204" pitchFamily="34" charset="0"/>
              <a:cs typeface="Times New Roman" panose="02020603050405020304" pitchFamily="18" charset="0"/>
            </a:endParaRPr>
          </a:p>
        </p:txBody>
      </p:sp>
      <p:graphicFrame>
        <p:nvGraphicFramePr>
          <p:cNvPr id="20" name="Диаграмма 19">
            <a:extLst>
              <a:ext uri="{FF2B5EF4-FFF2-40B4-BE49-F238E27FC236}">
                <a16:creationId xmlns:a16="http://schemas.microsoft.com/office/drawing/2014/main" id="{47440022-B912-4869-894A-F77A7D74312B}"/>
              </a:ext>
            </a:extLst>
          </p:cNvPr>
          <p:cNvGraphicFramePr>
            <a:graphicFrameLocks/>
          </p:cNvGraphicFramePr>
          <p:nvPr>
            <p:extLst>
              <p:ext uri="{D42A27DB-BD31-4B8C-83A1-F6EECF244321}">
                <p14:modId xmlns:p14="http://schemas.microsoft.com/office/powerpoint/2010/main" val="2704172914"/>
              </p:ext>
            </p:extLst>
          </p:nvPr>
        </p:nvGraphicFramePr>
        <p:xfrm>
          <a:off x="1421159" y="563578"/>
          <a:ext cx="4990631" cy="34175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Диаграмма 21">
            <a:extLst>
              <a:ext uri="{FF2B5EF4-FFF2-40B4-BE49-F238E27FC236}">
                <a16:creationId xmlns:a16="http://schemas.microsoft.com/office/drawing/2014/main" id="{FD68A4FE-20D0-4BB8-A693-59A80766C1CA}"/>
              </a:ext>
            </a:extLst>
          </p:cNvPr>
          <p:cNvGraphicFramePr>
            <a:graphicFrameLocks/>
          </p:cNvGraphicFramePr>
          <p:nvPr>
            <p:extLst>
              <p:ext uri="{D42A27DB-BD31-4B8C-83A1-F6EECF244321}">
                <p14:modId xmlns:p14="http://schemas.microsoft.com/office/powerpoint/2010/main" val="3817902583"/>
              </p:ext>
            </p:extLst>
          </p:nvPr>
        </p:nvGraphicFramePr>
        <p:xfrm>
          <a:off x="877642" y="4131800"/>
          <a:ext cx="3490785" cy="2592844"/>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650F92C4-7B07-4C58-98DF-99F9C31C632B}"/>
              </a:ext>
            </a:extLst>
          </p:cNvPr>
          <p:cNvSpPr txBox="1"/>
          <p:nvPr/>
        </p:nvSpPr>
        <p:spPr>
          <a:xfrm>
            <a:off x="4292641" y="4664631"/>
            <a:ext cx="1965261" cy="276999"/>
          </a:xfrm>
          <a:prstGeom prst="rect">
            <a:avLst/>
          </a:prstGeom>
          <a:noFill/>
        </p:spPr>
        <p:txBody>
          <a:bodyPr wrap="square" rtlCol="0">
            <a:spAutoFit/>
          </a:bodyPr>
          <a:lstStyle/>
          <a:p>
            <a:r>
              <a:rPr lang="ru-RU" sz="1200" dirty="0" err="1">
                <a:latin typeface="Times New Roman Tj" panose="02020603050405020304" pitchFamily="18" charset="-52"/>
              </a:rPr>
              <a:t>Энергияи</a:t>
            </a:r>
            <a:r>
              <a:rPr lang="ru-RU" sz="1200" dirty="0">
                <a:latin typeface="Times New Roman Tj" panose="02020603050405020304" pitchFamily="18" charset="-52"/>
              </a:rPr>
              <a:t> </a:t>
            </a:r>
            <a:r>
              <a:rPr lang="ru-RU" sz="1200" dirty="0" err="1">
                <a:latin typeface="Times New Roman Tj" panose="02020603050405020304" pitchFamily="18" charset="-52"/>
              </a:rPr>
              <a:t>офтоб</a:t>
            </a:r>
            <a:r>
              <a:rPr lang="ru-RU" sz="1200" dirty="0">
                <a:latin typeface="Times New Roman Tj" panose="02020603050405020304" pitchFamily="18" charset="-52"/>
              </a:rPr>
              <a:t>, 75.52%</a:t>
            </a:r>
          </a:p>
        </p:txBody>
      </p:sp>
      <p:sp>
        <p:nvSpPr>
          <p:cNvPr id="28" name="TextBox 27">
            <a:extLst>
              <a:ext uri="{FF2B5EF4-FFF2-40B4-BE49-F238E27FC236}">
                <a16:creationId xmlns:a16="http://schemas.microsoft.com/office/drawing/2014/main" id="{20B08364-E974-45A2-B0AA-6DE3738B4B22}"/>
              </a:ext>
            </a:extLst>
          </p:cNvPr>
          <p:cNvSpPr txBox="1"/>
          <p:nvPr/>
        </p:nvSpPr>
        <p:spPr>
          <a:xfrm>
            <a:off x="4338628" y="5678462"/>
            <a:ext cx="1671258" cy="246221"/>
          </a:xfrm>
          <a:prstGeom prst="rect">
            <a:avLst/>
          </a:prstGeom>
          <a:noFill/>
        </p:spPr>
        <p:txBody>
          <a:bodyPr wrap="square" rtlCol="0">
            <a:spAutoFit/>
          </a:bodyPr>
          <a:lstStyle/>
          <a:p>
            <a:r>
              <a:rPr lang="ru-RU" sz="1000" dirty="0" err="1">
                <a:latin typeface="Times New Roman Tj" panose="02020603050405020304" pitchFamily="18" charset="-52"/>
              </a:rPr>
              <a:t>Энергияи</a:t>
            </a:r>
            <a:r>
              <a:rPr lang="ru-RU" sz="1000" dirty="0">
                <a:latin typeface="Times New Roman Tj" panose="02020603050405020304" pitchFamily="18" charset="-52"/>
              </a:rPr>
              <a:t> </a:t>
            </a:r>
            <a:r>
              <a:rPr lang="ru-RU" sz="1000" dirty="0" err="1">
                <a:latin typeface="Times New Roman Tj" panose="02020603050405020304" pitchFamily="18" charset="-52"/>
              </a:rPr>
              <a:t>бодӣ</a:t>
            </a:r>
            <a:r>
              <a:rPr lang="ru-RU" sz="1000" dirty="0">
                <a:latin typeface="Times New Roman Tj" panose="02020603050405020304" pitchFamily="18" charset="-52"/>
              </a:rPr>
              <a:t>, 2.58%</a:t>
            </a:r>
          </a:p>
        </p:txBody>
      </p:sp>
      <p:sp>
        <p:nvSpPr>
          <p:cNvPr id="31" name="TextBox 30">
            <a:extLst>
              <a:ext uri="{FF2B5EF4-FFF2-40B4-BE49-F238E27FC236}">
                <a16:creationId xmlns:a16="http://schemas.microsoft.com/office/drawing/2014/main" id="{2A935926-0351-4D1C-B934-B102E224691F}"/>
              </a:ext>
            </a:extLst>
          </p:cNvPr>
          <p:cNvSpPr txBox="1"/>
          <p:nvPr/>
        </p:nvSpPr>
        <p:spPr>
          <a:xfrm>
            <a:off x="4310205" y="6294422"/>
            <a:ext cx="1440160" cy="246221"/>
          </a:xfrm>
          <a:prstGeom prst="rect">
            <a:avLst/>
          </a:prstGeom>
          <a:noFill/>
        </p:spPr>
        <p:txBody>
          <a:bodyPr wrap="square" rtlCol="0">
            <a:spAutoFit/>
          </a:bodyPr>
          <a:lstStyle/>
          <a:p>
            <a:r>
              <a:rPr lang="ru-RU" sz="1000" dirty="0">
                <a:latin typeface="Times New Roman Tj" panose="02020603050405020304" pitchFamily="18" charset="-52"/>
              </a:rPr>
              <a:t>Биоэнергия, 0.07% </a:t>
            </a:r>
          </a:p>
        </p:txBody>
      </p:sp>
      <p:sp>
        <p:nvSpPr>
          <p:cNvPr id="34" name="TextBox 33">
            <a:extLst>
              <a:ext uri="{FF2B5EF4-FFF2-40B4-BE49-F238E27FC236}">
                <a16:creationId xmlns:a16="http://schemas.microsoft.com/office/drawing/2014/main" id="{C3BFC8BF-955C-485C-82C2-257248CAB633}"/>
              </a:ext>
            </a:extLst>
          </p:cNvPr>
          <p:cNvSpPr txBox="1"/>
          <p:nvPr/>
        </p:nvSpPr>
        <p:spPr>
          <a:xfrm>
            <a:off x="4317698" y="5186279"/>
            <a:ext cx="1692188" cy="246221"/>
          </a:xfrm>
          <a:prstGeom prst="rect">
            <a:avLst/>
          </a:prstGeom>
          <a:noFill/>
        </p:spPr>
        <p:txBody>
          <a:bodyPr wrap="square" rtlCol="0">
            <a:spAutoFit/>
          </a:bodyPr>
          <a:lstStyle/>
          <a:p>
            <a:r>
              <a:rPr lang="ru-RU" sz="1000" dirty="0">
                <a:latin typeface="Times New Roman Tj" panose="02020603050405020304" pitchFamily="18" charset="-52"/>
              </a:rPr>
              <a:t>Гидроэнергия, 21.83%</a:t>
            </a:r>
          </a:p>
        </p:txBody>
      </p:sp>
      <p:graphicFrame>
        <p:nvGraphicFramePr>
          <p:cNvPr id="37" name="Таблица 36">
            <a:extLst>
              <a:ext uri="{FF2B5EF4-FFF2-40B4-BE49-F238E27FC236}">
                <a16:creationId xmlns:a16="http://schemas.microsoft.com/office/drawing/2014/main" id="{8423962B-BB6F-4066-B420-005706904838}"/>
              </a:ext>
            </a:extLst>
          </p:cNvPr>
          <p:cNvGraphicFramePr>
            <a:graphicFrameLocks noGrp="1"/>
          </p:cNvGraphicFramePr>
          <p:nvPr>
            <p:extLst>
              <p:ext uri="{D42A27DB-BD31-4B8C-83A1-F6EECF244321}">
                <p14:modId xmlns:p14="http://schemas.microsoft.com/office/powerpoint/2010/main" val="3819546366"/>
              </p:ext>
            </p:extLst>
          </p:nvPr>
        </p:nvGraphicFramePr>
        <p:xfrm>
          <a:off x="11572668" y="6150386"/>
          <a:ext cx="381645" cy="246219"/>
        </p:xfrm>
        <a:graphic>
          <a:graphicData uri="http://schemas.openxmlformats.org/drawingml/2006/table">
            <a:tbl>
              <a:tblPr firstRow="1" bandRow="1">
                <a:tableStyleId>{9D7B26C5-4107-4FEC-AEDC-1716B250A1EF}</a:tableStyleId>
              </a:tblPr>
              <a:tblGrid>
                <a:gridCol w="76329">
                  <a:extLst>
                    <a:ext uri="{9D8B030D-6E8A-4147-A177-3AD203B41FA5}">
                      <a16:colId xmlns:a16="http://schemas.microsoft.com/office/drawing/2014/main" val="20000"/>
                    </a:ext>
                  </a:extLst>
                </a:gridCol>
                <a:gridCol w="76329">
                  <a:extLst>
                    <a:ext uri="{9D8B030D-6E8A-4147-A177-3AD203B41FA5}">
                      <a16:colId xmlns:a16="http://schemas.microsoft.com/office/drawing/2014/main" val="20001"/>
                    </a:ext>
                  </a:extLst>
                </a:gridCol>
                <a:gridCol w="76329">
                  <a:extLst>
                    <a:ext uri="{9D8B030D-6E8A-4147-A177-3AD203B41FA5}">
                      <a16:colId xmlns:a16="http://schemas.microsoft.com/office/drawing/2014/main" val="1833441358"/>
                    </a:ext>
                  </a:extLst>
                </a:gridCol>
                <a:gridCol w="76329">
                  <a:extLst>
                    <a:ext uri="{9D8B030D-6E8A-4147-A177-3AD203B41FA5}">
                      <a16:colId xmlns:a16="http://schemas.microsoft.com/office/drawing/2014/main" val="1674725871"/>
                    </a:ext>
                  </a:extLst>
                </a:gridCol>
                <a:gridCol w="76329">
                  <a:extLst>
                    <a:ext uri="{9D8B030D-6E8A-4147-A177-3AD203B41FA5}">
                      <a16:colId xmlns:a16="http://schemas.microsoft.com/office/drawing/2014/main" val="3675166027"/>
                    </a:ext>
                  </a:extLst>
                </a:gridCol>
              </a:tblGrid>
              <a:tr h="246219">
                <a:tc>
                  <a:txBody>
                    <a:bodyPr/>
                    <a:lstStyle/>
                    <a:p>
                      <a:pPr algn="ctr" fontAlgn="b"/>
                      <a:endParaRPr lang="ru-RU" sz="1200" b="1" i="0" u="none" strike="noStrike" dirty="0">
                        <a:solidFill>
                          <a:schemeClr val="bg1"/>
                        </a:solidFill>
                        <a:effectLst/>
                        <a:latin typeface="Times New Roman Tj" panose="02020603050405020304" pitchFamily="18" charset="-52"/>
                      </a:endParaRPr>
                    </a:p>
                  </a:txBody>
                  <a:tcPr marL="9525" marR="9525" marT="9525" marB="0" anchor="ctr"/>
                </a:tc>
                <a:tc>
                  <a:txBody>
                    <a:bodyPr/>
                    <a:lstStyle/>
                    <a:p>
                      <a:pPr algn="ctr" fontAlgn="b"/>
                      <a:endParaRPr lang="ru-RU" sz="1200" b="1" i="0" u="none" strike="noStrike" dirty="0">
                        <a:solidFill>
                          <a:schemeClr val="bg1"/>
                        </a:solidFill>
                        <a:effectLst/>
                        <a:latin typeface="Times New Roman Tj" panose="02020603050405020304" pitchFamily="18" charset="-52"/>
                      </a:endParaRPr>
                    </a:p>
                  </a:txBody>
                  <a:tcPr marL="9525" marR="9525" marT="9525" marB="0" anchor="ctr"/>
                </a:tc>
                <a:tc>
                  <a:txBody>
                    <a:bodyPr/>
                    <a:lstStyle/>
                    <a:p>
                      <a:pPr algn="ctr" fontAlgn="b"/>
                      <a:endParaRPr lang="ru-RU" sz="1200" b="1" i="0" u="none" strike="noStrike" dirty="0">
                        <a:solidFill>
                          <a:schemeClr val="bg1"/>
                        </a:solidFill>
                        <a:effectLst/>
                        <a:latin typeface="Times New Roman Tj" panose="02020603050405020304" pitchFamily="18" charset="-52"/>
                      </a:endParaRPr>
                    </a:p>
                  </a:txBody>
                  <a:tcPr marL="9525" marR="9525" marT="9525" marB="0" anchor="ctr"/>
                </a:tc>
                <a:tc>
                  <a:txBody>
                    <a:bodyPr/>
                    <a:lstStyle/>
                    <a:p>
                      <a:pPr algn="ctr" fontAlgn="b"/>
                      <a:endParaRPr lang="ru-RU" sz="1200" b="1" i="0" u="none" strike="noStrike" dirty="0">
                        <a:solidFill>
                          <a:schemeClr val="bg1"/>
                        </a:solidFill>
                        <a:effectLst/>
                        <a:latin typeface="Times New Roman Tj" panose="02020603050405020304" pitchFamily="18" charset="-52"/>
                      </a:endParaRPr>
                    </a:p>
                  </a:txBody>
                  <a:tcPr marL="9525" marR="9525" marT="9525" marB="0" anchor="ctr"/>
                </a:tc>
                <a:tc>
                  <a:txBody>
                    <a:bodyPr/>
                    <a:lstStyle/>
                    <a:p>
                      <a:pPr algn="ctr" fontAlgn="b"/>
                      <a:endParaRPr lang="ru-RU" sz="1200" b="1" i="0" u="none" strike="noStrike" dirty="0">
                        <a:solidFill>
                          <a:schemeClr val="bg1"/>
                        </a:solidFill>
                        <a:effectLst/>
                        <a:latin typeface="Times New Roman Tj" panose="02020603050405020304" pitchFamily="18" charset="-52"/>
                      </a:endParaRPr>
                    </a:p>
                  </a:txBody>
                  <a:tcPr marL="9525" marR="9525" marT="9525"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642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id="{35986779-1AA5-405C-B5AD-E7287B8C4784}"/>
              </a:ext>
            </a:extLst>
          </p:cNvPr>
          <p:cNvGraphicFramePr>
            <a:graphicFrameLocks noGrp="1"/>
          </p:cNvGraphicFramePr>
          <p:nvPr>
            <p:extLst>
              <p:ext uri="{D42A27DB-BD31-4B8C-83A1-F6EECF244321}">
                <p14:modId xmlns:p14="http://schemas.microsoft.com/office/powerpoint/2010/main" val="3041258682"/>
              </p:ext>
            </p:extLst>
          </p:nvPr>
        </p:nvGraphicFramePr>
        <p:xfrm>
          <a:off x="5708463" y="1878677"/>
          <a:ext cx="6107301" cy="4474272"/>
        </p:xfrm>
        <a:graphic>
          <a:graphicData uri="http://schemas.openxmlformats.org/drawingml/2006/table">
            <a:tbl>
              <a:tblPr firstRow="1" firstCol="1" bandRow="1" bandCol="1">
                <a:tableStyleId>{912C8C85-51F0-491E-9774-3900AFEF0FD7}</a:tableStyleId>
              </a:tblPr>
              <a:tblGrid>
                <a:gridCol w="1323583">
                  <a:extLst>
                    <a:ext uri="{9D8B030D-6E8A-4147-A177-3AD203B41FA5}">
                      <a16:colId xmlns:a16="http://schemas.microsoft.com/office/drawing/2014/main" val="3220281328"/>
                    </a:ext>
                  </a:extLst>
                </a:gridCol>
                <a:gridCol w="514083">
                  <a:extLst>
                    <a:ext uri="{9D8B030D-6E8A-4147-A177-3AD203B41FA5}">
                      <a16:colId xmlns:a16="http://schemas.microsoft.com/office/drawing/2014/main" val="1364050655"/>
                    </a:ext>
                  </a:extLst>
                </a:gridCol>
                <a:gridCol w="438360">
                  <a:extLst>
                    <a:ext uri="{9D8B030D-6E8A-4147-A177-3AD203B41FA5}">
                      <a16:colId xmlns:a16="http://schemas.microsoft.com/office/drawing/2014/main" val="2020401562"/>
                    </a:ext>
                  </a:extLst>
                </a:gridCol>
                <a:gridCol w="543567">
                  <a:extLst>
                    <a:ext uri="{9D8B030D-6E8A-4147-A177-3AD203B41FA5}">
                      <a16:colId xmlns:a16="http://schemas.microsoft.com/office/drawing/2014/main" val="2055256435"/>
                    </a:ext>
                  </a:extLst>
                </a:gridCol>
                <a:gridCol w="490964">
                  <a:extLst>
                    <a:ext uri="{9D8B030D-6E8A-4147-A177-3AD203B41FA5}">
                      <a16:colId xmlns:a16="http://schemas.microsoft.com/office/drawing/2014/main" val="3496006193"/>
                    </a:ext>
                  </a:extLst>
                </a:gridCol>
                <a:gridCol w="473430">
                  <a:extLst>
                    <a:ext uri="{9D8B030D-6E8A-4147-A177-3AD203B41FA5}">
                      <a16:colId xmlns:a16="http://schemas.microsoft.com/office/drawing/2014/main" val="2970811700"/>
                    </a:ext>
                  </a:extLst>
                </a:gridCol>
                <a:gridCol w="508498">
                  <a:extLst>
                    <a:ext uri="{9D8B030D-6E8A-4147-A177-3AD203B41FA5}">
                      <a16:colId xmlns:a16="http://schemas.microsoft.com/office/drawing/2014/main" val="1879217644"/>
                    </a:ext>
                  </a:extLst>
                </a:gridCol>
                <a:gridCol w="490964">
                  <a:extLst>
                    <a:ext uri="{9D8B030D-6E8A-4147-A177-3AD203B41FA5}">
                      <a16:colId xmlns:a16="http://schemas.microsoft.com/office/drawing/2014/main" val="996028412"/>
                    </a:ext>
                  </a:extLst>
                </a:gridCol>
                <a:gridCol w="464662">
                  <a:extLst>
                    <a:ext uri="{9D8B030D-6E8A-4147-A177-3AD203B41FA5}">
                      <a16:colId xmlns:a16="http://schemas.microsoft.com/office/drawing/2014/main" val="3445480601"/>
                    </a:ext>
                  </a:extLst>
                </a:gridCol>
                <a:gridCol w="429595">
                  <a:extLst>
                    <a:ext uri="{9D8B030D-6E8A-4147-A177-3AD203B41FA5}">
                      <a16:colId xmlns:a16="http://schemas.microsoft.com/office/drawing/2014/main" val="3934846283"/>
                    </a:ext>
                  </a:extLst>
                </a:gridCol>
                <a:gridCol w="429595">
                  <a:extLst>
                    <a:ext uri="{9D8B030D-6E8A-4147-A177-3AD203B41FA5}">
                      <a16:colId xmlns:a16="http://schemas.microsoft.com/office/drawing/2014/main" val="4245644599"/>
                    </a:ext>
                  </a:extLst>
                </a:gridCol>
              </a:tblGrid>
              <a:tr h="281674">
                <a:tc>
                  <a:txBody>
                    <a:bodyPr/>
                    <a:lstStyle/>
                    <a:p>
                      <a:pPr algn="ctr" fontAlgn="b"/>
                      <a:r>
                        <a:rPr lang="ru-RU" sz="900" u="none" strike="noStrike" dirty="0" err="1">
                          <a:effectLst/>
                          <a:latin typeface="Times New Roman Tj" panose="02020603050405020304" pitchFamily="18" charset="-52"/>
                        </a:rPr>
                        <a:t>Номгӯй</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b"/>
                      <a:r>
                        <a:rPr lang="ru-RU" sz="900" u="none" strike="noStrike" dirty="0">
                          <a:effectLst/>
                          <a:latin typeface="Times New Roman Tj" panose="02020603050405020304" pitchFamily="18" charset="-52"/>
                        </a:rPr>
                        <a:t> тех.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Г-1</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Г-2</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Г-3</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Г-4</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Г-6</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Г-7</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Г-8</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Г-9</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625267984"/>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Роғун</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ГЭС-14</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200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200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3119454131"/>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Норак</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ГЭС-7</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335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335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320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335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335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335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656171149"/>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Бойғозӣ</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ГЭС-8</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150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1073290470"/>
                  </a:ext>
                </a:extLst>
              </a:tr>
              <a:tr h="294467">
                <a:tc>
                  <a:txBody>
                    <a:bodyPr/>
                    <a:lstStyle/>
                    <a:p>
                      <a:pPr algn="ctr" fontAlgn="b"/>
                      <a:r>
                        <a:rPr lang="ru-RU" sz="1000" u="none" strike="noStrike" dirty="0">
                          <a:effectLst/>
                          <a:latin typeface="Times New Roman Tj" panose="02020603050405020304" pitchFamily="18" charset="-52"/>
                        </a:rPr>
                        <a:t>НБО-и Сангтӯда-1</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ГЭС-11</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167,5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167,5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167,5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167,5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3588788508"/>
                  </a:ext>
                </a:extLst>
              </a:tr>
              <a:tr h="286866">
                <a:tc>
                  <a:txBody>
                    <a:bodyPr/>
                    <a:lstStyle/>
                    <a:p>
                      <a:pPr algn="ctr" fontAlgn="b"/>
                      <a:r>
                        <a:rPr lang="ru-RU" sz="1000" u="none" strike="noStrike" dirty="0">
                          <a:effectLst/>
                          <a:latin typeface="Times New Roman Tj" panose="02020603050405020304" pitchFamily="18" charset="-52"/>
                        </a:rPr>
                        <a:t>НБО-и Сангтӯда-2</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ГЭС-12</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110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110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1751507058"/>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Сарбанд</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35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45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49</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49</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1143248427"/>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Шаршара</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ГЭС-4</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a:effectLst/>
                          <a:latin typeface="Times New Roman Tj" panose="02020603050405020304" pitchFamily="18" charset="-52"/>
                        </a:rPr>
                        <a:t>10,8</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10,8</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8,35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227751619"/>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Марказӣ</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a:effectLst/>
                          <a:latin typeface="Times New Roman Tj" panose="02020603050405020304" pitchFamily="18" charset="-52"/>
                        </a:rPr>
                        <a:t>ГЭС-6</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7,55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7,55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1026677274"/>
                  </a:ext>
                </a:extLst>
              </a:tr>
              <a:tr h="281674">
                <a:tc>
                  <a:txBody>
                    <a:bodyPr/>
                    <a:lstStyle/>
                    <a:p>
                      <a:pPr algn="ctr" fontAlgn="b"/>
                      <a:r>
                        <a:rPr lang="ru-RU" sz="1000" u="none" strike="noStrike" dirty="0">
                          <a:effectLst/>
                          <a:latin typeface="Times New Roman Tj" panose="02020603050405020304" pitchFamily="18" charset="-52"/>
                        </a:rPr>
                        <a:t>НБО-и </a:t>
                      </a:r>
                      <a:r>
                        <a:rPr lang="ru-RU" sz="1000" u="none" strike="noStrike" dirty="0" err="1">
                          <a:effectLst/>
                          <a:latin typeface="Times New Roman Tj" panose="02020603050405020304" pitchFamily="18" charset="-52"/>
                        </a:rPr>
                        <a:t>Қайроккум</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a:effectLst/>
                          <a:latin typeface="Times New Roman Tj" panose="02020603050405020304" pitchFamily="18" charset="-52"/>
                        </a:rPr>
                        <a:t>ГЭС-24</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21</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21</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21</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21</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21</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21</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3657372198"/>
                  </a:ext>
                </a:extLst>
              </a:tr>
              <a:tr h="281674">
                <a:tc>
                  <a:txBody>
                    <a:bodyPr/>
                    <a:lstStyle/>
                    <a:p>
                      <a:pPr algn="ctr" fontAlgn="b"/>
                      <a:r>
                        <a:rPr lang="ru-RU" sz="1000" u="none" strike="noStrike" dirty="0">
                          <a:effectLst/>
                          <a:latin typeface="Times New Roman Tj" panose="02020603050405020304" pitchFamily="18" charset="-52"/>
                        </a:rPr>
                        <a:t>НБО-и Варзоб-1</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a:effectLst/>
                          <a:latin typeface="Times New Roman Tj" panose="02020603050405020304" pitchFamily="18" charset="-52"/>
                        </a:rPr>
                        <a:t>ГЭС-1</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4,75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4,75</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2325937718"/>
                  </a:ext>
                </a:extLst>
              </a:tr>
              <a:tr h="281674">
                <a:tc>
                  <a:txBody>
                    <a:bodyPr/>
                    <a:lstStyle/>
                    <a:p>
                      <a:pPr algn="ctr" fontAlgn="b"/>
                      <a:r>
                        <a:rPr lang="ru-RU" sz="1000" u="none" strike="noStrike" dirty="0">
                          <a:effectLst/>
                          <a:latin typeface="Times New Roman Tj" panose="02020603050405020304" pitchFamily="18" charset="-52"/>
                        </a:rPr>
                        <a:t>НБО-и Варзоб-2</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a:effectLst/>
                          <a:latin typeface="Times New Roman Tj" panose="02020603050405020304" pitchFamily="18" charset="-52"/>
                        </a:rPr>
                        <a:t>ГЭС-2</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a:effectLst/>
                          <a:latin typeface="Times New Roman Tj" panose="02020603050405020304" pitchFamily="18" charset="-52"/>
                        </a:rPr>
                        <a:t>7,2</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7,2</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679740532"/>
                  </a:ext>
                </a:extLst>
              </a:tr>
              <a:tr h="281674">
                <a:tc>
                  <a:txBody>
                    <a:bodyPr/>
                    <a:lstStyle/>
                    <a:p>
                      <a:pPr algn="ctr" fontAlgn="b"/>
                      <a:r>
                        <a:rPr lang="ru-RU" sz="1000" u="none" strike="noStrike" dirty="0">
                          <a:effectLst/>
                          <a:latin typeface="Times New Roman Tj" panose="02020603050405020304" pitchFamily="18" charset="-52"/>
                        </a:rPr>
                        <a:t>НБО-и Варзоб-3</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ГЭС-3</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a:effectLst/>
                          <a:latin typeface="Times New Roman Tj" panose="02020603050405020304" pitchFamily="18" charset="-52"/>
                        </a:rPr>
                        <a:t>1,76</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1,76</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288536530"/>
                  </a:ext>
                </a:extLst>
              </a:tr>
              <a:tr h="290749">
                <a:tc>
                  <a:txBody>
                    <a:bodyPr/>
                    <a:lstStyle/>
                    <a:p>
                      <a:pPr algn="ctr" fontAlgn="b"/>
                      <a:r>
                        <a:rPr lang="ru-RU" sz="1000" u="none" strike="noStrike" dirty="0">
                          <a:effectLst/>
                          <a:latin typeface="Times New Roman Tj" panose="02020603050405020304" pitchFamily="18" charset="-52"/>
                        </a:rPr>
                        <a:t>МБГ-и </a:t>
                      </a:r>
                      <a:r>
                        <a:rPr lang="ru-RU" sz="1000" u="none" strike="noStrike" dirty="0" err="1">
                          <a:effectLst/>
                          <a:latin typeface="Times New Roman Tj" panose="02020603050405020304" pitchFamily="18" charset="-52"/>
                        </a:rPr>
                        <a:t>Ёвон</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ТЭЦ-10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fontAlgn="ctr"/>
                      <a:r>
                        <a:rPr lang="ru-RU" sz="900" u="none" strike="noStrike" dirty="0">
                          <a:effectLst/>
                          <a:latin typeface="Times New Roman Tj" panose="02020603050405020304" pitchFamily="18" charset="-52"/>
                        </a:rPr>
                        <a:t>60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60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a:endParaRPr lang="ru-RU" sz="900" dirty="0">
                        <a:solidFill>
                          <a:schemeClr val="tx1"/>
                        </a:solidFill>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a:endParaRPr lang="ru-RU" sz="900" dirty="0">
                        <a:solidFill>
                          <a:schemeClr val="tx1"/>
                        </a:solidFill>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a:endParaRPr lang="ru-RU" sz="900">
                        <a:solidFill>
                          <a:schemeClr val="tx1"/>
                        </a:solidFill>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a:endParaRPr lang="ru-RU" sz="900" dirty="0">
                        <a:solidFill>
                          <a:schemeClr val="tx1"/>
                        </a:solidFill>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a:effectLst/>
                          <a:latin typeface="Times New Roman Tj" panose="02020603050405020304" pitchFamily="18" charset="-52"/>
                        </a:rPr>
                        <a:t> </a:t>
                      </a:r>
                      <a:endParaRPr lang="ru-RU" sz="900" b="0" i="0" u="none" strike="noStrike">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4026952341"/>
                  </a:ext>
                </a:extLst>
              </a:tr>
              <a:tr h="251888">
                <a:tc>
                  <a:txBody>
                    <a:bodyPr/>
                    <a:lstStyle/>
                    <a:p>
                      <a:pPr algn="ctr" fontAlgn="b"/>
                      <a:r>
                        <a:rPr lang="ru-RU" sz="1000" u="none" strike="noStrike" dirty="0">
                          <a:effectLst/>
                          <a:latin typeface="Times New Roman Tj" panose="02020603050405020304" pitchFamily="18" charset="-52"/>
                        </a:rPr>
                        <a:t>МБГ-и Душанбе-1</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ТЭЦ-9</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b"/>
                </a:tc>
                <a:tc>
                  <a:txBody>
                    <a:bodyPr/>
                    <a:lstStyle/>
                    <a:p>
                      <a:pPr algn="ctr"/>
                      <a:endParaRPr lang="ru-RU" sz="900" dirty="0">
                        <a:solidFill>
                          <a:schemeClr val="tx1"/>
                        </a:solidFill>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a:endParaRPr lang="ru-RU" sz="900" dirty="0">
                        <a:solidFill>
                          <a:schemeClr val="tx1"/>
                        </a:solidFill>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35</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42</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86</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4085294409"/>
                  </a:ext>
                </a:extLst>
              </a:tr>
              <a:tr h="251888">
                <a:tc>
                  <a:txBody>
                    <a:bodyPr/>
                    <a:lstStyle/>
                    <a:p>
                      <a:pPr algn="ctr" fontAlgn="b"/>
                      <a:r>
                        <a:rPr lang="ru-RU" sz="1000" u="none" strike="noStrike" dirty="0">
                          <a:effectLst/>
                          <a:latin typeface="Times New Roman Tj" panose="02020603050405020304" pitchFamily="18" charset="-52"/>
                        </a:rPr>
                        <a:t>МБГ-и Душанбе-2</a:t>
                      </a:r>
                      <a:endParaRPr lang="ru-RU" sz="1000" b="0" i="0" u="none" strike="noStrike" dirty="0">
                        <a:solidFill>
                          <a:srgbClr val="000000"/>
                        </a:solidFill>
                        <a:effectLst/>
                        <a:latin typeface="Times New Roman Tj" panose="02020603050405020304" pitchFamily="18" charset="-52"/>
                      </a:endParaRPr>
                    </a:p>
                  </a:txBody>
                  <a:tcPr marL="9525" marR="9525" marT="9525" marB="0" anchor="b"/>
                </a:tc>
                <a:tc>
                  <a:txBody>
                    <a:bodyPr/>
                    <a:lstStyle/>
                    <a:p>
                      <a:pPr algn="ctr" fontAlgn="b"/>
                      <a:r>
                        <a:rPr lang="ru-RU" sz="900" u="none" strike="noStrike" dirty="0">
                          <a:effectLst/>
                          <a:latin typeface="Times New Roman Tj" panose="02020603050405020304" pitchFamily="18" charset="-52"/>
                        </a:rPr>
                        <a:t>ТЭЦ-13</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150</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tc>
                  <a:txBody>
                    <a:bodyPr/>
                    <a:lstStyle/>
                    <a:p>
                      <a:pPr algn="ctr" fontAlgn="ctr"/>
                      <a:r>
                        <a:rPr lang="ru-RU" sz="900" u="none" strike="noStrike" dirty="0">
                          <a:effectLst/>
                          <a:latin typeface="Times New Roman Tj" panose="02020603050405020304" pitchFamily="18" charset="-52"/>
                        </a:rPr>
                        <a:t> </a:t>
                      </a:r>
                      <a:endParaRPr lang="ru-RU" sz="900" b="0" i="0" u="none" strike="noStrike" dirty="0">
                        <a:solidFill>
                          <a:schemeClr val="tx1"/>
                        </a:solidFill>
                        <a:effectLst/>
                        <a:latin typeface="Times New Roman Tj" panose="02020603050405020304" pitchFamily="18" charset="-52"/>
                        <a:cs typeface="Times New Roman" panose="02020603050405020304" pitchFamily="18" charset="0"/>
                      </a:endParaRPr>
                    </a:p>
                  </a:txBody>
                  <a:tcPr marL="7739" marR="7739" marT="7739" marB="0" anchor="ctr"/>
                </a:tc>
                <a:extLst>
                  <a:ext uri="{0D108BD9-81ED-4DB2-BD59-A6C34878D82A}">
                    <a16:rowId xmlns:a16="http://schemas.microsoft.com/office/drawing/2014/main" val="2560161741"/>
                  </a:ext>
                </a:extLst>
              </a:tr>
            </a:tbl>
          </a:graphicData>
        </a:graphic>
      </p:graphicFrame>
      <p:sp>
        <p:nvSpPr>
          <p:cNvPr id="8" name="Прямоугольник 7">
            <a:extLst>
              <a:ext uri="{FF2B5EF4-FFF2-40B4-BE49-F238E27FC236}">
                <a16:creationId xmlns:a16="http://schemas.microsoft.com/office/drawing/2014/main" id="{C32B7F39-9277-4431-A534-9850838397CA}"/>
              </a:ext>
            </a:extLst>
          </p:cNvPr>
          <p:cNvSpPr/>
          <p:nvPr/>
        </p:nvSpPr>
        <p:spPr>
          <a:xfrm>
            <a:off x="1695426" y="1262915"/>
            <a:ext cx="5817298" cy="400110"/>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Иқтидори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нерӯгоҳҳои</a:t>
            </a:r>
            <a:r>
              <a:rPr lang="ru-RU" sz="14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амалкунанда</a:t>
            </a:r>
            <a:r>
              <a:rPr lang="ru-RU" sz="1400" dirty="0">
                <a:latin typeface="Times New Roman" panose="02020603050405020304" pitchFamily="18" charset="0"/>
                <a:cs typeface="Times New Roman" panose="02020603050405020304" pitchFamily="18" charset="0"/>
              </a:rPr>
              <a:t> дар ҶСК  «</a:t>
            </a:r>
            <a:r>
              <a:rPr lang="ru-RU" sz="1400" dirty="0" err="1">
                <a:latin typeface="Times New Roman" panose="02020603050405020304" pitchFamily="18" charset="0"/>
                <a:cs typeface="Times New Roman" panose="02020603050405020304" pitchFamily="18" charset="0"/>
              </a:rPr>
              <a:t>Барқи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Тоҷик</a:t>
            </a:r>
            <a:r>
              <a:rPr lang="ru-RU" sz="1400" dirty="0">
                <a:latin typeface="Times New Roman" panose="02020603050405020304" pitchFamily="18" charset="0"/>
                <a:cs typeface="Times New Roman" panose="02020603050405020304" pitchFamily="18" charset="0"/>
              </a:rPr>
              <a:t>» (МВт)</a:t>
            </a:r>
          </a:p>
        </p:txBody>
      </p:sp>
      <p:sp>
        <p:nvSpPr>
          <p:cNvPr id="7" name="TextBox 6">
            <a:extLst>
              <a:ext uri="{FF2B5EF4-FFF2-40B4-BE49-F238E27FC236}">
                <a16:creationId xmlns:a16="http://schemas.microsoft.com/office/drawing/2014/main" id="{686EAF28-5FA5-47E9-AF96-124507AA7A54}"/>
              </a:ext>
            </a:extLst>
          </p:cNvPr>
          <p:cNvSpPr txBox="1"/>
          <p:nvPr/>
        </p:nvSpPr>
        <p:spPr>
          <a:xfrm>
            <a:off x="1230086" y="574720"/>
            <a:ext cx="9906000" cy="40055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00" algn="ctr">
              <a:lnSpc>
                <a:spcPct val="107000"/>
              </a:lnSpc>
              <a:spcAft>
                <a:spcPts val="800"/>
              </a:spcAft>
            </a:pPr>
            <a:r>
              <a:rPr lang="ru-RU" sz="2000" b="1" dirty="0">
                <a:latin typeface="Times New Roman Tj" panose="02020603050405020304" pitchFamily="18" charset="-52"/>
              </a:rPr>
              <a:t>8. НИШОНДОДҲОИ БАЗАВӢ</a:t>
            </a:r>
            <a:endParaRPr lang="ru-RU" sz="2000" b="1" dirty="0">
              <a:latin typeface="Times New Roman Tj" panose="02020603050405020304" pitchFamily="18" charset="-52"/>
              <a:ea typeface="Calibri" panose="020F0502020204030204" pitchFamily="34" charset="0"/>
              <a:cs typeface="Times New Roman" panose="02020603050405020304" pitchFamily="18" charset="0"/>
            </a:endParaRPr>
          </a:p>
        </p:txBody>
      </p:sp>
      <p:graphicFrame>
        <p:nvGraphicFramePr>
          <p:cNvPr id="10" name="Диаграмма 9">
            <a:extLst>
              <a:ext uri="{FF2B5EF4-FFF2-40B4-BE49-F238E27FC236}">
                <a16:creationId xmlns:a16="http://schemas.microsoft.com/office/drawing/2014/main" id="{B0D55AD1-2743-4571-8113-72195E4DD7B6}"/>
              </a:ext>
            </a:extLst>
          </p:cNvPr>
          <p:cNvGraphicFramePr>
            <a:graphicFrameLocks/>
          </p:cNvGraphicFramePr>
          <p:nvPr>
            <p:extLst>
              <p:ext uri="{D42A27DB-BD31-4B8C-83A1-F6EECF244321}">
                <p14:modId xmlns:p14="http://schemas.microsoft.com/office/powerpoint/2010/main" val="832552010"/>
              </p:ext>
            </p:extLst>
          </p:nvPr>
        </p:nvGraphicFramePr>
        <p:xfrm>
          <a:off x="376238" y="1878677"/>
          <a:ext cx="5262564" cy="4474271"/>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a:extLst>
              <a:ext uri="{FF2B5EF4-FFF2-40B4-BE49-F238E27FC236}">
                <a16:creationId xmlns:a16="http://schemas.microsoft.com/office/drawing/2014/main" id="{1E5593EE-E8C3-4123-9E7A-4BD427881E9F}"/>
              </a:ext>
            </a:extLst>
          </p:cNvPr>
          <p:cNvSpPr>
            <a:spLocks noGrp="1"/>
          </p:cNvSpPr>
          <p:nvPr>
            <p:ph type="sldNum" sz="quarter" idx="12"/>
          </p:nvPr>
        </p:nvSpPr>
        <p:spPr>
          <a:xfrm>
            <a:off x="10787062" y="6597644"/>
            <a:ext cx="261938" cy="254002"/>
          </a:xfrm>
        </p:spPr>
        <p:style>
          <a:lnRef idx="2">
            <a:schemeClr val="accent6"/>
          </a:lnRef>
          <a:fillRef idx="1">
            <a:schemeClr val="lt1"/>
          </a:fillRef>
          <a:effectRef idx="0">
            <a:schemeClr val="accent6"/>
          </a:effectRef>
          <a:fontRef idx="minor">
            <a:schemeClr val="dk1"/>
          </a:fontRef>
        </p:style>
        <p:txBody>
          <a:bodyPr/>
          <a:lstStyle/>
          <a:p>
            <a:fld id="{8985C11B-48DD-4CB1-9D82-F8398083A8D0}" type="slidenum">
              <a:rPr lang="ru-RU" sz="1000">
                <a:latin typeface="Times New Roman Tj" panose="02020603050405020304" pitchFamily="18" charset="-52"/>
              </a:rPr>
              <a:t>7</a:t>
            </a:fld>
            <a:endParaRPr lang="ru-RU" sz="1000" dirty="0">
              <a:latin typeface="Times New Roman Tj" panose="02020603050405020304" pitchFamily="18" charset="-52"/>
            </a:endParaRPr>
          </a:p>
        </p:txBody>
      </p:sp>
    </p:spTree>
    <p:extLst>
      <p:ext uri="{BB962C8B-B14F-4D97-AF65-F5344CB8AC3E}">
        <p14:creationId xmlns:p14="http://schemas.microsoft.com/office/powerpoint/2010/main" val="342010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69FD1A-942F-BE3D-91AD-64136283B399}"/>
              </a:ext>
            </a:extLst>
          </p:cNvPr>
          <p:cNvSpPr>
            <a:spLocks noGrp="1"/>
          </p:cNvSpPr>
          <p:nvPr>
            <p:ph type="title"/>
          </p:nvPr>
        </p:nvSpPr>
        <p:spPr>
          <a:xfrm>
            <a:off x="838200" y="365126"/>
            <a:ext cx="10515600" cy="607998"/>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tg-Cyrl-TJ" dirty="0">
                <a:latin typeface="Times New Roman" panose="02020603050405020304" pitchFamily="18" charset="0"/>
                <a:cs typeface="Times New Roman" panose="02020603050405020304" pitchFamily="18" charset="0"/>
              </a:rPr>
              <a:t>9. Неругоҳҳои барқии </a:t>
            </a:r>
            <a:r>
              <a:rPr lang="tg-Cyrl-TJ" sz="4000" dirty="0">
                <a:latin typeface="Times New Roman" panose="02020603050405020304" pitchFamily="18" charset="0"/>
                <a:cs typeface="Times New Roman" panose="02020603050405020304" pitchFamily="18" charset="0"/>
              </a:rPr>
              <a:t>амалкунандаи</a:t>
            </a:r>
            <a:r>
              <a:rPr lang="tg-Cyrl-TJ" dirty="0">
                <a:latin typeface="Times New Roman" panose="02020603050405020304" pitchFamily="18" charset="0"/>
                <a:cs typeface="Times New Roman" panose="02020603050405020304" pitchFamily="18" charset="0"/>
              </a:rPr>
              <a:t> ВМКБ</a:t>
            </a:r>
            <a:endParaRPr lang="ru-RU" dirty="0"/>
          </a:p>
        </p:txBody>
      </p:sp>
      <p:sp>
        <p:nvSpPr>
          <p:cNvPr id="3" name="Объект 2">
            <a:extLst>
              <a:ext uri="{FF2B5EF4-FFF2-40B4-BE49-F238E27FC236}">
                <a16:creationId xmlns:a16="http://schemas.microsoft.com/office/drawing/2014/main" id="{1258443B-6980-A839-B035-C2B1A80246F1}"/>
              </a:ext>
            </a:extLst>
          </p:cNvPr>
          <p:cNvSpPr>
            <a:spLocks noGrp="1"/>
          </p:cNvSpPr>
          <p:nvPr>
            <p:ph idx="1"/>
          </p:nvPr>
        </p:nvSpPr>
        <p:spPr>
          <a:xfrm>
            <a:off x="838200" y="1375794"/>
            <a:ext cx="10515600" cy="5117080"/>
          </a:xfr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Помир 1                                                       28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Хоруғ                                                             9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Намангут                                                       2,5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Тоҷикистон                                                   1,5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 Шуҷанд                                                        0,64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Сипонҷ                                                          0,18          МВт </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Савноб                                                           0,08          МВт   </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Техарв                                                            0,4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Андарбак                                                       0,35          МВт                               </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Ванҷ                                                               1,2            МВт</a:t>
            </a:r>
          </a:p>
          <a:p>
            <a:pPr marL="514350" indent="-514350">
              <a:lnSpc>
                <a:spcPct val="100000"/>
              </a:lnSpc>
              <a:spcBef>
                <a:spcPts val="0"/>
              </a:spcBef>
              <a:buAutoNum type="arabicPeriod"/>
            </a:pPr>
            <a:r>
              <a:rPr lang="ru-RU" sz="2400" i="0" u="none" strike="noStrike" dirty="0">
                <a:effectLst/>
                <a:latin typeface="Times New Roman" panose="02020603050405020304" pitchFamily="18" charset="0"/>
                <a:cs typeface="Times New Roman" panose="02020603050405020304" pitchFamily="18" charset="0"/>
              </a:rPr>
              <a:t>Калаи-Хумб                                                  0,208         МВт</a:t>
            </a: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Хатфат                                                            0,45         МВт             </a:t>
            </a:r>
            <a:endParaRPr lang="ru-RU" sz="2400" dirty="0">
              <a:latin typeface="Times New Roman" panose="02020603050405020304" pitchFamily="18" charset="0"/>
              <a:cs typeface="Times New Roman" panose="02020603050405020304" pitchFamily="18" charset="0"/>
            </a:endParaRP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Неругоҳи Офтобӣ-1                                      0,2            МВт</a:t>
            </a:r>
            <a:endParaRPr lang="ru-RU" sz="2400" dirty="0">
              <a:latin typeface="Times New Roman" panose="02020603050405020304" pitchFamily="18" charset="0"/>
              <a:cs typeface="Times New Roman" panose="02020603050405020304" pitchFamily="18" charset="0"/>
            </a:endParaRPr>
          </a:p>
          <a:p>
            <a:pPr marL="514350" indent="-514350">
              <a:lnSpc>
                <a:spcPct val="100000"/>
              </a:lnSpc>
              <a:spcBef>
                <a:spcPts val="0"/>
              </a:spcBef>
              <a:buAutoNum type="arabicPeriod"/>
            </a:pPr>
            <a:r>
              <a:rPr lang="tg-Cyrl-TJ" sz="2400" dirty="0">
                <a:latin typeface="Times New Roman" panose="02020603050405020304" pitchFamily="18" charset="0"/>
                <a:cs typeface="Times New Roman" panose="02020603050405020304" pitchFamily="18" charset="0"/>
              </a:rPr>
              <a:t>Неругоҳи Офтобӣ-2                                      0,6            МВт</a:t>
            </a:r>
          </a:p>
          <a:p>
            <a:pPr marL="0" indent="0">
              <a:lnSpc>
                <a:spcPct val="100000"/>
              </a:lnSpc>
              <a:spcBef>
                <a:spcPts val="0"/>
              </a:spcBef>
              <a:buNone/>
            </a:pPr>
            <a:endParaRPr lang="tg-Cyrl-TJ" sz="2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tg-Cyrl-TJ" sz="2400" dirty="0">
                <a:latin typeface="Times New Roman" panose="02020603050405020304" pitchFamily="18" charset="0"/>
                <a:cs typeface="Times New Roman" panose="02020603050405020304" pitchFamily="18" charset="0"/>
              </a:rPr>
              <a:t>       </a:t>
            </a:r>
            <a:r>
              <a:rPr lang="tg-Cyrl-TJ"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Умумӣ                                                          44,79          МВт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795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a:extLst>
              <a:ext uri="{FF2B5EF4-FFF2-40B4-BE49-F238E27FC236}">
                <a16:creationId xmlns:a16="http://schemas.microsoft.com/office/drawing/2014/main" id="{81855CE3-FE25-4C7A-ADED-C6152013C142}"/>
              </a:ext>
            </a:extLst>
          </p:cNvPr>
          <p:cNvGraphicFramePr>
            <a:graphicFrameLocks noGrp="1"/>
          </p:cNvGraphicFramePr>
          <p:nvPr>
            <p:extLst>
              <p:ext uri="{D42A27DB-BD31-4B8C-83A1-F6EECF244321}">
                <p14:modId xmlns:p14="http://schemas.microsoft.com/office/powerpoint/2010/main" val="1663331212"/>
              </p:ext>
            </p:extLst>
          </p:nvPr>
        </p:nvGraphicFramePr>
        <p:xfrm>
          <a:off x="6336321" y="2066890"/>
          <a:ext cx="4586472" cy="3957641"/>
        </p:xfrm>
        <a:graphic>
          <a:graphicData uri="http://schemas.openxmlformats.org/drawingml/2006/table">
            <a:tbl>
              <a:tblPr firstRow="1" firstCol="1" bandRow="1"/>
              <a:tblGrid>
                <a:gridCol w="264218">
                  <a:extLst>
                    <a:ext uri="{9D8B030D-6E8A-4147-A177-3AD203B41FA5}">
                      <a16:colId xmlns:a16="http://schemas.microsoft.com/office/drawing/2014/main" val="2586410413"/>
                    </a:ext>
                  </a:extLst>
                </a:gridCol>
                <a:gridCol w="1404628">
                  <a:extLst>
                    <a:ext uri="{9D8B030D-6E8A-4147-A177-3AD203B41FA5}">
                      <a16:colId xmlns:a16="http://schemas.microsoft.com/office/drawing/2014/main" val="1984453811"/>
                    </a:ext>
                  </a:extLst>
                </a:gridCol>
                <a:gridCol w="703720">
                  <a:extLst>
                    <a:ext uri="{9D8B030D-6E8A-4147-A177-3AD203B41FA5}">
                      <a16:colId xmlns:a16="http://schemas.microsoft.com/office/drawing/2014/main" val="3386294019"/>
                    </a:ext>
                  </a:extLst>
                </a:gridCol>
                <a:gridCol w="821360">
                  <a:extLst>
                    <a:ext uri="{9D8B030D-6E8A-4147-A177-3AD203B41FA5}">
                      <a16:colId xmlns:a16="http://schemas.microsoft.com/office/drawing/2014/main" val="1492741473"/>
                    </a:ext>
                  </a:extLst>
                </a:gridCol>
                <a:gridCol w="1392546">
                  <a:extLst>
                    <a:ext uri="{9D8B030D-6E8A-4147-A177-3AD203B41FA5}">
                      <a16:colId xmlns:a16="http://schemas.microsoft.com/office/drawing/2014/main" val="719915521"/>
                    </a:ext>
                  </a:extLst>
                </a:gridCol>
              </a:tblGrid>
              <a:tr h="504667">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accent6">
                        <a:lumMod val="40000"/>
                        <a:lumOff val="60000"/>
                      </a:schemeClr>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Номгӯи</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нерӯгоҳҳо</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accent6">
                        <a:lumMod val="40000"/>
                        <a:lumOff val="60000"/>
                      </a:schemeClr>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Иқтидори</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лоиҳавӣ</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accent6">
                        <a:lumMod val="40000"/>
                        <a:lumOff val="60000"/>
                      </a:schemeClr>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Иқтидори</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воқеӣ</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accent6">
                        <a:lumMod val="40000"/>
                        <a:lumOff val="60000"/>
                      </a:schemeClr>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Соли ба </a:t>
                      </a:r>
                      <a:r>
                        <a:rPr lang="ru-RU" sz="1000" dirty="0" err="1">
                          <a:effectLst/>
                          <a:latin typeface="Times New Roman" panose="02020603050405020304" pitchFamily="18" charset="0"/>
                          <a:cs typeface="Times New Roman" panose="02020603050405020304" pitchFamily="18" charset="0"/>
                        </a:rPr>
                        <a:t>истифодадиҳӣ</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accent6">
                        <a:lumMod val="40000"/>
                        <a:lumOff val="60000"/>
                      </a:schemeClr>
                    </a:solidFill>
                  </a:tcPr>
                </a:tc>
                <a:extLst>
                  <a:ext uri="{0D108BD9-81ED-4DB2-BD59-A6C34878D82A}">
                    <a16:rowId xmlns:a16="http://schemas.microsoft.com/office/drawing/2014/main" val="2558890636"/>
                  </a:ext>
                </a:extLst>
              </a:tr>
              <a:tr h="246641">
                <a:tc>
                  <a:txBody>
                    <a:bodyPr/>
                    <a:lstStyle/>
                    <a:p>
                      <a:pPr>
                        <a:lnSpc>
                          <a:spcPct val="107000"/>
                        </a:lnSpc>
                        <a:spcAft>
                          <a:spcPts val="0"/>
                        </a:spcAft>
                      </a:pPr>
                      <a:r>
                        <a:rPr lang="ru-RU" sz="1000" dirty="0">
                          <a:effectLst/>
                          <a:latin typeface="Times New Roman" panose="02020603050405020304" pitchFamily="18" charset="0"/>
                          <a:cs typeface="Times New Roman" panose="02020603050405020304" pitchFamily="18" charset="0"/>
                        </a:rPr>
                        <a:t>1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Помир</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28000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21000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1994,2005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1562074790"/>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2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Хоруғ</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9 000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8 800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1970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1477822458"/>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3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Намангут</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2 500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1 850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1974</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1969165805"/>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4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Ванҷ</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1 200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1 050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1968</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2335422886"/>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5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Тоҷикистон</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Оқсу</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1500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1200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1964 (2018 </a:t>
                      </a:r>
                      <a:r>
                        <a:rPr lang="ru-RU" sz="1000" dirty="0" err="1">
                          <a:effectLst/>
                          <a:latin typeface="Times New Roman" panose="02020603050405020304" pitchFamily="18" charset="0"/>
                          <a:cs typeface="Times New Roman" panose="02020603050405020304" pitchFamily="18" charset="0"/>
                        </a:rPr>
                        <a:t>таҷдид</a:t>
                      </a:r>
                      <a:r>
                        <a:rPr lang="ru-RU" sz="1000" dirty="0">
                          <a:effectLst/>
                          <a:latin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3417445258"/>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6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Қалъаи-Хумб</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208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80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1959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2278024238"/>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7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Шуҷанд</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832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550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1969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2696553841"/>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8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Савноб</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80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40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1984</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476767993"/>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9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Сипонҷ</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160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120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1992</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3749814932"/>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10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Андарбак</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300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260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1999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1330797315"/>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11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Техарв</a:t>
                      </a:r>
                      <a:r>
                        <a:rPr lang="ru-RU" sz="1000" dirty="0">
                          <a:effectLst/>
                          <a:latin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360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300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1995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extLst>
                  <a:ext uri="{0D108BD9-81ED-4DB2-BD59-A6C34878D82A}">
                    <a16:rowId xmlns:a16="http://schemas.microsoft.com/office/drawing/2014/main" val="525743912"/>
                  </a:ext>
                </a:extLst>
              </a:tr>
              <a:tr h="246641">
                <a:tc>
                  <a:txBody>
                    <a:bodyPr/>
                    <a:lstStyle/>
                    <a:p>
                      <a:pPr>
                        <a:lnSpc>
                          <a:spcPct val="107000"/>
                        </a:lnSpc>
                        <a:spcAft>
                          <a:spcPts val="0"/>
                        </a:spcAft>
                      </a:pPr>
                      <a:r>
                        <a:rPr lang="tg-Cyrl-TJ" sz="10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fontAlgn="ctr"/>
                      <a:r>
                        <a:rPr lang="ru-RU" sz="100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00" kern="1200" dirty="0" err="1">
                          <a:solidFill>
                            <a:schemeClr val="tx1"/>
                          </a:solidFill>
                          <a:effectLst/>
                          <a:latin typeface="Times New Roman" panose="02020603050405020304" pitchFamily="18" charset="0"/>
                          <a:ea typeface="+mn-ea"/>
                          <a:cs typeface="Times New Roman" panose="02020603050405020304" pitchFamily="18" charset="0"/>
                        </a:rPr>
                        <a:t>Хатфат</a:t>
                      </a:r>
                      <a:endParaRPr lang="ru-RU"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450</a:t>
                      </a:r>
                    </a:p>
                  </a:txBody>
                  <a:tcPr marL="9525" marR="9525" marT="9525" marB="0" anchor="ctr">
                    <a:solidFill>
                      <a:schemeClr val="bg1"/>
                    </a:solidFill>
                  </a:tcPr>
                </a:tc>
                <a:tc>
                  <a:txBody>
                    <a:bodyPr/>
                    <a:lstStyle/>
                    <a:p>
                      <a:pPr algn="ctr" fontAlgn="ctr"/>
                      <a:r>
                        <a:rPr lang="ru-RU" sz="1000" b="0" i="0" u="none" strike="noStrike">
                          <a:solidFill>
                            <a:srgbClr val="000000"/>
                          </a:solidFill>
                          <a:effectLst/>
                          <a:latin typeface="Times New Roman Tj" panose="02020603050405020304" pitchFamily="18" charset="-52"/>
                        </a:rPr>
                        <a:t>400</a:t>
                      </a: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2020</a:t>
                      </a:r>
                    </a:p>
                  </a:txBody>
                  <a:tcPr marL="9525" marR="9525" marT="9525" marB="0" anchor="ctr">
                    <a:solidFill>
                      <a:schemeClr val="bg1"/>
                    </a:solidFill>
                  </a:tcPr>
                </a:tc>
                <a:extLst>
                  <a:ext uri="{0D108BD9-81ED-4DB2-BD59-A6C34878D82A}">
                    <a16:rowId xmlns:a16="http://schemas.microsoft.com/office/drawing/2014/main" val="283369701"/>
                  </a:ext>
                </a:extLst>
              </a:tr>
              <a:tr h="246641">
                <a:tc>
                  <a:txBody>
                    <a:bodyPr/>
                    <a:lstStyle/>
                    <a:p>
                      <a:pPr>
                        <a:lnSpc>
                          <a:spcPct val="107000"/>
                        </a:lnSpc>
                        <a:spcAft>
                          <a:spcPts val="0"/>
                        </a:spcAft>
                      </a:pPr>
                      <a:r>
                        <a:rPr lang="tg-Cyrl-TJ" sz="10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fontAlgn="ctr"/>
                      <a:r>
                        <a:rPr lang="ru-RU" sz="100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00" kern="1200" dirty="0" err="1">
                          <a:solidFill>
                            <a:schemeClr val="tx1"/>
                          </a:solidFill>
                          <a:effectLst/>
                          <a:latin typeface="Times New Roman" panose="02020603050405020304" pitchFamily="18" charset="0"/>
                          <a:ea typeface="+mn-ea"/>
                          <a:cs typeface="Times New Roman" panose="02020603050405020304" pitchFamily="18" charset="0"/>
                        </a:rPr>
                        <a:t>Нерӯгоҳи</a:t>
                      </a:r>
                      <a:r>
                        <a:rPr lang="ru-RU" sz="1000" kern="1200" dirty="0">
                          <a:solidFill>
                            <a:schemeClr val="tx1"/>
                          </a:solidFill>
                          <a:effectLst/>
                          <a:latin typeface="Times New Roman" panose="02020603050405020304" pitchFamily="18" charset="0"/>
                          <a:ea typeface="+mn-ea"/>
                          <a:cs typeface="Times New Roman" panose="02020603050405020304" pitchFamily="18" charset="0"/>
                        </a:rPr>
                        <a:t> </a:t>
                      </a:r>
                      <a:r>
                        <a:rPr lang="ru-RU" sz="1000" kern="1200" dirty="0" err="1">
                          <a:solidFill>
                            <a:schemeClr val="tx1"/>
                          </a:solidFill>
                          <a:effectLst/>
                          <a:latin typeface="Times New Roman" panose="02020603050405020304" pitchFamily="18" charset="0"/>
                          <a:ea typeface="+mn-ea"/>
                          <a:cs typeface="Times New Roman" panose="02020603050405020304" pitchFamily="18" charset="0"/>
                        </a:rPr>
                        <a:t>офтобӣ</a:t>
                      </a:r>
                      <a:endParaRPr lang="ru-RU" sz="10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200</a:t>
                      </a: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190</a:t>
                      </a: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2020</a:t>
                      </a:r>
                    </a:p>
                  </a:txBody>
                  <a:tcPr marL="9525" marR="9525" marT="9525" marB="0" anchor="ctr">
                    <a:solidFill>
                      <a:schemeClr val="bg1"/>
                    </a:solidFill>
                  </a:tcPr>
                </a:tc>
                <a:extLst>
                  <a:ext uri="{0D108BD9-81ED-4DB2-BD59-A6C34878D82A}">
                    <a16:rowId xmlns:a16="http://schemas.microsoft.com/office/drawing/2014/main" val="2908918867"/>
                  </a:ext>
                </a:extLst>
              </a:tr>
              <a:tr h="246641">
                <a:tc>
                  <a:txBody>
                    <a:bodyPr/>
                    <a:lstStyle/>
                    <a:p>
                      <a:pPr>
                        <a:lnSpc>
                          <a:spcPct val="107000"/>
                        </a:lnSpc>
                        <a:spcAft>
                          <a:spcPts val="0"/>
                        </a:spcAft>
                      </a:pPr>
                      <a:r>
                        <a:rPr lang="ru-RU" sz="1000">
                          <a:effectLst/>
                          <a:latin typeface="Times New Roman" panose="02020603050405020304" pitchFamily="18" charset="0"/>
                          <a:cs typeface="Times New Roman" panose="02020603050405020304" pitchFamily="18" charset="0"/>
                        </a:rPr>
                        <a:t>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solidFill>
                      <a:schemeClr val="bg1"/>
                    </a:solidFill>
                  </a:tcPr>
                </a:tc>
                <a:tc>
                  <a:txBody>
                    <a:bodyPr/>
                    <a:lstStyle/>
                    <a:p>
                      <a:pPr algn="ctr" fontAlgn="ctr"/>
                      <a:r>
                        <a:rPr lang="ru-RU" sz="1000" b="0" i="0" u="none" strike="noStrike">
                          <a:solidFill>
                            <a:srgbClr val="000000"/>
                          </a:solidFill>
                          <a:effectLst/>
                          <a:latin typeface="Times New Roman Tj" panose="02020603050405020304" pitchFamily="18" charset="-52"/>
                        </a:rPr>
                        <a:t> </a:t>
                      </a:r>
                    </a:p>
                  </a:txBody>
                  <a:tcPr marL="9525" marR="9525" marT="9525" marB="0" anchor="ctr">
                    <a:solidFill>
                      <a:schemeClr val="bg1"/>
                    </a:solidFill>
                  </a:tcPr>
                </a:tc>
                <a:tc>
                  <a:txBody>
                    <a:bodyPr/>
                    <a:lstStyle/>
                    <a:p>
                      <a:pPr algn="ctr" fontAlgn="ctr"/>
                      <a:r>
                        <a:rPr lang="ru-RU" sz="1000" b="1" i="0" u="none" strike="noStrike" dirty="0">
                          <a:solidFill>
                            <a:srgbClr val="000000"/>
                          </a:solidFill>
                          <a:effectLst/>
                          <a:latin typeface="Times New Roman Tj" panose="02020603050405020304" pitchFamily="18" charset="-52"/>
                        </a:rPr>
                        <a:t>44790</a:t>
                      </a: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 </a:t>
                      </a:r>
                    </a:p>
                  </a:txBody>
                  <a:tcPr marL="9525" marR="9525" marT="9525" marB="0" anchor="ctr">
                    <a:solidFill>
                      <a:schemeClr val="bg1"/>
                    </a:solidFill>
                  </a:tcPr>
                </a:tc>
                <a:tc>
                  <a:txBody>
                    <a:bodyPr/>
                    <a:lstStyle/>
                    <a:p>
                      <a:pPr algn="ctr" fontAlgn="ctr"/>
                      <a:r>
                        <a:rPr lang="ru-RU" sz="1000" b="0" i="0" u="none" strike="noStrike" dirty="0">
                          <a:solidFill>
                            <a:srgbClr val="000000"/>
                          </a:solidFill>
                          <a:effectLst/>
                          <a:latin typeface="Times New Roman Tj" panose="02020603050405020304" pitchFamily="18" charset="-52"/>
                        </a:rPr>
                        <a:t> </a:t>
                      </a:r>
                    </a:p>
                  </a:txBody>
                  <a:tcPr marL="9525" marR="9525" marT="9525" marB="0" anchor="ctr">
                    <a:solidFill>
                      <a:schemeClr val="bg1"/>
                    </a:solidFill>
                  </a:tcPr>
                </a:tc>
                <a:extLst>
                  <a:ext uri="{0D108BD9-81ED-4DB2-BD59-A6C34878D82A}">
                    <a16:rowId xmlns:a16="http://schemas.microsoft.com/office/drawing/2014/main" val="1307502208"/>
                  </a:ext>
                </a:extLst>
              </a:tr>
            </a:tbl>
          </a:graphicData>
        </a:graphic>
      </p:graphicFrame>
      <p:graphicFrame>
        <p:nvGraphicFramePr>
          <p:cNvPr id="5" name="Диаграмма 4">
            <a:extLst>
              <a:ext uri="{FF2B5EF4-FFF2-40B4-BE49-F238E27FC236}">
                <a16:creationId xmlns:a16="http://schemas.microsoft.com/office/drawing/2014/main" id="{F8602254-549E-4F86-90B3-338A99265EE4}"/>
              </a:ext>
            </a:extLst>
          </p:cNvPr>
          <p:cNvGraphicFramePr>
            <a:graphicFrameLocks/>
          </p:cNvGraphicFramePr>
          <p:nvPr>
            <p:extLst>
              <p:ext uri="{D42A27DB-BD31-4B8C-83A1-F6EECF244321}">
                <p14:modId xmlns:p14="http://schemas.microsoft.com/office/powerpoint/2010/main" val="1960734037"/>
              </p:ext>
            </p:extLst>
          </p:nvPr>
        </p:nvGraphicFramePr>
        <p:xfrm>
          <a:off x="389695" y="1895302"/>
          <a:ext cx="5751446" cy="4129225"/>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a:extLst>
              <a:ext uri="{FF2B5EF4-FFF2-40B4-BE49-F238E27FC236}">
                <a16:creationId xmlns:a16="http://schemas.microsoft.com/office/drawing/2014/main" id="{C39F75CC-9B95-4DE9-9BF8-210731E70916}"/>
              </a:ext>
            </a:extLst>
          </p:cNvPr>
          <p:cNvSpPr/>
          <p:nvPr/>
        </p:nvSpPr>
        <p:spPr>
          <a:xfrm>
            <a:off x="1708301" y="1320827"/>
            <a:ext cx="5930983"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Иқтидори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нерӯгоҳҳои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амалкунанда</a:t>
            </a:r>
            <a:r>
              <a:rPr lang="ru-RU" sz="1400" dirty="0">
                <a:latin typeface="Times New Roman" panose="02020603050405020304" pitchFamily="18" charset="0"/>
                <a:cs typeface="Times New Roman" panose="02020603050405020304" pitchFamily="18" charset="0"/>
              </a:rPr>
              <a:t> дар ҶСК «</a:t>
            </a:r>
            <a:r>
              <a:rPr lang="ru-RU" sz="1400" dirty="0" err="1">
                <a:latin typeface="Times New Roman" panose="02020603050405020304" pitchFamily="18" charset="0"/>
                <a:cs typeface="Times New Roman" panose="02020603050405020304" pitchFamily="18" charset="0"/>
              </a:rPr>
              <a:t>Помир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Энерҷӣ</a:t>
            </a:r>
            <a:r>
              <a:rPr lang="ru-RU" sz="1400" dirty="0">
                <a:latin typeface="Times New Roman" panose="02020603050405020304" pitchFamily="18" charset="0"/>
                <a:cs typeface="Times New Roman" panose="02020603050405020304" pitchFamily="18" charset="0"/>
              </a:rPr>
              <a:t>» (МВт)</a:t>
            </a:r>
          </a:p>
        </p:txBody>
      </p:sp>
      <p:sp>
        <p:nvSpPr>
          <p:cNvPr id="10" name="TextBox 9">
            <a:extLst>
              <a:ext uri="{FF2B5EF4-FFF2-40B4-BE49-F238E27FC236}">
                <a16:creationId xmlns:a16="http://schemas.microsoft.com/office/drawing/2014/main" id="{4E013534-1C16-4672-B189-458CEDEF3DBD}"/>
              </a:ext>
            </a:extLst>
          </p:cNvPr>
          <p:cNvSpPr txBox="1"/>
          <p:nvPr/>
        </p:nvSpPr>
        <p:spPr>
          <a:xfrm>
            <a:off x="1143000" y="509664"/>
            <a:ext cx="9906000" cy="3238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00" algn="ctr">
              <a:lnSpc>
                <a:spcPct val="107000"/>
              </a:lnSpc>
              <a:spcAft>
                <a:spcPts val="800"/>
              </a:spcAft>
            </a:pPr>
            <a:r>
              <a:rPr lang="ru-RU" sz="1400" b="1" dirty="0">
                <a:latin typeface="Times New Roman Tj" panose="02020603050405020304" pitchFamily="18" charset="-52"/>
              </a:rPr>
              <a:t>9. НИШОНДОД</a:t>
            </a:r>
            <a:r>
              <a:rPr lang="ru-RU" sz="1500" b="1" dirty="0">
                <a:latin typeface="Times New Roman Tj" panose="02020603050405020304" pitchFamily="18" charset="-52"/>
              </a:rPr>
              <a:t>Ҳ</a:t>
            </a:r>
            <a:r>
              <a:rPr lang="ru-RU" sz="1400" b="1" dirty="0">
                <a:latin typeface="Times New Roman Tj" panose="02020603050405020304" pitchFamily="18" charset="-52"/>
              </a:rPr>
              <a:t>ОИ БАЗАВ</a:t>
            </a:r>
            <a:r>
              <a:rPr lang="ru-RU" sz="1500" b="1" dirty="0">
                <a:latin typeface="Times New Roman Tj" panose="02020603050405020304" pitchFamily="18" charset="-52"/>
              </a:rPr>
              <a:t>Ӣ</a:t>
            </a:r>
            <a:endParaRPr lang="ru-RU" sz="1500" b="1" dirty="0">
              <a:latin typeface="Times New Roman Tj" panose="02020603050405020304" pitchFamily="18" charset="-52"/>
              <a:ea typeface="Calibri" panose="020F0502020204030204" pitchFamily="34" charset="0"/>
              <a:cs typeface="Times New Roman" panose="02020603050405020304" pitchFamily="18" charset="0"/>
            </a:endParaRPr>
          </a:p>
        </p:txBody>
      </p:sp>
      <p:sp>
        <p:nvSpPr>
          <p:cNvPr id="2" name="Номер слайда 1">
            <a:extLst>
              <a:ext uri="{FF2B5EF4-FFF2-40B4-BE49-F238E27FC236}">
                <a16:creationId xmlns:a16="http://schemas.microsoft.com/office/drawing/2014/main" id="{9BA81864-722E-4FE1-8C66-BCDD5DC85CA0}"/>
              </a:ext>
            </a:extLst>
          </p:cNvPr>
          <p:cNvSpPr>
            <a:spLocks noGrp="1"/>
          </p:cNvSpPr>
          <p:nvPr>
            <p:ph type="sldNum" sz="quarter" idx="12"/>
          </p:nvPr>
        </p:nvSpPr>
        <p:spPr>
          <a:xfrm>
            <a:off x="10796588" y="6616704"/>
            <a:ext cx="252413" cy="241296"/>
          </a:xfrm>
        </p:spPr>
        <p:style>
          <a:lnRef idx="2">
            <a:schemeClr val="accent6"/>
          </a:lnRef>
          <a:fillRef idx="1">
            <a:schemeClr val="lt1"/>
          </a:fillRef>
          <a:effectRef idx="0">
            <a:schemeClr val="accent6"/>
          </a:effectRef>
          <a:fontRef idx="minor">
            <a:schemeClr val="dk1"/>
          </a:fontRef>
        </p:style>
        <p:txBody>
          <a:bodyPr/>
          <a:lstStyle/>
          <a:p>
            <a:fld id="{8985C11B-48DD-4CB1-9D82-F8398083A8D0}" type="slidenum">
              <a:rPr lang="ru-RU" smtClean="0">
                <a:latin typeface="Times New Roman Tj" panose="02020603050405020304" pitchFamily="18" charset="-52"/>
              </a:rPr>
              <a:t>9</a:t>
            </a:fld>
            <a:endParaRPr lang="ru-RU" dirty="0">
              <a:latin typeface="Times New Roman Tj" panose="02020603050405020304" pitchFamily="18" charset="-52"/>
            </a:endParaRPr>
          </a:p>
        </p:txBody>
      </p:sp>
    </p:spTree>
    <p:extLst>
      <p:ext uri="{BB962C8B-B14F-4D97-AF65-F5344CB8AC3E}">
        <p14:creationId xmlns:p14="http://schemas.microsoft.com/office/powerpoint/2010/main" val="409700474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1511</TotalTime>
  <Words>2985</Words>
  <Application>Microsoft Office PowerPoint</Application>
  <PresentationFormat>Широкоэкранный</PresentationFormat>
  <Paragraphs>734</Paragraphs>
  <Slides>22</Slides>
  <Notes>4</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34" baseType="lpstr">
      <vt:lpstr>Aptos</vt:lpstr>
      <vt:lpstr>Arial</vt:lpstr>
      <vt:lpstr>Calibri</vt:lpstr>
      <vt:lpstr>Cambria</vt:lpstr>
      <vt:lpstr>Gill Sans MT</vt:lpstr>
      <vt:lpstr>Times New Roman</vt:lpstr>
      <vt:lpstr>Times New Roman Tj</vt:lpstr>
      <vt:lpstr>Trebuchet MS</vt:lpstr>
      <vt:lpstr>Wingdings</vt:lpstr>
      <vt:lpstr>Wingdings 3</vt:lpstr>
      <vt:lpstr>Аспект</vt:lpstr>
      <vt:lpstr>Фотография Photo Editor</vt:lpstr>
      <vt:lpstr>                        </vt:lpstr>
      <vt:lpstr>2. Системаи электроэнергетикии Ҷумҳурии Тоҷикистон </vt:lpstr>
      <vt:lpstr>3. Санадҳои меъёрӣ-ҳуқӯқии танзимкунанда</vt:lpstr>
      <vt:lpstr>Харитаи неругоҳҳои барқи</vt:lpstr>
      <vt:lpstr>Презентация PowerPoint</vt:lpstr>
      <vt:lpstr>Презентация PowerPoint</vt:lpstr>
      <vt:lpstr>Презентация PowerPoint</vt:lpstr>
      <vt:lpstr>9. Неругоҳҳои барқии амалкунандаи ВМКБ</vt:lpstr>
      <vt:lpstr>Презентация PowerPoint</vt:lpstr>
      <vt:lpstr>7. Неругоҳҳои барқии амалкунанда</vt:lpstr>
      <vt:lpstr>Насби нерӯгоҳҳои хурди бодӣ, офтобӣ ва биоэнергия дар минтақаҳо</vt:lpstr>
      <vt:lpstr>                12. Маълумот оид ба додани шартҳои техникӣ </vt:lpstr>
      <vt:lpstr>12. Маълумот оид ба афзоиши шумораи муштариён. </vt:lpstr>
      <vt:lpstr>    Истеҳсол, истифодабарӣ ва талафот </vt:lpstr>
      <vt:lpstr>14. Андешидани тадбирњои амалї дар самти бунёди неругоњњои офтобї дар минтаќањои кишвар</vt:lpstr>
      <vt:lpstr> 4.3. ВАЗИФАЊО – иљро ва татбиќи сариваќтии лоињањо, наќшаю чорабинињо дар соњањои энергетика, захирањои об ва нафту газ    </vt:lpstr>
      <vt:lpstr>РӮЙХАТИ ЛОИҲАҲОИ БА НАҚША ГИРИФТАШУДА ДАР ШАБАКАҲОИ БАРҚӢ</vt:lpstr>
      <vt:lpstr>Интегратсияи виэ дар шимол</vt:lpstr>
      <vt:lpstr>ВАРИАНТИ ПЕШНИҲОДШУДАИ ТАҚВИЯТИ ТРАНЗИТИ ШИМОЛ-ҶАНУБ</vt:lpstr>
      <vt:lpstr>Презентация PowerPoint</vt:lpstr>
      <vt:lpstr>Презентация PowerPoint</vt:lpstr>
      <vt:lpstr>      Ташаккур ба диққататон!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Пользователь</dc:creator>
  <cp:lastModifiedBy>Пользователь</cp:lastModifiedBy>
  <cp:revision>36</cp:revision>
  <dcterms:created xsi:type="dcterms:W3CDTF">2024-10-27T10:01:33Z</dcterms:created>
  <dcterms:modified xsi:type="dcterms:W3CDTF">2024-11-11T03:18:51Z</dcterms:modified>
</cp:coreProperties>
</file>