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7" r:id="rId5"/>
    <p:sldId id="268" r:id="rId6"/>
    <p:sldId id="269" r:id="rId7"/>
    <p:sldId id="272" r:id="rId8"/>
    <p:sldId id="273" r:id="rId9"/>
    <p:sldId id="274" r:id="rId10"/>
    <p:sldId id="275" r:id="rId11"/>
    <p:sldId id="259" r:id="rId12"/>
    <p:sldId id="260" r:id="rId13"/>
    <p:sldId id="261" r:id="rId14"/>
    <p:sldId id="262" r:id="rId15"/>
    <p:sldId id="264" r:id="rId16"/>
    <p:sldId id="265" r:id="rId17"/>
    <p:sldId id="271" r:id="rId18"/>
    <p:sldId id="270" r:id="rId19"/>
    <p:sldId id="478"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2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E33662-28BB-3A28-EF28-232948027A83}"/>
              </a:ext>
            </a:extLst>
          </p:cNvPr>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7270832E-7D1B-85CE-84BF-0E963C745C0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661F27A8-2B92-60DA-D398-FB8CD757B124}"/>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5" name="Нижний колонтитул 4">
            <a:extLst>
              <a:ext uri="{FF2B5EF4-FFF2-40B4-BE49-F238E27FC236}">
                <a16:creationId xmlns:a16="http://schemas.microsoft.com/office/drawing/2014/main" id="{D98F15C8-4B2E-6C76-6AA2-1FD92997A56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58ED624-BA24-A8AD-070E-92F85DEE9DB3}"/>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93837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72837B-7D0C-A85B-C87F-A1F9EE3CE3FE}"/>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692BD2-915B-80BF-1D68-06E675BA851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A8902BF-CD10-22E8-424E-0DA623D8C1B7}"/>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5" name="Нижний колонтитул 4">
            <a:extLst>
              <a:ext uri="{FF2B5EF4-FFF2-40B4-BE49-F238E27FC236}">
                <a16:creationId xmlns:a16="http://schemas.microsoft.com/office/drawing/2014/main" id="{00460643-EFBC-AD20-4568-E343A6C8C9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C9241C-D3D7-B0B8-71AD-2004B2E9ED40}"/>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478393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BC0A0E8-7686-9B8B-E3DE-7E6B5F5C088A}"/>
              </a:ext>
            </a:extLst>
          </p:cNvPr>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7076BAF-50C2-666B-1E02-9D1C0CB4FC91}"/>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1F8E79D-A253-E693-D9BF-819CC88D6462}"/>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5" name="Нижний колонтитул 4">
            <a:extLst>
              <a:ext uri="{FF2B5EF4-FFF2-40B4-BE49-F238E27FC236}">
                <a16:creationId xmlns:a16="http://schemas.microsoft.com/office/drawing/2014/main" id="{BD67C0EB-8BD2-8C04-EF71-347F701B702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26CC1BB-3711-66F4-3CD9-D6AEFA7DFF41}"/>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27970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1F118-DF9E-F4BA-AE99-DB421E47025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BF9EF73-0610-DC6B-EE51-E3230E985E3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AC17BD3-181F-A8D3-176A-DF34B71834D9}"/>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5" name="Нижний колонтитул 4">
            <a:extLst>
              <a:ext uri="{FF2B5EF4-FFF2-40B4-BE49-F238E27FC236}">
                <a16:creationId xmlns:a16="http://schemas.microsoft.com/office/drawing/2014/main" id="{276220B1-F16C-7738-A164-16180F4E47B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C9CD3BC-C58F-E5E5-0837-1D14EB934E5B}"/>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315857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76EAD2-C4A1-3AE8-FE5A-876F27452943}"/>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F29E69D3-08DF-2F35-153F-D4DB3A20707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D3183021-2C9C-DFFE-0A42-B9E6D31D5404}"/>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5" name="Нижний колонтитул 4">
            <a:extLst>
              <a:ext uri="{FF2B5EF4-FFF2-40B4-BE49-F238E27FC236}">
                <a16:creationId xmlns:a16="http://schemas.microsoft.com/office/drawing/2014/main" id="{6D20E161-E72B-0095-F7D3-9C9758299D9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4E8C980-6FE6-31DC-8366-9ECDE8C5E0DE}"/>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31285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9437B7-6B58-B690-0404-EE771E98A06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249AB4C-19AD-A718-6BCC-3DCADA881C50}"/>
              </a:ext>
            </a:extLst>
          </p:cNvPr>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F3285A0-298E-B022-9230-BF590526046F}"/>
              </a:ext>
            </a:extLst>
          </p:cNvPr>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D8CF258-2C4C-E711-1846-38CE3225E805}"/>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6" name="Нижний колонтитул 5">
            <a:extLst>
              <a:ext uri="{FF2B5EF4-FFF2-40B4-BE49-F238E27FC236}">
                <a16:creationId xmlns:a16="http://schemas.microsoft.com/office/drawing/2014/main" id="{36E43784-0E2B-89FA-970C-200BD32A54D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7D8C540-36FB-7481-AA69-A8D3F68B8B52}"/>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28137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6F6068-0377-B24F-A130-706B33313C6C}"/>
              </a:ext>
            </a:extLst>
          </p:cNvPr>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B76725A-88B7-910F-EB73-8FD5890860C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071DD4C1-6944-3F85-02DE-E07AABC9CF1D}"/>
              </a:ext>
            </a:extLst>
          </p:cNvPr>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A344BD4-A057-2B4F-B5DA-F826A9BAE29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C68177E2-274A-1F92-4C70-3B71D29114DB}"/>
              </a:ext>
            </a:extLst>
          </p:cNvPr>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309A2F8-A9E4-81FC-7DE3-ECA4F346D584}"/>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8" name="Нижний колонтитул 7">
            <a:extLst>
              <a:ext uri="{FF2B5EF4-FFF2-40B4-BE49-F238E27FC236}">
                <a16:creationId xmlns:a16="http://schemas.microsoft.com/office/drawing/2014/main" id="{2495D6D2-0D72-4C55-DD99-AFADB4E4090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EBAD2E5-F455-EA96-78FA-8F51CC1656D9}"/>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86752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DF1CF0-B6CE-A341-F7E8-508727A9F242}"/>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6F46F47-F3CF-A657-1B9D-6D1FD5C091FC}"/>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4" name="Нижний колонтитул 3">
            <a:extLst>
              <a:ext uri="{FF2B5EF4-FFF2-40B4-BE49-F238E27FC236}">
                <a16:creationId xmlns:a16="http://schemas.microsoft.com/office/drawing/2014/main" id="{C221A281-2E81-5AE4-6642-81C208F2AE58}"/>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443C608-EFC7-AC3C-19AC-1F26694B5079}"/>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08457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8FCAAF1-D757-175E-0D1D-490F2EBEFE3E}"/>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3" name="Нижний колонтитул 2">
            <a:extLst>
              <a:ext uri="{FF2B5EF4-FFF2-40B4-BE49-F238E27FC236}">
                <a16:creationId xmlns:a16="http://schemas.microsoft.com/office/drawing/2014/main" id="{98E0AFDD-A34C-4287-8AF3-261F6670E17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A1DA611D-9B89-5C29-5E20-2F6C7FD3982D}"/>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14191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2ACFD9-0B63-A3FF-14DB-DB4523EB87F5}"/>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DA398466-8282-B7B9-5733-632C8F91B54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B8FFE076-4DD3-413E-4E53-307BB036390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6CC441A4-8E95-06DF-FAFE-531835884A93}"/>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6" name="Нижний колонтитул 5">
            <a:extLst>
              <a:ext uri="{FF2B5EF4-FFF2-40B4-BE49-F238E27FC236}">
                <a16:creationId xmlns:a16="http://schemas.microsoft.com/office/drawing/2014/main" id="{59FFDB00-78C6-DFED-29CF-EBC54E36729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B5551C5-5933-C14D-232A-A85E8C1EB07A}"/>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350189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6BC686-B86A-C98E-E202-4B28839D7E67}"/>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83788D8C-2C95-8857-AED7-FA6AC253C92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9063C382-4E9B-BD52-D11B-790326FE5D6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9A967B04-F330-9C16-7B24-BF12EECCE100}"/>
              </a:ext>
            </a:extLst>
          </p:cNvPr>
          <p:cNvSpPr>
            <a:spLocks noGrp="1"/>
          </p:cNvSpPr>
          <p:nvPr>
            <p:ph type="dt" sz="half" idx="10"/>
          </p:nvPr>
        </p:nvSpPr>
        <p:spPr/>
        <p:txBody>
          <a:bodyPr/>
          <a:lstStyle/>
          <a:p>
            <a:fld id="{5B106E36-FD25-4E2D-B0AA-010F637433A0}" type="datetimeFigureOut">
              <a:rPr lang="ru-RU" smtClean="0"/>
              <a:pPr/>
              <a:t>31.10.2024</a:t>
            </a:fld>
            <a:endParaRPr lang="ru-RU"/>
          </a:p>
        </p:txBody>
      </p:sp>
      <p:sp>
        <p:nvSpPr>
          <p:cNvPr id="6" name="Нижний колонтитул 5">
            <a:extLst>
              <a:ext uri="{FF2B5EF4-FFF2-40B4-BE49-F238E27FC236}">
                <a16:creationId xmlns:a16="http://schemas.microsoft.com/office/drawing/2014/main" id="{AC052B78-C3DC-1F9D-66F7-7FB0217B94A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D1B253D-EB17-5A9F-862A-ABCDE1DBDA9F}"/>
              </a:ext>
            </a:extLst>
          </p:cNvPr>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61449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A098E2-04FD-C8BA-0E3F-06E102C318E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FE5B73C9-7B7A-4A3F-452E-AA0CADDEF9E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8E7A70A-9F47-690D-4A5F-6F850199066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106E36-FD25-4E2D-B0AA-010F637433A0}" type="datetimeFigureOut">
              <a:rPr lang="ru-RU" smtClean="0"/>
              <a:pPr/>
              <a:t>31.10.2024</a:t>
            </a:fld>
            <a:endParaRPr lang="ru-RU"/>
          </a:p>
        </p:txBody>
      </p:sp>
      <p:sp>
        <p:nvSpPr>
          <p:cNvPr id="5" name="Нижний колонтитул 4">
            <a:extLst>
              <a:ext uri="{FF2B5EF4-FFF2-40B4-BE49-F238E27FC236}">
                <a16:creationId xmlns:a16="http://schemas.microsoft.com/office/drawing/2014/main" id="{0CE867DB-BF0D-7687-6835-1EDF6410A3C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8B0A4E46-9D36-BC63-CD69-8BC3E117843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16838643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s://avatars.mds.yandex.net/i?id=39f0b585c3609bad462eb1a45eda13ccd88bc2af-9181231-images-thumbs&amp;n=13"/>
          <p:cNvPicPr>
            <a:picLocks noChangeAspect="1" noChangeArrowheads="1"/>
          </p:cNvPicPr>
          <p:nvPr/>
        </p:nvPicPr>
        <p:blipFill>
          <a:blip r:embed="rId2"/>
          <a:srcRect/>
          <a:stretch>
            <a:fillRect/>
          </a:stretch>
        </p:blipFill>
        <p:spPr bwMode="auto">
          <a:xfrm>
            <a:off x="0" y="0"/>
            <a:ext cx="8572560" cy="6858000"/>
          </a:xfrm>
          <a:prstGeom prst="rect">
            <a:avLst/>
          </a:prstGeom>
          <a:noFill/>
        </p:spPr>
      </p:pic>
      <p:sp>
        <p:nvSpPr>
          <p:cNvPr id="3" name="TextBox 2"/>
          <p:cNvSpPr txBox="1"/>
          <p:nvPr/>
        </p:nvSpPr>
        <p:spPr>
          <a:xfrm>
            <a:off x="344796" y="1214422"/>
            <a:ext cx="7705956" cy="954107"/>
          </a:xfrm>
          <a:prstGeom prst="rect">
            <a:avLst/>
          </a:prstGeom>
          <a:noFill/>
        </p:spPr>
        <p:txBody>
          <a:bodyPr wrap="none" rtlCol="0">
            <a:spAutoFit/>
          </a:bodyPr>
          <a:lstStyle/>
          <a:p>
            <a:r>
              <a:rPr lang="ru-RU" sz="2800" b="1" i="1" dirty="0" err="1">
                <a:solidFill>
                  <a:srgbClr val="FFC000"/>
                </a:solidFill>
              </a:rPr>
              <a:t>Манба</a:t>
            </a:r>
            <a:r>
              <a:rPr lang="tg-Cyrl-TJ" sz="2800" b="1" i="1" dirty="0">
                <a:solidFill>
                  <a:srgbClr val="FFC000"/>
                </a:solidFill>
              </a:rPr>
              <a:t>ъҳои барқароршавандаи энергия</a:t>
            </a:r>
          </a:p>
          <a:p>
            <a:r>
              <a:rPr lang="tg-Cyrl-TJ" sz="2800" b="1" i="1" dirty="0">
                <a:solidFill>
                  <a:srgbClr val="FFC000"/>
                </a:solidFill>
              </a:rPr>
              <a:t>-энергияи тамомнашаванда</a:t>
            </a:r>
            <a:endParaRPr lang="ru-RU" sz="2800" b="1" i="1" dirty="0">
              <a:solidFill>
                <a:srgbClr val="FFC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684174752"/>
              </p:ext>
            </p:extLst>
          </p:nvPr>
        </p:nvGraphicFramePr>
        <p:xfrm>
          <a:off x="214282" y="260648"/>
          <a:ext cx="8786873" cy="6192687"/>
        </p:xfrm>
        <a:graphic>
          <a:graphicData uri="http://schemas.openxmlformats.org/drawingml/2006/table">
            <a:tbl>
              <a:tblPr>
                <a:tableStyleId>{35758FB7-9AC5-4552-8A53-C91805E547FA}</a:tableStyleId>
              </a:tblPr>
              <a:tblGrid>
                <a:gridCol w="353926">
                  <a:extLst>
                    <a:ext uri="{9D8B030D-6E8A-4147-A177-3AD203B41FA5}">
                      <a16:colId xmlns:a16="http://schemas.microsoft.com/office/drawing/2014/main" val="20000"/>
                    </a:ext>
                  </a:extLst>
                </a:gridCol>
                <a:gridCol w="2074966">
                  <a:extLst>
                    <a:ext uri="{9D8B030D-6E8A-4147-A177-3AD203B41FA5}">
                      <a16:colId xmlns:a16="http://schemas.microsoft.com/office/drawing/2014/main" val="20001"/>
                    </a:ext>
                  </a:extLst>
                </a:gridCol>
                <a:gridCol w="6357981">
                  <a:extLst>
                    <a:ext uri="{9D8B030D-6E8A-4147-A177-3AD203B41FA5}">
                      <a16:colId xmlns:a16="http://schemas.microsoft.com/office/drawing/2014/main" val="20002"/>
                    </a:ext>
                  </a:extLst>
                </a:gridCol>
              </a:tblGrid>
              <a:tr h="2801985">
                <a:tc>
                  <a:txBody>
                    <a:bodyPr/>
                    <a:lstStyle/>
                    <a:p>
                      <a:pPr algn="ctr" fontAlgn="ctr"/>
                      <a:r>
                        <a:rPr lang="ru-RU" sz="1400" b="0" u="none" strike="noStrike" dirty="0">
                          <a:solidFill>
                            <a:srgbClr val="000000"/>
                          </a:solidFill>
                        </a:rPr>
                        <a:t>10</a:t>
                      </a:r>
                      <a:endParaRPr lang="ru-RU" sz="1400" b="0" i="0" u="none" strike="noStrike" dirty="0">
                        <a:solidFill>
                          <a:srgbClr val="000000"/>
                        </a:solidFill>
                        <a:latin typeface="Calibri"/>
                      </a:endParaRPr>
                    </a:p>
                  </a:txBody>
                  <a:tcPr marL="6619" marR="6619" marT="6619" marB="0" anchor="ctr">
                    <a:solidFill>
                      <a:schemeClr val="accent3">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Омӯзиши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имконияти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истифодабарии</a:t>
                      </a:r>
                      <a:r>
                        <a:rPr lang="ru-RU" sz="1400" b="1" u="none" strike="noStrike" dirty="0">
                          <a:solidFill>
                            <a:srgbClr val="000000"/>
                          </a:solidFill>
                          <a:latin typeface="Times New Roman" panose="02020603050405020304" pitchFamily="18" charset="0"/>
                          <a:cs typeface="Times New Roman" panose="02020603050405020304" pitchFamily="18" charset="0"/>
                        </a:rPr>
                        <a:t> гидроген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Ҷумҳурии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6619" marR="6619" marT="6619" marB="0" anchor="ctr">
                    <a:solidFill>
                      <a:schemeClr val="accent3">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саноат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технологияҳои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нав</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Маркази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рушди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инноватсионии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илм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технологияҳои</a:t>
                      </a:r>
                      <a:r>
                        <a:rPr lang="ru-RU" sz="1400" b="1" u="none" strike="noStrike" dirty="0">
                          <a:solidFill>
                            <a:srgbClr val="000000"/>
                          </a:solidFill>
                          <a:latin typeface="Times New Roman" panose="02020603050405020304" pitchFamily="18" charset="0"/>
                          <a:cs typeface="Times New Roman" panose="02020603050405020304" pitchFamily="18" charset="0"/>
                        </a:rPr>
                        <a:t> нави </a:t>
                      </a:r>
                      <a:r>
                        <a:rPr lang="ru-RU" sz="1400" b="1" u="none" strike="noStrike" dirty="0" err="1">
                          <a:solidFill>
                            <a:srgbClr val="000000"/>
                          </a:solidFill>
                          <a:latin typeface="Times New Roman" panose="02020603050405020304" pitchFamily="18" charset="0"/>
                          <a:cs typeface="Times New Roman" panose="02020603050405020304" pitchFamily="18" charset="0"/>
                        </a:rPr>
                        <a:t>Академияи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илмҳои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иҷрокунандагони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масъулони</a:t>
                      </a:r>
                      <a:r>
                        <a:rPr lang="ru-RU" sz="1400" b="1" u="none" strike="noStrike" dirty="0">
                          <a:solidFill>
                            <a:srgbClr val="000000"/>
                          </a:solidFill>
                          <a:latin typeface="Times New Roman" panose="02020603050405020304" pitchFamily="18" charset="0"/>
                          <a:cs typeface="Times New Roman" panose="02020603050405020304" pitchFamily="18" charset="0"/>
                        </a:rPr>
                        <a:t> банди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мебошанд</a:t>
                      </a:r>
                      <a:r>
                        <a:rPr lang="ru-RU" sz="1400" b="1" u="none" strike="noStrike" dirty="0">
                          <a:solidFill>
                            <a:srgbClr val="000000"/>
                          </a:solidFill>
                          <a:latin typeface="Times New Roman" panose="02020603050405020304" pitchFamily="18" charset="0"/>
                          <a:cs typeface="Times New Roman" panose="02020603050405020304" pitchFamily="18" charset="0"/>
                        </a:rPr>
                        <a:t>. ВЭ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ЗО низ дар ин </a:t>
                      </a:r>
                      <a:r>
                        <a:rPr lang="ru-RU" sz="1400" b="1" u="none" strike="noStrike" dirty="0" err="1">
                          <a:solidFill>
                            <a:srgbClr val="000000"/>
                          </a:solidFill>
                          <a:latin typeface="Times New Roman" panose="02020603050405020304" pitchFamily="18" charset="0"/>
                          <a:cs typeface="Times New Roman" panose="02020603050405020304" pitchFamily="18" charset="0"/>
                        </a:rPr>
                        <a:t>самт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тибқи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супоришҳои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дахлдори</a:t>
                      </a:r>
                      <a:r>
                        <a:rPr lang="ru-RU" sz="1400" b="1" u="none" strike="noStrike" dirty="0">
                          <a:solidFill>
                            <a:srgbClr val="000000"/>
                          </a:solidFill>
                          <a:latin typeface="Times New Roman" panose="02020603050405020304" pitchFamily="18" charset="0"/>
                          <a:cs typeface="Times New Roman" panose="02020603050405020304" pitchFamily="18" charset="0"/>
                        </a:rPr>
                        <a:t> ҲҶТ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назаррас</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ҷиҳати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омӯзиши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имконияти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истеҳсол</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истифодабарии</a:t>
                      </a:r>
                      <a:r>
                        <a:rPr lang="ru-RU" sz="1400" b="1" u="none" strike="noStrike" dirty="0">
                          <a:solidFill>
                            <a:srgbClr val="000000"/>
                          </a:solidFill>
                          <a:latin typeface="Times New Roman" panose="02020603050405020304" pitchFamily="18" charset="0"/>
                          <a:cs typeface="Times New Roman" panose="02020603050405020304" pitchFamily="18" charset="0"/>
                        </a:rPr>
                        <a:t> гидроген дар ҶТ </a:t>
                      </a:r>
                      <a:r>
                        <a:rPr lang="ru-RU" sz="1400" b="1" u="none" strike="noStrike" dirty="0" err="1">
                          <a:solidFill>
                            <a:srgbClr val="000000"/>
                          </a:solidFill>
                          <a:latin typeface="Times New Roman" panose="02020603050405020304" pitchFamily="18" charset="0"/>
                          <a:cs typeface="Times New Roman" panose="02020603050405020304" pitchFamily="18" charset="0"/>
                        </a:rPr>
                        <a:t>анҷом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додааст</a:t>
                      </a:r>
                      <a:r>
                        <a:rPr lang="ru-RU" sz="1400" b="1" u="none" strike="noStrike" dirty="0">
                          <a:solidFill>
                            <a:srgbClr val="000000"/>
                          </a:solidFill>
                          <a:latin typeface="Times New Roman" panose="02020603050405020304" pitchFamily="18" charset="0"/>
                          <a:cs typeface="Times New Roman" panose="02020603050405020304" pitchFamily="18" charset="0"/>
                        </a:rPr>
                        <a:t>.</a:t>
                      </a:r>
                    </a:p>
                    <a:p>
                      <a:pPr algn="ctr" fontAlgn="ctr"/>
                      <a:br>
                        <a:rPr lang="ru-RU" sz="1400" b="1" u="none" strike="noStrike" dirty="0">
                          <a:solidFill>
                            <a:srgbClr val="000000"/>
                          </a:solidFill>
                          <a:latin typeface="Times New Roman" panose="02020603050405020304" pitchFamily="18" charset="0"/>
                          <a:cs typeface="Times New Roman" panose="02020603050405020304" pitchFamily="18" charset="0"/>
                        </a:rPr>
                      </a:br>
                      <a:r>
                        <a:rPr lang="ru-RU" sz="1400" b="1" u="none" strike="noStrike" dirty="0" err="1">
                          <a:solidFill>
                            <a:srgbClr val="000000"/>
                          </a:solidFill>
                          <a:latin typeface="Times New Roman" panose="02020603050405020304" pitchFamily="18" charset="0"/>
                          <a:cs typeface="Times New Roman" panose="02020603050405020304" pitchFamily="18" charset="0"/>
                        </a:rPr>
                        <a:t>Баъд</a:t>
                      </a:r>
                      <a:r>
                        <a:rPr lang="ru-RU" sz="1400" b="1" u="none" strike="noStrike" dirty="0">
                          <a:solidFill>
                            <a:srgbClr val="000000"/>
                          </a:solidFill>
                          <a:latin typeface="Times New Roman" panose="02020603050405020304" pitchFamily="18" charset="0"/>
                          <a:cs typeface="Times New Roman" panose="02020603050405020304" pitchFamily="18" charset="0"/>
                        </a:rPr>
                        <a:t> аз </a:t>
                      </a:r>
                      <a:r>
                        <a:rPr lang="ru-RU" sz="1400" b="1" u="none" strike="noStrike" dirty="0" err="1">
                          <a:solidFill>
                            <a:srgbClr val="000000"/>
                          </a:solidFill>
                          <a:latin typeface="Times New Roman" panose="02020603050405020304" pitchFamily="18" charset="0"/>
                          <a:cs typeface="Times New Roman" panose="02020603050405020304" pitchFamily="18" charset="0"/>
                        </a:rPr>
                        <a:t>омӯзиши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ҳамаҷонибаи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мавзӯъ</a:t>
                      </a:r>
                      <a:r>
                        <a:rPr lang="ru-RU" sz="1400" b="1" u="none" strike="noStrike" dirty="0">
                          <a:solidFill>
                            <a:srgbClr val="000000"/>
                          </a:solidFill>
                          <a:latin typeface="Times New Roman" panose="02020603050405020304" pitchFamily="18" charset="0"/>
                          <a:cs typeface="Times New Roman" panose="02020603050405020304" pitchFamily="18" charset="0"/>
                        </a:rPr>
                        <a:t>, аз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ҷумла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инобат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гирифтани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омӯзишҳое</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ки</a:t>
                      </a:r>
                      <a:r>
                        <a:rPr lang="ru-RU" sz="1400" b="1" u="none" strike="noStrike" dirty="0">
                          <a:solidFill>
                            <a:srgbClr val="000000"/>
                          </a:solidFill>
                          <a:latin typeface="Times New Roman" panose="02020603050405020304" pitchFamily="18" charset="0"/>
                          <a:cs typeface="Times New Roman" panose="02020603050405020304" pitchFamily="18" charset="0"/>
                        </a:rPr>
                        <a:t> дар ин </a:t>
                      </a:r>
                      <a:r>
                        <a:rPr lang="ru-RU" sz="1400" b="1" u="none" strike="noStrike" dirty="0" err="1">
                          <a:solidFill>
                            <a:srgbClr val="000000"/>
                          </a:solidFill>
                          <a:latin typeface="Times New Roman" panose="02020603050405020304" pitchFamily="18" charset="0"/>
                          <a:cs typeface="Times New Roman" panose="02020603050405020304" pitchFamily="18" charset="0"/>
                        </a:rPr>
                        <a:t>самт</a:t>
                      </a:r>
                      <a:r>
                        <a:rPr lang="ru-RU" sz="1400" b="1" u="none" strike="noStrike" dirty="0">
                          <a:solidFill>
                            <a:srgbClr val="000000"/>
                          </a:solidFill>
                          <a:latin typeface="Times New Roman" panose="02020603050405020304" pitchFamily="18" charset="0"/>
                          <a:cs typeface="Times New Roman" panose="02020603050405020304" pitchFamily="18" charset="0"/>
                        </a:rPr>
                        <a:t> то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имрӯз</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анҷом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шудаанд</a:t>
                      </a:r>
                      <a:r>
                        <a:rPr lang="ru-RU" sz="1400" b="1" u="none" strike="noStrike" dirty="0">
                          <a:solidFill>
                            <a:srgbClr val="000000"/>
                          </a:solidFill>
                          <a:latin typeface="Times New Roman" panose="02020603050405020304" pitchFamily="18" charset="0"/>
                          <a:cs typeface="Times New Roman" panose="02020603050405020304" pitchFamily="18" charset="0"/>
                        </a:rPr>
                        <a:t>, аз </a:t>
                      </a:r>
                      <a:r>
                        <a:rPr lang="ru-RU" sz="1400" b="1" u="none" strike="noStrike" dirty="0" err="1">
                          <a:solidFill>
                            <a:srgbClr val="000000"/>
                          </a:solidFill>
                          <a:latin typeface="Times New Roman" panose="02020603050405020304" pitchFamily="18" charset="0"/>
                          <a:cs typeface="Times New Roman" panose="02020603050405020304" pitchFamily="18" charset="0"/>
                        </a:rPr>
                        <a:t>ҷониби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ҳисоботи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ниҳоӣ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таҳия</a:t>
                      </a:r>
                      <a:r>
                        <a:rPr lang="ru-RU" sz="1400" b="1" u="none" strike="noStrike" dirty="0">
                          <a:solidFill>
                            <a:srgbClr val="000000"/>
                          </a:solidFill>
                          <a:latin typeface="Times New Roman" panose="02020603050405020304" pitchFamily="18" charset="0"/>
                          <a:cs typeface="Times New Roman" panose="02020603050405020304" pitchFamily="18" charset="0"/>
                        </a:rPr>
                        <a:t> карда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мактуби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расмӣ</a:t>
                      </a:r>
                      <a:r>
                        <a:rPr lang="ru-RU" sz="1400" b="1" u="none" strike="noStrike" dirty="0">
                          <a:solidFill>
                            <a:srgbClr val="000000"/>
                          </a:solidFill>
                          <a:latin typeface="Times New Roman" panose="02020603050405020304" pitchFamily="18" charset="0"/>
                          <a:cs typeface="Times New Roman" panose="02020603050405020304" pitchFamily="18" charset="0"/>
                        </a:rPr>
                        <a:t> аз 9 июни соли 2023, №11-410 ба ҲҶТ </a:t>
                      </a:r>
                      <a:r>
                        <a:rPr lang="ru-RU" sz="1400" b="1" u="none" strike="noStrike" dirty="0" err="1">
                          <a:solidFill>
                            <a:srgbClr val="000000"/>
                          </a:solidFill>
                          <a:latin typeface="Times New Roman" panose="02020603050405020304" pitchFamily="18" charset="0"/>
                          <a:cs typeface="Times New Roman" panose="02020603050405020304" pitchFamily="18" charset="0"/>
                        </a:rPr>
                        <a:t>ирсол</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гардидааст</a:t>
                      </a:r>
                      <a:r>
                        <a:rPr lang="ru-RU" sz="1400" b="1" u="none" strike="noStrike" dirty="0">
                          <a:solidFill>
                            <a:srgbClr val="000000"/>
                          </a:solidFill>
                          <a:latin typeface="Times New Roman" panose="02020603050405020304" pitchFamily="18" charset="0"/>
                          <a:cs typeface="Times New Roman" panose="02020603050405020304" pitchFamily="18" charset="0"/>
                        </a:rPr>
                        <a:t>.</a:t>
                      </a:r>
                      <a:br>
                        <a:rPr lang="ru-RU" sz="1400" b="1" u="none" strike="noStrike" dirty="0">
                          <a:solidFill>
                            <a:srgbClr val="000000"/>
                          </a:solidFill>
                          <a:latin typeface="Times New Roman" panose="02020603050405020304" pitchFamily="18" charset="0"/>
                          <a:cs typeface="Times New Roman" panose="02020603050405020304" pitchFamily="18" charset="0"/>
                        </a:rPr>
                      </a:b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6619" marR="6619" marT="6619" marB="0" anchor="ctr">
                    <a:solidFill>
                      <a:schemeClr val="accent3">
                        <a:lumMod val="20000"/>
                        <a:lumOff val="80000"/>
                      </a:schemeClr>
                    </a:solidFill>
                  </a:tcPr>
                </a:tc>
                <a:extLst>
                  <a:ext uri="{0D108BD9-81ED-4DB2-BD59-A6C34878D82A}">
                    <a16:rowId xmlns:a16="http://schemas.microsoft.com/office/drawing/2014/main" val="10000"/>
                  </a:ext>
                </a:extLst>
              </a:tr>
              <a:tr h="1456404">
                <a:tc>
                  <a:txBody>
                    <a:bodyPr/>
                    <a:lstStyle/>
                    <a:p>
                      <a:pPr algn="ctr" fontAlgn="ctr"/>
                      <a:r>
                        <a:rPr lang="ru-RU" sz="1400" b="0" u="none" strike="noStrike" dirty="0">
                          <a:solidFill>
                            <a:srgbClr val="000000"/>
                          </a:solidFill>
                        </a:rPr>
                        <a:t>11</a:t>
                      </a:r>
                      <a:endParaRPr lang="ru-RU" sz="1400" b="0" i="0" u="none" strike="noStrike" dirty="0">
                        <a:solidFill>
                          <a:srgbClr val="000000"/>
                        </a:solidFill>
                        <a:latin typeface="Calibri"/>
                      </a:endParaRPr>
                    </a:p>
                  </a:txBody>
                  <a:tcPr marL="6619" marR="6619" marT="6619" marB="0" anchor="ctr">
                    <a:solidFill>
                      <a:schemeClr val="accent4">
                        <a:lumMod val="20000"/>
                        <a:lumOff val="80000"/>
                      </a:schemeClr>
                    </a:solidFill>
                  </a:tcPr>
                </a:tc>
                <a:tc>
                  <a:txBody>
                    <a:bodyPr/>
                    <a:lstStyle/>
                    <a:p>
                      <a:pPr algn="ctr" fontAlgn="ctr"/>
                      <a:r>
                        <a:rPr lang="tg-Cyrl-TJ" sz="1400" b="1" u="none" strike="noStrike" dirty="0">
                          <a:solidFill>
                            <a:srgbClr val="000000"/>
                          </a:solidFill>
                          <a:latin typeface="Times New Roman" panose="02020603050405020304" pitchFamily="18" charset="0"/>
                          <a:cs typeface="Times New Roman" panose="02020603050405020304" pitchFamily="18" charset="0"/>
                        </a:rPr>
                        <a:t>Таҳқиқот ва коркарди намудҳои гуногуни дастгоҳи захиракунандаи энергияи офтобӣ</a:t>
                      </a:r>
                      <a:endParaRPr lang="tg-Cyrl-TJ" sz="1400" b="1" i="0" u="none" strike="noStrike" dirty="0">
                        <a:solidFill>
                          <a:srgbClr val="000000"/>
                        </a:solidFill>
                        <a:latin typeface="Times New Roman" panose="02020603050405020304" pitchFamily="18" charset="0"/>
                        <a:cs typeface="Times New Roman" panose="02020603050405020304" pitchFamily="18" charset="0"/>
                      </a:endParaRPr>
                    </a:p>
                  </a:txBody>
                  <a:tcPr marL="6619" marR="6619" marT="6619" marB="0" anchor="ctr">
                    <a:solidFill>
                      <a:schemeClr val="accent4">
                        <a:lumMod val="20000"/>
                        <a:lumOff val="80000"/>
                      </a:schemeClr>
                    </a:solidFill>
                  </a:tcPr>
                </a:tc>
                <a:tc>
                  <a:txBody>
                    <a:bodyPr/>
                    <a:lstStyle/>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Банди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Институти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физикаю</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техникаи</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номи</a:t>
                      </a:r>
                      <a:r>
                        <a:rPr lang="ru-RU" sz="1400" b="1" u="none" strike="noStrike" dirty="0">
                          <a:solidFill>
                            <a:srgbClr val="000000"/>
                          </a:solidFill>
                          <a:latin typeface="Times New Roman" panose="02020603050405020304" pitchFamily="18" charset="0"/>
                          <a:cs typeface="Times New Roman" panose="02020603050405020304" pitchFamily="18" charset="0"/>
                        </a:rPr>
                        <a:t> С. </a:t>
                      </a:r>
                      <a:r>
                        <a:rPr lang="ru-RU" sz="1400" b="1" u="none" strike="noStrike" dirty="0" err="1">
                          <a:solidFill>
                            <a:srgbClr val="000000"/>
                          </a:solidFill>
                          <a:latin typeface="Times New Roman" panose="02020603050405020304" pitchFamily="18" charset="0"/>
                          <a:cs typeface="Times New Roman" panose="02020603050405020304" pitchFamily="18" charset="0"/>
                        </a:rPr>
                        <a:t>Умарови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Академияи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илмҳои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Тоҳикистон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саноат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технологияҳои</a:t>
                      </a:r>
                      <a:r>
                        <a:rPr lang="ru-RU" sz="1400" b="1" u="none" strike="noStrike" dirty="0">
                          <a:solidFill>
                            <a:srgbClr val="000000"/>
                          </a:solidFill>
                          <a:latin typeface="Times New Roman" panose="02020603050405020304" pitchFamily="18" charset="0"/>
                          <a:cs typeface="Times New Roman" panose="02020603050405020304" pitchFamily="18" charset="0"/>
                        </a:rPr>
                        <a:t> нави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Ҷумҳурии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вобаста</a:t>
                      </a:r>
                      <a:r>
                        <a:rPr lang="ru-RU" sz="1400" b="1" u="none" strike="noStrike" dirty="0">
                          <a:solidFill>
                            <a:srgbClr val="000000"/>
                          </a:solidFill>
                          <a:latin typeface="Times New Roman" panose="02020603050405020304" pitchFamily="18" charset="0"/>
                          <a:cs typeface="Times New Roman" panose="02020603050405020304" pitchFamily="18" charset="0"/>
                        </a:rPr>
                        <a:t> карда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шудааст</a:t>
                      </a:r>
                      <a:r>
                        <a:rPr lang="ru-RU" sz="1400" b="1" u="none" strike="noStrike" dirty="0">
                          <a:solidFill>
                            <a:srgbClr val="000000"/>
                          </a:solidFill>
                          <a:latin typeface="Times New Roman" panose="02020603050405020304" pitchFamily="18" charset="0"/>
                          <a:cs typeface="Times New Roman" panose="02020603050405020304" pitchFamily="18" charset="0"/>
                        </a:rPr>
                        <a:t>.</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6619" marR="6619" marT="6619" marB="0" anchor="ctr">
                    <a:solidFill>
                      <a:schemeClr val="accent4">
                        <a:lumMod val="20000"/>
                        <a:lumOff val="80000"/>
                      </a:schemeClr>
                    </a:solidFill>
                  </a:tcPr>
                </a:tc>
                <a:extLst>
                  <a:ext uri="{0D108BD9-81ED-4DB2-BD59-A6C34878D82A}">
                    <a16:rowId xmlns:a16="http://schemas.microsoft.com/office/drawing/2014/main" val="10001"/>
                  </a:ext>
                </a:extLst>
              </a:tr>
              <a:tr h="1934298">
                <a:tc>
                  <a:txBody>
                    <a:bodyPr/>
                    <a:lstStyle/>
                    <a:p>
                      <a:pPr algn="ctr" fontAlgn="ctr"/>
                      <a:r>
                        <a:rPr lang="ru-RU" sz="1400" b="0" u="none" strike="noStrike" dirty="0">
                          <a:solidFill>
                            <a:srgbClr val="000000"/>
                          </a:solidFill>
                        </a:rPr>
                        <a:t>12</a:t>
                      </a:r>
                      <a:endParaRPr lang="ru-RU" sz="1400" b="0" i="0" u="none" strike="noStrike" dirty="0">
                        <a:solidFill>
                          <a:srgbClr val="000000"/>
                        </a:solidFill>
                        <a:latin typeface="Calibri"/>
                      </a:endParaRPr>
                    </a:p>
                  </a:txBody>
                  <a:tcPr marL="6619" marR="6619" marT="6619" marB="0" anchor="ctr">
                    <a:solidFill>
                      <a:schemeClr val="accent6">
                        <a:lumMod val="20000"/>
                        <a:lumOff val="80000"/>
                      </a:schemeClr>
                    </a:solidFill>
                  </a:tcPr>
                </a:tc>
                <a:tc>
                  <a:txBody>
                    <a:bodyPr/>
                    <a:lstStyle/>
                    <a:p>
                      <a:pPr algn="ctr" fontAlgn="ctr"/>
                      <a:r>
                        <a:rPr lang="tg-Cyrl-TJ" sz="1400" b="1" u="none" strike="noStrike" dirty="0">
                          <a:solidFill>
                            <a:srgbClr val="000000"/>
                          </a:solidFill>
                          <a:latin typeface="Times New Roman" panose="02020603050405020304" pitchFamily="18" charset="0"/>
                          <a:cs typeface="Times New Roman" panose="02020603050405020304" pitchFamily="18" charset="0"/>
                        </a:rPr>
                        <a:t>Омўхтани хосиятҳои ашёҳои хоми маҳалӣ барои тайёр намудани полоишҳо ва абсорбентҳо</a:t>
                      </a:r>
                      <a:endParaRPr lang="tg-Cyrl-TJ" sz="1400" b="1" i="0" u="none" strike="noStrike" dirty="0">
                        <a:solidFill>
                          <a:srgbClr val="000000"/>
                        </a:solidFill>
                        <a:latin typeface="Times New Roman" panose="02020603050405020304" pitchFamily="18" charset="0"/>
                        <a:cs typeface="Times New Roman" panose="02020603050405020304" pitchFamily="18" charset="0"/>
                      </a:endParaRPr>
                    </a:p>
                  </a:txBody>
                  <a:tcPr marL="6619" marR="6619" marT="6619" marB="0" anchor="ctr">
                    <a:solidFill>
                      <a:schemeClr val="accent6">
                        <a:lumMod val="20000"/>
                        <a:lumOff val="80000"/>
                      </a:schemeClr>
                    </a:solidFill>
                  </a:tcPr>
                </a:tc>
                <a:tc>
                  <a:txBody>
                    <a:bodyPr/>
                    <a:lstStyle/>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Банди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Институти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физикаю</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техникаи</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номи</a:t>
                      </a:r>
                      <a:r>
                        <a:rPr lang="ru-RU" sz="1400" b="1" u="none" strike="noStrike" dirty="0">
                          <a:solidFill>
                            <a:srgbClr val="000000"/>
                          </a:solidFill>
                          <a:latin typeface="Times New Roman" panose="02020603050405020304" pitchFamily="18" charset="0"/>
                          <a:cs typeface="Times New Roman" panose="02020603050405020304" pitchFamily="18" charset="0"/>
                        </a:rPr>
                        <a:t> С. </a:t>
                      </a:r>
                      <a:r>
                        <a:rPr lang="ru-RU" sz="1400" b="1" u="none" strike="noStrike" dirty="0" err="1">
                          <a:solidFill>
                            <a:srgbClr val="000000"/>
                          </a:solidFill>
                          <a:latin typeface="Times New Roman" panose="02020603050405020304" pitchFamily="18" charset="0"/>
                          <a:cs typeface="Times New Roman" panose="02020603050405020304" pitchFamily="18" charset="0"/>
                        </a:rPr>
                        <a:t>Умарови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Академияи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илмҳои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саноат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технологияҳои</a:t>
                      </a:r>
                      <a:r>
                        <a:rPr lang="ru-RU" sz="1400" b="1" u="none" strike="noStrike" dirty="0">
                          <a:solidFill>
                            <a:srgbClr val="000000"/>
                          </a:solidFill>
                          <a:latin typeface="Times New Roman" panose="02020603050405020304" pitchFamily="18" charset="0"/>
                          <a:cs typeface="Times New Roman" panose="02020603050405020304" pitchFamily="18" charset="0"/>
                        </a:rPr>
                        <a:t> нави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Ҷумҳурии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вобаста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шудаанд</a:t>
                      </a:r>
                      <a:r>
                        <a:rPr lang="ru-RU" sz="1400" b="1" u="none" strike="noStrike" dirty="0">
                          <a:solidFill>
                            <a:srgbClr val="000000"/>
                          </a:solidFill>
                          <a:latin typeface="Times New Roman" panose="02020603050405020304" pitchFamily="18" charset="0"/>
                          <a:cs typeface="Times New Roman" panose="02020603050405020304" pitchFamily="18" charset="0"/>
                        </a:rPr>
                        <a:t>.</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6619" marR="6619" marT="6619" marB="0" anchor="c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285728"/>
            <a:ext cx="8429684" cy="64325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endParaRPr lang="tg-Cyrl-TJ" sz="2800" b="1" i="1" dirty="0"/>
          </a:p>
          <a:p>
            <a:endParaRPr lang="tg-Cyrl-TJ" sz="2800" b="1" i="1" dirty="0"/>
          </a:p>
          <a:p>
            <a:endParaRPr lang="tg-Cyrl-TJ" sz="2800" b="1" i="1" dirty="0"/>
          </a:p>
          <a:p>
            <a:pPr algn="ctr"/>
            <a:endParaRPr lang="tg-Cyrl-TJ" sz="2400" b="1" dirty="0"/>
          </a:p>
          <a:p>
            <a:pPr algn="ctr"/>
            <a:endParaRPr lang="tg-Cyrl-TJ" sz="2400" b="1" dirty="0"/>
          </a:p>
          <a:p>
            <a:pPr algn="ctr"/>
            <a:endParaRPr lang="tg-Cyrl-TJ" sz="2400" b="1" dirty="0"/>
          </a:p>
          <a:p>
            <a:pPr algn="ctr"/>
            <a:endParaRPr lang="tg-Cyrl-TJ" sz="2400" b="1" dirty="0"/>
          </a:p>
          <a:p>
            <a:pPr algn="ctr"/>
            <a:r>
              <a:rPr lang="tg-Cyrl-TJ" sz="2400" b="1" dirty="0"/>
              <a:t>Лоиҳаи электрофикатсияи деҳот</a:t>
            </a:r>
          </a:p>
          <a:p>
            <a:pPr algn="ctr"/>
            <a:r>
              <a:rPr lang="tg-Cyrl-TJ" sz="1600" b="1" i="1" dirty="0"/>
              <a:t>1.Бо барқ таъмин намудани 35 деҳаи дурдасти ҳудуди ВМКБ</a:t>
            </a:r>
          </a:p>
          <a:p>
            <a:pPr algn="ctr"/>
            <a:r>
              <a:rPr lang="tg-Cyrl-TJ" sz="1600" b="1" i="1" dirty="0"/>
              <a:t>2. Сохтмони 11 адад нерӯгоҳи барқии обии хурд бо иқтидори 0,760 МВт</a:t>
            </a:r>
          </a:p>
          <a:p>
            <a:pPr algn="ctr"/>
            <a:r>
              <a:rPr lang="tg-Cyrl-TJ" sz="1600" b="1" i="1" dirty="0"/>
              <a:t>3. Сохтмони нерӯгоҳҳои офтобӣ бо иқтидори 3, 570 МВт</a:t>
            </a:r>
            <a:r>
              <a:rPr lang="tg-Cyrl-TJ" sz="3200" b="1" i="1" dirty="0"/>
              <a:t> </a:t>
            </a:r>
          </a:p>
          <a:p>
            <a:pPr algn="ctr"/>
            <a:r>
              <a:rPr lang="tg-Cyrl-TJ" sz="1600" b="1" i="1" dirty="0"/>
              <a:t>4. Сохтмони нерӯгоҳҳои бодӣ-3,084 МВт</a:t>
            </a:r>
          </a:p>
          <a:p>
            <a:pPr algn="ctr"/>
            <a:r>
              <a:rPr lang="tg-Cyrl-TJ" sz="1600" b="1" i="1" dirty="0"/>
              <a:t>5. Насби таҷҳизотҳои захиракунандаи энергияи барқ-2,511 МВт</a:t>
            </a:r>
          </a:p>
          <a:p>
            <a:pPr algn="ctr"/>
            <a:r>
              <a:rPr lang="tg-Cyrl-TJ" sz="1600" b="1" i="1" dirty="0"/>
              <a:t>Маблағи умумии лоиҳа: 17,8 млн.доллари ИМА</a:t>
            </a:r>
          </a:p>
          <a:p>
            <a:pPr algn="ctr"/>
            <a:endParaRPr lang="tg-Cyrl-TJ" sz="1600" b="1" i="1" dirty="0"/>
          </a:p>
          <a:p>
            <a:pPr algn="ctr"/>
            <a:r>
              <a:rPr lang="tg-Cyrl-TJ" sz="1600" b="1" i="1" dirty="0"/>
              <a:t>Натиҷа: </a:t>
            </a:r>
          </a:p>
          <a:p>
            <a:pPr algn="ctr"/>
            <a:r>
              <a:rPr lang="tg-Cyrl-TJ" sz="1600" b="1" i="1" dirty="0"/>
              <a:t>Иловатан 2401 хоҷагии ҳудуди ВМКБ бо барқ таъмин мешаванд;</a:t>
            </a:r>
          </a:p>
          <a:p>
            <a:pPr algn="ctr"/>
            <a:r>
              <a:rPr lang="tg-Cyrl-TJ" sz="1600" b="1" i="1" dirty="0"/>
              <a:t>Барқтаъминкунии ВМКБ комилан ҳаллу фасл мешавад.</a:t>
            </a:r>
          </a:p>
          <a:p>
            <a:pPr algn="ctr"/>
            <a:endParaRPr lang="tg-Cyrl-TJ" sz="1600" b="1" i="1" dirty="0"/>
          </a:p>
          <a:p>
            <a:endParaRPr lang="tg-Cyrl-TJ" sz="1600" b="1" i="1" dirty="0"/>
          </a:p>
        </p:txBody>
      </p:sp>
      <p:sp>
        <p:nvSpPr>
          <p:cNvPr id="39938" name="AutoShape 2" descr="Picture background"/>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9940" name="Picture 4" descr="https://avatars.mds.yandex.net/i?id=dd49f77e987bcfb9f0d73fa81bfd32130cec6c14-9068434-images-thumbs&amp;n=13"/>
          <p:cNvPicPr>
            <a:picLocks noChangeAspect="1" noChangeArrowheads="1"/>
          </p:cNvPicPr>
          <p:nvPr/>
        </p:nvPicPr>
        <p:blipFill>
          <a:blip r:embed="rId2"/>
          <a:srcRect/>
          <a:stretch>
            <a:fillRect/>
          </a:stretch>
        </p:blipFill>
        <p:spPr bwMode="auto">
          <a:xfrm>
            <a:off x="357158" y="357166"/>
            <a:ext cx="7929618" cy="2286016"/>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2214546" y="357166"/>
            <a:ext cx="3907032" cy="584775"/>
          </a:xfrm>
          <a:prstGeom prst="rect">
            <a:avLst/>
          </a:prstGeom>
          <a:noFill/>
        </p:spPr>
        <p:txBody>
          <a:bodyPr wrap="none" rtlCol="0">
            <a:spAutoFit/>
          </a:bodyPr>
          <a:lstStyle/>
          <a:p>
            <a:r>
              <a:rPr lang="tg-Cyrl-TJ" sz="3200" b="1" i="1" dirty="0"/>
              <a:t>Таҷрибаи муваффақ</a:t>
            </a:r>
            <a:endParaRPr lang="ru-RU" sz="3200"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s://avatars.mds.yandex.net/i?id=828256d259589d5f7066e81af19054a9cba2d837-10448002-images-thumbs&amp;n=13"/>
          <p:cNvPicPr>
            <a:picLocks noChangeAspect="1" noChangeArrowheads="1"/>
          </p:cNvPicPr>
          <p:nvPr/>
        </p:nvPicPr>
        <p:blipFill>
          <a:blip r:embed="rId2"/>
          <a:srcRect/>
          <a:stretch>
            <a:fillRect/>
          </a:stretch>
        </p:blipFill>
        <p:spPr bwMode="auto">
          <a:xfrm>
            <a:off x="285720" y="1071546"/>
            <a:ext cx="4572000" cy="2786082"/>
          </a:xfrm>
          <a:prstGeom prst="rect">
            <a:avLst/>
          </a:prstGeom>
          <a:ln>
            <a:noFill/>
          </a:ln>
          <a:effectLst>
            <a:outerShdw blurRad="292100" dist="139700" dir="2700000" algn="tl" rotWithShape="0">
              <a:srgbClr val="333333">
                <a:alpha val="65000"/>
              </a:srgbClr>
            </a:outerShdw>
          </a:effectLst>
        </p:spPr>
      </p:pic>
      <p:pic>
        <p:nvPicPr>
          <p:cNvPr id="41988" name="Picture 4" descr="https://avatars.mds.yandex.net/i?id=3cfc1c42695c4b439eed2742922c3960a300ad05-9068811-images-thumbs&amp;n=13"/>
          <p:cNvPicPr>
            <a:picLocks noChangeAspect="1" noChangeArrowheads="1"/>
          </p:cNvPicPr>
          <p:nvPr/>
        </p:nvPicPr>
        <p:blipFill>
          <a:blip r:embed="rId3"/>
          <a:srcRect/>
          <a:stretch>
            <a:fillRect/>
          </a:stretch>
        </p:blipFill>
        <p:spPr bwMode="auto">
          <a:xfrm>
            <a:off x="4214810" y="3429000"/>
            <a:ext cx="4357686" cy="3048001"/>
          </a:xfrm>
          <a:prstGeom prst="rect">
            <a:avLst/>
          </a:prstGeom>
          <a:ln>
            <a:noFill/>
          </a:ln>
          <a:effectLst>
            <a:softEdge rad="112500"/>
          </a:effectLst>
        </p:spPr>
      </p:pic>
      <p:sp>
        <p:nvSpPr>
          <p:cNvPr id="4" name="TextBox 3"/>
          <p:cNvSpPr txBox="1"/>
          <p:nvPr/>
        </p:nvSpPr>
        <p:spPr>
          <a:xfrm>
            <a:off x="642910" y="285728"/>
            <a:ext cx="7786742" cy="461665"/>
          </a:xfrm>
          <a:prstGeom prst="rect">
            <a:avLst/>
          </a:prstGeom>
          <a:solidFill>
            <a:schemeClr val="accent5">
              <a:lumMod val="20000"/>
              <a:lumOff val="80000"/>
            </a:schemeClr>
          </a:solidFill>
        </p:spPr>
        <p:txBody>
          <a:bodyPr wrap="square" rtlCol="0">
            <a:spAutoFit/>
          </a:bodyPr>
          <a:lstStyle/>
          <a:p>
            <a:pPr algn="ctr"/>
            <a:r>
              <a:rPr lang="tg-Cyrl-TJ" sz="2400" b="1" dirty="0"/>
              <a:t>Нерӯгоҳи барқии обии “СЕБЗОР”</a:t>
            </a:r>
          </a:p>
        </p:txBody>
      </p:sp>
      <p:sp>
        <p:nvSpPr>
          <p:cNvPr id="5" name="TextBox 4"/>
          <p:cNvSpPr txBox="1"/>
          <p:nvPr/>
        </p:nvSpPr>
        <p:spPr>
          <a:xfrm>
            <a:off x="5000628" y="1071546"/>
            <a:ext cx="3927678" cy="2769989"/>
          </a:xfrm>
          <a:prstGeom prst="rect">
            <a:avLst/>
          </a:prstGeom>
          <a:solidFill>
            <a:schemeClr val="accent3">
              <a:lumMod val="20000"/>
              <a:lumOff val="80000"/>
            </a:schemeClr>
          </a:solidFill>
        </p:spPr>
        <p:txBody>
          <a:bodyPr wrap="square" rtlCol="0">
            <a:spAutoFit/>
          </a:bodyPr>
          <a:lstStyle/>
          <a:p>
            <a:pPr algn="ctr"/>
            <a:r>
              <a:rPr lang="tg-Cyrl-TJ" b="1" dirty="0"/>
              <a:t>Сармоягузор: Бонки Олмонии</a:t>
            </a:r>
          </a:p>
          <a:p>
            <a:pPr algn="ctr"/>
            <a:r>
              <a:rPr lang="tg-Cyrl-TJ" b="1" dirty="0"/>
              <a:t> рушд  (</a:t>
            </a:r>
            <a:r>
              <a:rPr lang="en-US" b="1" dirty="0" err="1"/>
              <a:t>KfW</a:t>
            </a:r>
            <a:r>
              <a:rPr lang="en-US" b="1" dirty="0"/>
              <a:t>) </a:t>
            </a:r>
            <a:r>
              <a:rPr lang="tg-Cyrl-TJ" b="1" dirty="0"/>
              <a:t>дар ҳамкорӣ бо Вазорати рушди иқтисод ва савдои ҶТ, ҶСК “Помир Энерҷӣ”</a:t>
            </a:r>
            <a:endParaRPr lang="tg-Cyrl-TJ" dirty="0"/>
          </a:p>
          <a:p>
            <a:pPr algn="ctr"/>
            <a:endParaRPr lang="en-US" b="1" dirty="0"/>
          </a:p>
          <a:p>
            <a:pPr algn="ctr"/>
            <a:r>
              <a:rPr lang="tg-Cyrl-TJ" b="1" dirty="0"/>
              <a:t>627 млн. сомонӣ,</a:t>
            </a:r>
            <a:endParaRPr lang="tg-Cyrl-TJ" dirty="0"/>
          </a:p>
          <a:p>
            <a:pPr algn="ctr"/>
            <a:r>
              <a:rPr lang="tg-Cyrl-TJ" sz="1600" b="1" dirty="0"/>
              <a:t>Муҳлати оғози сохтмон ва </a:t>
            </a:r>
          </a:p>
          <a:p>
            <a:pPr algn="ctr"/>
            <a:r>
              <a:rPr lang="tg-Cyrl-TJ" sz="1600" b="1" dirty="0"/>
              <a:t>баистифодадиҳӣ: 2023-2025</a:t>
            </a:r>
            <a:endParaRPr lang="en-US" sz="1600" b="1" dirty="0"/>
          </a:p>
          <a:p>
            <a:pPr algn="ctr"/>
            <a:endParaRPr lang="tg-Cyrl-TJ" sz="1600" b="1" dirty="0"/>
          </a:p>
        </p:txBody>
      </p:sp>
      <p:sp>
        <p:nvSpPr>
          <p:cNvPr id="6" name="TextBox 5"/>
          <p:cNvSpPr txBox="1"/>
          <p:nvPr/>
        </p:nvSpPr>
        <p:spPr>
          <a:xfrm>
            <a:off x="214282" y="4071942"/>
            <a:ext cx="3927678" cy="2585323"/>
          </a:xfrm>
          <a:prstGeom prst="rect">
            <a:avLst/>
          </a:prstGeom>
          <a:solidFill>
            <a:schemeClr val="accent3">
              <a:lumMod val="20000"/>
              <a:lumOff val="80000"/>
            </a:schemeClr>
          </a:solidFill>
        </p:spPr>
        <p:txBody>
          <a:bodyPr wrap="square" rtlCol="0">
            <a:spAutoFit/>
          </a:bodyPr>
          <a:lstStyle/>
          <a:p>
            <a:pPr algn="ctr"/>
            <a:endParaRPr lang="tg-Cyrl-TJ" b="1" u="sng" dirty="0"/>
          </a:p>
          <a:p>
            <a:pPr algn="ctr"/>
            <a:r>
              <a:rPr lang="tg-Cyrl-TJ" b="1" u="sng" dirty="0"/>
              <a:t>Шумораи агрегатҳо: 3 адад</a:t>
            </a:r>
          </a:p>
          <a:p>
            <a:pPr algn="ctr"/>
            <a:endParaRPr lang="tg-Cyrl-TJ" b="1" dirty="0"/>
          </a:p>
          <a:p>
            <a:pPr algn="ctr"/>
            <a:r>
              <a:rPr lang="tg-Cyrl-TJ" b="1" dirty="0"/>
              <a:t>Иқтидори ҳар як гидроагрегат: 3,7 МВт;</a:t>
            </a:r>
          </a:p>
          <a:p>
            <a:pPr algn="ctr"/>
            <a:endParaRPr lang="tg-Cyrl-TJ" b="1" dirty="0"/>
          </a:p>
          <a:p>
            <a:pPr algn="ctr"/>
            <a:r>
              <a:rPr lang="tg-Cyrl-TJ" b="1" dirty="0"/>
              <a:t>Иқтидори умумии нерӯгоҳ:</a:t>
            </a:r>
          </a:p>
          <a:p>
            <a:pPr algn="ctr"/>
            <a:r>
              <a:rPr lang="tg-Cyrl-TJ" b="1" dirty="0"/>
              <a:t>11 МВт</a:t>
            </a:r>
          </a:p>
          <a:p>
            <a:endParaRPr lang="tg-Cyrl-TJ"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71462"/>
            <a:ext cx="8501122" cy="7017306"/>
          </a:xfrm>
          <a:prstGeom prst="rect">
            <a:avLst/>
          </a:prstGeom>
          <a:solidFill>
            <a:schemeClr val="tx2">
              <a:lumMod val="20000"/>
              <a:lumOff val="80000"/>
            </a:schemeClr>
          </a:solidFill>
        </p:spPr>
        <p:txBody>
          <a:bodyPr wrap="square" rtlCol="0">
            <a:spAutoFit/>
          </a:bodyPr>
          <a:lstStyle/>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tg-Cyrl-TJ" dirty="0"/>
          </a:p>
          <a:p>
            <a:endParaRPr lang="ru-RU" dirty="0"/>
          </a:p>
        </p:txBody>
      </p:sp>
      <p:sp>
        <p:nvSpPr>
          <p:cNvPr id="2" name="TextBox 1"/>
          <p:cNvSpPr txBox="1"/>
          <p:nvPr/>
        </p:nvSpPr>
        <p:spPr>
          <a:xfrm>
            <a:off x="1857356" y="428604"/>
            <a:ext cx="4990469" cy="369332"/>
          </a:xfrm>
          <a:prstGeom prst="rect">
            <a:avLst/>
          </a:prstGeom>
          <a:solidFill>
            <a:schemeClr val="accent2">
              <a:lumMod val="40000"/>
              <a:lumOff val="60000"/>
            </a:schemeClr>
          </a:solidFill>
          <a:effectLst>
            <a:innerShdw blurRad="63500" dist="50800" dir="2700000">
              <a:prstClr val="black">
                <a:alpha val="50000"/>
              </a:prstClr>
            </a:innerShdw>
          </a:effectLst>
        </p:spPr>
        <p:txBody>
          <a:bodyPr wrap="none" rtlCol="0">
            <a:spAutoFit/>
          </a:bodyPr>
          <a:lstStyle/>
          <a:p>
            <a:r>
              <a:rPr lang="tg-Cyrl-TJ" b="1" dirty="0"/>
              <a:t>НАТИҶАҲОИ ИНТИЗОРИИ </a:t>
            </a:r>
            <a:r>
              <a:rPr lang="tg-Cyrl-TJ" b="1" dirty="0">
                <a:solidFill>
                  <a:schemeClr val="bg2">
                    <a:lumMod val="10000"/>
                  </a:schemeClr>
                </a:solidFill>
              </a:rPr>
              <a:t>БАРНОМА</a:t>
            </a:r>
            <a:endParaRPr lang="ru-RU" b="1" dirty="0">
              <a:solidFill>
                <a:schemeClr val="bg2">
                  <a:lumMod val="10000"/>
                </a:schemeClr>
              </a:solidFill>
            </a:endParaRPr>
          </a:p>
        </p:txBody>
      </p:sp>
      <p:sp>
        <p:nvSpPr>
          <p:cNvPr id="3" name="TextBox 2"/>
          <p:cNvSpPr txBox="1"/>
          <p:nvPr/>
        </p:nvSpPr>
        <p:spPr>
          <a:xfrm>
            <a:off x="428596" y="1000108"/>
            <a:ext cx="8215370" cy="5416868"/>
          </a:xfrm>
          <a:prstGeom prst="rect">
            <a:avLst/>
          </a:prstGeom>
          <a:solidFill>
            <a:schemeClr val="accent6">
              <a:lumMod val="40000"/>
              <a:lumOff val="60000"/>
            </a:schemeClr>
          </a:solidFill>
          <a:scene3d>
            <a:camera prst="orthographicFront"/>
            <a:lightRig rig="threePt" dir="t"/>
          </a:scene3d>
          <a:sp3d>
            <a:bevelT/>
          </a:sp3d>
        </p:spPr>
        <p:txBody>
          <a:bodyPr wrap="square" rtlCol="0">
            <a:spAutoFit/>
          </a:bodyPr>
          <a:lstStyle/>
          <a:p>
            <a:pPr algn="ctr"/>
            <a:r>
              <a:rPr lang="tg-Cyrl-TJ" sz="2000" b="1" dirty="0"/>
              <a:t>Дар натиҷаи амалӣ намудани барнома ба даст овардани</a:t>
            </a:r>
          </a:p>
          <a:p>
            <a:pPr algn="ctr"/>
            <a:r>
              <a:rPr lang="tg-Cyrl-TJ" sz="2000" b="1" dirty="0"/>
              <a:t> натиҷаҳои зерин дар назар аст:</a:t>
            </a:r>
          </a:p>
          <a:p>
            <a:pPr algn="ctr"/>
            <a:endParaRPr lang="tg-Cyrl-TJ" dirty="0"/>
          </a:p>
          <a:p>
            <a:pPr>
              <a:buFont typeface="Wingdings" pitchFamily="2" charset="2"/>
              <a:buChar char="§"/>
            </a:pPr>
            <a:r>
              <a:rPr lang="tg-Cyrl-TJ" b="1" i="1" dirty="0"/>
              <a:t>Иқтидорҳои истеҳсолии энергетикаи кишвар бо истифода аз манбаъҳои барқароршавандаи энергия (об, офтоб ва бод) дар ҳаҷми 32,2 МВт зиёд мегардад.</a:t>
            </a:r>
          </a:p>
          <a:p>
            <a:pPr>
              <a:buFont typeface="Wingdings" pitchFamily="2" charset="2"/>
              <a:buChar char="§"/>
            </a:pPr>
            <a:r>
              <a:rPr lang="tg-Cyrl-TJ" b="1" i="1" dirty="0"/>
              <a:t>Дар деҳаҳои дурдаст нерӯгоҳҳои офтобӣ бо иқтидори 14,374 МВт сохта ба истифода дода мешавад.</a:t>
            </a:r>
          </a:p>
          <a:p>
            <a:pPr>
              <a:buFont typeface="Wingdings" pitchFamily="2" charset="2"/>
              <a:buChar char="§"/>
            </a:pPr>
            <a:r>
              <a:rPr lang="tg-Cyrl-TJ" b="1" i="1" dirty="0"/>
              <a:t>Дар деҳаҳои дурдаст нерӯгоҳҳои бодӣ бо иқтидори 3,084 МВт сохта мешаванд.</a:t>
            </a:r>
          </a:p>
          <a:p>
            <a:pPr>
              <a:buFont typeface="Wingdings" pitchFamily="2" charset="2"/>
              <a:buChar char="§"/>
            </a:pPr>
            <a:r>
              <a:rPr lang="tg-Cyrl-TJ" b="1" i="1" dirty="0"/>
              <a:t>2401 хоҷагии минтақаҳои дурдаст бори аввал бо барқ таъмин карда мешаванд.</a:t>
            </a:r>
          </a:p>
          <a:p>
            <a:pPr>
              <a:buFont typeface="Wingdings" pitchFamily="2" charset="2"/>
              <a:buChar char="§"/>
            </a:pPr>
            <a:r>
              <a:rPr lang="tg-Cyrl-TJ" b="1" i="1" dirty="0"/>
              <a:t>Дар ҳифзи муҳити зист ва табиат (пешгирии буридани дарахту буттаҳои ҷангалзорҳо) </a:t>
            </a:r>
            <a:r>
              <a:rPr lang="tg-Cyrl-TJ" b="1" i="1"/>
              <a:t>мусоидат хоҳад </a:t>
            </a:r>
            <a:r>
              <a:rPr lang="tg-Cyrl-TJ" b="1" i="1" dirty="0"/>
              <a:t>шуд;</a:t>
            </a:r>
          </a:p>
          <a:p>
            <a:pPr>
              <a:buFont typeface="Wingdings" pitchFamily="2" charset="2"/>
              <a:buChar char="§"/>
            </a:pPr>
            <a:r>
              <a:rPr lang="tg-Cyrl-TJ" b="1" i="1" dirty="0"/>
              <a:t>Партофти газҳои гулхонаӣ ба фазо кам карда мешавад;</a:t>
            </a:r>
          </a:p>
          <a:p>
            <a:pPr>
              <a:buFont typeface="Wingdings" pitchFamily="2" charset="2"/>
              <a:buChar char="§"/>
            </a:pPr>
            <a:r>
              <a:rPr lang="tg-Cyrl-TJ" b="1" i="1" dirty="0"/>
              <a:t>Вазъи обтаъминкунии иншоотҳои ирригатсионӣ ва обёрии заминҳои корам беҳтар мешавад;</a:t>
            </a:r>
          </a:p>
          <a:p>
            <a:pPr>
              <a:buFont typeface="Wingdings" pitchFamily="2" charset="2"/>
              <a:buChar char="§"/>
            </a:pPr>
            <a:endParaRPr lang="tg-Cyrl-TJ" b="1" i="1" dirty="0"/>
          </a:p>
          <a:p>
            <a:pPr>
              <a:buFont typeface="Wingdings" pitchFamily="2" charset="2"/>
              <a:buChar char="§"/>
            </a:pPr>
            <a:endParaRPr lang="ru-RU" b="1" i="1"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117717"/>
            <a:ext cx="8501122" cy="6740307"/>
          </a:xfrm>
          <a:prstGeom prst="rect">
            <a:avLst/>
          </a:prstGeom>
          <a:solidFill>
            <a:schemeClr val="accent6">
              <a:lumMod val="40000"/>
              <a:lumOff val="60000"/>
            </a:schemeClr>
          </a:solidFill>
        </p:spPr>
        <p:txBody>
          <a:bodyPr wrap="square" rtlCol="0">
            <a:spAutoFit/>
          </a:bodyPr>
          <a:lstStyle/>
          <a:p>
            <a:pPr algn="ctr"/>
            <a:endParaRPr lang="tg-Cyrl-TJ" dirty="0"/>
          </a:p>
          <a:p>
            <a:pPr algn="ctr"/>
            <a:r>
              <a:rPr lang="tg-Cyrl-TJ" b="1" dirty="0"/>
              <a:t>Бо дастгирӣ ва кӯмаки Ҳукумати Ҷумҳурии Тоҷикистон ва бо ҷалби шарикони рушд ва созмонҳои байналмилалии молиявӣ сохтмони нерӯгоҳҳои хурди барқии обӣ дар ВМКБ:</a:t>
            </a:r>
          </a:p>
          <a:p>
            <a:pPr algn="ctr"/>
            <a:endParaRPr lang="tg-Cyrl-TJ" dirty="0"/>
          </a:p>
          <a:p>
            <a:pPr algn="ctr"/>
            <a:endParaRPr lang="tg-Cyrl-TJ" b="1" i="1" dirty="0"/>
          </a:p>
          <a:p>
            <a:pPr algn="ctr"/>
            <a:r>
              <a:rPr lang="tg-Cyrl-TJ" b="1" i="1" dirty="0"/>
              <a:t>Сохтмони НБО-и Себзор, бо тавоноии 11 МВт,</a:t>
            </a:r>
          </a:p>
          <a:p>
            <a:pPr algn="ctr"/>
            <a:endParaRPr lang="tg-Cyrl-TJ" b="1" i="1" dirty="0"/>
          </a:p>
          <a:p>
            <a:pPr algn="ctr"/>
            <a:r>
              <a:rPr lang="tg-Cyrl-TJ" b="1" i="1" dirty="0"/>
              <a:t>Сохтмони НБО-и Чарсем, бо тавоноии 14 МВт</a:t>
            </a:r>
          </a:p>
          <a:p>
            <a:pPr algn="ctr"/>
            <a:endParaRPr lang="tg-Cyrl-TJ" b="1" i="1" dirty="0"/>
          </a:p>
          <a:p>
            <a:pPr algn="ctr"/>
            <a:endParaRPr lang="tg-Cyrl-TJ" b="1" i="1"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tg-Cyrl-TJ" dirty="0"/>
          </a:p>
          <a:p>
            <a:pPr algn="ctr"/>
            <a:endParaRPr lang="ru-RU" dirty="0"/>
          </a:p>
        </p:txBody>
      </p:sp>
      <p:pic>
        <p:nvPicPr>
          <p:cNvPr id="40962" name="Picture 2" descr="https://avatars.mds.yandex.net/i?id=c2c9cc622a066767aa0d371e1f510de1c56a38a4-10936100-images-thumbs&amp;n=13"/>
          <p:cNvPicPr>
            <a:picLocks noChangeAspect="1" noChangeArrowheads="1"/>
          </p:cNvPicPr>
          <p:nvPr/>
        </p:nvPicPr>
        <p:blipFill>
          <a:blip r:embed="rId2"/>
          <a:srcRect/>
          <a:stretch>
            <a:fillRect/>
          </a:stretch>
        </p:blipFill>
        <p:spPr bwMode="auto">
          <a:xfrm>
            <a:off x="4643438" y="2786058"/>
            <a:ext cx="4214842" cy="33909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0964" name="Picture 4" descr="https://avatars.mds.yandex.net/i?id=d119d8f7a21a69501c5aa85e008439b3cd1a467a-5246290-images-thumbs&amp;n=13"/>
          <p:cNvPicPr>
            <a:picLocks noChangeAspect="1" noChangeArrowheads="1"/>
          </p:cNvPicPr>
          <p:nvPr/>
        </p:nvPicPr>
        <p:blipFill>
          <a:blip r:embed="rId3"/>
          <a:srcRect/>
          <a:stretch>
            <a:fillRect/>
          </a:stretch>
        </p:blipFill>
        <p:spPr bwMode="auto">
          <a:xfrm>
            <a:off x="500034" y="2643182"/>
            <a:ext cx="4000528" cy="35480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asiaplustj.info/sites/default/files/articles/289815/%D0%B8%D0%B7%D0%BE%D0%B1%D1%80%D0%B0%D0%B6%D0%B5%D0%BD%D0%B8%D0%B5_viber_2020-11-12_17-02-01.jpg"/>
          <p:cNvPicPr/>
          <p:nvPr/>
        </p:nvPicPr>
        <p:blipFill>
          <a:blip r:embed="rId2"/>
          <a:srcRect/>
          <a:stretch>
            <a:fillRect/>
          </a:stretch>
        </p:blipFill>
        <p:spPr bwMode="auto">
          <a:xfrm>
            <a:off x="142844" y="214291"/>
            <a:ext cx="4286280" cy="3500461"/>
          </a:xfrm>
          <a:prstGeom prst="rect">
            <a:avLst/>
          </a:prstGeom>
          <a:ln>
            <a:noFill/>
          </a:ln>
          <a:effectLst>
            <a:softEdge rad="112500"/>
          </a:effectLst>
        </p:spPr>
      </p:pic>
      <p:sp>
        <p:nvSpPr>
          <p:cNvPr id="3" name="TextBox 2"/>
          <p:cNvSpPr txBox="1"/>
          <p:nvPr/>
        </p:nvSpPr>
        <p:spPr>
          <a:xfrm>
            <a:off x="4429124" y="285728"/>
            <a:ext cx="4188967" cy="2308324"/>
          </a:xfrm>
          <a:prstGeom prst="rect">
            <a:avLst/>
          </a:prstGeom>
          <a:solidFill>
            <a:schemeClr val="bg2">
              <a:lumMod val="90000"/>
            </a:schemeClr>
          </a:solidFill>
        </p:spPr>
        <p:txBody>
          <a:bodyPr wrap="square" rtlCol="0">
            <a:spAutoFit/>
          </a:bodyPr>
          <a:lstStyle/>
          <a:p>
            <a:pPr algn="ctr"/>
            <a:endParaRPr lang="tg-Cyrl-TJ" sz="2400" i="1" dirty="0"/>
          </a:p>
          <a:p>
            <a:pPr algn="ctr"/>
            <a:r>
              <a:rPr lang="tg-Cyrl-TJ" sz="2400" i="1" dirty="0"/>
              <a:t>Неругоҳи офтобии барқии </a:t>
            </a:r>
          </a:p>
          <a:p>
            <a:pPr algn="ctr"/>
            <a:r>
              <a:rPr lang="tg-Cyrl-TJ" sz="2400" i="1" dirty="0"/>
              <a:t>ноҳияи Мурғоби ВМКБ </a:t>
            </a:r>
          </a:p>
          <a:p>
            <a:pPr algn="ctr"/>
            <a:r>
              <a:rPr lang="tg-Cyrl-TJ" sz="2400" i="1" dirty="0"/>
              <a:t> бо иқтидори 200+600 кВт</a:t>
            </a:r>
          </a:p>
          <a:p>
            <a:pPr algn="ctr"/>
            <a:endParaRPr lang="tg-Cyrl-TJ" sz="2400" i="1" dirty="0"/>
          </a:p>
          <a:p>
            <a:pPr algn="ctr"/>
            <a:endParaRPr lang="ru-RU" sz="2400" i="1" dirty="0"/>
          </a:p>
        </p:txBody>
      </p:sp>
      <p:sp>
        <p:nvSpPr>
          <p:cNvPr id="46082" name="AutoShape 2" descr="Строительная площадка ГЭС, архивное фото - Sputnik Тоҷикисто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6084" name="AutoShape 4" descr="https://cdnn1.img.sputnik.tj/img/101822/69/1018226955_0:0:2000:1339_1440x900_80_0_1_2797402726296438179fad816a5e5918.jpg.webp?source-si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6086" name="AutoShape 6" descr="https://cdnn1.img.sputnik.tj/img/101822/69/1018226955_0:0:2000:1339_1440x900_80_0_1_2797402726296438179fad816a5e5918.jpg.webp?source-si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6088" name="AutoShape 8" descr="https://cdnn1.img.sputnik.tj/img/101822/69/1018226955_0:0:2000:1339_1440x900_80_0_1_2797402726296438179fad816a5e5918.jpg.webp?source-si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46090" name="Picture 10" descr="Нет описания фото."/>
          <p:cNvPicPr>
            <a:picLocks noChangeAspect="1" noChangeArrowheads="1"/>
          </p:cNvPicPr>
          <p:nvPr/>
        </p:nvPicPr>
        <p:blipFill>
          <a:blip r:embed="rId3" cstate="print"/>
          <a:srcRect/>
          <a:stretch>
            <a:fillRect/>
          </a:stretch>
        </p:blipFill>
        <p:spPr bwMode="auto">
          <a:xfrm>
            <a:off x="3929058" y="2357430"/>
            <a:ext cx="4630771" cy="4214842"/>
          </a:xfrm>
          <a:prstGeom prst="rect">
            <a:avLst/>
          </a:prstGeom>
          <a:ln>
            <a:noFill/>
          </a:ln>
          <a:effectLst>
            <a:softEdge rad="112500"/>
          </a:effectLst>
        </p:spPr>
      </p:pic>
      <p:sp>
        <p:nvSpPr>
          <p:cNvPr id="11" name="TextBox 10"/>
          <p:cNvSpPr txBox="1"/>
          <p:nvPr/>
        </p:nvSpPr>
        <p:spPr>
          <a:xfrm>
            <a:off x="142876" y="3857628"/>
            <a:ext cx="3786182" cy="2923877"/>
          </a:xfrm>
          <a:prstGeom prst="rect">
            <a:avLst/>
          </a:prstGeom>
          <a:solidFill>
            <a:schemeClr val="accent2">
              <a:lumMod val="40000"/>
              <a:lumOff val="60000"/>
            </a:schemeClr>
          </a:solidFill>
        </p:spPr>
        <p:txBody>
          <a:bodyPr wrap="square" rtlCol="0">
            <a:spAutoFit/>
          </a:bodyPr>
          <a:lstStyle/>
          <a:p>
            <a:pPr algn="ctr"/>
            <a:endParaRPr lang="tg-Cyrl-TJ" sz="1600" dirty="0"/>
          </a:p>
          <a:p>
            <a:pPr algn="ctr"/>
            <a:r>
              <a:rPr lang="tg-Cyrl-TJ" sz="1600" dirty="0"/>
              <a:t>Ҳамкориҳои </a:t>
            </a:r>
            <a:r>
              <a:rPr lang="en-US" sz="1600" dirty="0"/>
              <a:t>USAID </a:t>
            </a:r>
            <a:r>
              <a:rPr lang="ru-RU" sz="1600" dirty="0" err="1"/>
              <a:t>ва</a:t>
            </a:r>
            <a:r>
              <a:rPr lang="ru-RU" sz="1600" dirty="0"/>
              <a:t> </a:t>
            </a:r>
            <a:r>
              <a:rPr lang="ru-RU" sz="1600" dirty="0" err="1"/>
              <a:t>ширкати</a:t>
            </a:r>
            <a:r>
              <a:rPr lang="ru-RU" sz="1600" dirty="0"/>
              <a:t> «</a:t>
            </a:r>
            <a:r>
              <a:rPr lang="ru-RU" sz="1600" dirty="0" err="1"/>
              <a:t>Помир</a:t>
            </a:r>
            <a:r>
              <a:rPr lang="ru-RU" sz="1600" dirty="0"/>
              <a:t> </a:t>
            </a:r>
            <a:r>
              <a:rPr lang="ru-RU" sz="1600" dirty="0" err="1"/>
              <a:t>Энерҷӣ» барои</a:t>
            </a:r>
            <a:r>
              <a:rPr lang="ru-RU" sz="1600" dirty="0"/>
              <a:t> баланд </a:t>
            </a:r>
            <a:r>
              <a:rPr lang="ru-RU" sz="1600" dirty="0" err="1"/>
              <a:t>бардоштани</a:t>
            </a:r>
            <a:r>
              <a:rPr lang="ru-RU" sz="1600" dirty="0"/>
              <a:t> </a:t>
            </a:r>
            <a:r>
              <a:rPr lang="ru-RU" sz="1600" dirty="0" err="1"/>
              <a:t>сифати</a:t>
            </a:r>
            <a:r>
              <a:rPr lang="ru-RU" sz="1600" dirty="0"/>
              <a:t> </a:t>
            </a:r>
            <a:r>
              <a:rPr lang="ru-RU" sz="1600" dirty="0" err="1"/>
              <a:t>зиндагии</a:t>
            </a:r>
            <a:r>
              <a:rPr lang="ru-RU" sz="1600" dirty="0"/>
              <a:t> </a:t>
            </a:r>
            <a:r>
              <a:rPr lang="ru-RU" sz="1600" dirty="0" err="1"/>
              <a:t>сокинони</a:t>
            </a:r>
            <a:r>
              <a:rPr lang="ru-RU" sz="1600" dirty="0"/>
              <a:t> </a:t>
            </a:r>
            <a:r>
              <a:rPr lang="ru-RU" sz="1600" dirty="0" err="1"/>
              <a:t>ноҳияи </a:t>
            </a:r>
            <a:r>
              <a:rPr lang="ru-RU" sz="1600" b="1" dirty="0" err="1"/>
              <a:t>Мурғоб </a:t>
            </a:r>
            <a:r>
              <a:rPr lang="ru-RU" sz="1600" dirty="0" err="1"/>
              <a:t>тавассути</a:t>
            </a:r>
            <a:r>
              <a:rPr lang="ru-RU" sz="1600" dirty="0"/>
              <a:t> </a:t>
            </a:r>
            <a:r>
              <a:rPr lang="ru-RU" sz="1600" dirty="0" err="1"/>
              <a:t>таъмини</a:t>
            </a:r>
            <a:r>
              <a:rPr lang="ru-RU" sz="1600" dirty="0"/>
              <a:t> </a:t>
            </a:r>
            <a:r>
              <a:rPr lang="ru-RU" sz="1600" dirty="0" err="1"/>
              <a:t>дастрасӣ </a:t>
            </a:r>
            <a:r>
              <a:rPr lang="ru-RU" sz="1600" dirty="0"/>
              <a:t>ба </a:t>
            </a:r>
            <a:r>
              <a:rPr lang="ru-RU" sz="1600" dirty="0" err="1"/>
              <a:t>манбаъҳои устувор</a:t>
            </a:r>
            <a:r>
              <a:rPr lang="ru-RU" sz="1600" dirty="0"/>
              <a:t> </a:t>
            </a:r>
            <a:r>
              <a:rPr lang="ru-RU" sz="1600" dirty="0" err="1"/>
              <a:t>ва</a:t>
            </a:r>
            <a:r>
              <a:rPr lang="ru-RU" sz="1600" dirty="0"/>
              <a:t> </a:t>
            </a:r>
            <a:r>
              <a:rPr lang="ru-RU" sz="1600" dirty="0" err="1"/>
              <a:t>боэътимоди</a:t>
            </a:r>
            <a:r>
              <a:rPr lang="ru-RU" sz="1600" dirty="0"/>
              <a:t> энергия, </a:t>
            </a:r>
            <a:r>
              <a:rPr lang="ru-RU" sz="1600" dirty="0" err="1"/>
              <a:t>ва</a:t>
            </a:r>
            <a:r>
              <a:rPr lang="ru-RU" sz="1600" dirty="0"/>
              <a:t> баланд </a:t>
            </a:r>
            <a:r>
              <a:rPr lang="ru-RU" sz="1600" dirty="0" err="1"/>
              <a:t>бардоштани</a:t>
            </a:r>
            <a:r>
              <a:rPr lang="ru-RU" sz="1600" dirty="0"/>
              <a:t> </a:t>
            </a:r>
            <a:r>
              <a:rPr lang="ru-RU" sz="1600" dirty="0" err="1"/>
              <a:t>иқтидори нерӯгоҳи барқи офтобӣ </a:t>
            </a:r>
            <a:r>
              <a:rPr lang="ru-RU" sz="1600" dirty="0"/>
              <a:t>аз 200 кВт то 800 кВт.</a:t>
            </a:r>
            <a:endParaRPr lang="tg-Cyrl-TJ" sz="1600" i="1" dirty="0"/>
          </a:p>
          <a:p>
            <a:pPr algn="ctr"/>
            <a:endParaRPr lang="tg-Cyrl-TJ" sz="24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2359"/>
            <a:ext cx="6286512" cy="655564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endParaRPr lang="tg-Cyrl-TJ" sz="2800" b="1" dirty="0">
              <a:solidFill>
                <a:schemeClr val="bg2">
                  <a:lumMod val="10000"/>
                </a:schemeClr>
              </a:solidFill>
            </a:endParaRPr>
          </a:p>
          <a:p>
            <a:pPr algn="ctr"/>
            <a:r>
              <a:rPr lang="tg-Cyrl-TJ" sz="2400" b="1" dirty="0">
                <a:solidFill>
                  <a:srgbClr val="002060"/>
                </a:solidFill>
              </a:rPr>
              <a:t>Лоиҳаи бунёди нерғгоҳҳои офтобӣ </a:t>
            </a:r>
          </a:p>
          <a:p>
            <a:pPr algn="ctr"/>
            <a:r>
              <a:rPr lang="tg-Cyrl-TJ" sz="2400" b="1" dirty="0">
                <a:solidFill>
                  <a:srgbClr val="002060"/>
                </a:solidFill>
              </a:rPr>
              <a:t>дар вилояти Суғд</a:t>
            </a:r>
          </a:p>
          <a:p>
            <a:pPr algn="ctr"/>
            <a:endParaRPr lang="tg-Cyrl-TJ" sz="2800" b="1" dirty="0">
              <a:solidFill>
                <a:schemeClr val="bg2">
                  <a:lumMod val="10000"/>
                </a:schemeClr>
              </a:solidFill>
            </a:endParaRPr>
          </a:p>
          <a:p>
            <a:pPr algn="ctr"/>
            <a:r>
              <a:rPr lang="tg-Cyrl-TJ" sz="2400" b="1" dirty="0">
                <a:solidFill>
                  <a:srgbClr val="002060"/>
                </a:solidFill>
              </a:rPr>
              <a:t>Сармоя: аз ҳисоби Бонки Умумиҷаҳонӣ</a:t>
            </a:r>
            <a:endParaRPr lang="en-US" sz="2400" b="1" dirty="0">
              <a:solidFill>
                <a:srgbClr val="002060"/>
              </a:solidFill>
            </a:endParaRPr>
          </a:p>
          <a:p>
            <a:pPr algn="ctr"/>
            <a:endParaRPr lang="tg-Cyrl-TJ" sz="2000" b="1" i="1" dirty="0"/>
          </a:p>
          <a:p>
            <a:pPr algn="ctr"/>
            <a:r>
              <a:rPr lang="tg-Cyrl-TJ" sz="2000" b="1" i="1" dirty="0"/>
              <a:t>Сохтмони нерӯгоҳи барқии офтобӣ </a:t>
            </a:r>
          </a:p>
          <a:p>
            <a:pPr algn="ctr"/>
            <a:r>
              <a:rPr lang="tg-Cyrl-TJ" sz="2000" b="1" i="1" dirty="0"/>
              <a:t>бо иқтидори 200 МВт</a:t>
            </a:r>
          </a:p>
          <a:p>
            <a:pPr algn="ctr"/>
            <a:endParaRPr lang="tg-Cyrl-TJ" sz="3200" b="1" i="1" dirty="0"/>
          </a:p>
          <a:p>
            <a:pPr algn="ctr"/>
            <a:r>
              <a:rPr lang="tg-Cyrl-TJ" sz="2400" b="1" dirty="0">
                <a:solidFill>
                  <a:srgbClr val="002060"/>
                </a:solidFill>
              </a:rPr>
              <a:t>Сармоя: Бонки Рушди Осиё:</a:t>
            </a:r>
            <a:endParaRPr lang="tg-Cyrl-TJ" sz="1600" b="1" dirty="0"/>
          </a:p>
          <a:p>
            <a:pPr algn="ctr"/>
            <a:endParaRPr lang="tg-Cyrl-TJ" sz="2000" b="1" i="1" dirty="0"/>
          </a:p>
          <a:p>
            <a:pPr algn="ctr"/>
            <a:r>
              <a:rPr lang="tg-Cyrl-TJ" sz="2000" b="1" i="1" dirty="0"/>
              <a:t>Сохтмони нерӯгоҳи барқии офтобӣ</a:t>
            </a:r>
          </a:p>
          <a:p>
            <a:pPr algn="ctr"/>
            <a:r>
              <a:rPr lang="tg-Cyrl-TJ" sz="2000" b="1" i="1" dirty="0"/>
              <a:t>бо иқтидори 51 МВт</a:t>
            </a:r>
          </a:p>
          <a:p>
            <a:pPr algn="ctr"/>
            <a:endParaRPr lang="tg-Cyrl-TJ" sz="2000" b="1" i="1" dirty="0"/>
          </a:p>
          <a:p>
            <a:pPr algn="ctr"/>
            <a:endParaRPr lang="tg-Cyrl-TJ" sz="2000" b="1" i="1" dirty="0"/>
          </a:p>
          <a:p>
            <a:pPr algn="ctr"/>
            <a:r>
              <a:rPr lang="tg-Cyrl-TJ" sz="2000" b="1" i="1" dirty="0"/>
              <a:t> </a:t>
            </a:r>
          </a:p>
          <a:p>
            <a:pPr algn="ctr"/>
            <a:endParaRPr lang="tg-Cyrl-TJ" sz="1600" b="1" i="1" dirty="0">
              <a:solidFill>
                <a:srgbClr val="FFFF00"/>
              </a:solidFill>
            </a:endParaRPr>
          </a:p>
          <a:p>
            <a:pPr algn="ctr"/>
            <a:endParaRPr lang="ru-RU" sz="1600" b="1" i="1" dirty="0">
              <a:solidFill>
                <a:srgbClr val="FFFF00"/>
              </a:solidFill>
            </a:endParaRPr>
          </a:p>
        </p:txBody>
      </p:sp>
      <p:pic>
        <p:nvPicPr>
          <p:cNvPr id="4" name="Picture 6" descr="https://avatars.mds.yandex.net/i?id=751ca6ab5fdc32b726be0ae5b4aeebb1861e52d1-10702804-images-thumbs&amp;n=13"/>
          <p:cNvPicPr>
            <a:picLocks noChangeAspect="1" noChangeArrowheads="1"/>
          </p:cNvPicPr>
          <p:nvPr/>
        </p:nvPicPr>
        <p:blipFill>
          <a:blip r:embed="rId2"/>
          <a:srcRect/>
          <a:stretch>
            <a:fillRect/>
          </a:stretch>
        </p:blipFill>
        <p:spPr bwMode="auto">
          <a:xfrm>
            <a:off x="6429388" y="214290"/>
            <a:ext cx="2224072" cy="2857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8916" name="Picture 4" descr="https://avatars.mds.yandex.net/i?id=f23af043da3f2dd177582e3cfaa35527a97b2546-4078520-images-thumbs&amp;n=13"/>
          <p:cNvPicPr>
            <a:picLocks noChangeAspect="1" noChangeArrowheads="1"/>
          </p:cNvPicPr>
          <p:nvPr/>
        </p:nvPicPr>
        <p:blipFill>
          <a:blip r:embed="rId3"/>
          <a:srcRect/>
          <a:stretch>
            <a:fillRect/>
          </a:stretch>
        </p:blipFill>
        <p:spPr bwMode="auto">
          <a:xfrm>
            <a:off x="6429388" y="3786190"/>
            <a:ext cx="2286016" cy="2643206"/>
          </a:xfrm>
          <a:prstGeom prst="rect">
            <a:avLst/>
          </a:prstGeom>
          <a:ln>
            <a:noFill/>
          </a:ln>
          <a:effectLst>
            <a:softEdge rad="11250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1500166" y="500042"/>
            <a:ext cx="6445547" cy="523220"/>
          </a:xfrm>
          <a:prstGeom prst="rect">
            <a:avLst/>
          </a:prstGeom>
          <a:solidFill>
            <a:schemeClr val="accent1">
              <a:lumMod val="40000"/>
              <a:lumOff val="60000"/>
            </a:schemeClr>
          </a:solidFill>
        </p:spPr>
        <p:txBody>
          <a:bodyPr wrap="none" rtlCol="0">
            <a:spAutoFit/>
          </a:bodyPr>
          <a:lstStyle/>
          <a:p>
            <a:r>
              <a:rPr lang="tg-Cyrl-TJ" sz="2800" b="1" dirty="0">
                <a:latin typeface="Times New Roman" pitchFamily="18" charset="0"/>
                <a:cs typeface="Times New Roman" pitchFamily="18" charset="0"/>
              </a:rPr>
              <a:t>Сарчашмаҳои маблағгузории барнома</a:t>
            </a:r>
            <a:endParaRPr lang="ru-RU" sz="2800" b="1" dirty="0">
              <a:latin typeface="Times New Roman" pitchFamily="18" charset="0"/>
              <a:cs typeface="Times New Roman" pitchFamily="18" charset="0"/>
            </a:endParaRPr>
          </a:p>
        </p:txBody>
      </p:sp>
      <p:sp>
        <p:nvSpPr>
          <p:cNvPr id="3" name="TextBox 2"/>
          <p:cNvSpPr txBox="1"/>
          <p:nvPr/>
        </p:nvSpPr>
        <p:spPr>
          <a:xfrm>
            <a:off x="2143108" y="1500174"/>
            <a:ext cx="4886338" cy="3170099"/>
          </a:xfrm>
          <a:prstGeom prst="rect">
            <a:avLst/>
          </a:prstGeom>
          <a:solidFill>
            <a:schemeClr val="accent6">
              <a:lumMod val="60000"/>
              <a:lumOff val="40000"/>
            </a:schemeClr>
          </a:solidFill>
          <a:ln w="9525">
            <a:solidFill>
              <a:schemeClr val="tx1"/>
            </a:solidFill>
          </a:ln>
        </p:spPr>
        <p:txBody>
          <a:bodyPr wrap="none" rtlCol="0">
            <a:spAutoFit/>
          </a:bodyPr>
          <a:lstStyle/>
          <a:p>
            <a:pPr algn="ctr"/>
            <a:endParaRPr lang="tg-Cyrl-TJ" dirty="0"/>
          </a:p>
          <a:p>
            <a:pPr algn="ctr"/>
            <a:r>
              <a:rPr lang="tg-Cyrl-TJ" sz="2000" b="1" dirty="0"/>
              <a:t>Сармоягузорон-шарикони рушд:</a:t>
            </a:r>
          </a:p>
          <a:p>
            <a:pPr algn="ctr"/>
            <a:endParaRPr lang="tg-Cyrl-TJ" dirty="0"/>
          </a:p>
          <a:p>
            <a:pPr algn="ctr"/>
            <a:r>
              <a:rPr lang="tg-Cyrl-TJ" b="1" dirty="0"/>
              <a:t>Иттиҳоди Аврупо</a:t>
            </a:r>
          </a:p>
          <a:p>
            <a:pPr algn="ctr"/>
            <a:r>
              <a:rPr lang="tg-Cyrl-TJ" b="1" dirty="0"/>
              <a:t>Бонки Умумиҷаҳонӣ</a:t>
            </a:r>
          </a:p>
          <a:p>
            <a:pPr algn="ctr"/>
            <a:r>
              <a:rPr lang="tg-Cyrl-TJ" b="1" dirty="0"/>
              <a:t>Ҳукумати Федеролии Олмон</a:t>
            </a:r>
          </a:p>
          <a:p>
            <a:pPr algn="ctr"/>
            <a:r>
              <a:rPr lang="tg-Cyrl-TJ" b="1" dirty="0"/>
              <a:t>Агентии ИМА оид ба ҳамкории байналмилалӣ</a:t>
            </a:r>
          </a:p>
          <a:p>
            <a:pPr algn="ctr"/>
            <a:r>
              <a:rPr lang="tg-Cyrl-TJ" b="1" dirty="0"/>
              <a:t>Ҳукумати Швейтсария</a:t>
            </a:r>
          </a:p>
          <a:p>
            <a:pPr algn="ctr"/>
            <a:r>
              <a:rPr lang="tg-Cyrl-TJ" b="1" dirty="0"/>
              <a:t>Бонки Осиёии Рушд</a:t>
            </a:r>
          </a:p>
          <a:p>
            <a:pPr algn="ctr"/>
            <a:r>
              <a:rPr lang="tg-Cyrl-TJ" b="1" dirty="0"/>
              <a:t>Ва донорҳои дигар.</a:t>
            </a:r>
          </a:p>
          <a:p>
            <a:pPr algn="ctr"/>
            <a:endParaRPr lang="ru-RU" dirty="0"/>
          </a:p>
        </p:txBody>
      </p:sp>
      <p:sp>
        <p:nvSpPr>
          <p:cNvPr id="4" name="TextBox 3"/>
          <p:cNvSpPr txBox="1"/>
          <p:nvPr/>
        </p:nvSpPr>
        <p:spPr>
          <a:xfrm>
            <a:off x="2428860" y="5143512"/>
            <a:ext cx="4245842" cy="369332"/>
          </a:xfrm>
          <a:prstGeom prst="rect">
            <a:avLst/>
          </a:prstGeom>
          <a:solidFill>
            <a:srgbClr val="92D050"/>
          </a:solidFill>
          <a:ln w="9525">
            <a:solidFill>
              <a:schemeClr val="tx1"/>
            </a:solidFill>
          </a:ln>
        </p:spPr>
        <p:txBody>
          <a:bodyPr wrap="none" rtlCol="0">
            <a:spAutoFit/>
          </a:bodyPr>
          <a:lstStyle/>
          <a:p>
            <a:r>
              <a:rPr lang="tg-Cyrl-TJ" dirty="0"/>
              <a:t>Ҳамагӣ: 1 млрд. 4 млн. 174 ҳазор сомонӣ</a:t>
            </a:r>
            <a:endParaRPr lang="ru-RU" dirty="0"/>
          </a:p>
        </p:txBody>
      </p:sp>
      <p:sp>
        <p:nvSpPr>
          <p:cNvPr id="5" name="TextBox 4"/>
          <p:cNvSpPr txBox="1"/>
          <p:nvPr/>
        </p:nvSpPr>
        <p:spPr>
          <a:xfrm>
            <a:off x="571472" y="5715016"/>
            <a:ext cx="2969467" cy="646331"/>
          </a:xfrm>
          <a:prstGeom prst="rect">
            <a:avLst/>
          </a:prstGeom>
          <a:solidFill>
            <a:srgbClr val="FFC000"/>
          </a:solidFill>
          <a:ln w="9525">
            <a:solidFill>
              <a:schemeClr val="tx1"/>
            </a:solidFill>
          </a:ln>
        </p:spPr>
        <p:txBody>
          <a:bodyPr wrap="none" rtlCol="0">
            <a:spAutoFit/>
          </a:bodyPr>
          <a:lstStyle/>
          <a:p>
            <a:r>
              <a:rPr lang="tg-Cyrl-TJ" dirty="0"/>
              <a:t>Маблағҳои шарикони рушд:</a:t>
            </a:r>
          </a:p>
          <a:p>
            <a:pPr algn="ctr"/>
            <a:r>
              <a:rPr lang="tg-Cyrl-TJ" dirty="0"/>
              <a:t>1 млрд. 574 ҳазор сомонӣ</a:t>
            </a:r>
            <a:endParaRPr lang="ru-RU" dirty="0"/>
          </a:p>
        </p:txBody>
      </p:sp>
      <p:sp>
        <p:nvSpPr>
          <p:cNvPr id="6" name="TextBox 5"/>
          <p:cNvSpPr txBox="1"/>
          <p:nvPr/>
        </p:nvSpPr>
        <p:spPr>
          <a:xfrm>
            <a:off x="5500694" y="5715016"/>
            <a:ext cx="3116109" cy="646331"/>
          </a:xfrm>
          <a:prstGeom prst="rect">
            <a:avLst/>
          </a:prstGeom>
          <a:solidFill>
            <a:srgbClr val="FFC000"/>
          </a:solidFill>
          <a:ln w="9525">
            <a:solidFill>
              <a:schemeClr val="tx1"/>
            </a:solidFill>
          </a:ln>
        </p:spPr>
        <p:txBody>
          <a:bodyPr wrap="none" rtlCol="0">
            <a:spAutoFit/>
          </a:bodyPr>
          <a:lstStyle/>
          <a:p>
            <a:pPr algn="ctr"/>
            <a:r>
              <a:rPr lang="tg-Cyrl-TJ" dirty="0"/>
              <a:t>Маблағҳои шарикони буҷетӣ:</a:t>
            </a:r>
          </a:p>
          <a:p>
            <a:pPr algn="ctr"/>
            <a:r>
              <a:rPr lang="tg-Cyrl-TJ" dirty="0"/>
              <a:t>3,6 млн. сомонӣ</a:t>
            </a:r>
            <a:endParaRPr lang="ru-RU" dirty="0"/>
          </a:p>
        </p:txBody>
      </p:sp>
      <p:cxnSp>
        <p:nvCxnSpPr>
          <p:cNvPr id="9" name="Прямая со стрелкой 8"/>
          <p:cNvCxnSpPr>
            <a:stCxn id="4" idx="2"/>
          </p:cNvCxnSpPr>
          <p:nvPr/>
        </p:nvCxnSpPr>
        <p:spPr>
          <a:xfrm rot="5400000">
            <a:off x="3782144" y="5302569"/>
            <a:ext cx="559362" cy="97991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4" idx="2"/>
          </p:cNvCxnSpPr>
          <p:nvPr/>
        </p:nvCxnSpPr>
        <p:spPr>
          <a:xfrm rot="16200000" flipH="1">
            <a:off x="4710837" y="5353787"/>
            <a:ext cx="630802" cy="94891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0" y="0"/>
            <a:ext cx="9144000" cy="6858000"/>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p:cNvSpPr txBox="1"/>
          <p:nvPr/>
        </p:nvSpPr>
        <p:spPr>
          <a:xfrm>
            <a:off x="2071670" y="357166"/>
            <a:ext cx="4955396" cy="584775"/>
          </a:xfrm>
          <a:prstGeom prst="rect">
            <a:avLst/>
          </a:prstGeom>
          <a:solidFill>
            <a:schemeClr val="accent1">
              <a:lumMod val="20000"/>
              <a:lumOff val="80000"/>
            </a:schemeClr>
          </a:solidFill>
        </p:spPr>
        <p:txBody>
          <a:bodyPr wrap="none" rtlCol="0">
            <a:spAutoFit/>
          </a:bodyPr>
          <a:lstStyle/>
          <a:p>
            <a:r>
              <a:rPr lang="tg-Cyrl-TJ" sz="3200" b="1" dirty="0">
                <a:latin typeface="Times New Roman" pitchFamily="18" charset="0"/>
                <a:cs typeface="Times New Roman" pitchFamily="18" charset="0"/>
              </a:rPr>
              <a:t>Ҳамкории байналмилалӣ</a:t>
            </a:r>
            <a:endParaRPr lang="ru-RU" sz="3200" b="1" dirty="0">
              <a:latin typeface="Times New Roman" pitchFamily="18" charset="0"/>
              <a:cs typeface="Times New Roman" pitchFamily="18" charset="0"/>
            </a:endParaRPr>
          </a:p>
        </p:txBody>
      </p:sp>
      <p:sp>
        <p:nvSpPr>
          <p:cNvPr id="3" name="TextBox 2"/>
          <p:cNvSpPr txBox="1"/>
          <p:nvPr/>
        </p:nvSpPr>
        <p:spPr>
          <a:xfrm>
            <a:off x="714348" y="1071546"/>
            <a:ext cx="7858180" cy="2031325"/>
          </a:xfrm>
          <a:prstGeom prst="rect">
            <a:avLst/>
          </a:prstGeom>
          <a:solidFill>
            <a:schemeClr val="accent2">
              <a:lumMod val="20000"/>
              <a:lumOff val="80000"/>
            </a:schemeClr>
          </a:solidFill>
          <a:ln w="12700">
            <a:solidFill>
              <a:schemeClr val="tx1"/>
            </a:solidFill>
          </a:ln>
        </p:spPr>
        <p:txBody>
          <a:bodyPr wrap="square" rtlCol="0">
            <a:spAutoFit/>
          </a:bodyPr>
          <a:lstStyle/>
          <a:p>
            <a:pPr algn="just"/>
            <a:r>
              <a:rPr lang="tg-Cyrl-TJ" b="1" i="1" dirty="0"/>
              <a:t>Вазорати энергетика ва захираҳои оби Ҷумҳурии Тоҷикистон ва Академияи миллии илмҳои Тоҷикистон дар мувофиқа бо Ҳукумати Ҷумҳурии Тоҷикистон дар якҷоягӣ бо вазорату идораҳои дахлдор дар доираи ваколатҳояш ҳамкориҳоро бо шарикони рушд ва созмонҳои байналмилалии молиявӣ бо мақсади истифодаи самараноки захираҳои манбаъҳои барқароршавандаи энергетикии кишвар дар самтҳои зерин ба роҳ мемонад:</a:t>
            </a:r>
          </a:p>
        </p:txBody>
      </p:sp>
      <p:sp>
        <p:nvSpPr>
          <p:cNvPr id="5" name="TextBox 4"/>
          <p:cNvSpPr txBox="1"/>
          <p:nvPr/>
        </p:nvSpPr>
        <p:spPr>
          <a:xfrm>
            <a:off x="1500166" y="3202544"/>
            <a:ext cx="6130781" cy="369332"/>
          </a:xfrm>
          <a:prstGeom prst="rect">
            <a:avLst/>
          </a:prstGeom>
          <a:solidFill>
            <a:srgbClr val="FFC000"/>
          </a:solidFill>
          <a:ln w="19050">
            <a:solidFill>
              <a:schemeClr val="tx1"/>
            </a:solidFill>
          </a:ln>
        </p:spPr>
        <p:txBody>
          <a:bodyPr wrap="none" rtlCol="0">
            <a:spAutoFit/>
          </a:bodyPr>
          <a:lstStyle/>
          <a:p>
            <a:r>
              <a:rPr lang="tg-Cyrl-TJ" dirty="0"/>
              <a:t>Мубодилаи манфиатбахши дастовардҳои илмию технологӣ;</a:t>
            </a:r>
            <a:endParaRPr lang="ru-RU" dirty="0"/>
          </a:p>
        </p:txBody>
      </p:sp>
      <p:sp>
        <p:nvSpPr>
          <p:cNvPr id="6" name="TextBox 5"/>
          <p:cNvSpPr txBox="1"/>
          <p:nvPr/>
        </p:nvSpPr>
        <p:spPr>
          <a:xfrm>
            <a:off x="1071538" y="3774048"/>
            <a:ext cx="7119257" cy="369332"/>
          </a:xfrm>
          <a:prstGeom prst="rect">
            <a:avLst/>
          </a:prstGeom>
          <a:solidFill>
            <a:srgbClr val="FFC000"/>
          </a:solidFill>
          <a:ln w="19050">
            <a:solidFill>
              <a:schemeClr val="tx1"/>
            </a:solidFill>
          </a:ln>
        </p:spPr>
        <p:txBody>
          <a:bodyPr wrap="none" rtlCol="0">
            <a:spAutoFit/>
          </a:bodyPr>
          <a:lstStyle/>
          <a:p>
            <a:r>
              <a:rPr lang="tg-Cyrl-TJ" dirty="0"/>
              <a:t>Иштирок дар амалисозии лоиҳаҳо, аз ҷумла бо ҷалби шарикони рушд;</a:t>
            </a:r>
            <a:endParaRPr lang="ru-RU" dirty="0"/>
          </a:p>
        </p:txBody>
      </p:sp>
      <p:sp>
        <p:nvSpPr>
          <p:cNvPr id="7" name="TextBox 6"/>
          <p:cNvSpPr txBox="1"/>
          <p:nvPr/>
        </p:nvSpPr>
        <p:spPr>
          <a:xfrm>
            <a:off x="1285852" y="4354305"/>
            <a:ext cx="6397905" cy="646331"/>
          </a:xfrm>
          <a:prstGeom prst="rect">
            <a:avLst/>
          </a:prstGeom>
          <a:solidFill>
            <a:srgbClr val="FFC000"/>
          </a:solidFill>
          <a:ln w="19050">
            <a:solidFill>
              <a:schemeClr val="tx1"/>
            </a:solidFill>
          </a:ln>
        </p:spPr>
        <p:txBody>
          <a:bodyPr wrap="none" rtlCol="0">
            <a:spAutoFit/>
          </a:bodyPr>
          <a:lstStyle/>
          <a:p>
            <a:pPr algn="ctr"/>
            <a:r>
              <a:rPr lang="tg-Cyrl-TJ" dirty="0"/>
              <a:t>Мубодилаи таҷриба оид ба истифодаи самараноки манбаъҳои</a:t>
            </a:r>
          </a:p>
          <a:p>
            <a:pPr algn="ctr"/>
            <a:r>
              <a:rPr lang="tg-Cyrl-TJ" dirty="0"/>
              <a:t> барқароршавандаи энергия;</a:t>
            </a:r>
            <a:endParaRPr lang="ru-RU" dirty="0"/>
          </a:p>
        </p:txBody>
      </p:sp>
      <p:sp>
        <p:nvSpPr>
          <p:cNvPr id="8" name="TextBox 7"/>
          <p:cNvSpPr txBox="1"/>
          <p:nvPr/>
        </p:nvSpPr>
        <p:spPr>
          <a:xfrm>
            <a:off x="785786" y="5202808"/>
            <a:ext cx="7319183" cy="369332"/>
          </a:xfrm>
          <a:prstGeom prst="rect">
            <a:avLst/>
          </a:prstGeom>
          <a:solidFill>
            <a:srgbClr val="FFC000"/>
          </a:solidFill>
          <a:ln w="19050">
            <a:solidFill>
              <a:schemeClr val="tx1"/>
            </a:solidFill>
          </a:ln>
        </p:spPr>
        <p:txBody>
          <a:bodyPr wrap="none" rtlCol="0">
            <a:spAutoFit/>
          </a:bodyPr>
          <a:lstStyle/>
          <a:p>
            <a:r>
              <a:rPr lang="tg-Cyrl-TJ" dirty="0"/>
              <a:t>Омӯзиш ва бозомӯзии мутахассисон дар асоси созишномаҳои дуҷониба</a:t>
            </a:r>
            <a:endParaRPr lang="ru-RU" dirty="0"/>
          </a:p>
        </p:txBody>
      </p:sp>
      <p:sp>
        <p:nvSpPr>
          <p:cNvPr id="9" name="TextBox 8"/>
          <p:cNvSpPr txBox="1"/>
          <p:nvPr/>
        </p:nvSpPr>
        <p:spPr>
          <a:xfrm>
            <a:off x="1071538" y="5854503"/>
            <a:ext cx="6886244" cy="646331"/>
          </a:xfrm>
          <a:prstGeom prst="rect">
            <a:avLst/>
          </a:prstGeom>
          <a:solidFill>
            <a:srgbClr val="FFC000"/>
          </a:solidFill>
          <a:ln w="19050">
            <a:solidFill>
              <a:schemeClr val="tx1"/>
            </a:solidFill>
          </a:ln>
        </p:spPr>
        <p:txBody>
          <a:bodyPr wrap="none" rtlCol="0">
            <a:spAutoFit/>
          </a:bodyPr>
          <a:lstStyle/>
          <a:p>
            <a:pPr algn="ctr"/>
            <a:r>
              <a:rPr lang="tg-Cyrl-TJ" dirty="0"/>
              <a:t>Таъмини иштироки мутахассисон дар конфронсҳо, симпозиумҳо ва </a:t>
            </a:r>
          </a:p>
          <a:p>
            <a:pPr algn="ctr"/>
            <a:r>
              <a:rPr lang="tg-Cyrl-TJ" dirty="0"/>
              <a:t>семинарҳои байналмилалӣ;</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A0CA8A-F479-45BD-B95D-7EAB672A9088}"/>
              </a:ext>
            </a:extLst>
          </p:cNvPr>
          <p:cNvSpPr>
            <a:spLocks noGrp="1"/>
          </p:cNvSpPr>
          <p:nvPr>
            <p:ph type="title"/>
          </p:nvPr>
        </p:nvSpPr>
        <p:spPr>
          <a:xfrm>
            <a:off x="1368030" y="1594808"/>
            <a:ext cx="6407944" cy="2607335"/>
          </a:xfrm>
        </p:spPr>
        <p:txBody>
          <a:bodyPr/>
          <a:lstStyle/>
          <a:p>
            <a:pPr algn="ctr"/>
            <a:r>
              <a:rPr lang="tg-Cyrl-TJ" dirty="0">
                <a:latin typeface="Times New Roman Tj" panose="02020603050405020304" pitchFamily="18" charset="-52"/>
              </a:rPr>
              <a:t>   Ташаккур ба диққататон!</a:t>
            </a:r>
            <a:endParaRPr lang="ru-RU" dirty="0">
              <a:latin typeface="Times New Roman Tj" panose="02020603050405020304" pitchFamily="18" charset="-52"/>
            </a:endParaRPr>
          </a:p>
        </p:txBody>
      </p:sp>
      <p:sp>
        <p:nvSpPr>
          <p:cNvPr id="4" name="Номер слайда 3">
            <a:extLst>
              <a:ext uri="{FF2B5EF4-FFF2-40B4-BE49-F238E27FC236}">
                <a16:creationId xmlns:a16="http://schemas.microsoft.com/office/drawing/2014/main" id="{DFF3FEC1-AA77-451D-8A31-B1EE222B6020}"/>
              </a:ext>
            </a:extLst>
          </p:cNvPr>
          <p:cNvSpPr>
            <a:spLocks noGrp="1"/>
          </p:cNvSpPr>
          <p:nvPr>
            <p:ph type="sldNum" sz="quarter" idx="12"/>
          </p:nvPr>
        </p:nvSpPr>
        <p:spPr>
          <a:xfrm>
            <a:off x="8316416" y="5517231"/>
            <a:ext cx="576064" cy="483519"/>
          </a:xfrm>
        </p:spPr>
        <p:style>
          <a:lnRef idx="2">
            <a:schemeClr val="accent6"/>
          </a:lnRef>
          <a:fillRef idx="1">
            <a:schemeClr val="lt1"/>
          </a:fillRef>
          <a:effectRef idx="0">
            <a:schemeClr val="accent6"/>
          </a:effectRef>
          <a:fontRef idx="minor">
            <a:schemeClr val="dk1"/>
          </a:fontRef>
        </p:style>
        <p:txBody>
          <a:bodyPr/>
          <a:lstStyle/>
          <a:p>
            <a:fld id="{8985C11B-48DD-4CB1-9D82-F8398083A8D0}" type="slidenum">
              <a:rPr lang="ru-RU" smtClean="0">
                <a:latin typeface="Times New Roman Tj" panose="02020603050405020304" pitchFamily="18" charset="-52"/>
              </a:rPr>
              <a:t>19</a:t>
            </a:fld>
            <a:endParaRPr lang="ru-RU" dirty="0">
              <a:latin typeface="Times New Roman Tj" panose="02020603050405020304" pitchFamily="18" charset="-52"/>
            </a:endParaRPr>
          </a:p>
        </p:txBody>
      </p:sp>
    </p:spTree>
    <p:extLst>
      <p:ext uri="{BB962C8B-B14F-4D97-AF65-F5344CB8AC3E}">
        <p14:creationId xmlns:p14="http://schemas.microsoft.com/office/powerpoint/2010/main" val="144228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avatars.mds.yandex.net/i?id=bb968d9304fd80081e3c1756e64ebcaafc8e9cae-4567270-images-thumbs&amp;n=13"/>
          <p:cNvPicPr>
            <a:picLocks noChangeAspect="1" noChangeArrowheads="1"/>
          </p:cNvPicPr>
          <p:nvPr/>
        </p:nvPicPr>
        <p:blipFill>
          <a:blip r:embed="rId2"/>
          <a:srcRect/>
          <a:stretch>
            <a:fillRect/>
          </a:stretch>
        </p:blipFill>
        <p:spPr bwMode="auto">
          <a:xfrm>
            <a:off x="0" y="0"/>
            <a:ext cx="8072462" cy="6858000"/>
          </a:xfrm>
          <a:prstGeom prst="rect">
            <a:avLst/>
          </a:prstGeom>
          <a:noFill/>
        </p:spPr>
      </p:pic>
      <p:sp>
        <p:nvSpPr>
          <p:cNvPr id="3" name="TextBox 2"/>
          <p:cNvSpPr txBox="1"/>
          <p:nvPr/>
        </p:nvSpPr>
        <p:spPr>
          <a:xfrm>
            <a:off x="214282" y="4714884"/>
            <a:ext cx="7816563" cy="1200329"/>
          </a:xfrm>
          <a:prstGeom prst="rect">
            <a:avLst/>
          </a:prstGeom>
          <a:noFill/>
        </p:spPr>
        <p:txBody>
          <a:bodyPr wrap="none" rtlCol="0">
            <a:spAutoFit/>
          </a:bodyPr>
          <a:lstStyle/>
          <a:p>
            <a:r>
              <a:rPr lang="tg-Cyrl-TJ" sz="2400" b="1" i="1" dirty="0">
                <a:solidFill>
                  <a:schemeClr val="accent4">
                    <a:lumMod val="20000"/>
                    <a:lumOff val="80000"/>
                  </a:schemeClr>
                </a:solidFill>
              </a:rPr>
              <a:t>Манбаҳои барқароршавандаи энергияи табиӣ</a:t>
            </a:r>
          </a:p>
          <a:p>
            <a:r>
              <a:rPr lang="tg-Cyrl-TJ" sz="2400" b="1" i="1" dirty="0">
                <a:solidFill>
                  <a:schemeClr val="accent4">
                    <a:lumMod val="20000"/>
                    <a:lumOff val="80000"/>
                  </a:schemeClr>
                </a:solidFill>
              </a:rPr>
              <a:t>-сарчашмаи тозаю сабз нигоҳ доштани </a:t>
            </a:r>
          </a:p>
          <a:p>
            <a:r>
              <a:rPr lang="tg-Cyrl-TJ" sz="2400" b="1" i="1" dirty="0">
                <a:solidFill>
                  <a:schemeClr val="accent4">
                    <a:lumMod val="20000"/>
                    <a:lumOff val="80000"/>
                  </a:schemeClr>
                </a:solidFill>
              </a:rPr>
              <a:t>ҳаёт дар рӯи замин аст!</a:t>
            </a:r>
            <a:endParaRPr lang="ru-RU" sz="2400" b="1" i="1" dirty="0">
              <a:solidFill>
                <a:schemeClr val="accent4">
                  <a:lumMod val="20000"/>
                  <a:lumOff val="8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285728"/>
            <a:ext cx="8501122" cy="6186309"/>
          </a:xfrm>
          <a:prstGeom prst="rect">
            <a:avLst/>
          </a:prstGeom>
          <a:solidFill>
            <a:schemeClr val="accent4">
              <a:lumMod val="40000"/>
              <a:lumOff val="60000"/>
            </a:schemeClr>
          </a:solidFill>
        </p:spPr>
        <p:txBody>
          <a:bodyPr wrap="square">
            <a:spAutoFit/>
          </a:bodyPr>
          <a:lstStyle/>
          <a:p>
            <a:endParaRPr lang="tg-Cyrl-TJ" b="1" i="1" dirty="0">
              <a:ln>
                <a:solidFill>
                  <a:srgbClr val="7030A0"/>
                </a:solidFill>
              </a:ln>
            </a:endParaRPr>
          </a:p>
          <a:p>
            <a:endParaRPr lang="tg-Cyrl-TJ" b="1" i="1" dirty="0">
              <a:ln>
                <a:solidFill>
                  <a:srgbClr val="7030A0"/>
                </a:solidFill>
              </a:ln>
            </a:endParaRPr>
          </a:p>
          <a:p>
            <a:endParaRPr lang="tg-Cyrl-TJ" b="1" i="1" dirty="0">
              <a:ln>
                <a:solidFill>
                  <a:srgbClr val="7030A0"/>
                </a:solidFill>
              </a:ln>
            </a:endParaRPr>
          </a:p>
          <a:p>
            <a:endParaRPr lang="tg-Cyrl-TJ" b="1" i="1" dirty="0">
              <a:ln>
                <a:solidFill>
                  <a:srgbClr val="7030A0"/>
                </a:solidFill>
              </a:ln>
            </a:endParaRPr>
          </a:p>
          <a:p>
            <a:endParaRPr lang="tg-Cyrl-TJ" b="1" i="1" dirty="0">
              <a:ln>
                <a:solidFill>
                  <a:srgbClr val="7030A0"/>
                </a:solidFill>
              </a:ln>
            </a:endParaRPr>
          </a:p>
          <a:p>
            <a:endParaRPr lang="tg-Cyrl-TJ" sz="2400" b="1" i="1" dirty="0">
              <a:ln>
                <a:solidFill>
                  <a:srgbClr val="7030A0"/>
                </a:solidFill>
              </a:ln>
            </a:endParaRPr>
          </a:p>
          <a:p>
            <a:pPr algn="ctr"/>
            <a:r>
              <a:rPr lang="tg-Cyrl-TJ" sz="2400" b="1" i="1" dirty="0">
                <a:ln>
                  <a:solidFill>
                    <a:srgbClr val="7030A0"/>
                  </a:solidFill>
                </a:ln>
              </a:rPr>
              <a:t>Қ</a:t>
            </a:r>
            <a:r>
              <a:rPr lang="ru-RU" sz="2400" b="1" i="1" dirty="0" err="1">
                <a:ln>
                  <a:solidFill>
                    <a:srgbClr val="7030A0"/>
                  </a:solidFill>
                </a:ln>
              </a:rPr>
              <a:t>онуни</a:t>
            </a:r>
            <a:r>
              <a:rPr lang="ru-RU" sz="2400" b="1" i="1" dirty="0">
                <a:ln>
                  <a:solidFill>
                    <a:srgbClr val="7030A0"/>
                  </a:solidFill>
                </a:ln>
              </a:rPr>
              <a:t> </a:t>
            </a:r>
            <a:r>
              <a:rPr lang="tg-Cyrl-TJ" sz="2400" b="1" i="1" dirty="0">
                <a:ln>
                  <a:solidFill>
                    <a:srgbClr val="7030A0"/>
                  </a:solidFill>
                </a:ln>
              </a:rPr>
              <a:t>Ҷумҳурии Тоҷикистон </a:t>
            </a:r>
          </a:p>
          <a:p>
            <a:pPr algn="ctr"/>
            <a:endParaRPr lang="tg-Cyrl-TJ" sz="2400" b="1" i="1" dirty="0">
              <a:ln>
                <a:solidFill>
                  <a:srgbClr val="7030A0"/>
                </a:solidFill>
              </a:ln>
            </a:endParaRPr>
          </a:p>
          <a:p>
            <a:pPr algn="ctr"/>
            <a:r>
              <a:rPr lang="en-US" sz="2400" b="1" i="1" dirty="0">
                <a:ln>
                  <a:solidFill>
                    <a:srgbClr val="7030A0"/>
                  </a:solidFill>
                </a:ln>
              </a:rPr>
              <a:t>«</a:t>
            </a:r>
            <a:r>
              <a:rPr lang="en-US" sz="2400" b="1" i="1" dirty="0" err="1">
                <a:ln>
                  <a:solidFill>
                    <a:srgbClr val="7030A0"/>
                  </a:solidFill>
                </a:ln>
              </a:rPr>
              <a:t>Дар</a:t>
            </a:r>
            <a:r>
              <a:rPr lang="en-US" sz="2400" b="1" i="1" dirty="0">
                <a:ln>
                  <a:solidFill>
                    <a:srgbClr val="7030A0"/>
                  </a:solidFill>
                </a:ln>
              </a:rPr>
              <a:t> </a:t>
            </a:r>
            <a:r>
              <a:rPr lang="en-US" sz="2400" b="1" i="1" dirty="0" err="1">
                <a:ln>
                  <a:solidFill>
                    <a:srgbClr val="7030A0"/>
                  </a:solidFill>
                </a:ln>
              </a:rPr>
              <a:t>бораи</a:t>
            </a:r>
            <a:r>
              <a:rPr lang="en-US" sz="2400" b="1" i="1" dirty="0">
                <a:ln>
                  <a:solidFill>
                    <a:srgbClr val="7030A0"/>
                  </a:solidFill>
                </a:ln>
              </a:rPr>
              <a:t> </a:t>
            </a:r>
            <a:r>
              <a:rPr lang="en-US" sz="2400" b="1" i="1" dirty="0" err="1">
                <a:ln>
                  <a:solidFill>
                    <a:srgbClr val="7030A0"/>
                  </a:solidFill>
                </a:ln>
              </a:rPr>
              <a:t>истифодаи</a:t>
            </a:r>
            <a:r>
              <a:rPr lang="en-US" sz="2400" b="1" i="1" dirty="0">
                <a:ln>
                  <a:solidFill>
                    <a:srgbClr val="7030A0"/>
                  </a:solidFill>
                </a:ln>
              </a:rPr>
              <a:t> </a:t>
            </a:r>
            <a:r>
              <a:rPr lang="en-US" sz="2400" b="1" i="1" dirty="0" err="1">
                <a:ln>
                  <a:solidFill>
                    <a:srgbClr val="7030A0"/>
                  </a:solidFill>
                </a:ln>
              </a:rPr>
              <a:t>манбаъ</a:t>
            </a:r>
            <a:r>
              <a:rPr lang="tg-Cyrl-TJ" sz="2400" b="1" i="1" dirty="0">
                <a:ln>
                  <a:solidFill>
                    <a:srgbClr val="7030A0"/>
                  </a:solidFill>
                </a:ln>
              </a:rPr>
              <a:t>ҳ</a:t>
            </a:r>
            <a:r>
              <a:rPr lang="en-US" sz="2400" b="1" i="1" dirty="0" err="1">
                <a:ln>
                  <a:solidFill>
                    <a:srgbClr val="7030A0"/>
                  </a:solidFill>
                </a:ln>
              </a:rPr>
              <a:t>ои</a:t>
            </a:r>
            <a:r>
              <a:rPr lang="en-US" sz="2400" b="1" i="1" dirty="0">
                <a:ln>
                  <a:solidFill>
                    <a:srgbClr val="7030A0"/>
                  </a:solidFill>
                </a:ln>
              </a:rPr>
              <a:t> </a:t>
            </a:r>
            <a:r>
              <a:rPr lang="en-US" sz="2400" b="1" i="1" dirty="0" err="1">
                <a:ln>
                  <a:solidFill>
                    <a:srgbClr val="7030A0"/>
                  </a:solidFill>
                </a:ln>
              </a:rPr>
              <a:t>бар</a:t>
            </a:r>
            <a:r>
              <a:rPr lang="tg-Cyrl-TJ" sz="2400" b="1" i="1" dirty="0">
                <a:ln>
                  <a:solidFill>
                    <a:srgbClr val="7030A0"/>
                  </a:solidFill>
                </a:ln>
              </a:rPr>
              <a:t>қ</a:t>
            </a:r>
            <a:r>
              <a:rPr lang="en-US" sz="2400" b="1" i="1" dirty="0" err="1">
                <a:ln>
                  <a:solidFill>
                    <a:srgbClr val="7030A0"/>
                  </a:solidFill>
                </a:ln>
              </a:rPr>
              <a:t>ароршавандаи</a:t>
            </a:r>
            <a:endParaRPr lang="tg-Cyrl-TJ" sz="2400" b="1" i="1" dirty="0">
              <a:ln>
                <a:solidFill>
                  <a:srgbClr val="7030A0"/>
                </a:solidFill>
              </a:ln>
            </a:endParaRPr>
          </a:p>
          <a:p>
            <a:pPr algn="ctr"/>
            <a:r>
              <a:rPr lang="en-US" sz="2400" b="1" i="1" dirty="0">
                <a:ln>
                  <a:solidFill>
                    <a:srgbClr val="7030A0"/>
                  </a:solidFill>
                </a:ln>
              </a:rPr>
              <a:t> </a:t>
            </a:r>
            <a:r>
              <a:rPr lang="en-US" sz="2400" b="1" i="1" dirty="0" err="1">
                <a:ln>
                  <a:solidFill>
                    <a:srgbClr val="7030A0"/>
                  </a:solidFill>
                </a:ln>
              </a:rPr>
              <a:t>энергия</a:t>
            </a:r>
            <a:r>
              <a:rPr lang="en-US" sz="2400" b="1" i="1" dirty="0">
                <a:ln>
                  <a:solidFill>
                    <a:srgbClr val="7030A0"/>
                  </a:solidFill>
                </a:ln>
              </a:rPr>
              <a:t>»</a:t>
            </a:r>
            <a:r>
              <a:rPr lang="tg-Cyrl-TJ" sz="2400" b="1" i="1" dirty="0">
                <a:ln>
                  <a:solidFill>
                    <a:srgbClr val="7030A0"/>
                  </a:solidFill>
                </a:ln>
              </a:rPr>
              <a:t>, (Душанбе, 12 январи соли 2010, №587)</a:t>
            </a:r>
          </a:p>
          <a:p>
            <a:pPr algn="ctr"/>
            <a:endParaRPr lang="tg-Cyrl-TJ" b="1" i="1" dirty="0">
              <a:ln>
                <a:solidFill>
                  <a:srgbClr val="7030A0"/>
                </a:solidFill>
              </a:ln>
            </a:endParaRPr>
          </a:p>
          <a:p>
            <a:pPr algn="ctr"/>
            <a:endParaRPr lang="tg-Cyrl-TJ" b="1" i="1" dirty="0">
              <a:ln>
                <a:solidFill>
                  <a:srgbClr val="7030A0"/>
                </a:solidFill>
              </a:ln>
            </a:endParaRPr>
          </a:p>
          <a:p>
            <a:pPr algn="ctr"/>
            <a:endParaRPr lang="tg-Cyrl-TJ" sz="2400" b="1" i="1" dirty="0">
              <a:ln>
                <a:solidFill>
                  <a:srgbClr val="7030A0"/>
                </a:solidFill>
              </a:ln>
            </a:endParaRPr>
          </a:p>
          <a:p>
            <a:pPr algn="ctr"/>
            <a:endParaRPr lang="tg-Cyrl-TJ" sz="2400" b="1" i="1" dirty="0">
              <a:ln>
                <a:solidFill>
                  <a:srgbClr val="7030A0"/>
                </a:solidFill>
              </a:ln>
            </a:endParaRPr>
          </a:p>
          <a:p>
            <a:pPr algn="ctr"/>
            <a:r>
              <a:rPr lang="tg-Cyrl-TJ" sz="2400" b="1" i="1" dirty="0">
                <a:ln>
                  <a:solidFill>
                    <a:srgbClr val="7030A0"/>
                  </a:solidFill>
                </a:ln>
              </a:rPr>
              <a:t>Барномаи манбаъҳои барқароршавандаи энергия </a:t>
            </a:r>
          </a:p>
          <a:p>
            <a:pPr algn="ctr"/>
            <a:r>
              <a:rPr lang="tg-Cyrl-TJ" sz="2400" b="1" i="1" dirty="0">
                <a:ln>
                  <a:solidFill>
                    <a:srgbClr val="7030A0"/>
                  </a:solidFill>
                </a:ln>
              </a:rPr>
              <a:t>барои солҳои 2023-2027, (Душанбе,  марти соли 2023, №51)</a:t>
            </a:r>
          </a:p>
          <a:p>
            <a:pPr algn="ctr"/>
            <a:endParaRPr lang="tg-Cyrl-TJ" b="1" i="1" dirty="0">
              <a:ln>
                <a:solidFill>
                  <a:srgbClr val="7030A0"/>
                </a:solidFill>
              </a:ln>
            </a:endParaRPr>
          </a:p>
          <a:p>
            <a:pPr algn="ctr"/>
            <a:endParaRPr lang="tg-Cyrl-TJ" b="1" i="1" dirty="0">
              <a:ln>
                <a:solidFill>
                  <a:srgbClr val="7030A0"/>
                </a:solidFill>
              </a:ln>
            </a:endParaRPr>
          </a:p>
          <a:p>
            <a:pPr algn="ctr"/>
            <a:endParaRPr lang="ru-RU" b="1" i="1" dirty="0">
              <a:ln>
                <a:solidFill>
                  <a:srgbClr val="7030A0"/>
                </a:solidFill>
              </a:l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57158" y="285728"/>
            <a:ext cx="8643998" cy="6217087"/>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endParaRPr kumimoji="0" lang="ru-RU" sz="1300" b="1" i="0" u="none" strike="noStrike" cap="none" normalizeH="0" baseline="0" dirty="0">
              <a:ln>
                <a:noFill/>
              </a:ln>
              <a:solidFill>
                <a:srgbClr val="003399"/>
              </a:solidFill>
              <a:effectLst/>
              <a:latin typeface="Arial" pitchFamily="34" charset="0"/>
              <a:ea typeface="Times New Roman" pitchFamily="18" charset="0"/>
              <a:cs typeface="Arial" pitchFamily="34" charset="0"/>
            </a:endParaRPr>
          </a:p>
          <a:p>
            <a:pPr marL="0" marR="0" lvl="0" indent="285750" algn="l" defTabSz="914400" rtl="0" eaLnBrk="1" fontAlgn="base" latinLnBrk="0" hangingPunct="1">
              <a:lnSpc>
                <a:spcPct val="100000"/>
              </a:lnSpc>
              <a:spcBef>
                <a:spcPct val="0"/>
              </a:spcBef>
              <a:spcAft>
                <a:spcPct val="0"/>
              </a:spcAft>
              <a:buClrTx/>
              <a:buSzTx/>
              <a:buFontTx/>
              <a:buNone/>
              <a:tabLst/>
            </a:pPr>
            <a:endParaRPr lang="ru-RU" sz="1300" b="1" dirty="0">
              <a:solidFill>
                <a:srgbClr val="003399"/>
              </a:solidFill>
              <a:latin typeface="Arial" pitchFamily="34" charset="0"/>
              <a:ea typeface="Times New Roman" pitchFamily="18" charset="0"/>
              <a:cs typeface="Arial" pitchFamily="34" charset="0"/>
            </a:endParaRPr>
          </a:p>
          <a:p>
            <a:pPr marL="0" marR="0" lvl="0" indent="28575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a:ln>
                  <a:noFill/>
                </a:ln>
                <a:solidFill>
                  <a:srgbClr val="C00000"/>
                </a:solidFill>
                <a:effectLst/>
                <a:latin typeface="Arial" pitchFamily="34" charset="0"/>
                <a:ea typeface="Times New Roman" pitchFamily="18" charset="0"/>
                <a:cs typeface="Arial" pitchFamily="34" charset="0"/>
              </a:rPr>
              <a:t>МАҚСАД ВА ВАЗИФАҲОИ</a:t>
            </a:r>
            <a:r>
              <a:rPr kumimoji="0" lang="ru-RU" b="1" i="0" u="none" strike="noStrike" cap="none" normalizeH="0" dirty="0">
                <a:ln>
                  <a:noFill/>
                </a:ln>
                <a:solidFill>
                  <a:srgbClr val="C00000"/>
                </a:solidFill>
                <a:effectLst/>
                <a:latin typeface="Arial" pitchFamily="34" charset="0"/>
                <a:ea typeface="Times New Roman" pitchFamily="18" charset="0"/>
                <a:cs typeface="Arial" pitchFamily="34" charset="0"/>
              </a:rPr>
              <a:t> БАРНОМА</a:t>
            </a:r>
          </a:p>
          <a:p>
            <a:pPr marL="0" marR="0" lvl="0" indent="285750" algn="ctr" defTabSz="914400" rtl="0" eaLnBrk="1" fontAlgn="base" latinLnBrk="0" hangingPunct="1">
              <a:lnSpc>
                <a:spcPct val="100000"/>
              </a:lnSpc>
              <a:spcBef>
                <a:spcPct val="0"/>
              </a:spcBef>
              <a:spcAft>
                <a:spcPct val="0"/>
              </a:spcAft>
              <a:buClrTx/>
              <a:buSzTx/>
              <a:buFontTx/>
              <a:buNone/>
              <a:tabLst/>
            </a:pPr>
            <a:endParaRPr kumimoji="0" lang="ru-RU" sz="1300" b="1" i="0" u="none" strike="noStrike" cap="none" normalizeH="0" dirty="0">
              <a:ln>
                <a:noFill/>
              </a:ln>
              <a:solidFill>
                <a:srgbClr val="C00000"/>
              </a:solidFill>
              <a:effectLst/>
              <a:latin typeface="Arial" pitchFamily="34" charset="0"/>
              <a:ea typeface="Times New Roman" pitchFamily="18" charset="0"/>
              <a:cs typeface="Arial" pitchFamily="34" charset="0"/>
            </a:endParaRPr>
          </a:p>
          <a:p>
            <a:pPr marL="0" marR="0" lvl="0" indent="28575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Мақсадҳои асосии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Барнома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аз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инҳо иборат</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мебошанд</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a:t>
            </a:r>
            <a:endParaRPr lang="ru-RU" sz="1600" b="1" dirty="0">
              <a:solidFill>
                <a:srgbClr val="333333"/>
              </a:solidFill>
              <a:latin typeface="Arial" pitchFamily="34" charset="0"/>
              <a:ea typeface="Times New Roman" pitchFamily="18"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tabLst/>
            </a:pP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Самаранок</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истифода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намудани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манбаъҳои барқароршавандаи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энергия;</a:t>
            </a: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Беҳтар</a:t>
            </a:r>
            <a:r>
              <a:rPr kumimoji="0" lang="ru-RU" sz="1600" b="1" i="0" u="none" strike="noStrike" cap="none" normalizeH="0" dirty="0" err="1">
                <a:ln>
                  <a:noFill/>
                </a:ln>
                <a:solidFill>
                  <a:srgbClr val="333333"/>
                </a:solidFill>
                <a:effectLst/>
                <a:latin typeface="Arial" pitchFamily="34" charset="0"/>
                <a:ea typeface="Times New Roman" pitchFamily="18" charset="0"/>
                <a:cs typeface="Arial" pitchFamily="34" charset="0"/>
              </a:rPr>
              <a:t> н</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амудани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сифати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таъминоти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неруи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барқ ва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гармии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деҳаҳои дурдаст</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баландкӯҳ ва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минтақаҳои</a:t>
            </a:r>
            <a:r>
              <a:rPr kumimoji="0" lang="ru-RU" sz="1600" b="1" i="0" u="none" strike="noStrike" cap="none" normalizeH="0" dirty="0" err="1">
                <a:ln>
                  <a:noFill/>
                </a:ln>
                <a:solidFill>
                  <a:srgbClr val="333333"/>
                </a:solidFill>
                <a:effectLst/>
                <a:latin typeface="Arial" pitchFamily="34" charset="0"/>
                <a:ea typeface="Times New Roman" pitchFamily="18" charset="0"/>
                <a:cs typeface="Arial" pitchFamily="34" charset="0"/>
              </a:rPr>
              <a:t> </a:t>
            </a:r>
            <a:r>
              <a:rPr lang="ru-RU" sz="1600" b="1" dirty="0">
                <a:solidFill>
                  <a:srgbClr val="333333"/>
                </a:solidFill>
                <a:latin typeface="Arial" pitchFamily="34" charset="0"/>
                <a:ea typeface="Times New Roman" pitchFamily="18" charset="0"/>
                <a:cs typeface="Arial" pitchFamily="34" charset="0"/>
              </a:rPr>
              <a:t>аз </a:t>
            </a:r>
            <a:r>
              <a:rPr lang="ru-RU" sz="1600" b="1" dirty="0" err="1">
                <a:solidFill>
                  <a:srgbClr val="333333"/>
                </a:solidFill>
                <a:latin typeface="Arial" pitchFamily="34" charset="0"/>
                <a:ea typeface="Times New Roman" pitchFamily="18" charset="0"/>
                <a:cs typeface="Arial" pitchFamily="34" charset="0"/>
              </a:rPr>
              <a:t>ҳисоби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эътимоднокии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барқтаъминкунии мутамарказ</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осебпазир</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a:t>
            </a: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Зиёд</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намудани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иқтидорҳои истеҳсолии энергетикии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кишвар</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аз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ҳисоби манбаъҳои барқароршавандаи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энергия;</a:t>
            </a: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Беҳтар намудани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вазъи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иҷтимоии аҳолии деҳаҳои дурдаст</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баландкӯҳ;</a:t>
            </a: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Рушди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соҳаҳои муҳим ииқтисодиёти минтақаҳои дурдаст</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баландкӯҳ;</a:t>
            </a: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Ҳифзи муҳити зист</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кам</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кардани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партовҳои газҳои гулхонагӣ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ба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фазо</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a:t>
            </a:r>
            <a:endParaRPr kumimoji="0" lang="ru-RU" sz="1600" b="1" i="0" u="none" strike="noStrike" cap="none" normalizeH="0" baseline="0" dirty="0">
              <a:ln>
                <a:noFill/>
              </a:ln>
              <a:solidFill>
                <a:schemeClr val="tx1"/>
              </a:solidFill>
              <a:effectLst/>
              <a:latin typeface="Arial" pitchFamily="34" charset="0"/>
              <a:cs typeface="Arial" pitchFamily="34" charset="0"/>
            </a:endParaRPr>
          </a:p>
          <a:p>
            <a:pPr eaLnBrk="0" fontAlgn="base" hangingPunct="0">
              <a:lnSpc>
                <a:spcPct val="150000"/>
              </a:lnSpc>
              <a:spcBef>
                <a:spcPct val="0"/>
              </a:spcBef>
              <a:spcAft>
                <a:spcPct val="0"/>
              </a:spcAf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Рушди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сайёҳӣ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дар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минтақаҳои дурдаст</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баландкӯҳ</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a:t>
            </a:r>
          </a:p>
          <a:p>
            <a:pPr>
              <a:lnSpc>
                <a:spcPct val="150000"/>
              </a:lnSpc>
            </a:pPr>
            <a:r>
              <a:rPr lang="ru-RU" sz="1600" b="1" dirty="0">
                <a:latin typeface="Arial" pitchFamily="34" charset="0"/>
                <a:cs typeface="Arial" pitchFamily="34" charset="0"/>
              </a:rPr>
              <a:t>--</a:t>
            </a:r>
            <a:r>
              <a:rPr lang="ru-RU" sz="1600" b="1" dirty="0" err="1">
                <a:latin typeface="Arial" pitchFamily="34" charset="0"/>
                <a:cs typeface="Arial" pitchFamily="34" charset="0"/>
              </a:rPr>
              <a:t>зиёд</a:t>
            </a:r>
            <a:r>
              <a:rPr lang="ru-RU" sz="1600" b="1" dirty="0">
                <a:latin typeface="Arial" pitchFamily="34" charset="0"/>
                <a:cs typeface="Arial" pitchFamily="34" charset="0"/>
              </a:rPr>
              <a:t> </a:t>
            </a:r>
            <a:r>
              <a:rPr lang="ru-RU" sz="1600" b="1" dirty="0" err="1">
                <a:latin typeface="Arial" pitchFamily="34" charset="0"/>
                <a:cs typeface="Arial" pitchFamily="34" charset="0"/>
              </a:rPr>
              <a:t>намудани</a:t>
            </a:r>
            <a:r>
              <a:rPr lang="ru-RU" sz="1600" b="1" dirty="0">
                <a:latin typeface="Arial" pitchFamily="34" charset="0"/>
                <a:cs typeface="Arial" pitchFamily="34" charset="0"/>
              </a:rPr>
              <a:t> </a:t>
            </a:r>
            <a:r>
              <a:rPr lang="ru-RU" sz="1600" b="1" dirty="0" err="1">
                <a:latin typeface="Arial" pitchFamily="34" charset="0"/>
                <a:cs typeface="Arial" pitchFamily="34" charset="0"/>
              </a:rPr>
              <a:t>саҳми минтақаҳои дурдаст</a:t>
            </a:r>
            <a:r>
              <a:rPr lang="ru-RU" sz="1600" b="1" dirty="0">
                <a:latin typeface="Arial" pitchFamily="34" charset="0"/>
                <a:cs typeface="Arial" pitchFamily="34" charset="0"/>
              </a:rPr>
              <a:t> дар </a:t>
            </a:r>
            <a:r>
              <a:rPr lang="ru-RU" sz="1600" b="1" dirty="0" err="1">
                <a:latin typeface="Arial" pitchFamily="34" charset="0"/>
                <a:cs typeface="Arial" pitchFamily="34" charset="0"/>
              </a:rPr>
              <a:t>амнияти</a:t>
            </a:r>
            <a:r>
              <a:rPr lang="ru-RU" sz="1600" b="1" dirty="0">
                <a:latin typeface="Arial" pitchFamily="34" charset="0"/>
                <a:cs typeface="Arial" pitchFamily="34" charset="0"/>
              </a:rPr>
              <a:t> </a:t>
            </a:r>
            <a:r>
              <a:rPr lang="ru-RU" sz="1600" b="1" dirty="0" err="1">
                <a:latin typeface="Arial" pitchFamily="34" charset="0"/>
                <a:cs typeface="Arial" pitchFamily="34" charset="0"/>
              </a:rPr>
              <a:t>озуқавории кишвар</a:t>
            </a:r>
            <a:r>
              <a:rPr lang="ru-RU" sz="1600" b="1" dirty="0">
                <a:latin typeface="Arial" pitchFamily="34" charset="0"/>
                <a:cs typeface="Arial" pitchFamily="34" charset="0"/>
              </a:rPr>
              <a:t> аз </a:t>
            </a:r>
            <a:r>
              <a:rPr lang="ru-RU" sz="1600" b="1" dirty="0" err="1">
                <a:latin typeface="Arial" pitchFamily="34" charset="0"/>
                <a:cs typeface="Arial" pitchFamily="34" charset="0"/>
              </a:rPr>
              <a:t>ҳисоби бунёд</a:t>
            </a:r>
            <a:r>
              <a:rPr lang="ru-RU" sz="1600" b="1" dirty="0">
                <a:latin typeface="Arial" pitchFamily="34" charset="0"/>
                <a:cs typeface="Arial" pitchFamily="34" charset="0"/>
              </a:rPr>
              <a:t> </a:t>
            </a:r>
            <a:r>
              <a:rPr lang="ru-RU" sz="1600" b="1" dirty="0" err="1">
                <a:latin typeface="Arial" pitchFamily="34" charset="0"/>
                <a:cs typeface="Arial" pitchFamily="34" charset="0"/>
              </a:rPr>
              <a:t>гардидани</a:t>
            </a:r>
            <a:r>
              <a:rPr lang="ru-RU" sz="1600" b="1" dirty="0">
                <a:latin typeface="Arial" pitchFamily="34" charset="0"/>
                <a:cs typeface="Arial" pitchFamily="34" charset="0"/>
              </a:rPr>
              <a:t> </a:t>
            </a:r>
            <a:r>
              <a:rPr lang="ru-RU" sz="1600" b="1" dirty="0" err="1">
                <a:latin typeface="Arial" pitchFamily="34" charset="0"/>
                <a:cs typeface="Arial" pitchFamily="34" charset="0"/>
              </a:rPr>
              <a:t>корхонаҳои хурду</a:t>
            </a:r>
            <a:r>
              <a:rPr lang="ru-RU" sz="1600" b="1" dirty="0">
                <a:latin typeface="Arial" pitchFamily="34" charset="0"/>
                <a:cs typeface="Arial" pitchFamily="34" charset="0"/>
              </a:rPr>
              <a:t> </a:t>
            </a:r>
            <a:r>
              <a:rPr lang="ru-RU" sz="1600" b="1" dirty="0" err="1">
                <a:latin typeface="Arial" pitchFamily="34" charset="0"/>
                <a:cs typeface="Arial" pitchFamily="34" charset="0"/>
              </a:rPr>
              <a:t>миёнаи</a:t>
            </a:r>
            <a:r>
              <a:rPr lang="ru-RU" sz="1600" b="1" dirty="0">
                <a:latin typeface="Arial" pitchFamily="34" charset="0"/>
                <a:cs typeface="Arial" pitchFamily="34" charset="0"/>
              </a:rPr>
              <a:t> </a:t>
            </a:r>
            <a:r>
              <a:rPr lang="ru-RU" sz="1600" b="1" dirty="0" err="1">
                <a:latin typeface="Arial" pitchFamily="34" charset="0"/>
                <a:cs typeface="Arial" pitchFamily="34" charset="0"/>
              </a:rPr>
              <a:t>истеҳсолӣ </a:t>
            </a:r>
            <a:r>
              <a:rPr lang="ru-RU" sz="1600" b="1" dirty="0">
                <a:latin typeface="Arial" pitchFamily="34" charset="0"/>
                <a:cs typeface="Arial" pitchFamily="34" charset="0"/>
              </a:rPr>
              <a:t>дар ин </a:t>
            </a:r>
            <a:r>
              <a:rPr lang="ru-RU" sz="1600" b="1" dirty="0" err="1">
                <a:latin typeface="Arial" pitchFamily="34" charset="0"/>
                <a:cs typeface="Arial" pitchFamily="34" charset="0"/>
              </a:rPr>
              <a:t>минтақаҳо</a:t>
            </a:r>
            <a:r>
              <a:rPr lang="ru-RU" sz="1600" b="1" dirty="0">
                <a:latin typeface="Arial" pitchFamily="34" charset="0"/>
                <a:cs typeface="Arial" pitchFamily="34" charset="0"/>
              </a:rPr>
              <a:t>;</a:t>
            </a:r>
          </a:p>
          <a:p>
            <a:pPr>
              <a:lnSpc>
                <a:spcPct val="150000"/>
              </a:lnSpc>
              <a:buFontTx/>
              <a:buChar char="-"/>
            </a:pPr>
            <a:endParaRPr lang="ru-RU" sz="1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71472" y="285728"/>
            <a:ext cx="8143932" cy="6432530"/>
          </a:xfrm>
          <a:prstGeom prst="rect">
            <a:avLst/>
          </a:prstGeom>
          <a:solidFill>
            <a:schemeClr val="accent1">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just"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a:ln>
                <a:noFill/>
              </a:ln>
              <a:solidFill>
                <a:srgbClr val="333333"/>
              </a:solidFill>
              <a:effectLst/>
              <a:latin typeface="Arial" pitchFamily="34" charset="0"/>
              <a:ea typeface="Times New Roman" pitchFamily="18" charset="0"/>
              <a:cs typeface="Arial" pitchFamily="34" charset="0"/>
            </a:endParaRPr>
          </a:p>
          <a:p>
            <a:pPr>
              <a:lnSpc>
                <a:spcPct val="150000"/>
              </a:lnSpc>
            </a:pPr>
            <a:r>
              <a:rPr lang="ru-RU" sz="1600" b="1" dirty="0">
                <a:latin typeface="Arial" pitchFamily="34" charset="0"/>
                <a:cs typeface="Arial" pitchFamily="34" charset="0"/>
              </a:rPr>
              <a:t>- </a:t>
            </a:r>
            <a:r>
              <a:rPr lang="ru-RU" sz="1600" b="1" dirty="0" err="1">
                <a:latin typeface="Arial" pitchFamily="34" charset="0"/>
                <a:cs typeface="Arial" pitchFamily="34" charset="0"/>
              </a:rPr>
              <a:t>Таъсиси</a:t>
            </a:r>
            <a:r>
              <a:rPr lang="ru-RU" sz="1600" b="1" dirty="0">
                <a:latin typeface="Arial" pitchFamily="34" charset="0"/>
                <a:cs typeface="Arial" pitchFamily="34" charset="0"/>
              </a:rPr>
              <a:t> </a:t>
            </a:r>
            <a:r>
              <a:rPr lang="ru-RU" sz="1600" b="1" dirty="0" err="1">
                <a:latin typeface="Arial" pitchFamily="34" charset="0"/>
                <a:cs typeface="Arial" pitchFamily="34" charset="0"/>
              </a:rPr>
              <a:t>ҷойҳои </a:t>
            </a:r>
            <a:r>
              <a:rPr lang="ru-RU" sz="1600" b="1" dirty="0">
                <a:latin typeface="Arial" pitchFamily="34" charset="0"/>
                <a:cs typeface="Arial" pitchFamily="34" charset="0"/>
              </a:rPr>
              <a:t>нави </a:t>
            </a:r>
            <a:r>
              <a:rPr lang="ru-RU" sz="1600" b="1" dirty="0" err="1">
                <a:latin typeface="Arial" pitchFamily="34" charset="0"/>
                <a:cs typeface="Arial" pitchFamily="34" charset="0"/>
              </a:rPr>
              <a:t>корӣ</a:t>
            </a:r>
            <a:r>
              <a:rPr lang="ru-RU" sz="1600" b="1" dirty="0">
                <a:latin typeface="Arial" pitchFamily="34" charset="0"/>
                <a:cs typeface="Arial" pitchFamily="34" charset="0"/>
              </a:rPr>
              <a:t>;</a:t>
            </a:r>
          </a:p>
          <a:p>
            <a:pPr>
              <a:lnSpc>
                <a:spcPct val="150000"/>
              </a:lnSpc>
            </a:pPr>
            <a:r>
              <a:rPr lang="ru-RU" sz="1600" b="1" dirty="0">
                <a:latin typeface="Arial" pitchFamily="34" charset="0"/>
                <a:cs typeface="Arial" pitchFamily="34" charset="0"/>
              </a:rPr>
              <a:t>- баланд </a:t>
            </a:r>
            <a:r>
              <a:rPr lang="ru-RU" sz="1600" b="1" dirty="0" err="1">
                <a:latin typeface="Arial" pitchFamily="34" charset="0"/>
                <a:cs typeface="Arial" pitchFamily="34" charset="0"/>
              </a:rPr>
              <a:t>бардоштани</a:t>
            </a:r>
            <a:r>
              <a:rPr lang="ru-RU" sz="1600" b="1" dirty="0">
                <a:latin typeface="Arial" pitchFamily="34" charset="0"/>
                <a:cs typeface="Arial" pitchFamily="34" charset="0"/>
              </a:rPr>
              <a:t> </a:t>
            </a:r>
            <a:r>
              <a:rPr lang="ru-RU" sz="1600" b="1" dirty="0" err="1">
                <a:latin typeface="Arial" pitchFamily="34" charset="0"/>
                <a:cs typeface="Arial" pitchFamily="34" charset="0"/>
              </a:rPr>
              <a:t>сатҳи зиндагии</a:t>
            </a:r>
            <a:r>
              <a:rPr lang="ru-RU" sz="1600" b="1" dirty="0">
                <a:latin typeface="Arial" pitchFamily="34" charset="0"/>
                <a:cs typeface="Arial" pitchFamily="34" charset="0"/>
              </a:rPr>
              <a:t> </a:t>
            </a:r>
            <a:r>
              <a:rPr lang="ru-RU" sz="1600" b="1" dirty="0" err="1">
                <a:latin typeface="Arial" pitchFamily="34" charset="0"/>
                <a:cs typeface="Arial" pitchFamily="34" charset="0"/>
              </a:rPr>
              <a:t>аҳолии минтақаҳои дурдаст</a:t>
            </a:r>
            <a:r>
              <a:rPr lang="ru-RU" sz="1600" b="1" dirty="0">
                <a:latin typeface="Arial" pitchFamily="34" charset="0"/>
                <a:cs typeface="Arial" pitchFamily="34" charset="0"/>
              </a:rPr>
              <a:t> </a:t>
            </a:r>
            <a:r>
              <a:rPr lang="ru-RU" sz="1600" b="1" dirty="0" err="1">
                <a:latin typeface="Arial" pitchFamily="34" charset="0"/>
                <a:cs typeface="Arial" pitchFamily="34" charset="0"/>
              </a:rPr>
              <a:t>ва</a:t>
            </a:r>
            <a:r>
              <a:rPr lang="ru-RU" sz="1600" b="1" dirty="0">
                <a:latin typeface="Arial" pitchFamily="34" charset="0"/>
                <a:cs typeface="Arial" pitchFamily="34" charset="0"/>
              </a:rPr>
              <a:t> </a:t>
            </a:r>
            <a:r>
              <a:rPr lang="ru-RU" sz="1600" b="1" dirty="0" err="1">
                <a:latin typeface="Arial" pitchFamily="34" charset="0"/>
                <a:cs typeface="Arial" pitchFamily="34" charset="0"/>
              </a:rPr>
              <a:t>баландкӯҳ</a:t>
            </a:r>
            <a:r>
              <a:rPr lang="ru-RU" sz="1600" b="1" dirty="0">
                <a:latin typeface="Arial" pitchFamily="34" charset="0"/>
                <a:cs typeface="Arial" pitchFamily="34" charset="0"/>
              </a:rPr>
              <a:t>;</a:t>
            </a:r>
          </a:p>
          <a:p>
            <a:pPr algn="just" fontAlgn="base">
              <a:spcBef>
                <a:spcPct val="0"/>
              </a:spcBef>
              <a:spcAft>
                <a:spcPct val="0"/>
              </a:spcAft>
            </a:pPr>
            <a:endParaRPr lang="ru-RU" sz="1600" b="1" dirty="0">
              <a:latin typeface="Arial" pitchFamily="34" charset="0"/>
              <a:cs typeface="Arial" pitchFamily="34" charset="0"/>
            </a:endParaRPr>
          </a:p>
          <a:p>
            <a:pPr algn="just" fontAlgn="base">
              <a:spcBef>
                <a:spcPct val="0"/>
              </a:spcBef>
              <a:spcAft>
                <a:spcPct val="0"/>
              </a:spcAft>
            </a:pPr>
            <a:r>
              <a:rPr lang="ru-RU" sz="1600" b="1" dirty="0">
                <a:latin typeface="Arial" pitchFamily="34" charset="0"/>
                <a:cs typeface="Arial" pitchFamily="34" charset="0"/>
              </a:rPr>
              <a:t>-</a:t>
            </a:r>
            <a:r>
              <a:rPr lang="ru-RU" sz="1600" b="1" dirty="0" err="1">
                <a:latin typeface="Arial" pitchFamily="34" charset="0"/>
                <a:cs typeface="Arial" pitchFamily="34" charset="0"/>
              </a:rPr>
              <a:t>Пайгирии</a:t>
            </a:r>
            <a:r>
              <a:rPr lang="ru-RU" sz="1600" b="1" dirty="0">
                <a:latin typeface="Arial" pitchFamily="34" charset="0"/>
                <a:cs typeface="Arial" pitchFamily="34" charset="0"/>
              </a:rPr>
              <a:t> </a:t>
            </a:r>
            <a:r>
              <a:rPr lang="ru-RU" sz="1600" b="1" dirty="0" err="1">
                <a:latin typeface="Arial" pitchFamily="34" charset="0"/>
                <a:cs typeface="Arial" pitchFamily="34" charset="0"/>
              </a:rPr>
              <a:t>доимии</a:t>
            </a:r>
            <a:r>
              <a:rPr lang="ru-RU" sz="1600" b="1" dirty="0">
                <a:latin typeface="Arial" pitchFamily="34" charset="0"/>
                <a:cs typeface="Arial" pitchFamily="34" charset="0"/>
              </a:rPr>
              <a:t> </a:t>
            </a:r>
            <a:r>
              <a:rPr lang="ru-RU" sz="1600" b="1" dirty="0" err="1">
                <a:latin typeface="Arial" pitchFamily="34" charset="0"/>
                <a:cs typeface="Arial" pitchFamily="34" charset="0"/>
              </a:rPr>
              <a:t>равандҳои </a:t>
            </a:r>
            <a:r>
              <a:rPr lang="ru-RU" sz="1600" b="1" dirty="0">
                <a:latin typeface="Arial" pitchFamily="34" charset="0"/>
                <a:cs typeface="Arial" pitchFamily="34" charset="0"/>
              </a:rPr>
              <a:t>нави </a:t>
            </a:r>
            <a:r>
              <a:rPr lang="ru-RU" sz="1600" b="1" dirty="0" err="1">
                <a:latin typeface="Arial" pitchFamily="34" charset="0"/>
                <a:cs typeface="Arial" pitchFamily="34" charset="0"/>
              </a:rPr>
              <a:t>технологӣ </a:t>
            </a:r>
            <a:r>
              <a:rPr lang="ru-RU" sz="1600" b="1" dirty="0">
                <a:latin typeface="Arial" pitchFamily="34" charset="0"/>
                <a:cs typeface="Arial" pitchFamily="34" charset="0"/>
              </a:rPr>
              <a:t>дар </a:t>
            </a:r>
            <a:r>
              <a:rPr lang="ru-RU" sz="1600" b="1" dirty="0" err="1">
                <a:latin typeface="Arial" pitchFamily="34" charset="0"/>
                <a:cs typeface="Arial" pitchFamily="34" charset="0"/>
              </a:rPr>
              <a:t>самти</a:t>
            </a:r>
            <a:r>
              <a:rPr lang="ru-RU" sz="1600" b="1" dirty="0">
                <a:latin typeface="Arial" pitchFamily="34" charset="0"/>
                <a:cs typeface="Arial" pitchFamily="34" charset="0"/>
              </a:rPr>
              <a:t> </a:t>
            </a:r>
            <a:r>
              <a:rPr lang="ru-RU" sz="1600" b="1" dirty="0" err="1">
                <a:latin typeface="Arial" pitchFamily="34" charset="0"/>
                <a:cs typeface="Arial" pitchFamily="34" charset="0"/>
              </a:rPr>
              <a:t>азхудкунии</a:t>
            </a:r>
            <a:r>
              <a:rPr lang="ru-RU" sz="1600" b="1" dirty="0">
                <a:latin typeface="Arial" pitchFamily="34" charset="0"/>
                <a:cs typeface="Arial" pitchFamily="34" charset="0"/>
              </a:rPr>
              <a:t> </a:t>
            </a:r>
            <a:r>
              <a:rPr lang="ru-RU" sz="1600" b="1" dirty="0" err="1">
                <a:latin typeface="Arial" pitchFamily="34" charset="0"/>
                <a:cs typeface="Arial" pitchFamily="34" charset="0"/>
              </a:rPr>
              <a:t>манбаъҳои барқароршавандаи </a:t>
            </a:r>
            <a:r>
              <a:rPr lang="ru-RU" sz="1600" b="1" dirty="0">
                <a:latin typeface="Arial" pitchFamily="34" charset="0"/>
                <a:cs typeface="Arial" pitchFamily="34" charset="0"/>
              </a:rPr>
              <a:t>энергия </a:t>
            </a:r>
            <a:r>
              <a:rPr lang="ru-RU" sz="1600" b="1" dirty="0" err="1">
                <a:latin typeface="Arial" pitchFamily="34" charset="0"/>
                <a:cs typeface="Arial" pitchFamily="34" charset="0"/>
              </a:rPr>
              <a:t>ва</a:t>
            </a:r>
            <a:r>
              <a:rPr lang="ru-RU" sz="1600" b="1" dirty="0">
                <a:latin typeface="Arial" pitchFamily="34" charset="0"/>
                <a:cs typeface="Arial" pitchFamily="34" charset="0"/>
              </a:rPr>
              <a:t> </a:t>
            </a:r>
            <a:r>
              <a:rPr lang="ru-RU" sz="1600" b="1" dirty="0" err="1">
                <a:latin typeface="Arial" pitchFamily="34" charset="0"/>
                <a:cs typeface="Arial" pitchFamily="34" charset="0"/>
              </a:rPr>
              <a:t>таҳкими алоқаи илм</a:t>
            </a:r>
            <a:r>
              <a:rPr lang="ru-RU" sz="1600" b="1" dirty="0">
                <a:latin typeface="Arial" pitchFamily="34" charset="0"/>
                <a:cs typeface="Arial" pitchFamily="34" charset="0"/>
              </a:rPr>
              <a:t> </a:t>
            </a:r>
            <a:r>
              <a:rPr lang="ru-RU" sz="1600" b="1" dirty="0" err="1">
                <a:latin typeface="Arial" pitchFamily="34" charset="0"/>
                <a:cs typeface="Arial" pitchFamily="34" charset="0"/>
              </a:rPr>
              <a:t>боистеҳсолот</a:t>
            </a:r>
            <a:r>
              <a:rPr lang="ru-RU" sz="1600" b="1" dirty="0">
                <a:latin typeface="Arial" pitchFamily="34" charset="0"/>
                <a:cs typeface="Arial" pitchFamily="34" charset="0"/>
              </a:rPr>
              <a:t>;</a:t>
            </a:r>
          </a:p>
          <a:p>
            <a:pPr algn="just" fontAlgn="base">
              <a:spcBef>
                <a:spcPct val="0"/>
              </a:spcBef>
              <a:spcAft>
                <a:spcPct val="0"/>
              </a:spcAft>
            </a:pPr>
            <a:endParaRPr lang="ru-RU" sz="1600" b="1" dirty="0">
              <a:latin typeface="Arial" pitchFamily="34" charset="0"/>
              <a:cs typeface="Arial" pitchFamily="34" charset="0"/>
            </a:endParaRPr>
          </a:p>
          <a:p>
            <a:pPr lvl="0" algn="just" fontAlgn="base">
              <a:spcBef>
                <a:spcPct val="0"/>
              </a:spcBef>
              <a:spcAft>
                <a:spcPct val="0"/>
              </a:spcAft>
            </a:pPr>
            <a:r>
              <a:rPr lang="ru-RU" sz="1600" b="1" dirty="0">
                <a:solidFill>
                  <a:srgbClr val="333333"/>
                </a:solidFill>
                <a:latin typeface="Arial" pitchFamily="34" charset="0"/>
                <a:ea typeface="Times New Roman" pitchFamily="18" charset="0"/>
                <a:cs typeface="Arial" pitchFamily="34" charset="0"/>
              </a:rPr>
              <a:t>-</a:t>
            </a:r>
            <a:r>
              <a:rPr lang="ru-RU" sz="1600" b="1" dirty="0" err="1">
                <a:solidFill>
                  <a:srgbClr val="333333"/>
                </a:solidFill>
                <a:latin typeface="Arial" pitchFamily="34" charset="0"/>
                <a:ea typeface="Times New Roman" pitchFamily="18" charset="0"/>
                <a:cs typeface="Arial" pitchFamily="34" charset="0"/>
              </a:rPr>
              <a:t>м</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усоидат</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намудан</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ҷиҳати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коҳиш</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додани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вобастагии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низоми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энергетики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кишвар</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аз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фаъолияти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неругоҳҳои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барқи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обии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миёна</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калон</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a:t>
            </a:r>
          </a:p>
          <a:p>
            <a:pPr marL="0" marR="0" lvl="0" algn="just" defTabSz="914400" rtl="0" eaLnBrk="1" fontAlgn="base" latinLnBrk="0" hangingPunct="1">
              <a:lnSpc>
                <a:spcPct val="100000"/>
              </a:lnSpc>
              <a:spcBef>
                <a:spcPct val="0"/>
              </a:spcBef>
              <a:spcAft>
                <a:spcPct val="0"/>
              </a:spcAft>
              <a:buClrTx/>
              <a:buSzTx/>
              <a:buFontTx/>
              <a:buChar char="-"/>
              <a:tabLst/>
            </a:pPr>
            <a:endPar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саҳмгузорӣ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дар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амалисозии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ҳадафҳои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рушди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устувор</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аз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тарафи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Созмони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Милали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Муттаҳид</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муайян</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карда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шудаанд</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a:t>
            </a:r>
          </a:p>
          <a:p>
            <a:pPr marL="0" marR="0" lvl="0" algn="just" defTabSz="914400" rtl="0" eaLnBrk="0" fontAlgn="base" latinLnBrk="0" hangingPunct="0">
              <a:lnSpc>
                <a:spcPct val="100000"/>
              </a:lnSpc>
              <a:spcBef>
                <a:spcPct val="0"/>
              </a:spcBef>
              <a:spcAft>
                <a:spcPct val="0"/>
              </a:spcAft>
              <a:buClrTx/>
              <a:buSzTx/>
              <a:buFontTx/>
              <a:buChar char="-"/>
              <a:tabLst/>
            </a:pPr>
            <a:endParaRPr kumimoji="0" lang="ru-RU" sz="1600" b="1" i="0" u="none" strike="noStrike" cap="none" normalizeH="0" baseline="0" dirty="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саҳмгузорӣ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дар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амалисозии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равандҳои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умумиҷаҳонӣ, алалхусус</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тағйирёбии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иқлим</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ғайраҳо.</a:t>
            </a:r>
            <a:endPar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endParaRPr kumimoji="0" lang="ru-RU" sz="1600" b="1" i="0" u="none" strike="noStrike" cap="none" normalizeH="0" baseline="0" dirty="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тавсеаи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корҳои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омӯзишию</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тадқиқотӣ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дар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самти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азхудкунии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захираҳои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энергетикӣ;</a:t>
            </a:r>
            <a:endPar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endParaRPr kumimoji="0" lang="ru-RU" sz="1600" b="1" i="0" u="none" strike="noStrike" cap="none" normalizeH="0" baseline="0" dirty="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навсозии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технология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таъмини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истифодаи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васеи</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он дар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дастгоҳҳои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тавлидкунандаи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энергияи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барқ</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ва</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иншоотҳои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энергетикӣ;</a:t>
            </a:r>
            <a:endPar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endParaRPr kumimoji="0" lang="ru-RU" sz="1600" b="1" i="0" u="none" strike="noStrike" cap="none" normalizeH="0" baseline="0" dirty="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Char char="-"/>
              <a:tabLst/>
            </a:pP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баланд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бардоштани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сатҳи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дониши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мутахассисони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техники</a:t>
            </a:r>
            <a:r>
              <a:rPr kumimoji="0" lang="tg-Cyrl-TJ"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 </a:t>
            </a:r>
            <a:r>
              <a:rPr kumimoji="0" lang="ru-RU" sz="1600" b="1" i="0" u="none" strike="noStrike" cap="none" normalizeH="0" baseline="0" dirty="0" err="1">
                <a:ln>
                  <a:noFill/>
                </a:ln>
                <a:solidFill>
                  <a:srgbClr val="333333"/>
                </a:solidFill>
                <a:effectLst/>
                <a:latin typeface="Arial" pitchFamily="34" charset="0"/>
                <a:ea typeface="Times New Roman" pitchFamily="18" charset="0"/>
                <a:cs typeface="Arial" pitchFamily="34" charset="0"/>
              </a:rPr>
              <a:t>соҳаи </a:t>
            </a:r>
            <a:r>
              <a:rPr kumimoji="0" lang="ru-RU" sz="1600" b="1" i="0" u="none" strike="noStrike" cap="none" normalizeH="0" baseline="0" dirty="0">
                <a:ln>
                  <a:noFill/>
                </a:ln>
                <a:solidFill>
                  <a:srgbClr val="333333"/>
                </a:solidFill>
                <a:effectLst/>
                <a:latin typeface="Arial" pitchFamily="34" charset="0"/>
                <a:ea typeface="Times New Roman" pitchFamily="18" charset="0"/>
                <a:cs typeface="Arial" pitchFamily="34" charset="0"/>
              </a:rPr>
              <a:t>энергетика.</a:t>
            </a:r>
            <a:endParaRPr kumimoji="0" lang="tg-Cyrl-TJ" sz="1000" b="0" i="0" u="none" strike="noStrike" cap="none" normalizeH="0" baseline="0" dirty="0">
              <a:ln>
                <a:noFill/>
              </a:ln>
              <a:solidFill>
                <a:srgbClr val="333333"/>
              </a:solidFill>
              <a:effectLst/>
              <a:latin typeface="Arial" pitchFamily="34" charset="0"/>
              <a:cs typeface="Arial" pitchFamily="34" charset="0"/>
            </a:endParaRPr>
          </a:p>
          <a:p>
            <a:pPr marL="0" marR="0" lvl="0" indent="285750" algn="just" defTabSz="914400" rtl="0" eaLnBrk="0" fontAlgn="base" latinLnBrk="0" hangingPunct="0">
              <a:lnSpc>
                <a:spcPct val="100000"/>
              </a:lnSpc>
              <a:spcBef>
                <a:spcPct val="0"/>
              </a:spcBef>
              <a:spcAft>
                <a:spcPct val="0"/>
              </a:spcAft>
              <a:buClrTx/>
              <a:buSzTx/>
              <a:buFontTx/>
              <a:buChar char="-"/>
              <a:tabLst/>
            </a:pPr>
            <a:endParaRPr lang="tg-Cyrl-TJ" sz="1000" dirty="0">
              <a:solidFill>
                <a:srgbClr val="333333"/>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4"/>
            <a:ext cx="8501122" cy="6124754"/>
          </a:xfrm>
          <a:prstGeom prst="rect">
            <a:avLst/>
          </a:prstGeom>
          <a:solidFill>
            <a:schemeClr val="accent1">
              <a:lumMod val="20000"/>
              <a:lumOff val="80000"/>
            </a:schemeClr>
          </a:solidFill>
        </p:spPr>
        <p:txBody>
          <a:bodyPr wrap="square">
            <a:spAutoFit/>
          </a:bodyPr>
          <a:lstStyle/>
          <a:p>
            <a:endParaRPr lang="ru-RU" sz="1600" b="1" dirty="0">
              <a:latin typeface="Arial" pitchFamily="34" charset="0"/>
              <a:cs typeface="Arial" pitchFamily="34" charset="0"/>
            </a:endParaRPr>
          </a:p>
          <a:p>
            <a:pPr algn="ctr"/>
            <a:endParaRPr lang="tg-Cyrl-TJ" sz="1600" b="1" i="1" dirty="0">
              <a:latin typeface="Arial" pitchFamily="34" charset="0"/>
              <a:cs typeface="Arial" pitchFamily="34" charset="0"/>
            </a:endParaRPr>
          </a:p>
          <a:p>
            <a:pPr algn="ctr"/>
            <a:endParaRPr lang="ru-RU" sz="1600" b="1" i="1" dirty="0">
              <a:latin typeface="Arial" pitchFamily="34" charset="0"/>
              <a:cs typeface="Arial" pitchFamily="34" charset="0"/>
            </a:endParaRPr>
          </a:p>
          <a:p>
            <a:endParaRPr lang="ru-RU" sz="1600" b="1" dirty="0">
              <a:latin typeface="Arial" pitchFamily="34" charset="0"/>
              <a:cs typeface="Arial" pitchFamily="34" charset="0"/>
            </a:endParaRPr>
          </a:p>
          <a:p>
            <a:r>
              <a:rPr lang="ru-RU" sz="1600" b="1" dirty="0" err="1">
                <a:latin typeface="Arial" pitchFamily="34" charset="0"/>
                <a:cs typeface="Arial" pitchFamily="34" charset="0"/>
              </a:rPr>
              <a:t>Зиёда</a:t>
            </a:r>
            <a:r>
              <a:rPr lang="ru-RU" sz="1600" b="1" dirty="0">
                <a:latin typeface="Arial" pitchFamily="34" charset="0"/>
                <a:cs typeface="Arial" pitchFamily="34" charset="0"/>
              </a:rPr>
              <a:t> аз 60 </a:t>
            </a:r>
            <a:r>
              <a:rPr lang="ru-RU" sz="1600" b="1" dirty="0" err="1">
                <a:latin typeface="Arial" pitchFamily="34" charset="0"/>
                <a:cs typeface="Arial" pitchFamily="34" charset="0"/>
              </a:rPr>
              <a:t>фоизи</a:t>
            </a:r>
            <a:r>
              <a:rPr lang="ru-RU" sz="1600" b="1" dirty="0">
                <a:latin typeface="Arial" pitchFamily="34" charset="0"/>
                <a:cs typeface="Arial" pitchFamily="34" charset="0"/>
              </a:rPr>
              <a:t> </a:t>
            </a:r>
            <a:r>
              <a:rPr lang="ru-RU" sz="1600" b="1" dirty="0" err="1">
                <a:latin typeface="Arial" pitchFamily="34" charset="0"/>
                <a:cs typeface="Arial" pitchFamily="34" charset="0"/>
              </a:rPr>
              <a:t>захираҳои гидроэнергетикии</a:t>
            </a:r>
            <a:r>
              <a:rPr lang="ru-RU" sz="1600" b="1" dirty="0">
                <a:latin typeface="Arial" pitchFamily="34" charset="0"/>
                <a:cs typeface="Arial" pitchFamily="34" charset="0"/>
              </a:rPr>
              <a:t> </a:t>
            </a:r>
            <a:r>
              <a:rPr lang="ru-RU" sz="1600" b="1" dirty="0" err="1">
                <a:latin typeface="Arial" pitchFamily="34" charset="0"/>
                <a:cs typeface="Arial" pitchFamily="34" charset="0"/>
              </a:rPr>
              <a:t>Осиёи</a:t>
            </a:r>
            <a:r>
              <a:rPr lang="ru-RU" sz="1600" b="1" dirty="0">
                <a:latin typeface="Arial" pitchFamily="34" charset="0"/>
                <a:cs typeface="Arial" pitchFamily="34" charset="0"/>
              </a:rPr>
              <a:t> </a:t>
            </a:r>
            <a:r>
              <a:rPr lang="ru-RU" sz="1600" b="1" dirty="0" err="1">
                <a:latin typeface="Arial" pitchFamily="34" charset="0"/>
                <a:cs typeface="Arial" pitchFamily="34" charset="0"/>
              </a:rPr>
              <a:t>Марказӣ </a:t>
            </a:r>
            <a:r>
              <a:rPr lang="ru-RU" sz="1600" b="1" dirty="0">
                <a:latin typeface="Arial" pitchFamily="34" charset="0"/>
                <a:cs typeface="Arial" pitchFamily="34" charset="0"/>
              </a:rPr>
              <a:t>дар </a:t>
            </a:r>
            <a:r>
              <a:rPr lang="ru-RU" sz="1600" b="1" dirty="0" err="1">
                <a:latin typeface="Arial" pitchFamily="34" charset="0"/>
                <a:cs typeface="Arial" pitchFamily="34" charset="0"/>
              </a:rPr>
              <a:t>ҳудуди кишвари</a:t>
            </a:r>
            <a:r>
              <a:rPr lang="ru-RU" sz="1600" b="1" dirty="0">
                <a:latin typeface="Arial" pitchFamily="34" charset="0"/>
                <a:cs typeface="Arial" pitchFamily="34" charset="0"/>
              </a:rPr>
              <a:t> мо </a:t>
            </a:r>
            <a:r>
              <a:rPr lang="ru-RU" sz="1600" b="1" dirty="0" err="1">
                <a:latin typeface="Arial" pitchFamily="34" charset="0"/>
                <a:cs typeface="Arial" pitchFamily="34" charset="0"/>
              </a:rPr>
              <a:t>ташаккул</a:t>
            </a:r>
            <a:r>
              <a:rPr lang="ru-RU" sz="1600" b="1" dirty="0">
                <a:latin typeface="Arial" pitchFamily="34" charset="0"/>
                <a:cs typeface="Arial" pitchFamily="34" charset="0"/>
              </a:rPr>
              <a:t> </a:t>
            </a:r>
            <a:r>
              <a:rPr lang="ru-RU" sz="1600" b="1" dirty="0" err="1">
                <a:latin typeface="Arial" pitchFamily="34" charset="0"/>
                <a:cs typeface="Arial" pitchFamily="34" charset="0"/>
              </a:rPr>
              <a:t>меёбад</a:t>
            </a:r>
            <a:r>
              <a:rPr lang="ru-RU" sz="1600" b="1" dirty="0">
                <a:latin typeface="Arial" pitchFamily="34" charset="0"/>
                <a:cs typeface="Arial" pitchFamily="34" charset="0"/>
              </a:rPr>
              <a:t>. </a:t>
            </a:r>
          </a:p>
          <a:p>
            <a:endParaRPr lang="ru-RU" sz="1600" b="1" dirty="0">
              <a:latin typeface="Arial" pitchFamily="34" charset="0"/>
              <a:cs typeface="Arial" pitchFamily="34" charset="0"/>
            </a:endParaRPr>
          </a:p>
          <a:p>
            <a:r>
              <a:rPr lang="ru-RU" sz="1600" b="1" dirty="0">
                <a:latin typeface="Arial" pitchFamily="34" charset="0"/>
                <a:cs typeface="Arial" pitchFamily="34" charset="0"/>
              </a:rPr>
              <a:t>Айни </a:t>
            </a:r>
            <a:r>
              <a:rPr lang="ru-RU" sz="1600" b="1" dirty="0" err="1">
                <a:latin typeface="Arial" pitchFamily="34" charset="0"/>
                <a:cs typeface="Arial" pitchFamily="34" charset="0"/>
              </a:rPr>
              <a:t>замон</a:t>
            </a:r>
            <a:r>
              <a:rPr lang="ru-RU" sz="1600" b="1" dirty="0">
                <a:latin typeface="Arial" pitchFamily="34" charset="0"/>
                <a:cs typeface="Arial" pitchFamily="34" charset="0"/>
              </a:rPr>
              <a:t>, аз </a:t>
            </a:r>
            <a:r>
              <a:rPr lang="ru-RU" sz="1600" b="1" dirty="0" err="1">
                <a:latin typeface="Arial" pitchFamily="34" charset="0"/>
                <a:cs typeface="Arial" pitchFamily="34" charset="0"/>
              </a:rPr>
              <a:t>ҷониби коршиносон</a:t>
            </a:r>
            <a:r>
              <a:rPr lang="ru-RU" sz="1600" b="1" dirty="0">
                <a:latin typeface="Arial" pitchFamily="34" charset="0"/>
                <a:cs typeface="Arial" pitchFamily="34" charset="0"/>
              </a:rPr>
              <a:t> </a:t>
            </a:r>
            <a:r>
              <a:rPr lang="ru-RU" sz="1600" b="1" dirty="0" err="1">
                <a:latin typeface="Arial" pitchFamily="34" charset="0"/>
                <a:cs typeface="Arial" pitchFamily="34" charset="0"/>
              </a:rPr>
              <a:t>баҳогузории захираҳо ва</a:t>
            </a:r>
            <a:r>
              <a:rPr lang="ru-RU" sz="1600" b="1" dirty="0">
                <a:latin typeface="Arial" pitchFamily="34" charset="0"/>
                <a:cs typeface="Arial" pitchFamily="34" charset="0"/>
              </a:rPr>
              <a:t> </a:t>
            </a:r>
            <a:r>
              <a:rPr lang="ru-RU" sz="1600" b="1" dirty="0" err="1">
                <a:latin typeface="Arial" pitchFamily="34" charset="0"/>
                <a:cs typeface="Arial" pitchFamily="34" charset="0"/>
              </a:rPr>
              <a:t>иқтидори манбаъҳои барқароршавандаи </a:t>
            </a:r>
            <a:r>
              <a:rPr lang="ru-RU" sz="1600" b="1" dirty="0">
                <a:latin typeface="Arial" pitchFamily="34" charset="0"/>
                <a:cs typeface="Arial" pitchFamily="34" charset="0"/>
              </a:rPr>
              <a:t>энергия аз </a:t>
            </a:r>
            <a:r>
              <a:rPr lang="ru-RU" sz="1600" b="1" dirty="0" err="1">
                <a:latin typeface="Arial" pitchFamily="34" charset="0"/>
                <a:cs typeface="Arial" pitchFamily="34" charset="0"/>
              </a:rPr>
              <a:t>рӯи захираҳои гидроэнергетикӣ</a:t>
            </a:r>
            <a:r>
              <a:rPr lang="ru-RU" sz="1600" b="1" dirty="0">
                <a:latin typeface="Arial" pitchFamily="34" charset="0"/>
                <a:cs typeface="Arial" pitchFamily="34" charset="0"/>
              </a:rPr>
              <a:t>, </a:t>
            </a:r>
            <a:r>
              <a:rPr lang="ru-RU" sz="1600" b="1" dirty="0" err="1">
                <a:latin typeface="Arial" pitchFamily="34" charset="0"/>
                <a:cs typeface="Arial" pitchFamily="34" charset="0"/>
              </a:rPr>
              <a:t>офтоб</a:t>
            </a:r>
            <a:r>
              <a:rPr lang="ru-RU" sz="1600" b="1" dirty="0">
                <a:latin typeface="Arial" pitchFamily="34" charset="0"/>
                <a:cs typeface="Arial" pitchFamily="34" charset="0"/>
              </a:rPr>
              <a:t>, бод </a:t>
            </a:r>
            <a:r>
              <a:rPr lang="ru-RU" sz="1600" b="1" dirty="0" err="1">
                <a:latin typeface="Arial" pitchFamily="34" charset="0"/>
                <a:cs typeface="Arial" pitchFamily="34" charset="0"/>
              </a:rPr>
              <a:t>ва</a:t>
            </a:r>
            <a:r>
              <a:rPr lang="ru-RU" sz="1600" b="1" dirty="0">
                <a:latin typeface="Arial" pitchFamily="34" charset="0"/>
                <a:cs typeface="Arial" pitchFamily="34" charset="0"/>
              </a:rPr>
              <a:t> </a:t>
            </a:r>
            <a:r>
              <a:rPr lang="ru-RU" sz="1600" b="1" dirty="0" err="1">
                <a:latin typeface="Arial" pitchFamily="34" charset="0"/>
                <a:cs typeface="Arial" pitchFamily="34" charset="0"/>
              </a:rPr>
              <a:t>геотермалии</a:t>
            </a:r>
            <a:r>
              <a:rPr lang="ru-RU" sz="1600" b="1" dirty="0">
                <a:latin typeface="Arial" pitchFamily="34" charset="0"/>
                <a:cs typeface="Arial" pitchFamily="34" charset="0"/>
              </a:rPr>
              <a:t> </a:t>
            </a:r>
            <a:r>
              <a:rPr lang="ru-RU" sz="1600" b="1" dirty="0" err="1">
                <a:latin typeface="Arial" pitchFamily="34" charset="0"/>
                <a:cs typeface="Arial" pitchFamily="34" charset="0"/>
              </a:rPr>
              <a:t>кишварамон</a:t>
            </a:r>
            <a:r>
              <a:rPr lang="ru-RU" sz="1600" b="1" dirty="0">
                <a:latin typeface="Arial" pitchFamily="34" charset="0"/>
                <a:cs typeface="Arial" pitchFamily="34" charset="0"/>
              </a:rPr>
              <a:t> </a:t>
            </a:r>
            <a:r>
              <a:rPr lang="ru-RU" sz="1600" b="1" dirty="0" err="1">
                <a:latin typeface="Arial" pitchFamily="34" charset="0"/>
                <a:cs typeface="Arial" pitchFamily="34" charset="0"/>
              </a:rPr>
              <a:t>мавриди</a:t>
            </a:r>
            <a:r>
              <a:rPr lang="ru-RU" sz="1600" b="1" dirty="0">
                <a:latin typeface="Arial" pitchFamily="34" charset="0"/>
                <a:cs typeface="Arial" pitchFamily="34" charset="0"/>
              </a:rPr>
              <a:t> </a:t>
            </a:r>
            <a:r>
              <a:rPr lang="ru-RU" sz="1600" b="1" dirty="0" err="1">
                <a:latin typeface="Arial" pitchFamily="34" charset="0"/>
                <a:cs typeface="Arial" pitchFamily="34" charset="0"/>
              </a:rPr>
              <a:t>омӯзиш қарор дода</a:t>
            </a:r>
            <a:r>
              <a:rPr lang="ru-RU" sz="1600" b="1" dirty="0">
                <a:latin typeface="Arial" pitchFamily="34" charset="0"/>
                <a:cs typeface="Arial" pitchFamily="34" charset="0"/>
              </a:rPr>
              <a:t> </a:t>
            </a:r>
            <a:r>
              <a:rPr lang="ru-RU" sz="1600" b="1" dirty="0" err="1">
                <a:latin typeface="Arial" pitchFamily="34" charset="0"/>
                <a:cs typeface="Arial" pitchFamily="34" charset="0"/>
              </a:rPr>
              <a:t>шудааст</a:t>
            </a:r>
            <a:r>
              <a:rPr lang="ru-RU" sz="1600" b="1" dirty="0">
                <a:latin typeface="Arial" pitchFamily="34" charset="0"/>
                <a:cs typeface="Arial" pitchFamily="34" charset="0"/>
              </a:rPr>
              <a:t>. </a:t>
            </a:r>
          </a:p>
          <a:p>
            <a:endParaRPr lang="ru-RU" sz="1600" b="1" dirty="0">
              <a:latin typeface="Arial" pitchFamily="34" charset="0"/>
              <a:cs typeface="Arial" pitchFamily="34" charset="0"/>
            </a:endParaRPr>
          </a:p>
          <a:p>
            <a:r>
              <a:rPr lang="ru-RU" sz="1600" b="1" dirty="0" err="1">
                <a:latin typeface="Arial" pitchFamily="34" charset="0"/>
                <a:cs typeface="Arial" pitchFamily="34" charset="0"/>
              </a:rPr>
              <a:t>Захираҳои энергетикии</a:t>
            </a:r>
            <a:r>
              <a:rPr lang="ru-RU" sz="1600" b="1" dirty="0">
                <a:latin typeface="Arial" pitchFamily="34" charset="0"/>
                <a:cs typeface="Arial" pitchFamily="34" charset="0"/>
              </a:rPr>
              <a:t> </a:t>
            </a:r>
            <a:r>
              <a:rPr lang="ru-RU" sz="1600" b="1" dirty="0" err="1">
                <a:latin typeface="Arial" pitchFamily="34" charset="0"/>
                <a:cs typeface="Arial" pitchFamily="34" charset="0"/>
              </a:rPr>
              <a:t>манбаъҳои мазкур</a:t>
            </a:r>
            <a:r>
              <a:rPr lang="ru-RU" sz="1600" b="1" dirty="0">
                <a:latin typeface="Arial" pitchFamily="34" charset="0"/>
                <a:cs typeface="Arial" pitchFamily="34" charset="0"/>
              </a:rPr>
              <a:t> (</a:t>
            </a:r>
            <a:r>
              <a:rPr lang="ru-RU" sz="1600" b="1" dirty="0" err="1">
                <a:latin typeface="Arial" pitchFamily="34" charset="0"/>
                <a:cs typeface="Arial" pitchFamily="34" charset="0"/>
              </a:rPr>
              <a:t>бе</a:t>
            </a:r>
            <a:r>
              <a:rPr lang="ru-RU" sz="1600" b="1" dirty="0">
                <a:latin typeface="Arial" pitchFamily="34" charset="0"/>
                <a:cs typeface="Arial" pitchFamily="34" charset="0"/>
              </a:rPr>
              <a:t> </a:t>
            </a:r>
            <a:r>
              <a:rPr lang="ru-RU" sz="1600" b="1" dirty="0" err="1">
                <a:latin typeface="Arial" pitchFamily="34" charset="0"/>
                <a:cs typeface="Arial" pitchFamily="34" charset="0"/>
              </a:rPr>
              <a:t>дарназардошти</a:t>
            </a:r>
            <a:r>
              <a:rPr lang="ru-RU" sz="1600" b="1" dirty="0">
                <a:latin typeface="Arial" pitchFamily="34" charset="0"/>
                <a:cs typeface="Arial" pitchFamily="34" charset="0"/>
              </a:rPr>
              <a:t> </a:t>
            </a:r>
            <a:r>
              <a:rPr lang="ru-RU" sz="1600" b="1" dirty="0" err="1">
                <a:latin typeface="Arial" pitchFamily="34" charset="0"/>
                <a:cs typeface="Arial" pitchFamily="34" charset="0"/>
              </a:rPr>
              <a:t>неругоҳҳои барқи обии</a:t>
            </a:r>
            <a:r>
              <a:rPr lang="ru-RU" sz="1600" b="1" dirty="0">
                <a:latin typeface="Arial" pitchFamily="34" charset="0"/>
                <a:cs typeface="Arial" pitchFamily="34" charset="0"/>
              </a:rPr>
              <a:t> </a:t>
            </a:r>
            <a:r>
              <a:rPr lang="ru-RU" sz="1600" b="1" dirty="0" err="1">
                <a:latin typeface="Arial" pitchFamily="34" charset="0"/>
                <a:cs typeface="Arial" pitchFamily="34" charset="0"/>
              </a:rPr>
              <a:t>азим</a:t>
            </a:r>
            <a:r>
              <a:rPr lang="ru-RU" sz="1600" b="1" dirty="0">
                <a:latin typeface="Arial" pitchFamily="34" charset="0"/>
                <a:cs typeface="Arial" pitchFamily="34" charset="0"/>
              </a:rPr>
              <a:t>) дар </a:t>
            </a:r>
            <a:r>
              <a:rPr lang="ru-RU" sz="1600" b="1" dirty="0" err="1">
                <a:latin typeface="Arial" pitchFamily="34" charset="0"/>
                <a:cs typeface="Arial" pitchFamily="34" charset="0"/>
              </a:rPr>
              <a:t>Тоҷикистон зиёда</a:t>
            </a:r>
            <a:r>
              <a:rPr lang="ru-RU" sz="1600" b="1" dirty="0">
                <a:latin typeface="Arial" pitchFamily="34" charset="0"/>
                <a:cs typeface="Arial" pitchFamily="34" charset="0"/>
              </a:rPr>
              <a:t> аз 35 754,55 МВт </a:t>
            </a:r>
            <a:r>
              <a:rPr lang="ru-RU" sz="1600" b="1" dirty="0" err="1">
                <a:latin typeface="Arial" pitchFamily="34" charset="0"/>
                <a:cs typeface="Arial" pitchFamily="34" charset="0"/>
              </a:rPr>
              <a:t>муайян</a:t>
            </a:r>
            <a:r>
              <a:rPr lang="ru-RU" sz="1600" b="1" dirty="0">
                <a:latin typeface="Arial" pitchFamily="34" charset="0"/>
                <a:cs typeface="Arial" pitchFamily="34" charset="0"/>
              </a:rPr>
              <a:t> карда </a:t>
            </a:r>
            <a:r>
              <a:rPr lang="ru-RU" sz="1600" b="1" dirty="0" err="1">
                <a:latin typeface="Arial" pitchFamily="34" charset="0"/>
                <a:cs typeface="Arial" pitchFamily="34" charset="0"/>
              </a:rPr>
              <a:t>шудааст</a:t>
            </a:r>
            <a:r>
              <a:rPr lang="ru-RU" sz="1600" b="1" dirty="0">
                <a:latin typeface="Arial" pitchFamily="34" charset="0"/>
                <a:cs typeface="Arial" pitchFamily="34" charset="0"/>
              </a:rPr>
              <a:t>. </a:t>
            </a:r>
          </a:p>
          <a:p>
            <a:r>
              <a:rPr lang="ru-RU" sz="1600" b="1" dirty="0">
                <a:latin typeface="Arial" pitchFamily="34" charset="0"/>
                <a:cs typeface="Arial" pitchFamily="34" charset="0"/>
              </a:rPr>
              <a:t>Аз </a:t>
            </a:r>
            <a:r>
              <a:rPr lang="ru-RU" sz="1600" b="1" dirty="0" err="1">
                <a:latin typeface="Arial" pitchFamily="34" charset="0"/>
                <a:cs typeface="Arial" pitchFamily="34" charset="0"/>
              </a:rPr>
              <a:t>ҷумла</a:t>
            </a:r>
            <a:r>
              <a:rPr lang="ru-RU" sz="1600" b="1" dirty="0">
                <a:latin typeface="Arial" pitchFamily="34" charset="0"/>
                <a:cs typeface="Arial" pitchFamily="34" charset="0"/>
              </a:rPr>
              <a:t>:</a:t>
            </a:r>
          </a:p>
          <a:p>
            <a:pPr>
              <a:buFontTx/>
              <a:buChar char="-"/>
            </a:pPr>
            <a:r>
              <a:rPr lang="ru-RU" sz="1400" b="1" dirty="0" err="1">
                <a:latin typeface="Arial" pitchFamily="34" charset="0"/>
                <a:cs typeface="Arial" pitchFamily="34" charset="0"/>
              </a:rPr>
              <a:t>иқтидори дарёҳо барои</a:t>
            </a:r>
            <a:r>
              <a:rPr lang="ru-RU" sz="1400" b="1" dirty="0">
                <a:latin typeface="Arial" pitchFamily="34" charset="0"/>
                <a:cs typeface="Arial" pitchFamily="34" charset="0"/>
              </a:rPr>
              <a:t> </a:t>
            </a:r>
            <a:r>
              <a:rPr lang="ru-RU" sz="1400" b="1" dirty="0" err="1">
                <a:latin typeface="Arial" pitchFamily="34" charset="0"/>
                <a:cs typeface="Arial" pitchFamily="34" charset="0"/>
              </a:rPr>
              <a:t>сохтмони</a:t>
            </a:r>
            <a:r>
              <a:rPr lang="ru-RU" sz="1400" b="1" dirty="0">
                <a:latin typeface="Arial" pitchFamily="34" charset="0"/>
                <a:cs typeface="Arial" pitchFamily="34" charset="0"/>
              </a:rPr>
              <a:t> </a:t>
            </a:r>
            <a:r>
              <a:rPr lang="ru-RU" sz="1400" b="1" dirty="0" err="1">
                <a:latin typeface="Arial" pitchFamily="34" charset="0"/>
                <a:cs typeface="Arial" pitchFamily="34" charset="0"/>
              </a:rPr>
              <a:t>нерӯгоҳҳои хурди</a:t>
            </a:r>
            <a:r>
              <a:rPr lang="ru-RU" sz="1400" b="1" dirty="0">
                <a:latin typeface="Arial" pitchFamily="34" charset="0"/>
                <a:cs typeface="Arial" pitchFamily="34" charset="0"/>
              </a:rPr>
              <a:t> </a:t>
            </a:r>
            <a:r>
              <a:rPr lang="ru-RU" sz="1400" b="1" dirty="0" err="1">
                <a:latin typeface="Arial" pitchFamily="34" charset="0"/>
                <a:cs typeface="Arial" pitchFamily="34" charset="0"/>
              </a:rPr>
              <a:t>барқи обӣ </a:t>
            </a:r>
            <a:r>
              <a:rPr lang="ru-RU" sz="1400" b="1" dirty="0">
                <a:latin typeface="Arial" pitchFamily="34" charset="0"/>
                <a:cs typeface="Arial" pitchFamily="34" charset="0"/>
              </a:rPr>
              <a:t>32 476 </a:t>
            </a:r>
            <a:r>
              <a:rPr lang="ru-RU" sz="1400" b="1" dirty="0" err="1">
                <a:latin typeface="Arial" pitchFamily="34" charset="0"/>
                <a:cs typeface="Arial" pitchFamily="34" charset="0"/>
              </a:rPr>
              <a:t>МВт-ро</a:t>
            </a:r>
            <a:r>
              <a:rPr lang="ru-RU" sz="1400" b="1" dirty="0">
                <a:latin typeface="Arial" pitchFamily="34" charset="0"/>
                <a:cs typeface="Arial" pitchFamily="34" charset="0"/>
              </a:rPr>
              <a:t> </a:t>
            </a:r>
            <a:r>
              <a:rPr lang="ru-RU" sz="1400" b="1" dirty="0" err="1">
                <a:latin typeface="Arial" pitchFamily="34" charset="0"/>
                <a:cs typeface="Arial" pitchFamily="34" charset="0"/>
              </a:rPr>
              <a:t>ташкил</a:t>
            </a:r>
            <a:r>
              <a:rPr lang="ru-RU" sz="1400" b="1" dirty="0">
                <a:latin typeface="Arial" pitchFamily="34" charset="0"/>
                <a:cs typeface="Arial" pitchFamily="34" charset="0"/>
              </a:rPr>
              <a:t> </a:t>
            </a:r>
            <a:r>
              <a:rPr lang="ru-RU" sz="1400" b="1" dirty="0" err="1">
                <a:latin typeface="Arial" pitchFamily="34" charset="0"/>
                <a:cs typeface="Arial" pitchFamily="34" charset="0"/>
              </a:rPr>
              <a:t>медиҳад</a:t>
            </a:r>
            <a:r>
              <a:rPr lang="ru-RU" sz="1400" b="1" dirty="0">
                <a:latin typeface="Arial" pitchFamily="34" charset="0"/>
                <a:cs typeface="Arial" pitchFamily="34" charset="0"/>
              </a:rPr>
              <a:t>.</a:t>
            </a:r>
          </a:p>
          <a:p>
            <a:pPr>
              <a:buFontTx/>
              <a:buChar char="-"/>
            </a:pPr>
            <a:endParaRPr lang="ru-RU" sz="1400" b="1" dirty="0">
              <a:latin typeface="Arial" pitchFamily="34" charset="0"/>
              <a:cs typeface="Arial" pitchFamily="34" charset="0"/>
            </a:endParaRPr>
          </a:p>
          <a:p>
            <a:r>
              <a:rPr lang="ru-RU" sz="1400" b="1" dirty="0">
                <a:latin typeface="Arial" pitchFamily="34" charset="0"/>
                <a:cs typeface="Arial" pitchFamily="34" charset="0"/>
              </a:rPr>
              <a:t>-Ин </a:t>
            </a:r>
            <a:r>
              <a:rPr lang="ru-RU" sz="1400" b="1" dirty="0" err="1">
                <a:latin typeface="Arial" pitchFamily="34" charset="0"/>
                <a:cs typeface="Arial" pitchFamily="34" charset="0"/>
              </a:rPr>
              <a:t>имкон</a:t>
            </a:r>
            <a:r>
              <a:rPr lang="ru-RU" sz="1400" b="1" dirty="0">
                <a:latin typeface="Arial" pitchFamily="34" charset="0"/>
                <a:cs typeface="Arial" pitchFamily="34" charset="0"/>
              </a:rPr>
              <a:t> </a:t>
            </a:r>
            <a:r>
              <a:rPr lang="ru-RU" sz="1400" b="1" dirty="0" err="1">
                <a:latin typeface="Arial" pitchFamily="34" charset="0"/>
                <a:cs typeface="Arial" pitchFamily="34" charset="0"/>
              </a:rPr>
              <a:t>медиҳад</a:t>
            </a:r>
            <a:r>
              <a:rPr lang="ru-RU" sz="1400" b="1" dirty="0">
                <a:latin typeface="Arial" pitchFamily="34" charset="0"/>
                <a:cs typeface="Arial" pitchFamily="34" charset="0"/>
              </a:rPr>
              <a:t>, </a:t>
            </a:r>
            <a:r>
              <a:rPr lang="ru-RU" sz="1400" b="1" dirty="0" err="1">
                <a:latin typeface="Arial" pitchFamily="34" charset="0"/>
                <a:cs typeface="Arial" pitchFamily="34" charset="0"/>
              </a:rPr>
              <a:t>ки</a:t>
            </a:r>
            <a:r>
              <a:rPr lang="ru-RU" sz="1400" b="1" dirty="0">
                <a:latin typeface="Arial" pitchFamily="34" charset="0"/>
                <a:cs typeface="Arial" pitchFamily="34" charset="0"/>
              </a:rPr>
              <a:t> </a:t>
            </a:r>
            <a:r>
              <a:rPr lang="ru-RU" sz="1400" b="1" dirty="0" err="1">
                <a:latin typeface="Arial" pitchFamily="34" charset="0"/>
                <a:cs typeface="Arial" pitchFamily="34" charset="0"/>
              </a:rPr>
              <a:t>истеҳсоли зиёда</a:t>
            </a:r>
            <a:r>
              <a:rPr lang="ru-RU" sz="1400" b="1" dirty="0">
                <a:latin typeface="Arial" pitchFamily="34" charset="0"/>
                <a:cs typeface="Arial" pitchFamily="34" charset="0"/>
              </a:rPr>
              <a:t> аз 100 </a:t>
            </a:r>
            <a:r>
              <a:rPr lang="ru-RU" sz="1400" b="1" dirty="0" err="1">
                <a:latin typeface="Arial" pitchFamily="34" charset="0"/>
                <a:cs typeface="Arial" pitchFamily="34" charset="0"/>
              </a:rPr>
              <a:t>млрд</a:t>
            </a:r>
            <a:r>
              <a:rPr lang="ru-RU" sz="1400" b="1" dirty="0">
                <a:latin typeface="Arial" pitchFamily="34" charset="0"/>
                <a:cs typeface="Arial" pitchFamily="34" charset="0"/>
              </a:rPr>
              <a:t> </a:t>
            </a:r>
            <a:r>
              <a:rPr lang="ru-RU" sz="1400" b="1" dirty="0" err="1">
                <a:latin typeface="Arial" pitchFamily="34" charset="0"/>
                <a:cs typeface="Arial" pitchFamily="34" charset="0"/>
              </a:rPr>
              <a:t>кВт.соат</a:t>
            </a:r>
            <a:r>
              <a:rPr lang="ru-RU" sz="1400" b="1" dirty="0">
                <a:latin typeface="Arial" pitchFamily="34" charset="0"/>
                <a:cs typeface="Arial" pitchFamily="34" charset="0"/>
              </a:rPr>
              <a:t> солона </a:t>
            </a:r>
            <a:r>
              <a:rPr lang="ru-RU" sz="1400" b="1" dirty="0" err="1">
                <a:latin typeface="Arial" pitchFamily="34" charset="0"/>
                <a:cs typeface="Arial" pitchFamily="34" charset="0"/>
              </a:rPr>
              <a:t>таъмин</a:t>
            </a:r>
            <a:r>
              <a:rPr lang="ru-RU" sz="1400" b="1" dirty="0">
                <a:latin typeface="Arial" pitchFamily="34" charset="0"/>
                <a:cs typeface="Arial" pitchFamily="34" charset="0"/>
              </a:rPr>
              <a:t> карда </a:t>
            </a:r>
            <a:r>
              <a:rPr lang="ru-RU" sz="1400" b="1" dirty="0" err="1">
                <a:latin typeface="Arial" pitchFamily="34" charset="0"/>
                <a:cs typeface="Arial" pitchFamily="34" charset="0"/>
              </a:rPr>
              <a:t>шавад</a:t>
            </a:r>
            <a:r>
              <a:rPr lang="ru-RU" sz="1400" b="1" dirty="0">
                <a:latin typeface="Arial" pitchFamily="34" charset="0"/>
                <a:cs typeface="Arial" pitchFamily="34" charset="0"/>
              </a:rPr>
              <a:t>. </a:t>
            </a:r>
          </a:p>
          <a:p>
            <a:endParaRPr lang="ru-RU" sz="1400" b="1" dirty="0">
              <a:latin typeface="Arial" pitchFamily="34" charset="0"/>
              <a:cs typeface="Arial" pitchFamily="34" charset="0"/>
            </a:endParaRPr>
          </a:p>
          <a:p>
            <a:r>
              <a:rPr lang="ru-RU" sz="1400" b="1" dirty="0" err="1">
                <a:latin typeface="Arial" pitchFamily="34" charset="0"/>
                <a:cs typeface="Arial" pitchFamily="34" charset="0"/>
              </a:rPr>
              <a:t>-тадриҷан </a:t>
            </a:r>
            <a:r>
              <a:rPr lang="ru-RU" sz="1400" b="1" dirty="0">
                <a:latin typeface="Arial" pitchFamily="34" charset="0"/>
                <a:cs typeface="Arial" pitchFamily="34" charset="0"/>
              </a:rPr>
              <a:t>аз худ </a:t>
            </a:r>
            <a:r>
              <a:rPr lang="ru-RU" sz="1400" b="1" dirty="0" err="1">
                <a:latin typeface="Arial" pitchFamily="34" charset="0"/>
                <a:cs typeface="Arial" pitchFamily="34" charset="0"/>
              </a:rPr>
              <a:t>намудани</a:t>
            </a:r>
            <a:r>
              <a:rPr lang="ru-RU" sz="1400" b="1" dirty="0">
                <a:latin typeface="Arial" pitchFamily="34" charset="0"/>
                <a:cs typeface="Arial" pitchFamily="34" charset="0"/>
              </a:rPr>
              <a:t> ин </a:t>
            </a:r>
            <a:r>
              <a:rPr lang="ru-RU" sz="1400" b="1" dirty="0" err="1">
                <a:latin typeface="Arial" pitchFamily="34" charset="0"/>
                <a:cs typeface="Arial" pitchFamily="34" charset="0"/>
              </a:rPr>
              <a:t>захираҳо имконият</a:t>
            </a:r>
            <a:r>
              <a:rPr lang="ru-RU" sz="1400" b="1" dirty="0">
                <a:latin typeface="Arial" pitchFamily="34" charset="0"/>
                <a:cs typeface="Arial" pitchFamily="34" charset="0"/>
              </a:rPr>
              <a:t> </a:t>
            </a:r>
            <a:r>
              <a:rPr lang="ru-RU" sz="1400" b="1" dirty="0" err="1">
                <a:latin typeface="Arial" pitchFamily="34" charset="0"/>
                <a:cs typeface="Arial" pitchFamily="34" charset="0"/>
              </a:rPr>
              <a:t>фароҳам меорад</a:t>
            </a:r>
            <a:r>
              <a:rPr lang="ru-RU" sz="1400" b="1" dirty="0">
                <a:latin typeface="Arial" pitchFamily="34" charset="0"/>
                <a:cs typeface="Arial" pitchFamily="34" charset="0"/>
              </a:rPr>
              <a:t>, </a:t>
            </a:r>
            <a:r>
              <a:rPr lang="ru-RU" sz="1400" b="1" dirty="0" err="1">
                <a:latin typeface="Arial" pitchFamily="34" charset="0"/>
                <a:cs typeface="Arial" pitchFamily="34" charset="0"/>
              </a:rPr>
              <a:t>ки</a:t>
            </a:r>
            <a:r>
              <a:rPr lang="ru-RU" sz="1400" b="1" dirty="0">
                <a:latin typeface="Arial" pitchFamily="34" charset="0"/>
                <a:cs typeface="Arial" pitchFamily="34" charset="0"/>
              </a:rPr>
              <a:t> </a:t>
            </a:r>
            <a:r>
              <a:rPr lang="ru-RU" sz="1400" b="1" dirty="0" err="1">
                <a:latin typeface="Arial" pitchFamily="34" charset="0"/>
                <a:cs typeface="Arial" pitchFamily="34" charset="0"/>
              </a:rPr>
              <a:t>мушкилоти</a:t>
            </a:r>
            <a:r>
              <a:rPr lang="ru-RU" sz="1400" b="1" dirty="0">
                <a:latin typeface="Arial" pitchFamily="34" charset="0"/>
                <a:cs typeface="Arial" pitchFamily="34" charset="0"/>
              </a:rPr>
              <a:t> </a:t>
            </a:r>
            <a:r>
              <a:rPr lang="ru-RU" sz="1400" b="1" dirty="0" err="1">
                <a:latin typeface="Arial" pitchFamily="34" charset="0"/>
                <a:cs typeface="Arial" pitchFamily="34" charset="0"/>
              </a:rPr>
              <a:t>иҷтимоию </a:t>
            </a:r>
            <a:r>
              <a:rPr lang="ru-RU" sz="1400" b="1" dirty="0">
                <a:latin typeface="Arial" pitchFamily="34" charset="0"/>
                <a:cs typeface="Arial" pitchFamily="34" charset="0"/>
              </a:rPr>
              <a:t>экологии </a:t>
            </a:r>
            <a:r>
              <a:rPr lang="ru-RU" sz="1400" b="1" dirty="0" err="1">
                <a:latin typeface="Arial" pitchFamily="34" charset="0"/>
                <a:cs typeface="Arial" pitchFamily="34" charset="0"/>
              </a:rPr>
              <a:t>аҳолии минтақаҳои дурдаст</a:t>
            </a:r>
            <a:r>
              <a:rPr lang="ru-RU" sz="1400" b="1" dirty="0">
                <a:latin typeface="Arial" pitchFamily="34" charset="0"/>
                <a:cs typeface="Arial" pitchFamily="34" charset="0"/>
              </a:rPr>
              <a:t> аз </a:t>
            </a:r>
            <a:r>
              <a:rPr lang="ru-RU" sz="1400" b="1" dirty="0" err="1">
                <a:latin typeface="Arial" pitchFamily="34" charset="0"/>
                <a:cs typeface="Arial" pitchFamily="34" charset="0"/>
              </a:rPr>
              <a:t>байн</a:t>
            </a:r>
            <a:r>
              <a:rPr lang="ru-RU" sz="1400" b="1" dirty="0">
                <a:latin typeface="Arial" pitchFamily="34" charset="0"/>
                <a:cs typeface="Arial" pitchFamily="34" charset="0"/>
              </a:rPr>
              <a:t> бурда </a:t>
            </a:r>
            <a:r>
              <a:rPr lang="ru-RU" sz="1400" b="1" dirty="0" err="1">
                <a:latin typeface="Arial" pitchFamily="34" charset="0"/>
                <a:cs typeface="Arial" pitchFamily="34" charset="0"/>
              </a:rPr>
              <a:t>шавад</a:t>
            </a:r>
            <a:r>
              <a:rPr lang="ru-RU" sz="1400" b="1" dirty="0">
                <a:latin typeface="Arial" pitchFamily="34" charset="0"/>
                <a:cs typeface="Arial" pitchFamily="34" charset="0"/>
              </a:rPr>
              <a:t>;</a:t>
            </a:r>
          </a:p>
          <a:p>
            <a:endParaRPr lang="ru-RU" sz="1400" b="1" dirty="0">
              <a:latin typeface="Arial" pitchFamily="34" charset="0"/>
              <a:cs typeface="Arial" pitchFamily="34" charset="0"/>
            </a:endParaRPr>
          </a:p>
          <a:p>
            <a:r>
              <a:rPr lang="tg-Cyrl-TJ" sz="1400" b="1" dirty="0">
                <a:latin typeface="Arial" pitchFamily="34" charset="0"/>
                <a:cs typeface="Arial" pitchFamily="34" charset="0"/>
              </a:rPr>
              <a:t>-</a:t>
            </a:r>
            <a:r>
              <a:rPr lang="ru-RU" sz="1400" b="1" dirty="0" err="1">
                <a:latin typeface="Arial" pitchFamily="34" charset="0"/>
                <a:cs typeface="Arial" pitchFamily="34" charset="0"/>
              </a:rPr>
              <a:t>давомнокии</a:t>
            </a:r>
            <a:r>
              <a:rPr lang="ru-RU" sz="1400" b="1" dirty="0">
                <a:latin typeface="Arial" pitchFamily="34" charset="0"/>
                <a:cs typeface="Arial" pitchFamily="34" charset="0"/>
              </a:rPr>
              <a:t> </a:t>
            </a:r>
            <a:r>
              <a:rPr lang="ru-RU" sz="1400" b="1" dirty="0" err="1">
                <a:latin typeface="Arial" pitchFamily="34" charset="0"/>
                <a:cs typeface="Arial" pitchFamily="34" charset="0"/>
              </a:rPr>
              <a:t>солонаи</a:t>
            </a:r>
            <a:r>
              <a:rPr lang="ru-RU" sz="1400" b="1" dirty="0">
                <a:latin typeface="Arial" pitchFamily="34" charset="0"/>
                <a:cs typeface="Arial" pitchFamily="34" charset="0"/>
              </a:rPr>
              <a:t> </a:t>
            </a:r>
            <a:r>
              <a:rPr lang="ru-RU" sz="1400" b="1" dirty="0" err="1">
                <a:latin typeface="Arial" pitchFamily="34" charset="0"/>
                <a:cs typeface="Arial" pitchFamily="34" charset="0"/>
              </a:rPr>
              <a:t>дурахши</a:t>
            </a:r>
            <a:r>
              <a:rPr lang="ru-RU" sz="1400" b="1" dirty="0">
                <a:latin typeface="Arial" pitchFamily="34" charset="0"/>
                <a:cs typeface="Arial" pitchFamily="34" charset="0"/>
              </a:rPr>
              <a:t> </a:t>
            </a:r>
            <a:r>
              <a:rPr lang="ru-RU" sz="1400" b="1" dirty="0" err="1">
                <a:latin typeface="Arial" pitchFamily="34" charset="0"/>
                <a:cs typeface="Arial" pitchFamily="34" charset="0"/>
              </a:rPr>
              <a:t>офтоб</a:t>
            </a:r>
            <a:r>
              <a:rPr lang="ru-RU" sz="1400" b="1" dirty="0">
                <a:latin typeface="Arial" pitchFamily="34" charset="0"/>
                <a:cs typeface="Arial" pitchFamily="34" charset="0"/>
              </a:rPr>
              <a:t> дар </a:t>
            </a:r>
            <a:r>
              <a:rPr lang="ru-RU" sz="1400" b="1" dirty="0" err="1">
                <a:latin typeface="Arial" pitchFamily="34" charset="0"/>
                <a:cs typeface="Arial" pitchFamily="34" charset="0"/>
              </a:rPr>
              <a:t>ҳудуди ҷумҳурӣ тақрибан </a:t>
            </a:r>
            <a:r>
              <a:rPr lang="ru-RU" sz="1400" b="1" dirty="0">
                <a:latin typeface="Arial" pitchFamily="34" charset="0"/>
                <a:cs typeface="Arial" pitchFamily="34" charset="0"/>
              </a:rPr>
              <a:t>аз 250 то 330 </a:t>
            </a:r>
            <a:r>
              <a:rPr lang="ru-RU" sz="1400" b="1" dirty="0" err="1">
                <a:latin typeface="Arial" pitchFamily="34" charset="0"/>
                <a:cs typeface="Arial" pitchFamily="34" charset="0"/>
              </a:rPr>
              <a:t>рӯзро </a:t>
            </a:r>
            <a:r>
              <a:rPr lang="ru-RU" sz="1400" b="1" dirty="0">
                <a:latin typeface="Arial" pitchFamily="34" charset="0"/>
                <a:cs typeface="Arial" pitchFamily="34" charset="0"/>
              </a:rPr>
              <a:t>дар бар </a:t>
            </a:r>
            <a:r>
              <a:rPr lang="ru-RU" sz="1400" b="1" dirty="0" err="1">
                <a:latin typeface="Arial" pitchFamily="34" charset="0"/>
                <a:cs typeface="Arial" pitchFamily="34" charset="0"/>
              </a:rPr>
              <a:t>мегирад</a:t>
            </a:r>
            <a:r>
              <a:rPr lang="ru-RU" sz="1400" b="1" dirty="0">
                <a:latin typeface="Arial" pitchFamily="34" charset="0"/>
                <a:cs typeface="Arial" pitchFamily="34" charset="0"/>
              </a:rPr>
              <a:t>, </a:t>
            </a:r>
            <a:r>
              <a:rPr lang="ru-RU" sz="1400" b="1" dirty="0" err="1">
                <a:latin typeface="Arial" pitchFamily="34" charset="0"/>
                <a:cs typeface="Arial" pitchFamily="34" charset="0"/>
              </a:rPr>
              <a:t>ки</a:t>
            </a:r>
            <a:r>
              <a:rPr lang="ru-RU" sz="1400" b="1" dirty="0">
                <a:latin typeface="Arial" pitchFamily="34" charset="0"/>
                <a:cs typeface="Arial" pitchFamily="34" charset="0"/>
              </a:rPr>
              <a:t> </a:t>
            </a:r>
            <a:r>
              <a:rPr lang="ru-RU" sz="1400" b="1" dirty="0" err="1">
                <a:latin typeface="Arial" pitchFamily="34" charset="0"/>
                <a:cs typeface="Arial" pitchFamily="34" charset="0"/>
              </a:rPr>
              <a:t>барои</a:t>
            </a:r>
            <a:r>
              <a:rPr lang="ru-RU" sz="1400" b="1" dirty="0">
                <a:latin typeface="Arial" pitchFamily="34" charset="0"/>
                <a:cs typeface="Arial" pitchFamily="34" charset="0"/>
              </a:rPr>
              <a:t> </a:t>
            </a:r>
            <a:r>
              <a:rPr lang="ru-RU" sz="1400" b="1" dirty="0" err="1">
                <a:latin typeface="Arial" pitchFamily="34" charset="0"/>
                <a:cs typeface="Arial" pitchFamily="34" charset="0"/>
              </a:rPr>
              <a:t>бунёди</a:t>
            </a:r>
            <a:r>
              <a:rPr lang="ru-RU" sz="1400" b="1" dirty="0">
                <a:latin typeface="Arial" pitchFamily="34" charset="0"/>
                <a:cs typeface="Arial" pitchFamily="34" charset="0"/>
              </a:rPr>
              <a:t> </a:t>
            </a:r>
            <a:r>
              <a:rPr lang="ru-RU" sz="1400" b="1" dirty="0" err="1">
                <a:latin typeface="Arial" pitchFamily="34" charset="0"/>
                <a:cs typeface="Arial" pitchFamily="34" charset="0"/>
              </a:rPr>
              <a:t>нерӯгоҳҳои офтобӣ мусоид</a:t>
            </a:r>
            <a:r>
              <a:rPr lang="ru-RU" sz="1400" b="1" dirty="0">
                <a:latin typeface="Arial" pitchFamily="34" charset="0"/>
                <a:cs typeface="Arial" pitchFamily="34" charset="0"/>
              </a:rPr>
              <a:t> </a:t>
            </a:r>
            <a:r>
              <a:rPr lang="ru-RU" sz="1400" b="1" dirty="0" err="1">
                <a:latin typeface="Arial" pitchFamily="34" charset="0"/>
                <a:cs typeface="Arial" pitchFamily="34" charset="0"/>
              </a:rPr>
              <a:t>аст</a:t>
            </a:r>
            <a:r>
              <a:rPr lang="ru-RU" sz="1400" b="1" dirty="0">
                <a:latin typeface="Arial" pitchFamily="34" charset="0"/>
                <a:cs typeface="Arial" pitchFamily="34" charset="0"/>
              </a:rPr>
              <a:t>;</a:t>
            </a:r>
          </a:p>
          <a:p>
            <a:endParaRPr lang="ru-RU" sz="1400" b="1" dirty="0">
              <a:latin typeface="Arial" pitchFamily="34" charset="0"/>
              <a:cs typeface="Arial" pitchFamily="34" charset="0"/>
            </a:endParaRPr>
          </a:p>
          <a:p>
            <a:r>
              <a:rPr lang="ru-RU" sz="1400" b="1" dirty="0" err="1">
                <a:latin typeface="Arial" pitchFamily="34" charset="0"/>
                <a:cs typeface="Arial" pitchFamily="34" charset="0"/>
              </a:rPr>
              <a:t>Иқтидори энергияи</a:t>
            </a:r>
            <a:r>
              <a:rPr lang="ru-RU" sz="1400" b="1" dirty="0">
                <a:latin typeface="Arial" pitchFamily="34" charset="0"/>
                <a:cs typeface="Arial" pitchFamily="34" charset="0"/>
              </a:rPr>
              <a:t> </a:t>
            </a:r>
            <a:r>
              <a:rPr lang="ru-RU" sz="1400" b="1" dirty="0" err="1">
                <a:latin typeface="Arial" pitchFamily="34" charset="0"/>
                <a:cs typeface="Arial" pitchFamily="34" charset="0"/>
              </a:rPr>
              <a:t>бодӣ барои</a:t>
            </a:r>
            <a:r>
              <a:rPr lang="ru-RU" sz="1400" b="1" dirty="0">
                <a:latin typeface="Arial" pitchFamily="34" charset="0"/>
                <a:cs typeface="Arial" pitchFamily="34" charset="0"/>
              </a:rPr>
              <a:t> </a:t>
            </a:r>
            <a:r>
              <a:rPr lang="ru-RU" sz="1400" b="1" dirty="0" err="1">
                <a:latin typeface="Arial" pitchFamily="34" charset="0"/>
                <a:cs typeface="Arial" pitchFamily="34" charset="0"/>
              </a:rPr>
              <a:t>сохтмони</a:t>
            </a:r>
            <a:r>
              <a:rPr lang="ru-RU" sz="1400" b="1" dirty="0">
                <a:latin typeface="Arial" pitchFamily="34" charset="0"/>
                <a:cs typeface="Arial" pitchFamily="34" charset="0"/>
              </a:rPr>
              <a:t> </a:t>
            </a:r>
            <a:r>
              <a:rPr lang="ru-RU" sz="1400" b="1" dirty="0" err="1">
                <a:latin typeface="Arial" pitchFamily="34" charset="0"/>
                <a:cs typeface="Arial" pitchFamily="34" charset="0"/>
              </a:rPr>
              <a:t>неругоҳҳои барқӣ </a:t>
            </a:r>
            <a:r>
              <a:rPr lang="ru-RU" sz="1400" b="1" dirty="0">
                <a:latin typeface="Arial" pitchFamily="34" charset="0"/>
                <a:cs typeface="Arial" pitchFamily="34" charset="0"/>
              </a:rPr>
              <a:t>1 926,35 </a:t>
            </a:r>
            <a:r>
              <a:rPr lang="ru-RU" sz="1400" b="1" dirty="0" err="1">
                <a:latin typeface="Arial" pitchFamily="34" charset="0"/>
                <a:cs typeface="Arial" pitchFamily="34" charset="0"/>
              </a:rPr>
              <a:t>МВт-ро</a:t>
            </a:r>
            <a:r>
              <a:rPr lang="ru-RU" sz="1400" b="1" dirty="0">
                <a:latin typeface="Arial" pitchFamily="34" charset="0"/>
                <a:cs typeface="Arial" pitchFamily="34" charset="0"/>
              </a:rPr>
              <a:t> </a:t>
            </a:r>
            <a:r>
              <a:rPr lang="ru-RU" sz="1400" b="1" dirty="0" err="1">
                <a:latin typeface="Arial" pitchFamily="34" charset="0"/>
                <a:cs typeface="Arial" pitchFamily="34" charset="0"/>
              </a:rPr>
              <a:t>ташкил</a:t>
            </a:r>
            <a:r>
              <a:rPr lang="ru-RU" sz="1400" b="1" dirty="0">
                <a:latin typeface="Arial" pitchFamily="34" charset="0"/>
                <a:cs typeface="Arial" pitchFamily="34" charset="0"/>
              </a:rPr>
              <a:t> </a:t>
            </a:r>
            <a:r>
              <a:rPr lang="ru-RU" sz="1400" b="1" dirty="0" err="1">
                <a:latin typeface="Arial" pitchFamily="34" charset="0"/>
                <a:cs typeface="Arial" pitchFamily="34" charset="0"/>
              </a:rPr>
              <a:t>медиҳад</a:t>
            </a:r>
            <a:r>
              <a:rPr lang="ru-RU" sz="1400" b="1" dirty="0">
                <a:latin typeface="Arial" pitchFamily="34" charset="0"/>
                <a:cs typeface="Arial" pitchFamily="34" charset="0"/>
              </a:rPr>
              <a:t>;</a:t>
            </a:r>
          </a:p>
        </p:txBody>
      </p:sp>
      <p:sp>
        <p:nvSpPr>
          <p:cNvPr id="3" name="TextBox 2"/>
          <p:cNvSpPr txBox="1"/>
          <p:nvPr/>
        </p:nvSpPr>
        <p:spPr>
          <a:xfrm>
            <a:off x="1857356" y="642918"/>
            <a:ext cx="5717591" cy="584775"/>
          </a:xfrm>
          <a:prstGeom prst="rect">
            <a:avLst/>
          </a:prstGeom>
          <a:solidFill>
            <a:schemeClr val="accent6">
              <a:lumMod val="40000"/>
              <a:lumOff val="60000"/>
            </a:schemeClr>
          </a:solidFill>
        </p:spPr>
        <p:txBody>
          <a:bodyPr wrap="square" rtlCol="0">
            <a:spAutoFit/>
          </a:bodyPr>
          <a:lstStyle/>
          <a:p>
            <a:pPr algn="ctr"/>
            <a:r>
              <a:rPr lang="ru-RU" sz="1600" b="1" i="1" dirty="0" err="1">
                <a:latin typeface="Arial" pitchFamily="34" charset="0"/>
                <a:cs typeface="Arial" pitchFamily="34" charset="0"/>
              </a:rPr>
              <a:t>Имконияти</a:t>
            </a:r>
            <a:r>
              <a:rPr lang="ru-RU" sz="1600" b="1" i="1" dirty="0">
                <a:latin typeface="Arial" pitchFamily="34" charset="0"/>
                <a:cs typeface="Arial" pitchFamily="34" charset="0"/>
              </a:rPr>
              <a:t> </a:t>
            </a:r>
            <a:r>
              <a:rPr lang="ru-RU" sz="1600" b="1" i="1" dirty="0" err="1">
                <a:latin typeface="Arial" pitchFamily="34" charset="0"/>
                <a:cs typeface="Arial" pitchFamily="34" charset="0"/>
              </a:rPr>
              <a:t>мавҷуда барои</a:t>
            </a:r>
            <a:r>
              <a:rPr lang="ru-RU" sz="1600" b="1" i="1" dirty="0">
                <a:latin typeface="Arial" pitchFamily="34" charset="0"/>
                <a:cs typeface="Arial" pitchFamily="34" charset="0"/>
              </a:rPr>
              <a:t> </a:t>
            </a:r>
            <a:r>
              <a:rPr lang="ru-RU" sz="1600" b="1" i="1" dirty="0" err="1">
                <a:latin typeface="Arial" pitchFamily="34" charset="0"/>
                <a:cs typeface="Arial" pitchFamily="34" charset="0"/>
              </a:rPr>
              <a:t>бунёди</a:t>
            </a:r>
            <a:r>
              <a:rPr lang="ru-RU" sz="1600" b="1" i="1" dirty="0">
                <a:latin typeface="Arial" pitchFamily="34" charset="0"/>
                <a:cs typeface="Arial" pitchFamily="34" charset="0"/>
              </a:rPr>
              <a:t> </a:t>
            </a:r>
            <a:r>
              <a:rPr lang="ru-RU" sz="1600" b="1" i="1" dirty="0" err="1">
                <a:latin typeface="Arial" pitchFamily="34" charset="0"/>
                <a:cs typeface="Arial" pitchFamily="34" charset="0"/>
              </a:rPr>
              <a:t>нерӯгоҳҳои барқӣ</a:t>
            </a:r>
            <a:r>
              <a:rPr lang="ru-RU" sz="1600" b="1" i="1" dirty="0">
                <a:latin typeface="Arial" pitchFamily="34" charset="0"/>
                <a:cs typeface="Arial" pitchFamily="34" charset="0"/>
              </a:rPr>
              <a:t> </a:t>
            </a:r>
          </a:p>
          <a:p>
            <a:pPr algn="ctr"/>
            <a:r>
              <a:rPr lang="ru-RU" sz="1600" b="1" i="1" dirty="0">
                <a:latin typeface="Arial" pitchFamily="34" charset="0"/>
                <a:cs typeface="Arial" pitchFamily="34" charset="0"/>
              </a:rPr>
              <a:t>аз </a:t>
            </a:r>
            <a:r>
              <a:rPr lang="ru-RU" sz="1600" b="1" i="1" dirty="0" err="1">
                <a:latin typeface="Arial" pitchFamily="34" charset="0"/>
                <a:cs typeface="Arial" pitchFamily="34" charset="0"/>
              </a:rPr>
              <a:t>ҳисоби манбаъҳои барқароршавандаи </a:t>
            </a:r>
            <a:r>
              <a:rPr lang="ru-RU" sz="1600" b="1" i="1" dirty="0">
                <a:latin typeface="Arial" pitchFamily="34" charset="0"/>
                <a:cs typeface="Arial" pitchFamily="34" charset="0"/>
              </a:rPr>
              <a:t>энергия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28093923"/>
              </p:ext>
            </p:extLst>
          </p:nvPr>
        </p:nvGraphicFramePr>
        <p:xfrm>
          <a:off x="285720" y="297315"/>
          <a:ext cx="8643999" cy="6312012"/>
        </p:xfrm>
        <a:graphic>
          <a:graphicData uri="http://schemas.openxmlformats.org/drawingml/2006/table">
            <a:tbl>
              <a:tblPr>
                <a:tableStyleId>{69C7853C-536D-4A76-A0AE-DD22124D55A5}</a:tableStyleId>
              </a:tblPr>
              <a:tblGrid>
                <a:gridCol w="46985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6950007">
                  <a:extLst>
                    <a:ext uri="{9D8B030D-6E8A-4147-A177-3AD203B41FA5}">
                      <a16:colId xmlns:a16="http://schemas.microsoft.com/office/drawing/2014/main" val="20002"/>
                    </a:ext>
                  </a:extLst>
                </a:gridCol>
              </a:tblGrid>
              <a:tr h="751434">
                <a:tc>
                  <a:txBody>
                    <a:bodyPr/>
                    <a:lstStyle/>
                    <a:p>
                      <a:pPr algn="ctr" fontAlgn="ctr"/>
                      <a:r>
                        <a:rPr lang="ru-RU" sz="1400" b="1" u="none" strike="noStrike" dirty="0">
                          <a:solidFill>
                            <a:srgbClr val="000000"/>
                          </a:solidFill>
                          <a:latin typeface="Aptos Narrow" panose="020B0004020202020204" pitchFamily="34" charset="0"/>
                          <a:cs typeface="Times New Roman" panose="02020603050405020304" pitchFamily="18" charset="0"/>
                        </a:rPr>
                        <a:t> </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tc>
                <a:tc>
                  <a:txBody>
                    <a:bodyPr/>
                    <a:lstStyle/>
                    <a:p>
                      <a:pPr algn="ctr" fontAlgn="ctr"/>
                      <a:r>
                        <a:rPr lang="ru-RU" sz="1400" b="1" u="none" strike="noStrike" dirty="0" err="1">
                          <a:solidFill>
                            <a:srgbClr val="000000"/>
                          </a:solidFill>
                          <a:latin typeface="Aptos Narrow" panose="020B0004020202020204" pitchFamily="34" charset="0"/>
                          <a:cs typeface="Times New Roman" panose="02020603050405020304" pitchFamily="18" charset="0"/>
                        </a:rPr>
                        <a:t>Номгӯи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чорабиниҳо</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tc>
                <a:tc>
                  <a:txBody>
                    <a:bodyPr/>
                    <a:lstStyle/>
                    <a:p>
                      <a:pPr algn="ctr" fontAlgn="ctr"/>
                      <a:r>
                        <a:rPr lang="ru-RU" sz="1400" b="1" u="none" strike="noStrike">
                          <a:solidFill>
                            <a:srgbClr val="000000"/>
                          </a:solidFill>
                          <a:latin typeface="Aptos Narrow" panose="020B0004020202020204" pitchFamily="34" charset="0"/>
                          <a:cs typeface="Times New Roman" panose="02020603050405020304" pitchFamily="18" charset="0"/>
                        </a:rPr>
                        <a:t>Натиҷаи амалӣ шудани чорабинӣ</a:t>
                      </a:r>
                      <a:endParaRPr lang="ru-RU" sz="1400" b="1" i="0" u="none" strike="noStrike">
                        <a:solidFill>
                          <a:srgbClr val="000000"/>
                        </a:solidFill>
                        <a:latin typeface="Aptos Narrow" panose="020B0004020202020204" pitchFamily="34" charset="0"/>
                        <a:cs typeface="Times New Roman" panose="02020603050405020304" pitchFamily="18" charset="0"/>
                      </a:endParaRPr>
                    </a:p>
                  </a:txBody>
                  <a:tcPr marL="4406" marR="4406" marT="4406" marB="0" anchor="ctr"/>
                </a:tc>
                <a:extLst>
                  <a:ext uri="{0D108BD9-81ED-4DB2-BD59-A6C34878D82A}">
                    <a16:rowId xmlns:a16="http://schemas.microsoft.com/office/drawing/2014/main" val="10000"/>
                  </a:ext>
                </a:extLst>
              </a:tr>
              <a:tr h="1475303">
                <a:tc>
                  <a:txBody>
                    <a:bodyPr/>
                    <a:lstStyle/>
                    <a:p>
                      <a:pPr algn="ctr" fontAlgn="ctr"/>
                      <a:r>
                        <a:rPr lang="ru-RU" sz="1400" b="1" u="none" strike="noStrike" dirty="0">
                          <a:solidFill>
                            <a:srgbClr val="000000"/>
                          </a:solidFill>
                          <a:latin typeface="Aptos Narrow" panose="020B0004020202020204" pitchFamily="34" charset="0"/>
                          <a:cs typeface="Times New Roman" panose="02020603050405020304" pitchFamily="18" charset="0"/>
                        </a:rPr>
                        <a:t>1</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3">
                        <a:lumMod val="20000"/>
                        <a:lumOff val="80000"/>
                      </a:schemeClr>
                    </a:solidFill>
                  </a:tcPr>
                </a:tc>
                <a:tc>
                  <a:txBody>
                    <a:bodyPr/>
                    <a:lstStyle/>
                    <a:p>
                      <a:pPr algn="ctr" fontAlgn="ctr"/>
                      <a:r>
                        <a:rPr lang="ru-RU" sz="1400" b="1" u="none" strike="noStrike" dirty="0" err="1">
                          <a:solidFill>
                            <a:srgbClr val="000000"/>
                          </a:solidFill>
                          <a:latin typeface="Aptos Narrow" panose="020B0004020202020204" pitchFamily="34" charset="0"/>
                          <a:cs typeface="Times New Roman" panose="02020603050405020304" pitchFamily="18" charset="0"/>
                        </a:rPr>
                        <a:t>Сохтмони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8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нерӯгоҳи хурд</a:t>
                      </a:r>
                      <a:r>
                        <a:rPr lang="ru-RU" sz="1400" b="1" u="none" strike="noStrike" dirty="0">
                          <a:solidFill>
                            <a:srgbClr val="000000"/>
                          </a:solidFill>
                          <a:latin typeface="Aptos Narrow" panose="020B0004020202020204" pitchFamily="34" charset="0"/>
                          <a:cs typeface="Times New Roman" panose="02020603050405020304" pitchFamily="18" charset="0"/>
                        </a:rPr>
                        <a:t> дар </a:t>
                      </a:r>
                      <a:r>
                        <a:rPr lang="ru-RU" sz="1400" b="1" u="none" strike="noStrike" dirty="0" err="1">
                          <a:solidFill>
                            <a:srgbClr val="000000"/>
                          </a:solidFill>
                          <a:latin typeface="Aptos Narrow" panose="020B0004020202020204" pitchFamily="34" charset="0"/>
                          <a:cs typeface="Times New Roman" panose="02020603050405020304" pitchFamily="18" charset="0"/>
                        </a:rPr>
                        <a:t>минтақаи Зарафшони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вилояти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Суғд</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3">
                        <a:lumMod val="20000"/>
                        <a:lumOff val="80000"/>
                      </a:schemeClr>
                    </a:solidFill>
                  </a:tcPr>
                </a:tc>
                <a:tc>
                  <a:txBody>
                    <a:bodyPr/>
                    <a:lstStyle/>
                    <a:p>
                      <a:pPr algn="just" fontAlgn="ctr"/>
                      <a:r>
                        <a:rPr lang="ru-RU" sz="1400" b="1" u="none" strike="noStrike" dirty="0">
                          <a:solidFill>
                            <a:srgbClr val="000000"/>
                          </a:solidFill>
                          <a:latin typeface="Aptos Narrow" panose="020B0004020202020204" pitchFamily="34" charset="0"/>
                          <a:cs typeface="Times New Roman" panose="02020603050405020304" pitchFamily="18" charset="0"/>
                        </a:rPr>
                        <a:t>       Аз </a:t>
                      </a:r>
                      <a:r>
                        <a:rPr lang="ru-RU" sz="1400" b="1" u="none" strike="noStrike" dirty="0" err="1">
                          <a:solidFill>
                            <a:srgbClr val="000000"/>
                          </a:solidFill>
                          <a:latin typeface="Aptos Narrow" panose="020B0004020202020204" pitchFamily="34" charset="0"/>
                          <a:cs typeface="Times New Roman" panose="02020603050405020304" pitchFamily="18" charset="0"/>
                        </a:rPr>
                        <a:t>ҷониби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Ташкилоти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ҷамъиятии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хайриявии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Барги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Сабз</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сохтмони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6 </a:t>
                      </a:r>
                      <a:r>
                        <a:rPr lang="ru-RU" sz="1400" b="1" u="none" strike="noStrike" dirty="0" err="1">
                          <a:solidFill>
                            <a:srgbClr val="000000"/>
                          </a:solidFill>
                          <a:latin typeface="Aptos Narrow" panose="020B0004020202020204" pitchFamily="34" charset="0"/>
                          <a:cs typeface="Times New Roman" panose="02020603050405020304" pitchFamily="18" charset="0"/>
                        </a:rPr>
                        <a:t>адад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барқии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обӣ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офтобии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хурд</a:t>
                      </a:r>
                      <a:r>
                        <a:rPr lang="ru-RU" sz="1400" b="1" u="none" strike="noStrike" dirty="0">
                          <a:solidFill>
                            <a:srgbClr val="000000"/>
                          </a:solidFill>
                          <a:latin typeface="Aptos Narrow" panose="020B0004020202020204" pitchFamily="34" charset="0"/>
                          <a:cs typeface="Times New Roman" panose="02020603050405020304" pitchFamily="18" charset="0"/>
                        </a:rPr>
                        <a:t>, аз </a:t>
                      </a:r>
                      <a:r>
                        <a:rPr lang="ru-RU" sz="1400" b="1" u="none" strike="noStrike" dirty="0" err="1">
                          <a:solidFill>
                            <a:srgbClr val="000000"/>
                          </a:solidFill>
                          <a:latin typeface="Aptos Narrow" panose="020B0004020202020204" pitchFamily="34" charset="0"/>
                          <a:cs typeface="Times New Roman" panose="02020603050405020304" pitchFamily="18" charset="0"/>
                        </a:rPr>
                        <a:t>ҷумла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Худгифи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Боло</a:t>
                      </a:r>
                      <a:r>
                        <a:rPr lang="ru-RU" sz="1400" b="1" u="none" strike="noStrike" dirty="0">
                          <a:solidFill>
                            <a:srgbClr val="000000"/>
                          </a:solidFill>
                          <a:latin typeface="Aptos Narrow" panose="020B0004020202020204" pitchFamily="34" charset="0"/>
                          <a:cs typeface="Times New Roman" panose="02020603050405020304" pitchFamily="18" charset="0"/>
                        </a:rPr>
                        <a:t> 80 кВт, </a:t>
                      </a:r>
                      <a:r>
                        <a:rPr lang="ru-RU" sz="1400" b="1" u="none" strike="noStrike" dirty="0" err="1">
                          <a:solidFill>
                            <a:srgbClr val="000000"/>
                          </a:solidFill>
                          <a:latin typeface="Aptos Narrow" panose="020B0004020202020204" pitchFamily="34" charset="0"/>
                          <a:cs typeface="Times New Roman" panose="02020603050405020304" pitchFamily="18" charset="0"/>
                        </a:rPr>
                        <a:t>Самҷон</a:t>
                      </a:r>
                      <a:r>
                        <a:rPr lang="ru-RU" sz="1400" b="1" u="none" strike="noStrike" dirty="0">
                          <a:solidFill>
                            <a:srgbClr val="000000"/>
                          </a:solidFill>
                          <a:latin typeface="Aptos Narrow" panose="020B0004020202020204" pitchFamily="34" charset="0"/>
                          <a:cs typeface="Times New Roman" panose="02020603050405020304" pitchFamily="18" charset="0"/>
                        </a:rPr>
                        <a:t> 45 кВт, Ярм 70 кВт, </a:t>
                      </a:r>
                      <a:r>
                        <a:rPr lang="ru-RU" sz="1400" b="1" u="none" strike="noStrike" dirty="0" err="1">
                          <a:solidFill>
                            <a:srgbClr val="000000"/>
                          </a:solidFill>
                          <a:latin typeface="Aptos Narrow" panose="020B0004020202020204" pitchFamily="34" charset="0"/>
                          <a:cs typeface="Times New Roman" panose="02020603050405020304" pitchFamily="18" charset="0"/>
                        </a:rPr>
                        <a:t>Ланглиф</a:t>
                      </a:r>
                      <a:r>
                        <a:rPr lang="ru-RU" sz="1400" b="1" u="none" strike="noStrike" dirty="0">
                          <a:solidFill>
                            <a:srgbClr val="000000"/>
                          </a:solidFill>
                          <a:latin typeface="Aptos Narrow" panose="020B0004020202020204" pitchFamily="34" charset="0"/>
                          <a:cs typeface="Times New Roman" panose="02020603050405020304" pitchFamily="18" charset="0"/>
                        </a:rPr>
                        <a:t> 38 кВт, Де</a:t>
                      </a:r>
                      <a:r>
                        <a:rPr lang="tg-Cyrl-TJ" sz="1400" b="1" u="none" strike="noStrike" dirty="0">
                          <a:solidFill>
                            <a:srgbClr val="000000"/>
                          </a:solidFill>
                          <a:latin typeface="Aptos Narrow" panose="020B0004020202020204" pitchFamily="34" charset="0"/>
                          <a:cs typeface="Times New Roman" panose="02020603050405020304" pitchFamily="18" charset="0"/>
                        </a:rPr>
                        <a:t>ҳ</a:t>
                      </a:r>
                      <a:r>
                        <a:rPr lang="ru-RU" sz="1400" b="1" u="none" strike="noStrike" dirty="0" err="1">
                          <a:solidFill>
                            <a:srgbClr val="000000"/>
                          </a:solidFill>
                          <a:latin typeface="Aptos Narrow" panose="020B0004020202020204" pitchFamily="34" charset="0"/>
                          <a:cs typeface="Times New Roman" panose="02020603050405020304" pitchFamily="18" charset="0"/>
                        </a:rPr>
                        <a:t>авз</a:t>
                      </a:r>
                      <a:r>
                        <a:rPr lang="ru-RU" sz="1400" b="1" u="none" strike="noStrike" dirty="0">
                          <a:solidFill>
                            <a:srgbClr val="000000"/>
                          </a:solidFill>
                          <a:latin typeface="Aptos Narrow" panose="020B0004020202020204" pitchFamily="34" charset="0"/>
                          <a:cs typeface="Times New Roman" panose="02020603050405020304" pitchFamily="18" charset="0"/>
                        </a:rPr>
                        <a:t> 70 кВт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Туро</a:t>
                      </a:r>
                      <a:r>
                        <a:rPr lang="ru-RU" sz="1400" b="1" u="none" strike="noStrike" dirty="0">
                          <a:solidFill>
                            <a:srgbClr val="000000"/>
                          </a:solidFill>
                          <a:latin typeface="Aptos Narrow" panose="020B0004020202020204" pitchFamily="34" charset="0"/>
                          <a:cs typeface="Times New Roman" panose="02020603050405020304" pitchFamily="18" charset="0"/>
                        </a:rPr>
                        <a:t> 20 кВт </a:t>
                      </a:r>
                      <a:r>
                        <a:rPr lang="ru-RU" sz="1400" b="1" u="none" strike="noStrike" dirty="0" err="1">
                          <a:solidFill>
                            <a:srgbClr val="000000"/>
                          </a:solidFill>
                          <a:latin typeface="Aptos Narrow" panose="020B0004020202020204" pitchFamily="34" charset="0"/>
                          <a:cs typeface="Times New Roman" panose="02020603050405020304" pitchFamily="18" charset="0"/>
                        </a:rPr>
                        <a:t>сохта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пурра</a:t>
                      </a:r>
                      <a:r>
                        <a:rPr lang="ru-RU" sz="1400" b="1" u="none" strike="noStrike" dirty="0">
                          <a:solidFill>
                            <a:srgbClr val="000000"/>
                          </a:solidFill>
                          <a:latin typeface="Aptos Narrow" panose="020B0004020202020204" pitchFamily="34" charset="0"/>
                          <a:cs typeface="Times New Roman" panose="02020603050405020304" pitchFamily="18" charset="0"/>
                        </a:rPr>
                        <a:t> ба </a:t>
                      </a:r>
                      <a:r>
                        <a:rPr lang="ru-RU" sz="1400" b="1" u="none" strike="noStrike" dirty="0" err="1">
                          <a:solidFill>
                            <a:srgbClr val="000000"/>
                          </a:solidFill>
                          <a:latin typeface="Aptos Narrow" panose="020B0004020202020204" pitchFamily="34" charset="0"/>
                          <a:cs typeface="Times New Roman" panose="02020603050405020304" pitchFamily="18" charset="0"/>
                        </a:rPr>
                        <a:t>истифода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дода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шуданд</a:t>
                      </a:r>
                      <a:r>
                        <a:rPr lang="ru-RU" sz="1400" b="1" u="none" strike="noStrike" dirty="0">
                          <a:solidFill>
                            <a:srgbClr val="000000"/>
                          </a:solidFill>
                          <a:latin typeface="Aptos Narrow" panose="020B0004020202020204" pitchFamily="34" charset="0"/>
                          <a:cs typeface="Times New Roman" panose="02020603050405020304" pitchFamily="18" charset="0"/>
                        </a:rPr>
                        <a:t>. </a:t>
                      </a:r>
                    </a:p>
                    <a:p>
                      <a:pPr algn="just" fontAlgn="ctr"/>
                      <a:br>
                        <a:rPr lang="ru-RU" sz="1400" b="1" u="none" strike="noStrike" dirty="0">
                          <a:solidFill>
                            <a:srgbClr val="000000"/>
                          </a:solidFill>
                          <a:latin typeface="Aptos Narrow" panose="020B0004020202020204" pitchFamily="34" charset="0"/>
                          <a:cs typeface="Times New Roman" panose="02020603050405020304" pitchFamily="18" charset="0"/>
                        </a:rPr>
                      </a:br>
                      <a:r>
                        <a:rPr lang="ru-RU" sz="1400" b="1" u="none" strike="noStrike" dirty="0">
                          <a:solidFill>
                            <a:srgbClr val="000000"/>
                          </a:solidFill>
                          <a:latin typeface="Aptos Narrow" panose="020B0004020202020204" pitchFamily="34" charset="0"/>
                          <a:cs typeface="Times New Roman" panose="02020603050405020304" pitchFamily="18" charset="0"/>
                        </a:rPr>
                        <a:t>       Дар </a:t>
                      </a:r>
                      <a:r>
                        <a:rPr lang="ru-RU" sz="1400" b="1" u="none" strike="noStrike" dirty="0" err="1">
                          <a:solidFill>
                            <a:srgbClr val="000000"/>
                          </a:solidFill>
                          <a:latin typeface="Aptos Narrow" panose="020B0004020202020204" pitchFamily="34" charset="0"/>
                          <a:cs typeface="Times New Roman" panose="02020603050405020304" pitchFamily="18" charset="0"/>
                        </a:rPr>
                        <a:t>маҷмуъ</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тавоноии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нерӯгоҳҳо</a:t>
                      </a:r>
                      <a:r>
                        <a:rPr lang="ru-RU" sz="1400" b="1" u="none" strike="noStrike" dirty="0">
                          <a:solidFill>
                            <a:srgbClr val="000000"/>
                          </a:solidFill>
                          <a:latin typeface="Aptos Narrow" panose="020B0004020202020204" pitchFamily="34" charset="0"/>
                          <a:cs typeface="Times New Roman" panose="02020603050405020304" pitchFamily="18" charset="0"/>
                        </a:rPr>
                        <a:t> 323 кВт-</a:t>
                      </a:r>
                      <a:r>
                        <a:rPr lang="ru-RU" sz="1400" b="1" u="none" strike="noStrike" dirty="0" err="1">
                          <a:solidFill>
                            <a:srgbClr val="000000"/>
                          </a:solidFill>
                          <a:latin typeface="Aptos Narrow" panose="020B0004020202020204" pitchFamily="34" charset="0"/>
                          <a:cs typeface="Times New Roman" panose="02020603050405020304" pitchFamily="18" charset="0"/>
                        </a:rPr>
                        <a:t>ро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ташкил</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намуда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масъалаи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барқ</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таъмин</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намудани</a:t>
                      </a:r>
                      <a:r>
                        <a:rPr lang="ru-RU" sz="1400" b="1" u="none" strike="noStrike" dirty="0">
                          <a:solidFill>
                            <a:srgbClr val="000000"/>
                          </a:solidFill>
                          <a:latin typeface="Aptos Narrow" panose="020B0004020202020204" pitchFamily="34" charset="0"/>
                          <a:cs typeface="Times New Roman" panose="02020603050405020304" pitchFamily="18" charset="0"/>
                        </a:rPr>
                        <a:t> 696 </a:t>
                      </a:r>
                      <a:r>
                        <a:rPr lang="ru-RU" sz="1400" b="1" u="none" strike="noStrike" dirty="0" err="1">
                          <a:solidFill>
                            <a:srgbClr val="000000"/>
                          </a:solidFill>
                          <a:latin typeface="Aptos Narrow" panose="020B0004020202020204" pitchFamily="34" charset="0"/>
                          <a:cs typeface="Times New Roman" panose="02020603050405020304" pitchFamily="18" charset="0"/>
                        </a:rPr>
                        <a:t>хоҷагӣ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дар </a:t>
                      </a:r>
                      <a:r>
                        <a:rPr lang="ru-RU" sz="1400" b="1" u="none" strike="noStrike" dirty="0" err="1">
                          <a:solidFill>
                            <a:srgbClr val="000000"/>
                          </a:solidFill>
                          <a:latin typeface="Aptos Narrow" panose="020B0004020202020204" pitchFamily="34" charset="0"/>
                          <a:cs typeface="Times New Roman" panose="02020603050405020304" pitchFamily="18" charset="0"/>
                        </a:rPr>
                        <a:t>умум</a:t>
                      </a:r>
                      <a:r>
                        <a:rPr lang="ru-RU" sz="1400" b="1" u="none" strike="noStrike" dirty="0">
                          <a:solidFill>
                            <a:srgbClr val="000000"/>
                          </a:solidFill>
                          <a:latin typeface="Aptos Narrow" panose="020B0004020202020204" pitchFamily="34" charset="0"/>
                          <a:cs typeface="Times New Roman" panose="02020603050405020304" pitchFamily="18" charset="0"/>
                        </a:rPr>
                        <a:t> 4370 </a:t>
                      </a:r>
                      <a:r>
                        <a:rPr lang="ru-RU" sz="1400" b="1" u="none" strike="noStrike" dirty="0" err="1">
                          <a:solidFill>
                            <a:srgbClr val="000000"/>
                          </a:solidFill>
                          <a:latin typeface="Aptos Narrow" panose="020B0004020202020204" pitchFamily="34" charset="0"/>
                          <a:cs typeface="Times New Roman" panose="02020603050405020304" pitchFamily="18" charset="0"/>
                        </a:rPr>
                        <a:t>нафар</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аҳолии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ноҳияи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Кӯҳистони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Мастчоҳ</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ҳаллу</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фасл</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гардид</a:t>
                      </a:r>
                      <a:r>
                        <a:rPr lang="ru-RU" sz="1400" b="1" u="none" strike="noStrike" dirty="0">
                          <a:solidFill>
                            <a:srgbClr val="000000"/>
                          </a:solidFill>
                          <a:latin typeface="Aptos Narrow" panose="020B0004020202020204" pitchFamily="34" charset="0"/>
                          <a:cs typeface="Times New Roman" panose="02020603050405020304" pitchFamily="18" charset="0"/>
                        </a:rPr>
                        <a:t>.   </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3">
                        <a:lumMod val="20000"/>
                        <a:lumOff val="80000"/>
                      </a:schemeClr>
                    </a:solidFill>
                  </a:tcPr>
                </a:tc>
                <a:extLst>
                  <a:ext uri="{0D108BD9-81ED-4DB2-BD59-A6C34878D82A}">
                    <a16:rowId xmlns:a16="http://schemas.microsoft.com/office/drawing/2014/main" val="10001"/>
                  </a:ext>
                </a:extLst>
              </a:tr>
              <a:tr h="2315853">
                <a:tc>
                  <a:txBody>
                    <a:bodyPr/>
                    <a:lstStyle/>
                    <a:p>
                      <a:pPr algn="ctr" fontAlgn="ctr"/>
                      <a:r>
                        <a:rPr lang="ru-RU" sz="1400" b="1" u="none" strike="noStrike" dirty="0">
                          <a:solidFill>
                            <a:srgbClr val="000000"/>
                          </a:solidFill>
                          <a:latin typeface="Aptos Narrow" panose="020B0004020202020204" pitchFamily="34" charset="0"/>
                          <a:cs typeface="Times New Roman" panose="02020603050405020304" pitchFamily="18" charset="0"/>
                        </a:rPr>
                        <a:t>2</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4">
                        <a:lumMod val="20000"/>
                        <a:lumOff val="80000"/>
                      </a:schemeClr>
                    </a:solidFill>
                  </a:tcPr>
                </a:tc>
                <a:tc>
                  <a:txBody>
                    <a:bodyPr/>
                    <a:lstStyle/>
                    <a:p>
                      <a:pPr algn="ctr" fontAlgn="ctr"/>
                      <a:r>
                        <a:rPr lang="ru-RU" sz="1400" b="1" u="none" strike="noStrike" dirty="0" err="1">
                          <a:solidFill>
                            <a:srgbClr val="000000"/>
                          </a:solidFill>
                          <a:latin typeface="Aptos Narrow" panose="020B0004020202020204" pitchFamily="34" charset="0"/>
                          <a:cs typeface="Times New Roman" panose="02020603050405020304" pitchFamily="18" charset="0"/>
                        </a:rPr>
                        <a:t>Сохтмони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13 </a:t>
                      </a:r>
                      <a:r>
                        <a:rPr lang="ru-RU" sz="1400" b="1" u="none" strike="noStrike" dirty="0" err="1">
                          <a:solidFill>
                            <a:srgbClr val="000000"/>
                          </a:solidFill>
                          <a:latin typeface="Aptos Narrow" panose="020B0004020202020204" pitchFamily="34" charset="0"/>
                          <a:cs typeface="Times New Roman" panose="02020603050405020304" pitchFamily="18" charset="0"/>
                        </a:rPr>
                        <a:t>адад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нерӯгоҳҳои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хурд</a:t>
                      </a:r>
                      <a:r>
                        <a:rPr lang="ru-RU" sz="1400" b="1" u="none" strike="noStrike" dirty="0">
                          <a:solidFill>
                            <a:srgbClr val="000000"/>
                          </a:solidFill>
                          <a:latin typeface="Aptos Narrow" panose="020B0004020202020204" pitchFamily="34" charset="0"/>
                          <a:cs typeface="Times New Roman" panose="02020603050405020304" pitchFamily="18" charset="0"/>
                        </a:rPr>
                        <a:t> дар ВМКБ</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4">
                        <a:lumMod val="20000"/>
                        <a:lumOff val="80000"/>
                      </a:schemeClr>
                    </a:solidFill>
                  </a:tcPr>
                </a:tc>
                <a:tc>
                  <a:txBody>
                    <a:bodyPr/>
                    <a:lstStyle/>
                    <a:p>
                      <a:pPr algn="ctr" fontAlgn="ct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Тибқи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бастаи</a:t>
                      </a:r>
                      <a:r>
                        <a:rPr lang="ru-RU" sz="1400" b="1" u="none" strike="noStrike" dirty="0">
                          <a:solidFill>
                            <a:srgbClr val="000000"/>
                          </a:solidFill>
                          <a:latin typeface="Aptos Narrow" panose="020B0004020202020204" pitchFamily="34" charset="0"/>
                          <a:cs typeface="Times New Roman" panose="02020603050405020304" pitchFamily="18" charset="0"/>
                        </a:rPr>
                        <a:t> 2-и </a:t>
                      </a:r>
                      <a:r>
                        <a:rPr lang="ru-RU" sz="1400" b="1" u="none" strike="noStrike" dirty="0" err="1">
                          <a:solidFill>
                            <a:srgbClr val="000000"/>
                          </a:solidFill>
                          <a:latin typeface="Aptos Narrow" panose="020B0004020202020204" pitchFamily="34" charset="0"/>
                          <a:cs typeface="Times New Roman" panose="02020603050405020304" pitchFamily="18" charset="0"/>
                        </a:rPr>
                        <a:t>Лоиҳаи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Электрофикатсияи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деҳот</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ки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маблағгузории</a:t>
                      </a:r>
                      <a:r>
                        <a:rPr lang="ru-RU" sz="1400" b="1" u="none" strike="noStrike" dirty="0">
                          <a:solidFill>
                            <a:srgbClr val="000000"/>
                          </a:solidFill>
                          <a:latin typeface="Aptos Narrow" panose="020B0004020202020204" pitchFamily="34" charset="0"/>
                          <a:cs typeface="Times New Roman" panose="02020603050405020304" pitchFamily="18" charset="0"/>
                        </a:rPr>
                        <a:t> Бонки </a:t>
                      </a:r>
                      <a:r>
                        <a:rPr lang="ru-RU" sz="1400" b="1" u="none" strike="noStrike" dirty="0" err="1">
                          <a:solidFill>
                            <a:srgbClr val="000000"/>
                          </a:solidFill>
                          <a:latin typeface="Aptos Narrow" panose="020B0004020202020204" pitchFamily="34" charset="0"/>
                          <a:cs typeface="Times New Roman" panose="02020603050405020304" pitchFamily="18" charset="0"/>
                        </a:rPr>
                        <a:t>Умумиҷаҳонӣ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амалӣ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гардида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chemeClr val="bg2">
                              <a:lumMod val="25000"/>
                            </a:schemeClr>
                          </a:solidFill>
                          <a:latin typeface="Aptos Narrow" panose="020B0004020202020204" pitchFamily="34" charset="0"/>
                          <a:cs typeface="Times New Roman" panose="02020603050405020304" pitchFamily="18" charset="0"/>
                        </a:rPr>
                        <a:t>истодааст</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лоиҳакашӣ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сохтмони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нерӯгоҳҳои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хурд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ширкатҳои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ватании</a:t>
                      </a:r>
                      <a:r>
                        <a:rPr lang="ru-RU" sz="1400" b="1" u="none" strike="noStrike" dirty="0">
                          <a:solidFill>
                            <a:srgbClr val="000000"/>
                          </a:solidFill>
                          <a:latin typeface="Aptos Narrow" panose="020B0004020202020204" pitchFamily="34" charset="0"/>
                          <a:cs typeface="Times New Roman" panose="02020603050405020304" pitchFamily="18" charset="0"/>
                        </a:rPr>
                        <a:t> ҶДММ “</a:t>
                      </a:r>
                      <a:r>
                        <a:rPr lang="ru-RU" sz="1400" b="1" u="none" strike="noStrike" dirty="0" err="1">
                          <a:solidFill>
                            <a:srgbClr val="000000"/>
                          </a:solidFill>
                          <a:latin typeface="Aptos Narrow" panose="020B0004020202020204" pitchFamily="34" charset="0"/>
                          <a:cs typeface="Times New Roman" panose="02020603050405020304" pitchFamily="18" charset="0"/>
                        </a:rPr>
                        <a:t>Мулк</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ҶДММ “</a:t>
                      </a:r>
                      <a:r>
                        <a:rPr lang="ru-RU" sz="1400" b="1" u="none" strike="noStrike" dirty="0" err="1">
                          <a:solidFill>
                            <a:srgbClr val="000000"/>
                          </a:solidFill>
                          <a:latin typeface="Aptos Narrow" panose="020B0004020202020204" pitchFamily="34" charset="0"/>
                          <a:cs typeface="Times New Roman" panose="02020603050405020304" pitchFamily="18" charset="0"/>
                        </a:rPr>
                        <a:t>Назрӣ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шартнома</a:t>
                      </a:r>
                      <a:r>
                        <a:rPr lang="ru-RU" sz="1400" b="1" u="none" strike="noStrike" dirty="0">
                          <a:solidFill>
                            <a:srgbClr val="000000"/>
                          </a:solidFill>
                          <a:latin typeface="Aptos Narrow" panose="020B0004020202020204" pitchFamily="34" charset="0"/>
                          <a:cs typeface="Times New Roman" panose="02020603050405020304" pitchFamily="18" charset="0"/>
                        </a:rPr>
                        <a:t> ба </a:t>
                      </a:r>
                      <a:r>
                        <a:rPr lang="ru-RU" sz="1400" b="1" u="none" strike="noStrike" dirty="0" err="1">
                          <a:solidFill>
                            <a:srgbClr val="000000"/>
                          </a:solidFill>
                          <a:latin typeface="Aptos Narrow" panose="020B0004020202020204" pitchFamily="34" charset="0"/>
                          <a:cs typeface="Times New Roman" panose="02020603050405020304" pitchFamily="18" charset="0"/>
                        </a:rPr>
                        <a:t>имзо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расонида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шудаанд</a:t>
                      </a:r>
                      <a:r>
                        <a:rPr lang="ru-RU" sz="1400" b="1" u="none" strike="noStrike" dirty="0">
                          <a:solidFill>
                            <a:srgbClr val="000000"/>
                          </a:solidFill>
                          <a:latin typeface="Aptos Narrow" panose="020B0004020202020204" pitchFamily="34" charset="0"/>
                          <a:cs typeface="Times New Roman" panose="02020603050405020304" pitchFamily="18" charset="0"/>
                        </a:rPr>
                        <a:t>. </a:t>
                      </a:r>
                    </a:p>
                    <a:p>
                      <a:pPr algn="ctr" fontAlgn="ctr"/>
                      <a:endParaRPr lang="ru-RU" sz="1400" b="1" u="none" strike="noStrike" dirty="0">
                        <a:solidFill>
                          <a:srgbClr val="000000"/>
                        </a:solidFill>
                        <a:latin typeface="Aptos Narrow" panose="020B0004020202020204" pitchFamily="34" charset="0"/>
                        <a:cs typeface="Times New Roman" panose="02020603050405020304" pitchFamily="18" charset="0"/>
                      </a:endParaRPr>
                    </a:p>
                    <a:p>
                      <a:pPr algn="ctr" fontAlgn="ctr"/>
                      <a:r>
                        <a:rPr lang="ru-RU" sz="1400" b="1" u="none" strike="noStrike" dirty="0">
                          <a:solidFill>
                            <a:srgbClr val="000000"/>
                          </a:solidFill>
                          <a:latin typeface="Aptos Narrow" panose="020B0004020202020204" pitchFamily="34" charset="0"/>
                          <a:cs typeface="Times New Roman" panose="02020603050405020304" pitchFamily="18" charset="0"/>
                        </a:rPr>
                        <a:t>    ҶДММ “</a:t>
                      </a:r>
                      <a:r>
                        <a:rPr lang="ru-RU" sz="1400" b="1" u="none" strike="noStrike" dirty="0" err="1">
                          <a:solidFill>
                            <a:srgbClr val="000000"/>
                          </a:solidFill>
                          <a:latin typeface="Aptos Narrow" panose="020B0004020202020204" pitchFamily="34" charset="0"/>
                          <a:cs typeface="Times New Roman" panose="02020603050405020304" pitchFamily="18" charset="0"/>
                        </a:rPr>
                        <a:t>Мулк</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en-US" sz="1400" b="1" u="none" strike="noStrike" dirty="0">
                          <a:solidFill>
                            <a:srgbClr val="000000"/>
                          </a:solidFill>
                          <a:latin typeface="Aptos Narrow" panose="020B0004020202020204" pitchFamily="34" charset="0"/>
                          <a:cs typeface="Times New Roman" panose="02020603050405020304" pitchFamily="18" charset="0"/>
                        </a:rPr>
                        <a:t>c</a:t>
                      </a:r>
                      <a:r>
                        <a:rPr lang="ru-RU" sz="1400" b="1" u="none" strike="noStrike" dirty="0" err="1">
                          <a:solidFill>
                            <a:srgbClr val="000000"/>
                          </a:solidFill>
                          <a:latin typeface="Aptos Narrow" panose="020B0004020202020204" pitchFamily="34" charset="0"/>
                          <a:cs typeface="Times New Roman" panose="02020603050405020304" pitchFamily="18" charset="0"/>
                        </a:rPr>
                        <a:t>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5 НБО </a:t>
                      </a:r>
                      <a:r>
                        <a:rPr lang="ru-RU" sz="1400" b="1" u="none" strike="noStrike" dirty="0" err="1">
                          <a:solidFill>
                            <a:srgbClr val="000000"/>
                          </a:solidFill>
                          <a:latin typeface="Aptos Narrow" panose="020B0004020202020204" pitchFamily="34" charset="0"/>
                          <a:cs typeface="Times New Roman" panose="02020603050405020304" pitchFamily="18" charset="0"/>
                        </a:rPr>
                        <a:t>хурд</a:t>
                      </a:r>
                      <a:r>
                        <a:rPr lang="ru-RU" sz="1400" b="1" u="none" strike="noStrike" dirty="0">
                          <a:solidFill>
                            <a:srgbClr val="000000"/>
                          </a:solidFill>
                          <a:latin typeface="Aptos Narrow" panose="020B0004020202020204" pitchFamily="34" charset="0"/>
                          <a:cs typeface="Times New Roman" panose="02020603050405020304" pitchFamily="18" charset="0"/>
                        </a:rPr>
                        <a:t> дар </a:t>
                      </a:r>
                      <a:r>
                        <a:rPr lang="ru-RU" sz="1400" b="1" u="none" strike="noStrike" dirty="0" err="1">
                          <a:solidFill>
                            <a:srgbClr val="000000"/>
                          </a:solidFill>
                          <a:latin typeface="Aptos Narrow" panose="020B0004020202020204" pitchFamily="34" charset="0"/>
                          <a:cs typeface="Times New Roman" panose="02020603050405020304" pitchFamily="18" charset="0"/>
                        </a:rPr>
                        <a:t>ноҳияи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Рўшон</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Девлох</a:t>
                      </a:r>
                      <a:r>
                        <a:rPr lang="ru-RU" sz="1400" b="1" u="none" strike="noStrike" dirty="0">
                          <a:solidFill>
                            <a:srgbClr val="000000"/>
                          </a:solidFill>
                          <a:latin typeface="Aptos Narrow" panose="020B0004020202020204" pitchFamily="34" charset="0"/>
                          <a:cs typeface="Times New Roman" panose="02020603050405020304" pitchFamily="18" charset="0"/>
                        </a:rPr>
                        <a:t> -15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Миденчид</a:t>
                      </a:r>
                      <a:r>
                        <a:rPr lang="ru-RU" sz="1400" b="1" u="none" strike="noStrike" dirty="0">
                          <a:solidFill>
                            <a:srgbClr val="000000"/>
                          </a:solidFill>
                          <a:latin typeface="Aptos Narrow" panose="020B0004020202020204" pitchFamily="34" charset="0"/>
                          <a:cs typeface="Times New Roman" panose="02020603050405020304" pitchFamily="18" charset="0"/>
                        </a:rPr>
                        <a:t> -25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Бижравд</a:t>
                      </a:r>
                      <a:r>
                        <a:rPr lang="ru-RU" sz="1400" b="1" u="none" strike="noStrike" dirty="0">
                          <a:solidFill>
                            <a:srgbClr val="000000"/>
                          </a:solidFill>
                          <a:latin typeface="Aptos Narrow" panose="020B0004020202020204" pitchFamily="34" charset="0"/>
                          <a:cs typeface="Times New Roman" panose="02020603050405020304" pitchFamily="18" charset="0"/>
                        </a:rPr>
                        <a:t> -25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Ачирх</a:t>
                      </a:r>
                      <a:r>
                        <a:rPr lang="ru-RU" sz="1400" b="1" u="none" strike="noStrike" dirty="0">
                          <a:solidFill>
                            <a:srgbClr val="000000"/>
                          </a:solidFill>
                          <a:latin typeface="Aptos Narrow" panose="020B0004020202020204" pitchFamily="34" charset="0"/>
                          <a:cs typeface="Times New Roman" panose="02020603050405020304" pitchFamily="18" charset="0"/>
                        </a:rPr>
                        <a:t> -50 кВт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барқарорсозии</a:t>
                      </a:r>
                      <a:r>
                        <a:rPr lang="ru-RU" sz="1400" b="1" u="none" strike="noStrike" dirty="0">
                          <a:solidFill>
                            <a:srgbClr val="000000"/>
                          </a:solidFill>
                          <a:latin typeface="Aptos Narrow" panose="020B0004020202020204" pitchFamily="34" charset="0"/>
                          <a:cs typeface="Times New Roman" panose="02020603050405020304" pitchFamily="18" charset="0"/>
                        </a:rPr>
                        <a:t> НБО-и </a:t>
                      </a:r>
                      <a:r>
                        <a:rPr lang="ru-RU" sz="1400" b="1" u="none" strike="noStrike" dirty="0" err="1">
                          <a:solidFill>
                            <a:srgbClr val="000000"/>
                          </a:solidFill>
                          <a:latin typeface="Aptos Narrow" panose="020B0004020202020204" pitchFamily="34" charset="0"/>
                          <a:cs typeface="Times New Roman" panose="02020603050405020304" pitchFamily="18" charset="0"/>
                        </a:rPr>
                        <a:t>хурди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Басид</a:t>
                      </a:r>
                      <a:r>
                        <a:rPr lang="ru-RU" sz="1400" b="1" u="none" strike="noStrike" dirty="0">
                          <a:solidFill>
                            <a:srgbClr val="000000"/>
                          </a:solidFill>
                          <a:latin typeface="Aptos Narrow" panose="020B0004020202020204" pitchFamily="34" charset="0"/>
                          <a:cs typeface="Times New Roman" panose="02020603050405020304" pitchFamily="18" charset="0"/>
                        </a:rPr>
                        <a:t> -174 кВт)-</a:t>
                      </a:r>
                      <a:r>
                        <a:rPr lang="ru-RU" sz="1400" b="1" u="none" strike="noStrike" dirty="0" err="1">
                          <a:solidFill>
                            <a:srgbClr val="000000"/>
                          </a:solidFill>
                          <a:latin typeface="Aptos Narrow" panose="020B0004020202020204" pitchFamily="34" charset="0"/>
                          <a:cs typeface="Times New Roman" panose="02020603050405020304" pitchFamily="18" charset="0"/>
                        </a:rPr>
                        <a:t>ро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бояд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амалӣ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намояд</a:t>
                      </a:r>
                      <a:r>
                        <a:rPr lang="ru-RU" sz="1400" b="1" u="none" strike="noStrike" dirty="0">
                          <a:solidFill>
                            <a:srgbClr val="000000"/>
                          </a:solidFill>
                          <a:latin typeface="Aptos Narrow" panose="020B0004020202020204" pitchFamily="34" charset="0"/>
                          <a:cs typeface="Times New Roman" panose="02020603050405020304" pitchFamily="18" charset="0"/>
                        </a:rPr>
                        <a:t>.</a:t>
                      </a:r>
                      <a:br>
                        <a:rPr lang="ru-RU" sz="1400" b="1" u="none" strike="noStrike" dirty="0">
                          <a:solidFill>
                            <a:srgbClr val="000000"/>
                          </a:solidFill>
                          <a:latin typeface="Aptos Narrow" panose="020B0004020202020204" pitchFamily="34" charset="0"/>
                          <a:cs typeface="Times New Roman" panose="02020603050405020304" pitchFamily="18" charset="0"/>
                        </a:rPr>
                      </a:br>
                      <a:r>
                        <a:rPr lang="ru-RU" sz="1400" b="1" u="none" strike="noStrike" dirty="0">
                          <a:solidFill>
                            <a:srgbClr val="000000"/>
                          </a:solidFill>
                          <a:latin typeface="Aptos Narrow" panose="020B0004020202020204" pitchFamily="34" charset="0"/>
                          <a:cs typeface="Times New Roman" panose="02020603050405020304" pitchFamily="18" charset="0"/>
                        </a:rPr>
                        <a:t>        ҶДММ “</a:t>
                      </a:r>
                      <a:r>
                        <a:rPr lang="ru-RU" sz="1400" b="1" u="none" strike="noStrike" dirty="0" err="1">
                          <a:solidFill>
                            <a:srgbClr val="000000"/>
                          </a:solidFill>
                          <a:latin typeface="Aptos Narrow" panose="020B0004020202020204" pitchFamily="34" charset="0"/>
                          <a:cs typeface="Times New Roman" panose="02020603050405020304" pitchFamily="18" charset="0"/>
                        </a:rPr>
                        <a:t>Назрӣ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сохтмони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8 НБО </a:t>
                      </a:r>
                      <a:r>
                        <a:rPr lang="ru-RU" sz="1400" b="1" u="none" strike="noStrike" dirty="0" err="1">
                          <a:solidFill>
                            <a:srgbClr val="000000"/>
                          </a:solidFill>
                          <a:latin typeface="Aptos Narrow" panose="020B0004020202020204" pitchFamily="34" charset="0"/>
                          <a:cs typeface="Times New Roman" panose="02020603050405020304" pitchFamily="18" charset="0"/>
                        </a:rPr>
                        <a:t>хурд</a:t>
                      </a:r>
                      <a:r>
                        <a:rPr lang="ru-RU" sz="1400" b="1" u="none" strike="noStrike" dirty="0">
                          <a:solidFill>
                            <a:srgbClr val="000000"/>
                          </a:solidFill>
                          <a:latin typeface="Aptos Narrow" panose="020B0004020202020204" pitchFamily="34" charset="0"/>
                          <a:cs typeface="Times New Roman" panose="02020603050405020304" pitchFamily="18" charset="0"/>
                        </a:rPr>
                        <a:t> дар </a:t>
                      </a:r>
                      <a:r>
                        <a:rPr lang="ru-RU" sz="1400" b="1" u="none" strike="noStrike" dirty="0" err="1">
                          <a:solidFill>
                            <a:srgbClr val="000000"/>
                          </a:solidFill>
                          <a:latin typeface="Aptos Narrow" panose="020B0004020202020204" pitchFamily="34" charset="0"/>
                          <a:cs typeface="Times New Roman" panose="02020603050405020304" pitchFamily="18" charset="0"/>
                        </a:rPr>
                        <a:t>ноҳияҳои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Дарвоз</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Ёгед</a:t>
                      </a:r>
                      <a:r>
                        <a:rPr lang="ru-RU" sz="1400" b="1" u="none" strike="noStrike" dirty="0">
                          <a:solidFill>
                            <a:srgbClr val="000000"/>
                          </a:solidFill>
                          <a:latin typeface="Aptos Narrow" panose="020B0004020202020204" pitchFamily="34" charset="0"/>
                          <a:cs typeface="Times New Roman" panose="02020603050405020304" pitchFamily="18" charset="0"/>
                        </a:rPr>
                        <a:t> -275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Гушун</a:t>
                      </a:r>
                      <a:r>
                        <a:rPr lang="ru-RU" sz="1400" b="1" u="none" strike="noStrike" dirty="0">
                          <a:solidFill>
                            <a:srgbClr val="000000"/>
                          </a:solidFill>
                          <a:latin typeface="Aptos Narrow" panose="020B0004020202020204" pitchFamily="34" charset="0"/>
                          <a:cs typeface="Times New Roman" panose="02020603050405020304" pitchFamily="18" charset="0"/>
                        </a:rPr>
                        <a:t> 25 кВт), </a:t>
                      </a:r>
                      <a:r>
                        <a:rPr lang="ru-RU" sz="1400" b="1" u="none" strike="noStrike" dirty="0" err="1">
                          <a:solidFill>
                            <a:srgbClr val="000000"/>
                          </a:solidFill>
                          <a:latin typeface="Aptos Narrow" panose="020B0004020202020204" pitchFamily="34" charset="0"/>
                          <a:cs typeface="Times New Roman" panose="02020603050405020304" pitchFamily="18" charset="0"/>
                        </a:rPr>
                        <a:t>Роштқалъа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Бодомдара</a:t>
                      </a:r>
                      <a:r>
                        <a:rPr lang="ru-RU" sz="1400" b="1" u="none" strike="noStrike" dirty="0">
                          <a:solidFill>
                            <a:srgbClr val="000000"/>
                          </a:solidFill>
                          <a:latin typeface="Aptos Narrow" panose="020B0004020202020204" pitchFamily="34" charset="0"/>
                          <a:cs typeface="Times New Roman" panose="02020603050405020304" pitchFamily="18" charset="0"/>
                        </a:rPr>
                        <a:t> -25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Ванҷ</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Пошхарв</a:t>
                      </a:r>
                      <a:r>
                        <a:rPr lang="ru-RU" sz="1400" b="1" u="none" strike="noStrike" dirty="0">
                          <a:solidFill>
                            <a:srgbClr val="000000"/>
                          </a:solidFill>
                          <a:latin typeface="Aptos Narrow" panose="020B0004020202020204" pitchFamily="34" charset="0"/>
                          <a:cs typeface="Times New Roman" panose="02020603050405020304" pitchFamily="18" charset="0"/>
                        </a:rPr>
                        <a:t> -45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Рӯшон</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Равшарв</a:t>
                      </a:r>
                      <a:r>
                        <a:rPr lang="ru-RU" sz="1400" b="1" u="none" strike="noStrike" dirty="0">
                          <a:solidFill>
                            <a:srgbClr val="000000"/>
                          </a:solidFill>
                          <a:latin typeface="Aptos Narrow" panose="020B0004020202020204" pitchFamily="34" charset="0"/>
                          <a:cs typeface="Times New Roman" panose="02020603050405020304" pitchFamily="18" charset="0"/>
                        </a:rPr>
                        <a:t> - 20 кВт, </a:t>
                      </a:r>
                      <a:r>
                        <a:rPr lang="ru-RU" sz="1400" b="1" u="none" strike="noStrike" dirty="0" err="1">
                          <a:solidFill>
                            <a:srgbClr val="000000"/>
                          </a:solidFill>
                          <a:latin typeface="Aptos Narrow" panose="020B0004020202020204" pitchFamily="34" charset="0"/>
                          <a:cs typeface="Times New Roman" panose="02020603050405020304" pitchFamily="18" charset="0"/>
                        </a:rPr>
                        <a:t>Равмед</a:t>
                      </a:r>
                      <a:r>
                        <a:rPr lang="ru-RU" sz="1400" b="1" u="none" strike="noStrike" dirty="0">
                          <a:solidFill>
                            <a:srgbClr val="000000"/>
                          </a:solidFill>
                          <a:latin typeface="Aptos Narrow" panose="020B0004020202020204" pitchFamily="34" charset="0"/>
                          <a:cs typeface="Times New Roman" panose="02020603050405020304" pitchFamily="18" charset="0"/>
                        </a:rPr>
                        <a:t> -100 кВт, </a:t>
                      </a:r>
                      <a:r>
                        <a:rPr lang="ru-RU" sz="1400" b="1" u="none" strike="noStrike" dirty="0" err="1">
                          <a:solidFill>
                            <a:srgbClr val="000000"/>
                          </a:solidFill>
                          <a:latin typeface="Aptos Narrow" panose="020B0004020202020204" pitchFamily="34" charset="0"/>
                          <a:cs typeface="Times New Roman" panose="02020603050405020304" pitchFamily="18" charset="0"/>
                        </a:rPr>
                        <a:t>Ҷизев</a:t>
                      </a:r>
                      <a:r>
                        <a:rPr lang="ru-RU" sz="1400" b="1" u="none" strike="noStrike" dirty="0">
                          <a:solidFill>
                            <a:srgbClr val="000000"/>
                          </a:solidFill>
                          <a:latin typeface="Aptos Narrow" panose="020B0004020202020204" pitchFamily="34" charset="0"/>
                          <a:cs typeface="Times New Roman" panose="02020603050405020304" pitchFamily="18" charset="0"/>
                        </a:rPr>
                        <a:t> -25 кВт, </a:t>
                      </a:r>
                      <a:r>
                        <a:rPr lang="ru-RU" sz="1400" b="1" u="none" strike="noStrike" dirty="0" err="1">
                          <a:solidFill>
                            <a:srgbClr val="000000"/>
                          </a:solidFill>
                          <a:latin typeface="Aptos Narrow" panose="020B0004020202020204" pitchFamily="34" charset="0"/>
                          <a:cs typeface="Times New Roman" panose="02020603050405020304" pitchFamily="18" charset="0"/>
                        </a:rPr>
                        <a:t>Даржомч</a:t>
                      </a:r>
                      <a:r>
                        <a:rPr lang="ru-RU" sz="1400" b="1" u="none" strike="noStrike" dirty="0">
                          <a:solidFill>
                            <a:srgbClr val="000000"/>
                          </a:solidFill>
                          <a:latin typeface="Aptos Narrow" panose="020B0004020202020204" pitchFamily="34" charset="0"/>
                          <a:cs typeface="Times New Roman" panose="02020603050405020304" pitchFamily="18" charset="0"/>
                        </a:rPr>
                        <a:t> -220 кВт) ба </a:t>
                      </a:r>
                      <a:r>
                        <a:rPr lang="ru-RU" sz="1400" b="1" u="none" strike="noStrike" dirty="0" err="1">
                          <a:solidFill>
                            <a:srgbClr val="000000"/>
                          </a:solidFill>
                          <a:latin typeface="Aptos Narrow" panose="020B0004020202020204" pitchFamily="34" charset="0"/>
                          <a:cs typeface="Times New Roman" panose="02020603050405020304" pitchFamily="18" charset="0"/>
                        </a:rPr>
                        <a:t>анҷом</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хоҳад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расонид</a:t>
                      </a:r>
                      <a:r>
                        <a:rPr lang="ru-RU" sz="1400" b="1" u="none" strike="noStrike" dirty="0">
                          <a:solidFill>
                            <a:srgbClr val="000000"/>
                          </a:solidFill>
                          <a:latin typeface="Aptos Narrow" panose="020B0004020202020204" pitchFamily="34" charset="0"/>
                          <a:cs typeface="Times New Roman" panose="02020603050405020304" pitchFamily="18" charset="0"/>
                        </a:rPr>
                        <a:t>.</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4">
                        <a:lumMod val="20000"/>
                        <a:lumOff val="80000"/>
                      </a:schemeClr>
                    </a:solidFill>
                  </a:tcPr>
                </a:tc>
                <a:extLst>
                  <a:ext uri="{0D108BD9-81ED-4DB2-BD59-A6C34878D82A}">
                    <a16:rowId xmlns:a16="http://schemas.microsoft.com/office/drawing/2014/main" val="10002"/>
                  </a:ext>
                </a:extLst>
              </a:tr>
              <a:tr h="1685440">
                <a:tc>
                  <a:txBody>
                    <a:bodyPr/>
                    <a:lstStyle/>
                    <a:p>
                      <a:pPr algn="ctr" fontAlgn="ctr"/>
                      <a:r>
                        <a:rPr lang="ru-RU" sz="1400" b="1" u="none" strike="noStrike" dirty="0">
                          <a:solidFill>
                            <a:srgbClr val="000000"/>
                          </a:solidFill>
                          <a:latin typeface="Aptos Narrow" panose="020B0004020202020204" pitchFamily="34" charset="0"/>
                          <a:cs typeface="Times New Roman" panose="02020603050405020304" pitchFamily="18" charset="0"/>
                        </a:rPr>
                        <a:t>3,4,5</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6">
                        <a:lumMod val="20000"/>
                        <a:lumOff val="80000"/>
                      </a:schemeClr>
                    </a:solidFill>
                  </a:tcPr>
                </a:tc>
                <a:tc>
                  <a:txBody>
                    <a:bodyPr/>
                    <a:lstStyle/>
                    <a:p>
                      <a:pPr algn="ctr" fontAlgn="ctr"/>
                      <a:r>
                        <a:rPr lang="ru-RU" sz="1400" b="1" u="none" strike="noStrike" dirty="0" err="1">
                          <a:solidFill>
                            <a:srgbClr val="000000"/>
                          </a:solidFill>
                          <a:latin typeface="Aptos Narrow" panose="020B0004020202020204" pitchFamily="34" charset="0"/>
                          <a:cs typeface="Times New Roman" panose="02020603050405020304" pitchFamily="18" charset="0"/>
                        </a:rPr>
                        <a:t>Сохтмони</a:t>
                      </a:r>
                      <a:r>
                        <a:rPr lang="ru-RU" sz="1400" b="1" u="none" strike="noStrike" dirty="0">
                          <a:solidFill>
                            <a:srgbClr val="000000"/>
                          </a:solidFill>
                          <a:latin typeface="Aptos Narrow" panose="020B0004020202020204" pitchFamily="34" charset="0"/>
                          <a:cs typeface="Times New Roman" panose="02020603050405020304" pitchFamily="18" charset="0"/>
                        </a:rPr>
                        <a:t> 22 </a:t>
                      </a:r>
                      <a:r>
                        <a:rPr lang="ru-RU" sz="1400" b="1" u="none" strike="noStrike" dirty="0" err="1">
                          <a:solidFill>
                            <a:srgbClr val="000000"/>
                          </a:solidFill>
                          <a:latin typeface="Aptos Narrow" panose="020B0004020202020204" pitchFamily="34" charset="0"/>
                          <a:cs typeface="Times New Roman" panose="02020603050405020304" pitchFamily="18" charset="0"/>
                        </a:rPr>
                        <a:t>адад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нерӯгоҳҳои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барқи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офтобӣ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1 </a:t>
                      </a:r>
                      <a:r>
                        <a:rPr lang="ru-RU" sz="1400" b="1" u="none" strike="noStrike" dirty="0" err="1">
                          <a:solidFill>
                            <a:srgbClr val="000000"/>
                          </a:solidFill>
                          <a:latin typeface="Aptos Narrow" panose="020B0004020202020204" pitchFamily="34" charset="0"/>
                          <a:cs typeface="Times New Roman" panose="02020603050405020304" pitchFamily="18" charset="0"/>
                        </a:rPr>
                        <a:t>адад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бодӣ</a:t>
                      </a:r>
                      <a:r>
                        <a:rPr lang="ru-RU" sz="1400" b="1" u="none" strike="noStrike" dirty="0">
                          <a:solidFill>
                            <a:srgbClr val="000000"/>
                          </a:solidFill>
                          <a:latin typeface="Aptos Narrow" panose="020B0004020202020204" pitchFamily="34" charset="0"/>
                          <a:cs typeface="Times New Roman" panose="02020603050405020304" pitchFamily="18" charset="0"/>
                        </a:rPr>
                        <a:t> дар ВМКБ</a:t>
                      </a: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6">
                        <a:lumMod val="20000"/>
                        <a:lumOff val="80000"/>
                      </a:schemeClr>
                    </a:solidFill>
                  </a:tcPr>
                </a:tc>
                <a:tc>
                  <a:txBody>
                    <a:bodyPr/>
                    <a:lstStyle/>
                    <a:p>
                      <a:pPr algn="l" fontAlgn="ct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Тибқи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бастаи</a:t>
                      </a:r>
                      <a:r>
                        <a:rPr lang="ru-RU" sz="1400" b="1" u="none" strike="noStrike" dirty="0">
                          <a:solidFill>
                            <a:srgbClr val="000000"/>
                          </a:solidFill>
                          <a:latin typeface="Aptos Narrow" panose="020B0004020202020204" pitchFamily="34" charset="0"/>
                          <a:cs typeface="Times New Roman" panose="02020603050405020304" pitchFamily="18" charset="0"/>
                        </a:rPr>
                        <a:t> 1 </a:t>
                      </a:r>
                      <a:r>
                        <a:rPr lang="ru-RU" sz="1400" b="1" u="none" strike="noStrike" dirty="0" err="1">
                          <a:solidFill>
                            <a:srgbClr val="000000"/>
                          </a:solidFill>
                          <a:latin typeface="Aptos Narrow" panose="020B0004020202020204" pitchFamily="34" charset="0"/>
                          <a:cs typeface="Times New Roman" panose="02020603050405020304" pitchFamily="18" charset="0"/>
                        </a:rPr>
                        <a:t>Лоиҳаи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Электрофикатсияи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деҳот</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ки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маблағгузории</a:t>
                      </a:r>
                      <a:r>
                        <a:rPr lang="ru-RU" sz="1400" b="1" u="none" strike="noStrike" dirty="0">
                          <a:solidFill>
                            <a:srgbClr val="000000"/>
                          </a:solidFill>
                          <a:latin typeface="Aptos Narrow" panose="020B0004020202020204" pitchFamily="34" charset="0"/>
                          <a:cs typeface="Times New Roman" panose="02020603050405020304" pitchFamily="18" charset="0"/>
                        </a:rPr>
                        <a:t> Бонки </a:t>
                      </a:r>
                      <a:r>
                        <a:rPr lang="ru-RU" sz="1400" b="1" u="none" strike="noStrike" dirty="0" err="1">
                          <a:solidFill>
                            <a:srgbClr val="000000"/>
                          </a:solidFill>
                          <a:latin typeface="Aptos Narrow" panose="020B0004020202020204" pitchFamily="34" charset="0"/>
                          <a:cs typeface="Times New Roman" panose="02020603050405020304" pitchFamily="18" charset="0"/>
                        </a:rPr>
                        <a:t>Умумиҷаҳонӣ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амалӣ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гардида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истодааст</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насби</a:t>
                      </a:r>
                      <a:r>
                        <a:rPr lang="ru-RU" sz="1400" b="1" u="none" strike="noStrike" dirty="0">
                          <a:solidFill>
                            <a:srgbClr val="000000"/>
                          </a:solidFill>
                          <a:latin typeface="Aptos Narrow" panose="020B0004020202020204" pitchFamily="34" charset="0"/>
                          <a:cs typeface="Times New Roman" panose="02020603050405020304" pitchFamily="18" charset="0"/>
                        </a:rPr>
                        <a:t> 22 </a:t>
                      </a:r>
                      <a:r>
                        <a:rPr lang="ru-RU" sz="1400" b="1" u="none" strike="noStrike" dirty="0" err="1">
                          <a:solidFill>
                            <a:srgbClr val="000000"/>
                          </a:solidFill>
                          <a:latin typeface="Aptos Narrow" panose="020B0004020202020204" pitchFamily="34" charset="0"/>
                          <a:cs typeface="Times New Roman" panose="02020603050405020304" pitchFamily="18" charset="0"/>
                        </a:rPr>
                        <a:t>неругоҳи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хурди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офтобӣ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ва</a:t>
                      </a:r>
                      <a:r>
                        <a:rPr lang="ru-RU" sz="1400" b="1" u="none" strike="noStrike" dirty="0">
                          <a:solidFill>
                            <a:srgbClr val="000000"/>
                          </a:solidFill>
                          <a:latin typeface="Aptos Narrow" panose="020B0004020202020204" pitchFamily="34" charset="0"/>
                          <a:cs typeface="Times New Roman" panose="02020603050405020304" pitchFamily="18" charset="0"/>
                        </a:rPr>
                        <a:t> 1 </a:t>
                      </a:r>
                      <a:r>
                        <a:rPr lang="ru-RU" sz="1400" b="1" u="none" strike="noStrike" dirty="0" err="1">
                          <a:solidFill>
                            <a:srgbClr val="000000"/>
                          </a:solidFill>
                          <a:latin typeface="Aptos Narrow" panose="020B0004020202020204" pitchFamily="34" charset="0"/>
                          <a:cs typeface="Times New Roman" panose="02020603050405020304" pitchFamily="18" charset="0"/>
                        </a:rPr>
                        <a:t>нерӯгоҳи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барқии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бодӣ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таҷҳизоти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захиракунандаи</a:t>
                      </a:r>
                      <a:r>
                        <a:rPr lang="ru-RU" sz="1400" b="1" u="none" strike="noStrike" dirty="0">
                          <a:solidFill>
                            <a:srgbClr val="000000"/>
                          </a:solidFill>
                          <a:latin typeface="Aptos Narrow" panose="020B0004020202020204" pitchFamily="34" charset="0"/>
                          <a:cs typeface="Times New Roman" panose="02020603050405020304" pitchFamily="18" charset="0"/>
                        </a:rPr>
                        <a:t> энергия ба </a:t>
                      </a:r>
                      <a:r>
                        <a:rPr lang="ru-RU" sz="1400" b="1" u="none" strike="noStrike" dirty="0" err="1">
                          <a:solidFill>
                            <a:srgbClr val="000000"/>
                          </a:solidFill>
                          <a:latin typeface="Aptos Narrow" panose="020B0004020202020204" pitchFamily="34" charset="0"/>
                          <a:cs typeface="Times New Roman" panose="02020603050405020304" pitchFamily="18" charset="0"/>
                        </a:rPr>
                        <a:t>нақша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гирифта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шудааст</a:t>
                      </a:r>
                      <a:r>
                        <a:rPr lang="ru-RU" sz="1400" b="1" u="none" strike="noStrike" dirty="0">
                          <a:solidFill>
                            <a:srgbClr val="000000"/>
                          </a:solidFill>
                          <a:latin typeface="Aptos Narrow" panose="020B0004020202020204" pitchFamily="34" charset="0"/>
                          <a:cs typeface="Times New Roman" panose="02020603050405020304" pitchFamily="18" charset="0"/>
                        </a:rPr>
                        <a:t>. </a:t>
                      </a:r>
                    </a:p>
                    <a:p>
                      <a:pPr algn="l" fontAlgn="ctr"/>
                      <a:endParaRPr lang="ru-RU" sz="1400" b="1" u="none" strike="noStrike" dirty="0">
                        <a:solidFill>
                          <a:srgbClr val="000000"/>
                        </a:solidFill>
                        <a:latin typeface="Aptos Narrow" panose="020B0004020202020204" pitchFamily="34" charset="0"/>
                        <a:cs typeface="Times New Roman" panose="02020603050405020304" pitchFamily="18" charset="0"/>
                      </a:endParaRPr>
                    </a:p>
                    <a:p>
                      <a:pPr algn="l" fontAlgn="ct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Бояд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қайд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намуд</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ки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нимаи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дуюми</a:t>
                      </a:r>
                      <a:r>
                        <a:rPr lang="ru-RU" sz="1400" b="1" u="none" strike="noStrike" dirty="0">
                          <a:solidFill>
                            <a:srgbClr val="000000"/>
                          </a:solidFill>
                          <a:latin typeface="Aptos Narrow" panose="020B0004020202020204" pitchFamily="34" charset="0"/>
                          <a:cs typeface="Times New Roman" panose="02020603050405020304" pitchFamily="18" charset="0"/>
                        </a:rPr>
                        <a:t> соли 2023 </a:t>
                      </a:r>
                      <a:r>
                        <a:rPr lang="ru-RU" sz="1400" b="1" u="none" strike="noStrike" dirty="0" err="1">
                          <a:solidFill>
                            <a:srgbClr val="000000"/>
                          </a:solidFill>
                          <a:latin typeface="Aptos Narrow" panose="020B0004020202020204" pitchFamily="34" charset="0"/>
                          <a:cs typeface="Times New Roman" panose="02020603050405020304" pitchFamily="18" charset="0"/>
                        </a:rPr>
                        <a:t>ҳисоботи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арзёбии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ширкатҳо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бо</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дарназардошти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шарҳу</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эзоҳои</a:t>
                      </a:r>
                      <a:r>
                        <a:rPr lang="ru-RU" sz="1400" b="1" u="none" strike="noStrike" dirty="0">
                          <a:solidFill>
                            <a:srgbClr val="000000"/>
                          </a:solidFill>
                          <a:latin typeface="Aptos Narrow" panose="020B0004020202020204" pitchFamily="34" charset="0"/>
                          <a:cs typeface="Times New Roman" panose="02020603050405020304" pitchFamily="18" charset="0"/>
                        </a:rPr>
                        <a:t> Бонки </a:t>
                      </a:r>
                      <a:r>
                        <a:rPr lang="ru-RU" sz="1400" b="1" u="none" strike="noStrike" dirty="0" err="1">
                          <a:solidFill>
                            <a:srgbClr val="000000"/>
                          </a:solidFill>
                          <a:latin typeface="Aptos Narrow" panose="020B0004020202020204" pitchFamily="34" charset="0"/>
                          <a:cs typeface="Times New Roman" panose="02020603050405020304" pitchFamily="18" charset="0"/>
                        </a:rPr>
                        <a:t>Умумиҷаҳонӣ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мукаммал</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гардонида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шуда</a:t>
                      </a:r>
                      <a:r>
                        <a:rPr lang="ru-RU" sz="1400" b="1" u="none" strike="noStrike" dirty="0">
                          <a:solidFill>
                            <a:srgbClr val="000000"/>
                          </a:solidFill>
                          <a:latin typeface="Aptos Narrow" panose="020B0004020202020204" pitchFamily="34" charset="0"/>
                          <a:cs typeface="Times New Roman" panose="02020603050405020304" pitchFamily="18" charset="0"/>
                        </a:rPr>
                        <a:t>, он дар </a:t>
                      </a:r>
                      <a:r>
                        <a:rPr lang="ru-RU" sz="1400" b="1" u="none" strike="noStrike" dirty="0" err="1">
                          <a:solidFill>
                            <a:srgbClr val="000000"/>
                          </a:solidFill>
                          <a:latin typeface="Aptos Narrow" panose="020B0004020202020204" pitchFamily="34" charset="0"/>
                          <a:cs typeface="Times New Roman" panose="02020603050405020304" pitchFamily="18" charset="0"/>
                        </a:rPr>
                        <a:t>мақомотҳои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дахлдори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Ҳукумати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Ҷумҳурии</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Тоҷикистон</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баррасӣ</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шуда</a:t>
                      </a:r>
                      <a:r>
                        <a:rPr lang="ru-RU" sz="1400" b="1" u="none" strike="noStrike" dirty="0">
                          <a:solidFill>
                            <a:srgbClr val="000000"/>
                          </a:solidFill>
                          <a:latin typeface="Aptos Narrow" panose="020B0004020202020204" pitchFamily="34" charset="0"/>
                          <a:cs typeface="Times New Roman" panose="02020603050405020304" pitchFamily="18" charset="0"/>
                        </a:rPr>
                        <a:t> </a:t>
                      </a:r>
                      <a:r>
                        <a:rPr lang="ru-RU" sz="1400" b="1" u="none" strike="noStrike" dirty="0" err="1">
                          <a:solidFill>
                            <a:srgbClr val="000000"/>
                          </a:solidFill>
                          <a:latin typeface="Aptos Narrow" panose="020B0004020202020204" pitchFamily="34" charset="0"/>
                          <a:cs typeface="Times New Roman" panose="02020603050405020304" pitchFamily="18" charset="0"/>
                        </a:rPr>
                        <a:t>истодааст</a:t>
                      </a:r>
                      <a:r>
                        <a:rPr lang="ru-RU" sz="1400" b="1" u="none" strike="noStrike" dirty="0">
                          <a:solidFill>
                            <a:srgbClr val="000000"/>
                          </a:solidFill>
                          <a:latin typeface="Aptos Narrow" panose="020B0004020202020204" pitchFamily="34" charset="0"/>
                          <a:cs typeface="Times New Roman" panose="02020603050405020304" pitchFamily="18" charset="0"/>
                        </a:rPr>
                        <a:t>.</a:t>
                      </a:r>
                      <a:br>
                        <a:rPr lang="ru-RU" sz="1400" b="1" u="none" strike="noStrike" dirty="0">
                          <a:solidFill>
                            <a:srgbClr val="000000"/>
                          </a:solidFill>
                          <a:latin typeface="Aptos Narrow" panose="020B0004020202020204" pitchFamily="34" charset="0"/>
                          <a:cs typeface="Times New Roman" panose="02020603050405020304" pitchFamily="18" charset="0"/>
                        </a:rPr>
                      </a:br>
                      <a:endParaRPr lang="ru-RU" sz="1400" b="1" i="0" u="none" strike="noStrike" dirty="0">
                        <a:solidFill>
                          <a:srgbClr val="000000"/>
                        </a:solidFill>
                        <a:latin typeface="Aptos Narrow" panose="020B0004020202020204" pitchFamily="34" charset="0"/>
                        <a:cs typeface="Times New Roman" panose="02020603050405020304" pitchFamily="18" charset="0"/>
                      </a:endParaRPr>
                    </a:p>
                  </a:txBody>
                  <a:tcPr marL="4406" marR="4406" marT="4406" marB="0" anchor="ct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13669163"/>
              </p:ext>
            </p:extLst>
          </p:nvPr>
        </p:nvGraphicFramePr>
        <p:xfrm>
          <a:off x="214282" y="214290"/>
          <a:ext cx="8715436" cy="6499809"/>
        </p:xfrm>
        <a:graphic>
          <a:graphicData uri="http://schemas.openxmlformats.org/drawingml/2006/table">
            <a:tbl>
              <a:tblPr>
                <a:tableStyleId>{69C7853C-536D-4A76-A0AE-DD22124D55A5}</a:tableStyleId>
              </a:tblPr>
              <a:tblGrid>
                <a:gridCol w="351048">
                  <a:extLst>
                    <a:ext uri="{9D8B030D-6E8A-4147-A177-3AD203B41FA5}">
                      <a16:colId xmlns:a16="http://schemas.microsoft.com/office/drawing/2014/main" val="20000"/>
                    </a:ext>
                  </a:extLst>
                </a:gridCol>
                <a:gridCol w="1486390">
                  <a:extLst>
                    <a:ext uri="{9D8B030D-6E8A-4147-A177-3AD203B41FA5}">
                      <a16:colId xmlns:a16="http://schemas.microsoft.com/office/drawing/2014/main" val="20001"/>
                    </a:ext>
                  </a:extLst>
                </a:gridCol>
                <a:gridCol w="6877998">
                  <a:extLst>
                    <a:ext uri="{9D8B030D-6E8A-4147-A177-3AD203B41FA5}">
                      <a16:colId xmlns:a16="http://schemas.microsoft.com/office/drawing/2014/main" val="20002"/>
                    </a:ext>
                  </a:extLst>
                </a:gridCol>
              </a:tblGrid>
              <a:tr h="2134590">
                <a:tc>
                  <a:txBody>
                    <a:bodyPr/>
                    <a:lstStyle/>
                    <a:p>
                      <a:pPr algn="ctr" fontAlgn="ctr"/>
                      <a:r>
                        <a:rPr lang="tg-Cyrl-TJ" sz="1400" b="0" i="0" u="none" strike="noStrike" dirty="0">
                          <a:solidFill>
                            <a:srgbClr val="000000"/>
                          </a:solidFill>
                          <a:latin typeface="Calibri"/>
                        </a:rPr>
                        <a:t>6</a:t>
                      </a:r>
                      <a:endParaRPr lang="ru-RU" sz="1400" b="0" i="0" u="none" strike="noStrike" dirty="0">
                        <a:solidFill>
                          <a:srgbClr val="000000"/>
                        </a:solidFill>
                        <a:latin typeface="Calibri"/>
                      </a:endParaRPr>
                    </a:p>
                  </a:txBody>
                  <a:tcPr marL="7077" marR="7077" marT="7077" marB="0" anchor="ctr">
                    <a:solidFill>
                      <a:schemeClr val="accent3">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Сохтмони</a:t>
                      </a:r>
                      <a:r>
                        <a:rPr lang="ru-RU" sz="1400" b="1" u="none" strike="noStrike" dirty="0">
                          <a:solidFill>
                            <a:srgbClr val="000000"/>
                          </a:solidFill>
                          <a:latin typeface="Times New Roman" panose="02020603050405020304" pitchFamily="18" charset="0"/>
                          <a:cs typeface="Times New Roman" panose="02020603050405020304" pitchFamily="18" charset="0"/>
                        </a:rPr>
                        <a:t> НБО-и </a:t>
                      </a:r>
                      <a:r>
                        <a:rPr lang="ru-RU" sz="1400" b="1" u="none" strike="noStrike" dirty="0" err="1">
                          <a:solidFill>
                            <a:srgbClr val="000000"/>
                          </a:solidFill>
                          <a:latin typeface="Times New Roman" panose="02020603050405020304" pitchFamily="18" charset="0"/>
                          <a:cs typeface="Times New Roman" panose="02020603050405020304" pitchFamily="18" charset="0"/>
                        </a:rPr>
                        <a:t>Себзор</a:t>
                      </a:r>
                      <a:r>
                        <a:rPr lang="ru-RU" sz="1400" b="1" u="none" strike="noStrike" dirty="0">
                          <a:solidFill>
                            <a:srgbClr val="000000"/>
                          </a:solidFill>
                          <a:latin typeface="Times New Roman" panose="02020603050405020304" pitchFamily="18" charset="0"/>
                          <a:cs typeface="Times New Roman" panose="02020603050405020304" pitchFamily="18" charset="0"/>
                        </a:rPr>
                        <a:t> </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3">
                        <a:lumMod val="20000"/>
                        <a:lumOff val="80000"/>
                      </a:schemeClr>
                    </a:solidFill>
                  </a:tcPr>
                </a:tc>
                <a:tc>
                  <a:txBody>
                    <a:bodyPr/>
                    <a:lstStyle/>
                    <a:p>
                      <a:pPr algn="l" fontAlgn="ctr"/>
                      <a:r>
                        <a:rPr lang="ru-RU" sz="1400" b="1" u="none" strike="noStrike" dirty="0">
                          <a:solidFill>
                            <a:srgbClr val="000000"/>
                          </a:solidFill>
                          <a:latin typeface="Times New Roman" panose="02020603050405020304" pitchFamily="18" charset="0"/>
                          <a:cs typeface="Times New Roman" panose="02020603050405020304" pitchFamily="18" charset="0"/>
                        </a:rPr>
                        <a:t>       </a:t>
                      </a:r>
                    </a:p>
                    <a:p>
                      <a:pPr algn="ctr" fontAlgn="ctr"/>
                      <a:endParaRPr lang="ru-RU" sz="1400" b="1" u="none" strike="noStrike" dirty="0">
                        <a:solidFill>
                          <a:srgbClr val="000000"/>
                        </a:solidFill>
                        <a:latin typeface="Times New Roman" panose="02020603050405020304" pitchFamily="18" charset="0"/>
                        <a:cs typeface="Times New Roman" panose="02020603050405020304" pitchFamily="18" charset="0"/>
                      </a:endParaRPr>
                    </a:p>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доираи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лоиҳаи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Бунёди</a:t>
                      </a:r>
                      <a:r>
                        <a:rPr lang="ru-RU" sz="1400" b="1" u="none" strike="noStrike" dirty="0">
                          <a:solidFill>
                            <a:srgbClr val="000000"/>
                          </a:solidFill>
                          <a:latin typeface="Times New Roman" panose="02020603050405020304" pitchFamily="18" charset="0"/>
                          <a:cs typeface="Times New Roman" panose="02020603050405020304" pitchFamily="18" charset="0"/>
                        </a:rPr>
                        <a:t> НБО </a:t>
                      </a:r>
                      <a:r>
                        <a:rPr lang="ru-RU" sz="1400" b="1" u="none" strike="noStrike" dirty="0" err="1">
                          <a:solidFill>
                            <a:srgbClr val="000000"/>
                          </a:solidFill>
                          <a:latin typeface="Times New Roman" panose="02020603050405020304" pitchFamily="18" charset="0"/>
                          <a:cs typeface="Times New Roman" panose="02020603050405020304" pitchFamily="18" charset="0"/>
                        </a:rPr>
                        <a:t>Себзор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зеристгоҳи</a:t>
                      </a:r>
                      <a:r>
                        <a:rPr lang="ru-RU" sz="1400" b="1" u="none" strike="noStrike" dirty="0">
                          <a:solidFill>
                            <a:srgbClr val="000000"/>
                          </a:solidFill>
                          <a:latin typeface="Times New Roman" panose="02020603050405020304" pitchFamily="18" charset="0"/>
                          <a:cs typeface="Times New Roman" panose="02020603050405020304" pitchFamily="18" charset="0"/>
                        </a:rPr>
                        <a:t> 110 </a:t>
                      </a:r>
                      <a:r>
                        <a:rPr lang="ru-RU" sz="1400" b="1" u="none" strike="noStrike" dirty="0" err="1">
                          <a:solidFill>
                            <a:srgbClr val="000000"/>
                          </a:solidFill>
                          <a:latin typeface="Times New Roman" panose="02020603050405020304" pitchFamily="18" charset="0"/>
                          <a:cs typeface="Times New Roman" panose="02020603050405020304" pitchFamily="18" charset="0"/>
                        </a:rPr>
                        <a:t>кВ</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назди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Нерўгоҳи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барқи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обии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Себзор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хати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интиқоли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барқи</a:t>
                      </a:r>
                      <a:r>
                        <a:rPr lang="ru-RU" sz="1400" b="1" u="none" strike="noStrike" dirty="0">
                          <a:solidFill>
                            <a:srgbClr val="000000"/>
                          </a:solidFill>
                          <a:latin typeface="Times New Roman" panose="02020603050405020304" pitchFamily="18" charset="0"/>
                          <a:cs typeface="Times New Roman" panose="02020603050405020304" pitchFamily="18" charset="0"/>
                        </a:rPr>
                        <a:t> 110 </a:t>
                      </a:r>
                      <a:r>
                        <a:rPr lang="ru-RU" sz="1400" b="1" u="none" strike="noStrike" dirty="0" err="1">
                          <a:solidFill>
                            <a:srgbClr val="000000"/>
                          </a:solidFill>
                          <a:latin typeface="Times New Roman" panose="02020603050405020304" pitchFamily="18" charset="0"/>
                          <a:cs typeface="Times New Roman" panose="02020603050405020304" pitchFamily="18" charset="0"/>
                        </a:rPr>
                        <a:t>кВ</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Себзор-Хоруғ</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дарозии</a:t>
                      </a:r>
                      <a:r>
                        <a:rPr lang="ru-RU" sz="1400" b="1" u="none" strike="noStrike" dirty="0">
                          <a:solidFill>
                            <a:srgbClr val="000000"/>
                          </a:solidFill>
                          <a:latin typeface="Times New Roman" panose="02020603050405020304" pitchFamily="18" charset="0"/>
                          <a:cs typeface="Times New Roman" panose="02020603050405020304" pitchFamily="18" charset="0"/>
                        </a:rPr>
                        <a:t> 18 км аз </a:t>
                      </a:r>
                      <a:r>
                        <a:rPr lang="ru-RU" sz="1400" b="1" u="none" strike="noStrike" dirty="0" err="1">
                          <a:solidFill>
                            <a:srgbClr val="000000"/>
                          </a:solidFill>
                          <a:latin typeface="Times New Roman" panose="02020603050405020304" pitchFamily="18" charset="0"/>
                          <a:cs typeface="Times New Roman" panose="02020603050405020304" pitchFamily="18" charset="0"/>
                        </a:rPr>
                        <a:t>ҷониби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ширкатҳои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ватании</a:t>
                      </a:r>
                      <a:r>
                        <a:rPr lang="ru-RU" sz="1400" b="1" u="none" strike="noStrike" dirty="0">
                          <a:solidFill>
                            <a:srgbClr val="000000"/>
                          </a:solidFill>
                          <a:latin typeface="Times New Roman" panose="02020603050405020304" pitchFamily="18" charset="0"/>
                          <a:cs typeface="Times New Roman" panose="02020603050405020304" pitchFamily="18" charset="0"/>
                        </a:rPr>
                        <a:t> ҶДММ “</a:t>
                      </a:r>
                      <a:r>
                        <a:rPr lang="ru-RU" sz="1400" b="1" u="none" strike="noStrike" dirty="0" err="1">
                          <a:solidFill>
                            <a:srgbClr val="000000"/>
                          </a:solidFill>
                          <a:latin typeface="Times New Roman" panose="02020603050405020304" pitchFamily="18" charset="0"/>
                          <a:cs typeface="Times New Roman" panose="02020603050405020304" pitchFamily="18" charset="0"/>
                        </a:rPr>
                        <a:t>Мадад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Саҷар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пурра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анҷом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расонида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шуданд</a:t>
                      </a:r>
                      <a:r>
                        <a:rPr lang="ru-RU" sz="1400" b="1" u="none" strike="noStrike" dirty="0">
                          <a:solidFill>
                            <a:srgbClr val="000000"/>
                          </a:solidFill>
                          <a:latin typeface="Times New Roman" panose="02020603050405020304" pitchFamily="18" charset="0"/>
                          <a:cs typeface="Times New Roman" panose="02020603050405020304" pitchFamily="18" charset="0"/>
                        </a:rPr>
                        <a:t>. </a:t>
                      </a:r>
                    </a:p>
                    <a:p>
                      <a:pPr algn="ctr" fontAlgn="ctr"/>
                      <a:endParaRPr lang="ru-RU" sz="1400" b="1" u="none" strike="noStrike" dirty="0">
                        <a:solidFill>
                          <a:srgbClr val="000000"/>
                        </a:solidFill>
                        <a:latin typeface="Times New Roman" panose="02020603050405020304" pitchFamily="18" charset="0"/>
                        <a:cs typeface="Times New Roman" panose="02020603050405020304" pitchFamily="18" charset="0"/>
                      </a:endParaRPr>
                    </a:p>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Инчунин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бинои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маъмурӣ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канали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обгузар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заминӣ</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сарбанд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бинои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нерӯгоҳ</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купруки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муваққатӣ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такягоҳи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тарафи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рости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купруки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асосӣ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инчунин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зеристгоҳи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барқии</a:t>
                      </a:r>
                      <a:r>
                        <a:rPr lang="ru-RU" sz="1400" b="1" u="none" strike="noStrike" dirty="0">
                          <a:solidFill>
                            <a:srgbClr val="000000"/>
                          </a:solidFill>
                          <a:latin typeface="Times New Roman" panose="02020603050405020304" pitchFamily="18" charset="0"/>
                          <a:cs typeface="Times New Roman" panose="02020603050405020304" pitchFamily="18" charset="0"/>
                        </a:rPr>
                        <a:t> 110/35 </a:t>
                      </a:r>
                      <a:r>
                        <a:rPr lang="ru-RU" sz="1400" b="1" u="none" strike="noStrike" dirty="0" err="1">
                          <a:solidFill>
                            <a:srgbClr val="000000"/>
                          </a:solidFill>
                          <a:latin typeface="Times New Roman" panose="02020603050405020304" pitchFamily="18" charset="0"/>
                          <a:cs typeface="Times New Roman" panose="02020603050405020304" pitchFamily="18" charset="0"/>
                        </a:rPr>
                        <a:t>кВ</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хати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интиқоли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барқи</a:t>
                      </a:r>
                      <a:r>
                        <a:rPr lang="ru-RU" sz="1400" b="1" u="none" strike="noStrike" dirty="0">
                          <a:solidFill>
                            <a:srgbClr val="000000"/>
                          </a:solidFill>
                          <a:latin typeface="Times New Roman" panose="02020603050405020304" pitchFamily="18" charset="0"/>
                          <a:cs typeface="Times New Roman" panose="02020603050405020304" pitchFamily="18" charset="0"/>
                        </a:rPr>
                        <a:t> 110 </a:t>
                      </a:r>
                      <a:r>
                        <a:rPr lang="ru-RU" sz="1400" b="1" u="none" strike="noStrike" dirty="0" err="1">
                          <a:solidFill>
                            <a:srgbClr val="000000"/>
                          </a:solidFill>
                          <a:latin typeface="Times New Roman" panose="02020603050405020304" pitchFamily="18" charset="0"/>
                          <a:cs typeface="Times New Roman" panose="02020603050405020304" pitchFamily="18" charset="0"/>
                        </a:rPr>
                        <a:t>кВ</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Себзор-Хоруғ</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пурра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анҷом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расонида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шуданд</a:t>
                      </a:r>
                      <a:r>
                        <a:rPr lang="ru-RU" sz="1400" b="1" u="none" strike="noStrike" dirty="0">
                          <a:solidFill>
                            <a:srgbClr val="000000"/>
                          </a:solidFill>
                          <a:latin typeface="Times New Roman" panose="02020603050405020304" pitchFamily="18" charset="0"/>
                          <a:cs typeface="Times New Roman" panose="02020603050405020304" pitchFamily="18" charset="0"/>
                        </a:rPr>
                        <a:t>.</a:t>
                      </a:r>
                      <a:br>
                        <a:rPr lang="ru-RU" sz="1400" b="1" u="none" strike="noStrike" dirty="0">
                          <a:solidFill>
                            <a:srgbClr val="000000"/>
                          </a:solidFill>
                          <a:latin typeface="Times New Roman" panose="02020603050405020304" pitchFamily="18" charset="0"/>
                          <a:cs typeface="Times New Roman" panose="02020603050405020304" pitchFamily="18" charset="0"/>
                        </a:rPr>
                      </a:b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3">
                        <a:lumMod val="20000"/>
                        <a:lumOff val="80000"/>
                      </a:schemeClr>
                    </a:solidFill>
                  </a:tcPr>
                </a:tc>
                <a:extLst>
                  <a:ext uri="{0D108BD9-81ED-4DB2-BD59-A6C34878D82A}">
                    <a16:rowId xmlns:a16="http://schemas.microsoft.com/office/drawing/2014/main" val="10000"/>
                  </a:ext>
                </a:extLst>
              </a:tr>
              <a:tr h="1973683">
                <a:tc>
                  <a:txBody>
                    <a:bodyPr/>
                    <a:lstStyle/>
                    <a:p>
                      <a:pPr algn="ctr" fontAlgn="ctr"/>
                      <a:r>
                        <a:rPr lang="tg-Cyrl-TJ" sz="1400" b="0" i="0" u="none" strike="noStrike" dirty="0">
                          <a:solidFill>
                            <a:srgbClr val="000000"/>
                          </a:solidFill>
                          <a:latin typeface="Calibri"/>
                        </a:rPr>
                        <a:t>7</a:t>
                      </a:r>
                      <a:endParaRPr lang="ru-RU" sz="1400" b="0" i="0" u="none" strike="noStrike" dirty="0">
                        <a:solidFill>
                          <a:srgbClr val="000000"/>
                        </a:solidFill>
                        <a:latin typeface="Calibri"/>
                      </a:endParaRPr>
                    </a:p>
                  </a:txBody>
                  <a:tcPr marL="7077" marR="7077" marT="7077" marB="0" anchor="ctr">
                    <a:solidFill>
                      <a:schemeClr val="accent4">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нерӯгоҳи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офтобии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Мурғоб</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марҳилаи</a:t>
                      </a:r>
                      <a:r>
                        <a:rPr lang="ru-RU" sz="1400" b="1" u="none" strike="noStrike" dirty="0">
                          <a:solidFill>
                            <a:srgbClr val="000000"/>
                          </a:solidFill>
                          <a:latin typeface="Times New Roman" panose="02020603050405020304" pitchFamily="18" charset="0"/>
                          <a:cs typeface="Times New Roman" panose="02020603050405020304" pitchFamily="18" charset="0"/>
                        </a:rPr>
                        <a:t> 2</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4">
                        <a:lumMod val="20000"/>
                        <a:lumOff val="80000"/>
                      </a:schemeClr>
                    </a:solidFill>
                  </a:tcPr>
                </a:tc>
                <a:tc>
                  <a:txBody>
                    <a:bodyPr/>
                    <a:lstStyle/>
                    <a:p>
                      <a:pPr algn="ctr" fontAlgn="ctr"/>
                      <a:br>
                        <a:rPr lang="ru-RU" sz="1400" b="1" u="none" strike="noStrike" dirty="0">
                          <a:solidFill>
                            <a:srgbClr val="000000"/>
                          </a:solidFill>
                          <a:latin typeface="Times New Roman" panose="02020603050405020304" pitchFamily="18" charset="0"/>
                          <a:cs typeface="Times New Roman" panose="02020603050405020304" pitchFamily="18" charset="0"/>
                        </a:rPr>
                      </a:b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августи</a:t>
                      </a:r>
                      <a:r>
                        <a:rPr lang="ru-RU" sz="1400" b="1" u="none" strike="noStrike" dirty="0">
                          <a:solidFill>
                            <a:srgbClr val="000000"/>
                          </a:solidFill>
                          <a:latin typeface="Times New Roman" panose="02020603050405020304" pitchFamily="18" charset="0"/>
                          <a:cs typeface="Times New Roman" panose="02020603050405020304" pitchFamily="18" charset="0"/>
                        </a:rPr>
                        <a:t> соли 2023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пурра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анҷом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расонида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шуда,нерўгоҳи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офтобии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санаи</a:t>
                      </a:r>
                      <a:r>
                        <a:rPr lang="ru-RU" sz="1400" b="1" u="none" strike="noStrike" dirty="0">
                          <a:solidFill>
                            <a:srgbClr val="000000"/>
                          </a:solidFill>
                          <a:latin typeface="Times New Roman" panose="02020603050405020304" pitchFamily="18" charset="0"/>
                          <a:cs typeface="Times New Roman" panose="02020603050405020304" pitchFamily="18" charset="0"/>
                        </a:rPr>
                        <a:t> 16 </a:t>
                      </a:r>
                      <a:r>
                        <a:rPr lang="ru-RU" sz="1400" b="1" u="none" strike="noStrike" dirty="0" err="1">
                          <a:solidFill>
                            <a:srgbClr val="000000"/>
                          </a:solidFill>
                          <a:latin typeface="Times New Roman" panose="02020603050405020304" pitchFamily="18" charset="0"/>
                          <a:cs typeface="Times New Roman" panose="02020603050405020304" pitchFamily="18" charset="0"/>
                        </a:rPr>
                        <a:t>августи</a:t>
                      </a:r>
                      <a:r>
                        <a:rPr lang="ru-RU" sz="1400" b="1" u="none" strike="noStrike" dirty="0">
                          <a:solidFill>
                            <a:srgbClr val="000000"/>
                          </a:solidFill>
                          <a:latin typeface="Times New Roman" panose="02020603050405020304" pitchFamily="18" charset="0"/>
                          <a:cs typeface="Times New Roman" panose="02020603050405020304" pitchFamily="18" charset="0"/>
                        </a:rPr>
                        <a:t> соли 2023 аз </a:t>
                      </a:r>
                      <a:r>
                        <a:rPr lang="ru-RU" sz="1400" b="1" u="none" strike="noStrike" dirty="0" err="1">
                          <a:solidFill>
                            <a:srgbClr val="000000"/>
                          </a:solidFill>
                          <a:latin typeface="Times New Roman" panose="02020603050405020304" pitchFamily="18" charset="0"/>
                          <a:cs typeface="Times New Roman" panose="02020603050405020304" pitchFamily="18" charset="0"/>
                        </a:rPr>
                        <a:t>ҷониби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Асосгузори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сулҳу</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ваҳдати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миллӣ</a:t>
                      </a:r>
                      <a:r>
                        <a:rPr lang="ru-RU" sz="1400" b="1" u="none" strike="noStrike" dirty="0">
                          <a:solidFill>
                            <a:srgbClr val="000000"/>
                          </a:solidFill>
                          <a:latin typeface="Times New Roman" panose="02020603050405020304" pitchFamily="18" charset="0"/>
                          <a:cs typeface="Times New Roman" panose="02020603050405020304" pitchFamily="18" charset="0"/>
                        </a:rPr>
                        <a:t> - </a:t>
                      </a:r>
                      <a:r>
                        <a:rPr lang="ru-RU" sz="1400" b="1" u="none" strike="noStrike" dirty="0" err="1">
                          <a:solidFill>
                            <a:srgbClr val="000000"/>
                          </a:solidFill>
                          <a:latin typeface="Times New Roman" panose="02020603050405020304" pitchFamily="18" charset="0"/>
                          <a:cs typeface="Times New Roman" panose="02020603050405020304" pitchFamily="18" charset="0"/>
                        </a:rPr>
                        <a:t>Пешвои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Президенти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Ҷумҳурии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мӯҳтарам</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Эмомалӣ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Раҳмон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зимни</a:t>
                      </a:r>
                      <a:r>
                        <a:rPr lang="ru-RU" sz="1400" b="1" u="none" strike="noStrike" dirty="0">
                          <a:solidFill>
                            <a:srgbClr val="000000"/>
                          </a:solidFill>
                          <a:latin typeface="Times New Roman" panose="02020603050405020304" pitchFamily="18" charset="0"/>
                          <a:cs typeface="Times New Roman" panose="02020603050405020304" pitchFamily="18" charset="0"/>
                        </a:rPr>
                        <a:t> сафари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корияшон</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Вилояти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Мухтори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Кӯҳистони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Бадахшон</a:t>
                      </a:r>
                      <a:r>
                        <a:rPr lang="ru-RU" sz="1400" b="1" u="none" strike="noStrike" dirty="0">
                          <a:solidFill>
                            <a:srgbClr val="000000"/>
                          </a:solidFill>
                          <a:latin typeface="Times New Roman" panose="02020603050405020304" pitchFamily="18" charset="0"/>
                          <a:cs typeface="Times New Roman" panose="02020603050405020304" pitchFamily="18" charset="0"/>
                        </a:rPr>
                        <a:t> ба таври </a:t>
                      </a:r>
                      <a:r>
                        <a:rPr lang="ru-RU" sz="1400" b="1" u="none" strike="noStrike" dirty="0" err="1">
                          <a:solidFill>
                            <a:srgbClr val="000000"/>
                          </a:solidFill>
                          <a:latin typeface="Times New Roman" panose="02020603050405020304" pitchFamily="18" charset="0"/>
                          <a:cs typeface="Times New Roman" panose="02020603050405020304" pitchFamily="18" charset="0"/>
                        </a:rPr>
                        <a:t>маҷозӣ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мавриди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истифодабарӣ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қарор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a:t>
                      </a:r>
                      <a:r>
                        <a:rPr lang="ru-RU" sz="1400" b="1" u="none" strike="noStrike" dirty="0">
                          <a:solidFill>
                            <a:srgbClr val="000000"/>
                          </a:solidFill>
                          <a:latin typeface="Times New Roman" panose="02020603050405020304" pitchFamily="18" charset="0"/>
                          <a:cs typeface="Times New Roman" panose="02020603050405020304" pitchFamily="18" charset="0"/>
                        </a:rPr>
                        <a:t>.</a:t>
                      </a:r>
                      <a:br>
                        <a:rPr lang="ru-RU" sz="1400" b="1" u="none" strike="noStrike" dirty="0">
                          <a:solidFill>
                            <a:srgbClr val="000000"/>
                          </a:solidFill>
                          <a:latin typeface="Times New Roman" panose="02020603050405020304" pitchFamily="18" charset="0"/>
                          <a:cs typeface="Times New Roman" panose="02020603050405020304" pitchFamily="18" charset="0"/>
                        </a:rPr>
                      </a:b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4">
                        <a:lumMod val="20000"/>
                        <a:lumOff val="80000"/>
                      </a:schemeClr>
                    </a:solidFill>
                  </a:tcPr>
                </a:tc>
                <a:extLst>
                  <a:ext uri="{0D108BD9-81ED-4DB2-BD59-A6C34878D82A}">
                    <a16:rowId xmlns:a16="http://schemas.microsoft.com/office/drawing/2014/main" val="10001"/>
                  </a:ext>
                </a:extLst>
              </a:tr>
              <a:tr h="1958729">
                <a:tc>
                  <a:txBody>
                    <a:bodyPr/>
                    <a:lstStyle/>
                    <a:p>
                      <a:pPr algn="ctr" fontAlgn="ctr"/>
                      <a:r>
                        <a:rPr lang="tg-Cyrl-TJ" sz="1400" b="0" i="0" u="none" strike="noStrike" dirty="0">
                          <a:solidFill>
                            <a:srgbClr val="000000"/>
                          </a:solidFill>
                          <a:latin typeface="Calibri"/>
                        </a:rPr>
                        <a:t>8</a:t>
                      </a:r>
                      <a:endParaRPr lang="ru-RU" sz="1400" b="0" i="0" u="none" strike="noStrike" dirty="0">
                        <a:solidFill>
                          <a:srgbClr val="000000"/>
                        </a:solidFill>
                        <a:latin typeface="Calibri"/>
                      </a:endParaRPr>
                    </a:p>
                  </a:txBody>
                  <a:tcPr marL="7077" marR="7077" marT="7077" marB="0" anchor="ctr">
                    <a:solidFill>
                      <a:schemeClr val="accent6">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Омода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намудани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асосноккунии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иқтисодию</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техникии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лоиҳаҳо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насби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нерӯгоҳҳои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барқии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офтобӣ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барои</a:t>
                      </a:r>
                      <a:r>
                        <a:rPr lang="ru-RU" sz="1400" b="1" u="none" strike="noStrike" dirty="0">
                          <a:solidFill>
                            <a:srgbClr val="000000"/>
                          </a:solidFill>
                          <a:latin typeface="Times New Roman" panose="02020603050405020304" pitchFamily="18" charset="0"/>
                          <a:cs typeface="Times New Roman" panose="02020603050405020304" pitchFamily="18" charset="0"/>
                        </a:rPr>
                        <a:t> 200 МВт</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6">
                        <a:lumMod val="20000"/>
                        <a:lumOff val="80000"/>
                      </a:schemeClr>
                    </a:solidFill>
                  </a:tcPr>
                </a:tc>
                <a:tc>
                  <a:txBody>
                    <a:bodyPr/>
                    <a:lstStyle/>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мақсади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омодасозии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Асосноккунии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техникӣ-иқтисодии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лоиҳаи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нерӯгоҳи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барқи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офтобии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хусусӣ</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вилояти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Суғд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иқтидори</a:t>
                      </a:r>
                      <a:r>
                        <a:rPr lang="ru-RU" sz="1400" b="1" u="none" strike="noStrike" dirty="0">
                          <a:solidFill>
                            <a:srgbClr val="000000"/>
                          </a:solidFill>
                          <a:latin typeface="Times New Roman" panose="02020603050405020304" pitchFamily="18" charset="0"/>
                          <a:cs typeface="Times New Roman" panose="02020603050405020304" pitchFamily="18" charset="0"/>
                        </a:rPr>
                        <a:t> 200 МВт)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ҳамкорӣ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Бонки </a:t>
                      </a:r>
                      <a:r>
                        <a:rPr lang="ru-RU" sz="1400" b="1" u="none" strike="noStrike" dirty="0" err="1">
                          <a:solidFill>
                            <a:srgbClr val="000000"/>
                          </a:solidFill>
                          <a:latin typeface="Times New Roman" panose="02020603050405020304" pitchFamily="18" charset="0"/>
                          <a:cs typeface="Times New Roman" panose="02020603050405020304" pitchFamily="18" charset="0"/>
                        </a:rPr>
                        <a:t>Умумиҷаҳонӣ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санаи</a:t>
                      </a:r>
                      <a:r>
                        <a:rPr lang="ru-RU" sz="1400" b="1" u="none" strike="noStrike" dirty="0">
                          <a:solidFill>
                            <a:srgbClr val="000000"/>
                          </a:solidFill>
                          <a:latin typeface="Times New Roman" panose="02020603050405020304" pitchFamily="18" charset="0"/>
                          <a:cs typeface="Times New Roman" panose="02020603050405020304" pitchFamily="18" charset="0"/>
                        </a:rPr>
                        <a:t> 17 феврали соли 2023 </a:t>
                      </a:r>
                      <a:r>
                        <a:rPr lang="ru-RU" sz="1400" b="1" u="none" strike="noStrike" dirty="0" err="1">
                          <a:solidFill>
                            <a:srgbClr val="000000"/>
                          </a:solidFill>
                          <a:latin typeface="Times New Roman" panose="02020603050405020304" pitchFamily="18" charset="0"/>
                          <a:cs typeface="Times New Roman" panose="02020603050405020304" pitchFamily="18" charset="0"/>
                        </a:rPr>
                        <a:t>шартнома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консорсиуми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ширкатҳои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en-US" sz="1400" b="1" u="none" strike="noStrike" dirty="0">
                          <a:solidFill>
                            <a:srgbClr val="000000"/>
                          </a:solidFill>
                          <a:latin typeface="Times New Roman" panose="02020603050405020304" pitchFamily="18" charset="0"/>
                          <a:cs typeface="Times New Roman" panose="02020603050405020304" pitchFamily="18" charset="0"/>
                        </a:rPr>
                        <a:t>JURU Energy Limited (</a:t>
                      </a:r>
                      <a:r>
                        <a:rPr lang="ru-RU" sz="1400" b="1" u="none" strike="noStrike" dirty="0" err="1">
                          <a:solidFill>
                            <a:srgbClr val="000000"/>
                          </a:solidFill>
                          <a:latin typeface="Times New Roman" panose="02020603050405020304" pitchFamily="18" charset="0"/>
                          <a:cs typeface="Times New Roman" panose="02020603050405020304" pitchFamily="18" charset="0"/>
                        </a:rPr>
                        <a:t>Британияи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Кабир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en-US" sz="1400" b="1" u="none" strike="noStrike" dirty="0" err="1">
                          <a:solidFill>
                            <a:srgbClr val="000000"/>
                          </a:solidFill>
                          <a:latin typeface="Times New Roman" panose="02020603050405020304" pitchFamily="18" charset="0"/>
                          <a:cs typeface="Times New Roman" panose="02020603050405020304" pitchFamily="18" charset="0"/>
                        </a:rPr>
                        <a:t>Rina</a:t>
                      </a:r>
                      <a:r>
                        <a:rPr lang="en-US" sz="1400" b="1" u="none" strike="noStrike" dirty="0">
                          <a:solidFill>
                            <a:srgbClr val="000000"/>
                          </a:solidFill>
                          <a:latin typeface="Times New Roman" panose="02020603050405020304" pitchFamily="18" charset="0"/>
                          <a:cs typeface="Times New Roman" panose="02020603050405020304" pitchFamily="18" charset="0"/>
                        </a:rPr>
                        <a:t> Consulting (</a:t>
                      </a:r>
                      <a:r>
                        <a:rPr lang="ru-RU" sz="1400" b="1" u="none" strike="noStrike" dirty="0">
                          <a:solidFill>
                            <a:srgbClr val="000000"/>
                          </a:solidFill>
                          <a:latin typeface="Times New Roman" panose="02020603050405020304" pitchFamily="18" charset="0"/>
                          <a:cs typeface="Times New Roman" panose="02020603050405020304" pitchFamily="18" charset="0"/>
                        </a:rPr>
                        <a:t>Италия)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имзо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расонида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a:t>
                      </a:r>
                      <a:r>
                        <a:rPr lang="ru-RU" sz="1400" b="1" u="none" strike="noStrike" dirty="0">
                          <a:solidFill>
                            <a:srgbClr val="000000"/>
                          </a:solidFill>
                          <a:latin typeface="Times New Roman" panose="02020603050405020304" pitchFamily="18" charset="0"/>
                          <a:cs typeface="Times New Roman" panose="02020603050405020304" pitchFamily="18" charset="0"/>
                        </a:rPr>
                        <a:t>.</a:t>
                      </a:r>
                      <a:br>
                        <a:rPr lang="ru-RU" sz="1400" b="1" u="none" strike="noStrike" dirty="0">
                          <a:solidFill>
                            <a:srgbClr val="000000"/>
                          </a:solidFill>
                          <a:latin typeface="Times New Roman" panose="02020603050405020304" pitchFamily="18" charset="0"/>
                          <a:cs typeface="Times New Roman" panose="02020603050405020304" pitchFamily="18" charset="0"/>
                        </a:rPr>
                      </a:br>
                      <a:r>
                        <a:rPr lang="ru-RU" sz="1400" b="1" u="none" strike="noStrike" dirty="0" err="1">
                          <a:solidFill>
                            <a:srgbClr val="000000"/>
                          </a:solidFill>
                          <a:latin typeface="Times New Roman" panose="02020603050405020304" pitchFamily="18" charset="0"/>
                          <a:cs typeface="Times New Roman" panose="02020603050405020304" pitchFamily="18" charset="0"/>
                        </a:rPr>
                        <a:t>Корҳо </a:t>
                      </a:r>
                      <a:r>
                        <a:rPr lang="ru-RU" sz="1400" b="1" u="none" strike="noStrike" dirty="0">
                          <a:solidFill>
                            <a:srgbClr val="000000"/>
                          </a:solidFill>
                          <a:latin typeface="Times New Roman" panose="02020603050405020304" pitchFamily="18" charset="0"/>
                          <a:cs typeface="Times New Roman" panose="02020603050405020304" pitchFamily="18" charset="0"/>
                        </a:rPr>
                        <a:t>дар ин </a:t>
                      </a:r>
                      <a:r>
                        <a:rPr lang="ru-RU" sz="1400" b="1" u="none" strike="noStrike" dirty="0" err="1">
                          <a:solidFill>
                            <a:srgbClr val="000000"/>
                          </a:solidFill>
                          <a:latin typeface="Times New Roman" panose="02020603050405020304" pitchFamily="18" charset="0"/>
                          <a:cs typeface="Times New Roman" panose="02020603050405020304" pitchFamily="18" charset="0"/>
                        </a:rPr>
                        <a:t>самт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тибқи нақша идома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дорад</a:t>
                      </a:r>
                      <a:r>
                        <a:rPr lang="ru-RU" sz="1400" b="1" u="none" strike="noStrike" dirty="0">
                          <a:solidFill>
                            <a:srgbClr val="000000"/>
                          </a:solidFill>
                          <a:latin typeface="Times New Roman" panose="02020603050405020304" pitchFamily="18" charset="0"/>
                          <a:cs typeface="Times New Roman" panose="02020603050405020304" pitchFamily="18" charset="0"/>
                        </a:rPr>
                        <a:t>. </a:t>
                      </a:r>
                      <a:br>
                        <a:rPr lang="ru-RU" sz="1400" b="1" u="none" strike="noStrike" dirty="0">
                          <a:solidFill>
                            <a:srgbClr val="000000"/>
                          </a:solidFill>
                          <a:latin typeface="Times New Roman" panose="02020603050405020304" pitchFamily="18" charset="0"/>
                          <a:cs typeface="Times New Roman" panose="02020603050405020304" pitchFamily="18" charset="0"/>
                        </a:rPr>
                      </a:b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840565363"/>
              </p:ext>
            </p:extLst>
          </p:nvPr>
        </p:nvGraphicFramePr>
        <p:xfrm>
          <a:off x="107504" y="260649"/>
          <a:ext cx="8928992" cy="6204229"/>
        </p:xfrm>
        <a:graphic>
          <a:graphicData uri="http://schemas.openxmlformats.org/drawingml/2006/table">
            <a:tbl>
              <a:tblPr>
                <a:tableStyleId>{35758FB7-9AC5-4552-8A53-C91805E547FA}</a:tableStyleId>
              </a:tblPr>
              <a:tblGrid>
                <a:gridCol w="359649">
                  <a:extLst>
                    <a:ext uri="{9D8B030D-6E8A-4147-A177-3AD203B41FA5}">
                      <a16:colId xmlns:a16="http://schemas.microsoft.com/office/drawing/2014/main" val="20000"/>
                    </a:ext>
                  </a:extLst>
                </a:gridCol>
                <a:gridCol w="2023031">
                  <a:extLst>
                    <a:ext uri="{9D8B030D-6E8A-4147-A177-3AD203B41FA5}">
                      <a16:colId xmlns:a16="http://schemas.microsoft.com/office/drawing/2014/main" val="20001"/>
                    </a:ext>
                  </a:extLst>
                </a:gridCol>
                <a:gridCol w="6546312">
                  <a:extLst>
                    <a:ext uri="{9D8B030D-6E8A-4147-A177-3AD203B41FA5}">
                      <a16:colId xmlns:a16="http://schemas.microsoft.com/office/drawing/2014/main" val="20002"/>
                    </a:ext>
                  </a:extLst>
                </a:gridCol>
              </a:tblGrid>
              <a:tr h="1925096">
                <a:tc>
                  <a:txBody>
                    <a:bodyPr/>
                    <a:lstStyle/>
                    <a:p>
                      <a:pPr algn="ctr" fontAlgn="ctr"/>
                      <a:r>
                        <a:rPr lang="tg-Cyrl-TJ" sz="1400" b="0" i="0" u="none" strike="noStrike" dirty="0">
                          <a:solidFill>
                            <a:srgbClr val="000000"/>
                          </a:solidFill>
                          <a:latin typeface="Times New Roman" panose="02020603050405020304" pitchFamily="18" charset="0"/>
                          <a:cs typeface="Times New Roman" panose="02020603050405020304" pitchFamily="18" charset="0"/>
                        </a:rPr>
                        <a:t>9</a:t>
                      </a:r>
                      <a:endParaRPr lang="ru-RU" sz="1400" b="0"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3">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Сохтмони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нерӯгоҳи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офтобӣ</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вилояти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Суғд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ВМКБ (10 кВт)</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3">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Вобаста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иҷроиши</a:t>
                      </a:r>
                      <a:r>
                        <a:rPr lang="ru-RU" sz="1400" b="1" u="none" strike="noStrike" dirty="0">
                          <a:solidFill>
                            <a:srgbClr val="000000"/>
                          </a:solidFill>
                          <a:latin typeface="Times New Roman" panose="02020603050405020304" pitchFamily="18" charset="0"/>
                          <a:cs typeface="Times New Roman" panose="02020603050405020304" pitchFamily="18" charset="0"/>
                        </a:rPr>
                        <a:t> банди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қайд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намудан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зарур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аст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савдо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саноат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энергетикаи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Ҷумҳурии</a:t>
                      </a:r>
                      <a:r>
                        <a:rPr lang="ru-RU" sz="1400" b="1" u="none" strike="noStrike" dirty="0">
                          <a:solidFill>
                            <a:srgbClr val="000000"/>
                          </a:solidFill>
                          <a:latin typeface="Times New Roman" panose="02020603050405020304" pitchFamily="18" charset="0"/>
                          <a:cs typeface="Times New Roman" panose="02020603050405020304" pitchFamily="18" charset="0"/>
                        </a:rPr>
                        <a:t> Корея </a:t>
                      </a:r>
                      <a:r>
                        <a:rPr lang="ru-RU" sz="1400" b="1" u="none" strike="noStrike" dirty="0" err="1">
                          <a:solidFill>
                            <a:srgbClr val="000000"/>
                          </a:solidFill>
                          <a:latin typeface="Times New Roman" panose="02020603050405020304" pitchFamily="18" charset="0"/>
                          <a:cs typeface="Times New Roman" panose="02020603050405020304" pitchFamily="18" charset="0"/>
                        </a:rPr>
                        <a:t>тавассути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Институти</a:t>
                      </a:r>
                      <a:r>
                        <a:rPr lang="ru-RU" sz="1400" b="1" u="none" strike="noStrike" dirty="0">
                          <a:solidFill>
                            <a:srgbClr val="000000"/>
                          </a:solidFill>
                          <a:latin typeface="Times New Roman" panose="02020603050405020304" pitchFamily="18" charset="0"/>
                          <a:cs typeface="Times New Roman" panose="02020603050405020304" pitchFamily="18" charset="0"/>
                        </a:rPr>
                        <a:t> Корея </a:t>
                      </a:r>
                      <a:r>
                        <a:rPr lang="ru-RU" sz="1400" b="1" u="none" strike="noStrike" dirty="0" err="1">
                          <a:solidFill>
                            <a:srgbClr val="000000"/>
                          </a:solidFill>
                          <a:latin typeface="Times New Roman" panose="02020603050405020304" pitchFamily="18" charset="0"/>
                          <a:cs typeface="Times New Roman" panose="02020603050405020304" pitchFamily="18" charset="0"/>
                        </a:rPr>
                        <a:t>оид</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рушди</a:t>
                      </a:r>
                      <a:r>
                        <a:rPr lang="ru-RU" sz="1400" b="1" u="none" strike="noStrike" dirty="0">
                          <a:solidFill>
                            <a:srgbClr val="000000"/>
                          </a:solidFill>
                          <a:latin typeface="Times New Roman" panose="02020603050405020304" pitchFamily="18" charset="0"/>
                          <a:cs typeface="Times New Roman" panose="02020603050405020304" pitchFamily="18" charset="0"/>
                        </a:rPr>
                        <a:t> технология (</a:t>
                      </a:r>
                      <a:r>
                        <a:rPr lang="en-US" sz="1400" b="1" u="none" strike="noStrike" dirty="0">
                          <a:solidFill>
                            <a:srgbClr val="000000"/>
                          </a:solidFill>
                          <a:latin typeface="Times New Roman" panose="02020603050405020304" pitchFamily="18" charset="0"/>
                          <a:cs typeface="Times New Roman" panose="02020603050405020304" pitchFamily="18" charset="0"/>
                        </a:rPr>
                        <a:t>Korea Institute for Advancement of </a:t>
                      </a:r>
                      <a:r>
                        <a:rPr lang="en-US" sz="1400" b="1" u="none" strike="noStrike" dirty="0" err="1">
                          <a:solidFill>
                            <a:srgbClr val="000000"/>
                          </a:solidFill>
                          <a:latin typeface="Times New Roman" panose="02020603050405020304" pitchFamily="18" charset="0"/>
                          <a:cs typeface="Times New Roman" panose="02020603050405020304" pitchFamily="18" charset="0"/>
                        </a:rPr>
                        <a:t>Tehnology</a:t>
                      </a:r>
                      <a:r>
                        <a:rPr lang="en-US"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ҷиҳати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бунёд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намудани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нерӯгоҳи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офтобӣ</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ҳудуди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вилояти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Суғд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иқтидори</a:t>
                      </a:r>
                      <a:r>
                        <a:rPr lang="ru-RU" sz="1400" b="1" u="none" strike="noStrike" dirty="0">
                          <a:solidFill>
                            <a:srgbClr val="000000"/>
                          </a:solidFill>
                          <a:latin typeface="Times New Roman" panose="02020603050405020304" pitchFamily="18" charset="0"/>
                          <a:cs typeface="Times New Roman" panose="02020603050405020304" pitchFamily="18" charset="0"/>
                        </a:rPr>
                        <a:t> 7 МВт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ҳудуди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Вилояти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Мухтори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Кӯҳистони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Бадахшон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иқтидори</a:t>
                      </a:r>
                      <a:r>
                        <a:rPr lang="ru-RU" sz="1400" b="1" u="none" strike="noStrike" dirty="0">
                          <a:solidFill>
                            <a:srgbClr val="000000"/>
                          </a:solidFill>
                          <a:latin typeface="Times New Roman" panose="02020603050405020304" pitchFamily="18" charset="0"/>
                          <a:cs typeface="Times New Roman" panose="02020603050405020304" pitchFamily="18" charset="0"/>
                        </a:rPr>
                        <a:t> 3 МВт </a:t>
                      </a:r>
                      <a:r>
                        <a:rPr lang="ru-RU" sz="1400" b="1" u="none" strike="noStrike" dirty="0" err="1">
                          <a:solidFill>
                            <a:srgbClr val="000000"/>
                          </a:solidFill>
                          <a:latin typeface="Times New Roman" panose="02020603050405020304" pitchFamily="18" charset="0"/>
                          <a:cs typeface="Times New Roman" panose="02020603050405020304" pitchFamily="18" charset="0"/>
                        </a:rPr>
                        <a:t>ҳамкориҳо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идома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дошта</a:t>
                      </a:r>
                      <a:r>
                        <a:rPr lang="ru-RU" sz="1400" b="1" u="none" strike="noStrike" dirty="0">
                          <a:solidFill>
                            <a:srgbClr val="000000"/>
                          </a:solidFill>
                          <a:latin typeface="Times New Roman" panose="02020603050405020304" pitchFamily="18" charset="0"/>
                          <a:cs typeface="Times New Roman" panose="02020603050405020304" pitchFamily="18" charset="0"/>
                        </a:rPr>
                        <a:t>, аз </a:t>
                      </a:r>
                      <a:r>
                        <a:rPr lang="ru-RU" sz="1400" b="1" u="none" strike="noStrike" dirty="0" err="1">
                          <a:solidFill>
                            <a:srgbClr val="000000"/>
                          </a:solidFill>
                          <a:latin typeface="Times New Roman" panose="02020603050405020304" pitchFamily="18" charset="0"/>
                          <a:cs typeface="Times New Roman" panose="02020603050405020304" pitchFamily="18" charset="0"/>
                        </a:rPr>
                        <a:t>ҷониби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ниҳоди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маблағҳои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грантӣ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пешниҳод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гардидааст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Корҳо</a:t>
                      </a:r>
                      <a:r>
                        <a:rPr lang="ru-RU" sz="1400" b="1" u="none" strike="noStrike" dirty="0">
                          <a:solidFill>
                            <a:srgbClr val="000000"/>
                          </a:solidFill>
                          <a:latin typeface="Times New Roman" panose="02020603050405020304" pitchFamily="18" charset="0"/>
                          <a:cs typeface="Times New Roman" panose="02020603050405020304" pitchFamily="18" charset="0"/>
                        </a:rPr>
                        <a:t> дар ин </a:t>
                      </a:r>
                      <a:r>
                        <a:rPr lang="ru-RU" sz="1400" b="1" u="none" strike="noStrike" dirty="0" err="1">
                          <a:solidFill>
                            <a:srgbClr val="000000"/>
                          </a:solidFill>
                          <a:latin typeface="Times New Roman" panose="02020603050405020304" pitchFamily="18" charset="0"/>
                          <a:cs typeface="Times New Roman" panose="02020603050405020304" pitchFamily="18" charset="0"/>
                        </a:rPr>
                        <a:t>самт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идома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доранд</a:t>
                      </a:r>
                      <a:r>
                        <a:rPr lang="ru-RU" sz="1400" b="1" u="none" strike="noStrike" dirty="0">
                          <a:solidFill>
                            <a:srgbClr val="000000"/>
                          </a:solidFill>
                          <a:latin typeface="Times New Roman" panose="02020603050405020304" pitchFamily="18" charset="0"/>
                          <a:cs typeface="Times New Roman" panose="02020603050405020304" pitchFamily="18" charset="0"/>
                        </a:rPr>
                        <a:t>.</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3">
                        <a:lumMod val="20000"/>
                        <a:lumOff val="80000"/>
                      </a:schemeClr>
                    </a:solidFill>
                  </a:tcPr>
                </a:tc>
                <a:extLst>
                  <a:ext uri="{0D108BD9-81ED-4DB2-BD59-A6C34878D82A}">
                    <a16:rowId xmlns:a16="http://schemas.microsoft.com/office/drawing/2014/main" val="10000"/>
                  </a:ext>
                </a:extLst>
              </a:tr>
              <a:tr h="2270488">
                <a:tc>
                  <a:txBody>
                    <a:bodyPr/>
                    <a:lstStyle/>
                    <a:p>
                      <a:pPr algn="ctr" fontAlgn="ctr"/>
                      <a:r>
                        <a:rPr lang="tg-Cyrl-TJ" sz="1400" b="0" i="0" u="none" strike="noStrike" dirty="0">
                          <a:solidFill>
                            <a:srgbClr val="000000"/>
                          </a:solidFill>
                          <a:latin typeface="Times New Roman" panose="02020603050405020304" pitchFamily="18" charset="0"/>
                          <a:cs typeface="Times New Roman" panose="02020603050405020304" pitchFamily="18" charset="0"/>
                        </a:rPr>
                        <a:t>1</a:t>
                      </a:r>
                      <a:r>
                        <a:rPr lang="ru-RU" sz="1400" b="0" i="0" u="none" strike="noStrike" dirty="0">
                          <a:solidFill>
                            <a:srgbClr val="000000"/>
                          </a:solidFill>
                          <a:latin typeface="Times New Roman" panose="02020603050405020304" pitchFamily="18" charset="0"/>
                          <a:cs typeface="Times New Roman" panose="02020603050405020304" pitchFamily="18" charset="0"/>
                        </a:rPr>
                        <a:t>0</a:t>
                      </a:r>
                    </a:p>
                  </a:txBody>
                  <a:tcPr marL="7077" marR="7077" marT="7077" marB="0" anchor="ctr">
                    <a:solidFill>
                      <a:schemeClr val="accent4">
                        <a:lumMod val="20000"/>
                        <a:lumOff val="80000"/>
                      </a:schemeClr>
                    </a:solidFill>
                  </a:tcPr>
                </a:tc>
                <a:tc>
                  <a:txBody>
                    <a:bodyPr/>
                    <a:lstStyle/>
                    <a:p>
                      <a:pPr algn="ctr" fontAlgn="ctr"/>
                      <a:r>
                        <a:rPr lang="tg-Cyrl-TJ" sz="1400" b="1" u="none" strike="noStrike" dirty="0">
                          <a:solidFill>
                            <a:srgbClr val="000000"/>
                          </a:solidFill>
                          <a:latin typeface="Times New Roman" panose="02020603050405020304" pitchFamily="18" charset="0"/>
                          <a:cs typeface="Times New Roman" panose="02020603050405020304" pitchFamily="18" charset="0"/>
                        </a:rPr>
                        <a:t>Тайёр кардани мутахассисони баландихтисос дар соҳаи манбаъҳои барқароршавандаи энергия</a:t>
                      </a:r>
                      <a:endParaRPr lang="tg-Cyrl-TJ"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4">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Вобаста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масъалаи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кормандони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дахлдори</a:t>
                      </a:r>
                      <a:r>
                        <a:rPr lang="ru-RU" sz="1400" b="1" u="none" strike="noStrike" dirty="0">
                          <a:solidFill>
                            <a:srgbClr val="000000"/>
                          </a:solidFill>
                          <a:latin typeface="Times New Roman" panose="02020603050405020304" pitchFamily="18" charset="0"/>
                          <a:cs typeface="Times New Roman" panose="02020603050405020304" pitchFamily="18" charset="0"/>
                        </a:rPr>
                        <a:t> ВЭ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ЗО </a:t>
                      </a:r>
                      <a:r>
                        <a:rPr lang="ru-RU" sz="1400" b="1" u="none" strike="noStrike" dirty="0" err="1">
                          <a:solidFill>
                            <a:srgbClr val="000000"/>
                          </a:solidFill>
                          <a:latin typeface="Times New Roman" panose="02020603050405020304" pitchFamily="18" charset="0"/>
                          <a:cs typeface="Times New Roman" panose="02020603050405020304" pitchFamily="18" charset="0"/>
                        </a:rPr>
                        <a:t>инчунин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зерсохтору</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ниҳодҳои</a:t>
                      </a:r>
                      <a:r>
                        <a:rPr lang="ru-RU" sz="1400" b="1" u="none" strike="noStrike" dirty="0">
                          <a:solidFill>
                            <a:srgbClr val="000000"/>
                          </a:solidFill>
                          <a:latin typeface="Times New Roman" panose="02020603050405020304" pitchFamily="18" charset="0"/>
                          <a:cs typeface="Times New Roman" panose="02020603050405020304" pitchFamily="18" charset="0"/>
                        </a:rPr>
                        <a:t> он </a:t>
                      </a:r>
                      <a:r>
                        <a:rPr lang="ru-RU" sz="1400" b="1" u="none" strike="noStrike" dirty="0" err="1">
                          <a:solidFill>
                            <a:srgbClr val="000000"/>
                          </a:solidFill>
                          <a:latin typeface="Times New Roman" panose="02020603050405020304" pitchFamily="18" charset="0"/>
                          <a:cs typeface="Times New Roman" panose="02020603050405020304" pitchFamily="18" charset="0"/>
                        </a:rPr>
                        <a:t>барои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таҷрибаомӯзӣ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пайваста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кишварҳои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шарикони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рушду</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муввафақ</a:t>
                      </a:r>
                      <a:r>
                        <a:rPr lang="ru-RU" sz="1400" b="1" u="none" strike="noStrike" dirty="0">
                          <a:solidFill>
                            <a:srgbClr val="000000"/>
                          </a:solidFill>
                          <a:latin typeface="Times New Roman" panose="02020603050405020304" pitchFamily="18" charset="0"/>
                          <a:cs typeface="Times New Roman" panose="02020603050405020304" pitchFamily="18" charset="0"/>
                        </a:rPr>
                        <a:t> дар ин </a:t>
                      </a:r>
                      <a:r>
                        <a:rPr lang="ru-RU" sz="1400" b="1" u="none" strike="noStrike" dirty="0" err="1">
                          <a:solidFill>
                            <a:srgbClr val="000000"/>
                          </a:solidFill>
                          <a:latin typeface="Times New Roman" panose="02020603050405020304" pitchFamily="18" charset="0"/>
                          <a:cs typeface="Times New Roman" panose="02020603050405020304" pitchFamily="18" charset="0"/>
                        </a:rPr>
                        <a:t>самт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сафарбар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шудаистодаанд</a:t>
                      </a:r>
                      <a:r>
                        <a:rPr lang="ru-RU" sz="1400" b="1" u="none" strike="noStrike" dirty="0">
                          <a:solidFill>
                            <a:srgbClr val="000000"/>
                          </a:solidFill>
                          <a:latin typeface="Times New Roman" panose="02020603050405020304" pitchFamily="18" charset="0"/>
                          <a:cs typeface="Times New Roman" panose="02020603050405020304" pitchFamily="18" charset="0"/>
                        </a:rPr>
                        <a:t>. </a:t>
                      </a:r>
                    </a:p>
                    <a:p>
                      <a:pPr algn="ctr" fontAlgn="ctr"/>
                      <a:endParaRPr lang="ru-RU" sz="1400" b="1" u="none" strike="noStrike" dirty="0">
                        <a:solidFill>
                          <a:srgbClr val="000000"/>
                        </a:solidFill>
                        <a:latin typeface="Times New Roman" panose="02020603050405020304" pitchFamily="18" charset="0"/>
                        <a:cs typeface="Times New Roman" panose="02020603050405020304" pitchFamily="18" charset="0"/>
                      </a:endParaRPr>
                    </a:p>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Илова</a:t>
                      </a:r>
                      <a:r>
                        <a:rPr lang="ru-RU" sz="1400" b="1" u="none" strike="noStrike" dirty="0">
                          <a:solidFill>
                            <a:srgbClr val="000000"/>
                          </a:solidFill>
                          <a:latin typeface="Times New Roman" panose="02020603050405020304" pitchFamily="18" charset="0"/>
                          <a:cs typeface="Times New Roman" panose="02020603050405020304" pitchFamily="18" charset="0"/>
                        </a:rPr>
                        <a:t> бар ин </a:t>
                      </a:r>
                      <a:r>
                        <a:rPr lang="ru-RU" sz="1400" b="1" u="none" strike="noStrike" dirty="0" err="1">
                          <a:solidFill>
                            <a:srgbClr val="000000"/>
                          </a:solidFill>
                          <a:latin typeface="Times New Roman" panose="02020603050405020304" pitchFamily="18" charset="0"/>
                          <a:cs typeface="Times New Roman" panose="02020603050405020304" pitchFamily="18" charset="0"/>
                        </a:rPr>
                        <a:t>Академияи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илмҳои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дигар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донишгоҳҳои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соҳавӣ</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доираи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имкониятҳояшон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корбарӣ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доранд</a:t>
                      </a:r>
                      <a:r>
                        <a:rPr lang="ru-RU" sz="1400" b="1" u="none" strike="noStrike" dirty="0">
                          <a:solidFill>
                            <a:srgbClr val="000000"/>
                          </a:solidFill>
                          <a:latin typeface="Times New Roman" panose="02020603050405020304" pitchFamily="18" charset="0"/>
                          <a:cs typeface="Times New Roman" panose="02020603050405020304" pitchFamily="18" charset="0"/>
                        </a:rPr>
                        <a:t>. </a:t>
                      </a:r>
                    </a:p>
                    <a:p>
                      <a:pPr algn="ctr" fontAlgn="ctr"/>
                      <a:endParaRPr lang="ru-RU" sz="1400" b="1" u="none" strike="noStrike" dirty="0">
                        <a:solidFill>
                          <a:srgbClr val="000000"/>
                        </a:solidFill>
                        <a:latin typeface="Times New Roman" panose="02020603050405020304" pitchFamily="18" charset="0"/>
                        <a:cs typeface="Times New Roman" panose="02020603050405020304" pitchFamily="18" charset="0"/>
                      </a:endParaRPr>
                    </a:p>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Айни </a:t>
                      </a:r>
                      <a:r>
                        <a:rPr lang="ru-RU" sz="1400" b="1" u="none" strike="noStrike" dirty="0" err="1">
                          <a:solidFill>
                            <a:srgbClr val="000000"/>
                          </a:solidFill>
                          <a:latin typeface="Times New Roman" panose="02020603050405020304" pitchFamily="18" charset="0"/>
                          <a:cs typeface="Times New Roman" panose="02020603050405020304" pitchFamily="18" charset="0"/>
                        </a:rPr>
                        <a:t>ҳол</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a:t>
                      </a:r>
                      <a:r>
                        <a:rPr lang="ru-RU" sz="1400" b="1" u="none" strike="noStrike" dirty="0">
                          <a:solidFill>
                            <a:srgbClr val="000000"/>
                          </a:solidFill>
                          <a:latin typeface="Times New Roman" panose="02020603050405020304" pitchFamily="18" charset="0"/>
                          <a:cs typeface="Times New Roman" panose="02020603050405020304" pitchFamily="18" charset="0"/>
                        </a:rPr>
                        <a:t> аз </a:t>
                      </a:r>
                      <a:r>
                        <a:rPr lang="ru-RU" sz="1400" b="1" u="none" strike="noStrike" dirty="0" err="1">
                          <a:solidFill>
                            <a:srgbClr val="000000"/>
                          </a:solidFill>
                          <a:latin typeface="Times New Roman" panose="02020603050405020304" pitchFamily="18" charset="0"/>
                          <a:cs typeface="Times New Roman" panose="02020603050405020304" pitchFamily="18" charset="0"/>
                        </a:rPr>
                        <a:t>ҷониби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Донишкадаи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энергеткии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Лоиҳаи</a:t>
                      </a:r>
                      <a:r>
                        <a:rPr lang="ru-RU" sz="1400" b="1" u="none" strike="noStrike" dirty="0">
                          <a:solidFill>
                            <a:srgbClr val="000000"/>
                          </a:solidFill>
                          <a:latin typeface="Times New Roman" panose="02020603050405020304" pitchFamily="18" charset="0"/>
                          <a:cs typeface="Times New Roman" panose="02020603050405020304" pitchFamily="18" charset="0"/>
                        </a:rPr>
                        <a:t> «Смарт образования и зелёная энергетика» («</a:t>
                      </a:r>
                      <a:r>
                        <a:rPr lang="ru-RU" sz="1400" b="1" u="none" strike="noStrike" dirty="0" err="1">
                          <a:solidFill>
                            <a:srgbClr val="000000"/>
                          </a:solidFill>
                          <a:latin typeface="Times New Roman" panose="02020603050405020304" pitchFamily="18" charset="0"/>
                          <a:cs typeface="Times New Roman" panose="02020603050405020304" pitchFamily="18" charset="0"/>
                        </a:rPr>
                        <a:t>Таҳсилоти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интеллектуалӣ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энергияи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сабз</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ҷиҳати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муайян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намудани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манбаи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маблағгузорӣ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пешниҳод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шудааст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лоиҳаи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мазкурро</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қобили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дастгирӣ</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меҳисобад</a:t>
                      </a:r>
                      <a:r>
                        <a:rPr lang="ru-RU" sz="1400" b="1" u="none" strike="noStrike" dirty="0">
                          <a:solidFill>
                            <a:srgbClr val="000000"/>
                          </a:solidFill>
                          <a:latin typeface="Times New Roman" panose="02020603050405020304" pitchFamily="18" charset="0"/>
                          <a:cs typeface="Times New Roman" panose="02020603050405020304" pitchFamily="18" charset="0"/>
                        </a:rPr>
                        <a:t>. </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4">
                        <a:lumMod val="20000"/>
                        <a:lumOff val="80000"/>
                      </a:schemeClr>
                    </a:solidFill>
                  </a:tcPr>
                </a:tc>
                <a:extLst>
                  <a:ext uri="{0D108BD9-81ED-4DB2-BD59-A6C34878D82A}">
                    <a16:rowId xmlns:a16="http://schemas.microsoft.com/office/drawing/2014/main" val="10001"/>
                  </a:ext>
                </a:extLst>
              </a:tr>
              <a:tr h="1925096">
                <a:tc>
                  <a:txBody>
                    <a:bodyPr/>
                    <a:lstStyle/>
                    <a:p>
                      <a:pPr algn="ctr" fontAlgn="ctr"/>
                      <a:r>
                        <a:rPr lang="tg-Cyrl-TJ" sz="1400" b="0" i="0" u="none" strike="noStrike" dirty="0">
                          <a:solidFill>
                            <a:srgbClr val="000000"/>
                          </a:solidFill>
                          <a:latin typeface="Times New Roman" panose="02020603050405020304" pitchFamily="18" charset="0"/>
                          <a:cs typeface="Times New Roman" panose="02020603050405020304" pitchFamily="18" charset="0"/>
                        </a:rPr>
                        <a:t>1</a:t>
                      </a:r>
                      <a:r>
                        <a:rPr lang="ru-RU" sz="1400" b="0" i="0" u="none" strike="noStrike" dirty="0">
                          <a:solidFill>
                            <a:srgbClr val="000000"/>
                          </a:solidFill>
                          <a:latin typeface="Times New Roman" panose="02020603050405020304" pitchFamily="18" charset="0"/>
                          <a:cs typeface="Times New Roman" panose="02020603050405020304" pitchFamily="18" charset="0"/>
                        </a:rPr>
                        <a:t>1</a:t>
                      </a:r>
                    </a:p>
                  </a:txBody>
                  <a:tcPr marL="7077" marR="7077" marT="7077" marB="0" anchor="ctr">
                    <a:solidFill>
                      <a:schemeClr val="accent6">
                        <a:lumMod val="20000"/>
                        <a:lumOff val="80000"/>
                      </a:schemeClr>
                    </a:solidFill>
                  </a:tcPr>
                </a:tc>
                <a:tc>
                  <a:txBody>
                    <a:bodyPr/>
                    <a:lstStyle/>
                    <a:p>
                      <a:pPr algn="ctr" fontAlgn="ctr"/>
                      <a:r>
                        <a:rPr lang="ru-RU" sz="1400" b="1" u="none" strike="noStrike" dirty="0" err="1">
                          <a:solidFill>
                            <a:srgbClr val="000000"/>
                          </a:solidFill>
                          <a:latin typeface="Times New Roman" panose="02020603050405020304" pitchFamily="18" charset="0"/>
                          <a:cs typeface="Times New Roman" panose="02020603050405020304" pitchFamily="18" charset="0"/>
                        </a:rPr>
                        <a:t>Омӯзиш</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истифодаи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турбинаҳое</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ки</a:t>
                      </a:r>
                      <a:r>
                        <a:rPr lang="ru-RU" sz="1400" b="1" u="none" strike="noStrike" dirty="0">
                          <a:solidFill>
                            <a:srgbClr val="000000"/>
                          </a:solidFill>
                          <a:latin typeface="Times New Roman" panose="02020603050405020304" pitchFamily="18" charset="0"/>
                          <a:cs typeface="Times New Roman" panose="02020603050405020304" pitchFamily="18" charset="0"/>
                        </a:rPr>
                        <a:t> дар </a:t>
                      </a:r>
                      <a:r>
                        <a:rPr lang="ru-RU" sz="1400" b="1" u="none" strike="noStrike" dirty="0" err="1">
                          <a:solidFill>
                            <a:srgbClr val="000000"/>
                          </a:solidFill>
                          <a:latin typeface="Times New Roman" panose="02020603050405020304" pitchFamily="18" charset="0"/>
                          <a:cs typeface="Times New Roman" panose="02020603050405020304" pitchFamily="18" charset="0"/>
                        </a:rPr>
                        <a:t>ҷараёнҳои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озод</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самаранок</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кор</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мекунанд</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6">
                        <a:lumMod val="20000"/>
                        <a:lumOff val="80000"/>
                      </a:schemeClr>
                    </a:solidFill>
                  </a:tcPr>
                </a:tc>
                <a:tc>
                  <a:txBody>
                    <a:bodyPr/>
                    <a:lstStyle/>
                    <a:p>
                      <a:pPr algn="ctr" fontAlgn="ctr"/>
                      <a:r>
                        <a:rPr lang="ru-RU" sz="1400" b="1" u="none" strike="noStrike" dirty="0">
                          <a:solidFill>
                            <a:srgbClr val="000000"/>
                          </a:solidFill>
                          <a:latin typeface="Times New Roman" panose="02020603050405020304" pitchFamily="18" charset="0"/>
                          <a:cs typeface="Times New Roman" panose="02020603050405020304" pitchFamily="18" charset="0"/>
                        </a:rPr>
                        <a:t>Банди </a:t>
                      </a:r>
                      <a:r>
                        <a:rPr lang="ru-RU" sz="1400" b="1" u="none" strike="noStrike" dirty="0" err="1">
                          <a:solidFill>
                            <a:srgbClr val="000000"/>
                          </a:solidFill>
                          <a:latin typeface="Times New Roman" panose="02020603050405020304" pitchFamily="18" charset="0"/>
                          <a:cs typeface="Times New Roman" panose="02020603050405020304" pitchFamily="18" charset="0"/>
                        </a:rPr>
                        <a:t>мазкур</a:t>
                      </a:r>
                      <a:r>
                        <a:rPr lang="ru-RU" sz="1400" b="1" u="none" strike="noStrike" dirty="0">
                          <a:solidFill>
                            <a:srgbClr val="000000"/>
                          </a:solidFill>
                          <a:latin typeface="Times New Roman" panose="02020603050405020304" pitchFamily="18" charset="0"/>
                          <a:cs typeface="Times New Roman" panose="02020603050405020304" pitchFamily="18" charset="0"/>
                        </a:rPr>
                        <a:t> ба </a:t>
                      </a:r>
                      <a:r>
                        <a:rPr lang="ru-RU" sz="1400" b="1" u="none" strike="noStrike" dirty="0" err="1">
                          <a:solidFill>
                            <a:srgbClr val="000000"/>
                          </a:solidFill>
                          <a:latin typeface="Times New Roman" panose="02020603050405020304" pitchFamily="18" charset="0"/>
                          <a:cs typeface="Times New Roman" panose="02020603050405020304" pitchFamily="18" charset="0"/>
                        </a:rPr>
                        <a:t>Институти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физикаю</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техникаи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ба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номи</a:t>
                      </a:r>
                      <a:r>
                        <a:rPr lang="ru-RU" sz="1400" b="1" u="none" strike="noStrike" dirty="0">
                          <a:solidFill>
                            <a:srgbClr val="000000"/>
                          </a:solidFill>
                          <a:latin typeface="Times New Roman" panose="02020603050405020304" pitchFamily="18" charset="0"/>
                          <a:cs typeface="Times New Roman" panose="02020603050405020304" pitchFamily="18" charset="0"/>
                        </a:rPr>
                        <a:t> С. </a:t>
                      </a:r>
                      <a:r>
                        <a:rPr lang="ru-RU" sz="1400" b="1" u="none" strike="noStrike" dirty="0" err="1">
                          <a:solidFill>
                            <a:srgbClr val="000000"/>
                          </a:solidFill>
                          <a:latin typeface="Times New Roman" panose="02020603050405020304" pitchFamily="18" charset="0"/>
                          <a:cs typeface="Times New Roman" panose="02020603050405020304" pitchFamily="18" charset="0"/>
                        </a:rPr>
                        <a:t>Умарови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Академияи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миллии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илмҳои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Институти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масъалаҳои</a:t>
                      </a:r>
                      <a:r>
                        <a:rPr lang="ru-RU" sz="1400" b="1" u="none" strike="noStrike" dirty="0">
                          <a:solidFill>
                            <a:srgbClr val="000000"/>
                          </a:solidFill>
                          <a:latin typeface="Times New Roman" panose="02020603050405020304" pitchFamily="18" charset="0"/>
                          <a:cs typeface="Times New Roman" panose="02020603050405020304" pitchFamily="18" charset="0"/>
                        </a:rPr>
                        <a:t> об, гидроэнергетика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экология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Вазорати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саноат</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технологияҳои</a:t>
                      </a:r>
                      <a:r>
                        <a:rPr lang="ru-RU" sz="1400" b="1" u="none" strike="noStrike" dirty="0">
                          <a:solidFill>
                            <a:srgbClr val="000000"/>
                          </a:solidFill>
                          <a:latin typeface="Times New Roman" panose="02020603050405020304" pitchFamily="18" charset="0"/>
                          <a:cs typeface="Times New Roman" panose="02020603050405020304" pitchFamily="18" charset="0"/>
                        </a:rPr>
                        <a:t> нави </a:t>
                      </a:r>
                      <a:r>
                        <a:rPr lang="ru-RU" sz="1400" b="1" u="none" strike="noStrike" dirty="0" err="1">
                          <a:solidFill>
                            <a:srgbClr val="000000"/>
                          </a:solidFill>
                          <a:latin typeface="Times New Roman" panose="02020603050405020304" pitchFamily="18" charset="0"/>
                          <a:cs typeface="Times New Roman" panose="02020603050405020304" pitchFamily="18" charset="0"/>
                        </a:rPr>
                        <a:t>Ҷумҳурии</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Тоҷикистон</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вобаста</a:t>
                      </a:r>
                      <a:r>
                        <a:rPr lang="ru-RU" sz="1400" b="1" u="none" strike="noStrike" dirty="0">
                          <a:solidFill>
                            <a:srgbClr val="000000"/>
                          </a:solidFill>
                          <a:latin typeface="Times New Roman" panose="02020603050405020304" pitchFamily="18" charset="0"/>
                          <a:cs typeface="Times New Roman" panose="02020603050405020304" pitchFamily="18" charset="0"/>
                        </a:rPr>
                        <a:t> </a:t>
                      </a:r>
                      <a:r>
                        <a:rPr lang="ru-RU" sz="1400" b="1" u="none" strike="noStrike" dirty="0" err="1">
                          <a:solidFill>
                            <a:srgbClr val="000000"/>
                          </a:solidFill>
                          <a:latin typeface="Times New Roman" panose="02020603050405020304" pitchFamily="18" charset="0"/>
                          <a:cs typeface="Times New Roman" panose="02020603050405020304" pitchFamily="18" charset="0"/>
                        </a:rPr>
                        <a:t>шудаанд</a:t>
                      </a:r>
                      <a:r>
                        <a:rPr lang="ru-RU" sz="1400" b="1" u="none" strike="noStrike" dirty="0">
                          <a:solidFill>
                            <a:srgbClr val="000000"/>
                          </a:solidFill>
                          <a:latin typeface="Times New Roman" panose="02020603050405020304" pitchFamily="18" charset="0"/>
                          <a:cs typeface="Times New Roman" panose="02020603050405020304" pitchFamily="18" charset="0"/>
                        </a:rPr>
                        <a:t>.</a:t>
                      </a:r>
                      <a:endParaRPr lang="ru-RU" sz="1400" b="1" i="0" u="none" strike="noStrike" dirty="0">
                        <a:solidFill>
                          <a:srgbClr val="000000"/>
                        </a:solidFill>
                        <a:latin typeface="Times New Roman" panose="02020603050405020304" pitchFamily="18" charset="0"/>
                        <a:cs typeface="Times New Roman" panose="02020603050405020304" pitchFamily="18" charset="0"/>
                      </a:endParaRPr>
                    </a:p>
                  </a:txBody>
                  <a:tcPr marL="7077" marR="7077" marT="7077" marB="0" anchor="c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463</TotalTime>
  <Words>2057</Words>
  <Application>Microsoft Office PowerPoint</Application>
  <PresentationFormat>Экран (4:3)</PresentationFormat>
  <Paragraphs>263</Paragraphs>
  <Slides>19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Aptos Narrow</vt:lpstr>
      <vt:lpstr>Arial</vt:lpstr>
      <vt:lpstr>Calibri</vt:lpstr>
      <vt:lpstr>Calibri Light</vt:lpstr>
      <vt:lpstr>Times New Roman</vt:lpstr>
      <vt:lpstr>Times New Roman Tj</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Ташаккур ба диққататон!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Razok Davronshoev</dc:creator>
  <cp:lastModifiedBy>Пользователь</cp:lastModifiedBy>
  <cp:revision>40</cp:revision>
  <dcterms:created xsi:type="dcterms:W3CDTF">2024-10-28T10:37:27Z</dcterms:created>
  <dcterms:modified xsi:type="dcterms:W3CDTF">2024-10-31T02:34:03Z</dcterms:modified>
</cp:coreProperties>
</file>