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2" r:id="rId6"/>
    <p:sldId id="264" r:id="rId7"/>
    <p:sldId id="261" r:id="rId8"/>
    <p:sldId id="265" r:id="rId9"/>
    <p:sldId id="266" r:id="rId10"/>
    <p:sldId id="267" r:id="rId11"/>
    <p:sldId id="268" r:id="rId12"/>
    <p:sldId id="269" r:id="rId13"/>
  </p:sldIdLst>
  <p:sldSz cx="12192000" cy="6858000"/>
  <p:notesSz cx="6810375"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40" autoAdjust="0"/>
    <p:restoredTop sz="94660"/>
  </p:normalViewPr>
  <p:slideViewPr>
    <p:cSldViewPr snapToGrid="0">
      <p:cViewPr varScale="1">
        <p:scale>
          <a:sx n="100" d="100"/>
          <a:sy n="100" d="100"/>
        </p:scale>
        <p:origin x="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1050;&#1085;&#1080;&#1075;&#1072;2"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ТАНОСУБ БО КМ.</c:v>
                </c:pt>
              </c:strCache>
            </c:strRef>
          </c:tx>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dLbls>
            <c:dLbl>
              <c:idx val="0"/>
              <c:layout>
                <c:manualLayout>
                  <c:x val="0.14701376836032182"/>
                  <c:y val="-3.4467897089172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37-434A-A3EA-677F42099106}"/>
                </c:ext>
              </c:extLst>
            </c:dLbl>
            <c:dLbl>
              <c:idx val="1"/>
              <c:layout>
                <c:manualLayout>
                  <c:x val="0.11761101468825749"/>
                  <c:y val="-1.7233948544586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37-434A-A3EA-677F42099106}"/>
                </c:ext>
              </c:extLst>
            </c:dLbl>
            <c:dLbl>
              <c:idx val="2"/>
              <c:layout>
                <c:manualLayout>
                  <c:x val="0.12006124416092953"/>
                  <c:y val="-3.10211073802552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37-434A-A3EA-677F42099106}"/>
                </c:ext>
              </c:extLst>
            </c:dLbl>
            <c:dLbl>
              <c:idx val="3"/>
              <c:layout>
                <c:manualLayout>
                  <c:x val="0.10045940837955328"/>
                  <c:y val="-2.41275279624207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37-434A-A3EA-677F420991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Лист1!$A$2:$A$5</c:f>
              <c:strCache>
                <c:ptCount val="4"/>
                <c:pt idx="0">
                  <c:v>ДАР МАҶМӮЪ</c:v>
                </c:pt>
                <c:pt idx="1">
                  <c:v>ДАР ТАВОЗУНИ ВАЗОРАТИ НАҚЛИЁТ</c:v>
                </c:pt>
                <c:pt idx="2">
                  <c:v>РОҲҲОИ БАЙНИ ХОҶАГӢ</c:v>
                </c:pt>
                <c:pt idx="3">
                  <c:v>ДАР ТАВОЗУНИ ДИГАР КОРХОНА</c:v>
                </c:pt>
              </c:strCache>
            </c:strRef>
          </c:cat>
          <c:val>
            <c:numRef>
              <c:f>Лист1!$B$2:$B$5</c:f>
              <c:numCache>
                <c:formatCode>#,##0</c:formatCode>
                <c:ptCount val="4"/>
                <c:pt idx="0">
                  <c:v>26290</c:v>
                </c:pt>
                <c:pt idx="1">
                  <c:v>14314</c:v>
                </c:pt>
                <c:pt idx="2">
                  <c:v>9653</c:v>
                </c:pt>
                <c:pt idx="3">
                  <c:v>2323</c:v>
                </c:pt>
              </c:numCache>
            </c:numRef>
          </c:val>
          <c:extLst>
            <c:ext xmlns:c16="http://schemas.microsoft.com/office/drawing/2014/chart" uri="{C3380CC4-5D6E-409C-BE32-E72D297353CC}">
              <c16:uniqueId val="{00000000-A937-434A-A3EA-677F42099106}"/>
            </c:ext>
          </c:extLst>
        </c:ser>
        <c:dLbls>
          <c:showLegendKey val="0"/>
          <c:showVal val="1"/>
          <c:showCatName val="0"/>
          <c:showSerName val="0"/>
          <c:showPercent val="0"/>
          <c:showBubbleSize val="0"/>
        </c:dLbls>
        <c:gapWidth val="150"/>
        <c:shape val="box"/>
        <c:axId val="233584592"/>
        <c:axId val="233581712"/>
        <c:axId val="0"/>
      </c:bar3DChart>
      <c:catAx>
        <c:axId val="2335845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ru-RU"/>
          </a:p>
        </c:txPr>
        <c:crossAx val="233581712"/>
        <c:crosses val="autoZero"/>
        <c:auto val="1"/>
        <c:lblAlgn val="ctr"/>
        <c:lblOffset val="100"/>
        <c:noMultiLvlLbl val="0"/>
      </c:catAx>
      <c:valAx>
        <c:axId val="233581712"/>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ru-RU"/>
          </a:p>
        </c:txPr>
        <c:crossAx val="233584592"/>
        <c:crosses val="autoZero"/>
        <c:crossBetween val="between"/>
      </c:valAx>
      <c:spPr>
        <a:noFill/>
        <a:ln>
          <a:noFill/>
        </a:ln>
        <a:effectLst/>
      </c:spPr>
    </c:plotArea>
    <c:legend>
      <c:legendPos val="b"/>
      <c:layout>
        <c:manualLayout>
          <c:xMode val="edge"/>
          <c:yMode val="edge"/>
          <c:x val="0.51316159089733959"/>
          <c:y val="6.0874105870181335E-2"/>
          <c:w val="0.31478454956909913"/>
          <c:h val="7.278242705360440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002060"/>
                </a:solidFill>
                <a:latin typeface="Times New Roman" panose="02020603050405020304" pitchFamily="18" charset="0"/>
                <a:ea typeface="+mn-ea"/>
                <a:cs typeface="Times New Roman" panose="02020603050405020304" pitchFamily="18" charset="0"/>
              </a:defRPr>
            </a:pPr>
            <a:r>
              <a:rPr lang="ru-RU" sz="1200" b="1" dirty="0">
                <a:solidFill>
                  <a:srgbClr val="002060"/>
                </a:solidFill>
                <a:latin typeface="Times New Roman" panose="02020603050405020304" pitchFamily="18" charset="0"/>
                <a:cs typeface="Times New Roman" panose="02020603050405020304" pitchFamily="18" charset="0"/>
              </a:rPr>
              <a:t>ДАРОЗИИ РОҲҲО ДАР МАҶМӮЪ 14 614,4 КМ             </a:t>
            </a:r>
          </a:p>
        </c:rich>
      </c:tx>
      <c:overlay val="0"/>
      <c:spPr>
        <a:noFill/>
        <a:ln>
          <a:noFill/>
        </a:ln>
        <a:effectLst/>
      </c:spPr>
      <c:txPr>
        <a:bodyPr rot="0" spcFirstLastPara="1" vertOverflow="ellipsis" vert="horz" wrap="square" anchor="ctr" anchorCtr="1"/>
        <a:lstStyle/>
        <a:p>
          <a:pPr>
            <a:defRPr sz="1200" b="1" i="0" u="none" strike="noStrike" kern="1200" spc="0" baseline="0">
              <a:solidFill>
                <a:srgbClr val="002060"/>
              </a:solidFill>
              <a:latin typeface="Times New Roman" panose="02020603050405020304" pitchFamily="18" charset="0"/>
              <a:ea typeface="+mn-ea"/>
              <a:cs typeface="Times New Roman" panose="02020603050405020304" pitchFamily="18" charset="0"/>
            </a:defRPr>
          </a:pPr>
          <a:endParaRPr lang="ru-RU"/>
        </a:p>
      </c:txPr>
    </c:title>
    <c:autoTitleDeleted val="0"/>
    <c:view3D>
      <c:rotX val="30"/>
      <c:rotY val="0"/>
      <c:depthPercent val="100"/>
      <c:rAngAx val="0"/>
      <c:perspective val="4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06446586368841"/>
          <c:y val="0.26747213150113586"/>
          <c:w val="0.62084043935017097"/>
          <c:h val="0.47863919716115888"/>
        </c:manualLayout>
      </c:layout>
      <c:pie3DChart>
        <c:varyColors val="1"/>
        <c:ser>
          <c:idx val="0"/>
          <c:order val="0"/>
          <c:tx>
            <c:strRef>
              <c:f>Лист1!$B$1</c:f>
              <c:strCache>
                <c:ptCount val="1"/>
                <c:pt idx="0">
                  <c:v>ДАР МАҶМӮЪ: 14 614,4 КМ</c:v>
                </c:pt>
              </c:strCache>
            </c:strRef>
          </c:tx>
          <c:dPt>
            <c:idx val="0"/>
            <c:bubble3D val="0"/>
            <c:explosion val="21"/>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4-5B0C-455A-8114-569DD65BB906}"/>
              </c:ext>
            </c:extLst>
          </c:dPt>
          <c:dPt>
            <c:idx val="1"/>
            <c:bubble3D val="0"/>
            <c:explosion val="16"/>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6-5B0C-455A-8114-569DD65BB906}"/>
              </c:ext>
            </c:extLst>
          </c:dPt>
          <c:dPt>
            <c:idx val="2"/>
            <c:bubble3D val="0"/>
            <c:explosion val="14"/>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B0C-455A-8114-569DD65BB906}"/>
              </c:ext>
            </c:extLst>
          </c:dPt>
          <c:dLbls>
            <c:dLbl>
              <c:idx val="0"/>
              <c:layout>
                <c:manualLayout>
                  <c:x val="5.213856800100633E-2"/>
                  <c:y val="-8.96995810657799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0C-455A-8114-569DD65BB906}"/>
                </c:ext>
              </c:extLst>
            </c:dLbl>
            <c:dLbl>
              <c:idx val="1"/>
              <c:layout>
                <c:manualLayout>
                  <c:x val="4.3375745120381615E-2"/>
                  <c:y val="0.160171562337257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0C-455A-8114-569DD65BB906}"/>
                </c:ext>
              </c:extLst>
            </c:dLbl>
            <c:dLbl>
              <c:idx val="2"/>
              <c:layout>
                <c:manualLayout>
                  <c:x val="-1.8416111769142634E-2"/>
                  <c:y val="0.115725567159780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0C-455A-8114-569DD65BB9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БАЙНАЛМИЛАЛӢ</c:v>
                </c:pt>
                <c:pt idx="1">
                  <c:v>ҶУМҲУРИЯВӢ</c:v>
                </c:pt>
                <c:pt idx="2">
                  <c:v>МАҲАЛЛӢ</c:v>
                </c:pt>
              </c:strCache>
            </c:strRef>
          </c:cat>
          <c:val>
            <c:numRef>
              <c:f>Лист1!$B$2:$B$4</c:f>
              <c:numCache>
                <c:formatCode>0.0</c:formatCode>
                <c:ptCount val="3"/>
                <c:pt idx="0">
                  <c:v>3383.6</c:v>
                </c:pt>
                <c:pt idx="1">
                  <c:v>2184.3000000000002</c:v>
                </c:pt>
                <c:pt idx="2">
                  <c:v>8746.5</c:v>
                </c:pt>
              </c:numCache>
            </c:numRef>
          </c:val>
          <c:extLst>
            <c:ext xmlns:c16="http://schemas.microsoft.com/office/drawing/2014/chart" uri="{C3380CC4-5D6E-409C-BE32-E72D297353CC}">
              <c16:uniqueId val="{00000000-5B0C-455A-8114-569DD65BB906}"/>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2060"/>
                </a:solidFill>
                <a:latin typeface="+mn-lt"/>
                <a:ea typeface="+mn-ea"/>
                <a:cs typeface="+mn-cs"/>
              </a:defRPr>
            </a:pPr>
            <a:r>
              <a:rPr lang="ru-RU" sz="1400" dirty="0">
                <a:solidFill>
                  <a:srgbClr val="002060"/>
                </a:solidFill>
              </a:rPr>
              <a:t>ТАНОСУБИ ХАРОҶОТИ ПУЛӢ БО МЛН.СОМОНӢ</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002060"/>
              </a:solidFill>
              <a:latin typeface="+mn-lt"/>
              <a:ea typeface="+mn-ea"/>
              <a:cs typeface="+mn-cs"/>
            </a:defRPr>
          </a:pPr>
          <a:endParaRPr lang="ru-RU"/>
        </a:p>
      </c:txPr>
    </c:title>
    <c:autoTitleDeleted val="0"/>
    <c:view3D>
      <c:rotX val="30"/>
      <c:rotY val="1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ТАНОСУБИ ХАРОҶОТИ ПУЛӢ БО МЛН.СОМОНӢ</c:v>
                </c:pt>
              </c:strCache>
            </c:strRef>
          </c:tx>
          <c:dPt>
            <c:idx val="0"/>
            <c:bubble3D val="0"/>
            <c:explosion val="13"/>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EDA7-4C4D-8BFE-0FFD0AE138BC}"/>
              </c:ext>
            </c:extLst>
          </c:dPt>
          <c:dPt>
            <c:idx val="1"/>
            <c:bubble3D val="0"/>
            <c:explosion val="16"/>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EDA7-4C4D-8BFE-0FFD0AE138BC}"/>
              </c:ext>
            </c:extLst>
          </c:dPt>
          <c:dPt>
            <c:idx val="2"/>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2-EDA7-4C4D-8BFE-0FFD0AE138BC}"/>
              </c:ext>
            </c:extLst>
          </c:dPt>
          <c:dLbls>
            <c:dLbl>
              <c:idx val="0"/>
              <c:layout>
                <c:manualLayout>
                  <c:x val="5.3723692831516047E-2"/>
                  <c:y val="-0.1036289539020373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A7-4C4D-8BFE-0FFD0AE138BC}"/>
                </c:ext>
              </c:extLst>
            </c:dLbl>
            <c:dLbl>
              <c:idx val="1"/>
              <c:layout>
                <c:manualLayout>
                  <c:x val="-6.5236105655438317E-2"/>
                  <c:y val="-0.1800711504244165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A7-4C4D-8BFE-0FFD0AE138BC}"/>
                </c:ext>
              </c:extLst>
            </c:dLbl>
            <c:dLbl>
              <c:idx val="2"/>
              <c:layout>
                <c:manualLayout>
                  <c:x val="-7.7568766558342092E-2"/>
                  <c:y val="-1.140073191358165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A7-4C4D-8BFE-0FFD0AE138B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Музди меҳнати кормандон</c:v>
                </c:pt>
                <c:pt idx="1">
                  <c:v>Таъмир ва нигоҳдорӣ</c:v>
                </c:pt>
                <c:pt idx="2">
                  <c:v>Хароҷоти коммуналӣ, алоқа ва ғр.</c:v>
                </c:pt>
              </c:strCache>
            </c:strRef>
          </c:cat>
          <c:val>
            <c:numRef>
              <c:f>Лист1!$B$2:$B$4</c:f>
              <c:numCache>
                <c:formatCode>General</c:formatCode>
                <c:ptCount val="3"/>
                <c:pt idx="0">
                  <c:v>47.8</c:v>
                </c:pt>
                <c:pt idx="1">
                  <c:v>46.5</c:v>
                </c:pt>
                <c:pt idx="2">
                  <c:v>12.6</c:v>
                </c:pt>
              </c:numCache>
            </c:numRef>
          </c:val>
          <c:extLst>
            <c:ext xmlns:c16="http://schemas.microsoft.com/office/drawing/2014/chart" uri="{C3380CC4-5D6E-409C-BE32-E72D297353CC}">
              <c16:uniqueId val="{00000000-EDA7-4C4D-8BFE-0FFD0AE138BC}"/>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5132704933183502"/>
          <c:y val="0.73359437045427478"/>
          <c:w val="0.64578034042809884"/>
          <c:h val="0.247576560428215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1" u="none" strike="noStrike" kern="1200" cap="none" spc="50" baseline="0">
                <a:solidFill>
                  <a:schemeClr val="bg1">
                    <a:lumMod val="50000"/>
                  </a:schemeClr>
                </a:solidFill>
                <a:latin typeface="+mn-lt"/>
                <a:ea typeface="+mn-ea"/>
                <a:cs typeface="+mn-cs"/>
              </a:defRPr>
            </a:pPr>
            <a:r>
              <a:rPr lang="tg-Cyrl-TJ" sz="1400" b="0" i="1" dirty="0">
                <a:solidFill>
                  <a:schemeClr val="bg1">
                    <a:lumMod val="50000"/>
                  </a:schemeClr>
                </a:solidFill>
              </a:rPr>
              <a:t>ТАНОСУБ</a:t>
            </a:r>
            <a:r>
              <a:rPr lang="tg-Cyrl-TJ" sz="1400" b="0" i="1" baseline="0" dirty="0">
                <a:solidFill>
                  <a:schemeClr val="bg1">
                    <a:lumMod val="50000"/>
                  </a:schemeClr>
                </a:solidFill>
              </a:rPr>
              <a:t> БО ДОЛЛАРИ ИМА</a:t>
            </a:r>
            <a:endParaRPr lang="ru-RU" sz="1400" b="0" i="1" dirty="0">
              <a:solidFill>
                <a:schemeClr val="bg1">
                  <a:lumMod val="50000"/>
                </a:schemeClr>
              </a:solidFill>
            </a:endParaRPr>
          </a:p>
        </c:rich>
      </c:tx>
      <c:overlay val="0"/>
      <c:spPr>
        <a:noFill/>
        <a:ln>
          <a:noFill/>
        </a:ln>
        <a:effectLst/>
      </c:spPr>
      <c:txPr>
        <a:bodyPr rot="0" spcFirstLastPara="1" vertOverflow="ellipsis" vert="horz" wrap="square" anchor="ctr" anchorCtr="1"/>
        <a:lstStyle/>
        <a:p>
          <a:pPr>
            <a:defRPr sz="1400" b="0" i="1" u="none" strike="noStrike" kern="1200" cap="none" spc="50" baseline="0">
              <a:solidFill>
                <a:schemeClr val="bg1">
                  <a:lumMod val="50000"/>
                </a:schemeClr>
              </a:solidFill>
              <a:latin typeface="+mn-lt"/>
              <a:ea typeface="+mn-ea"/>
              <a:cs typeface="+mn-cs"/>
            </a:defRPr>
          </a:pPr>
          <a:endParaRPr lang="ru-RU"/>
        </a:p>
      </c:txPr>
    </c:title>
    <c:autoTitleDeleted val="0"/>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Ряд 1</c:v>
                </c:pt>
              </c:strCache>
            </c:strRef>
          </c:tx>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dLbls>
            <c:dLbl>
              <c:idx val="0"/>
              <c:layout>
                <c:manualLayout>
                  <c:x val="7.1406593564255369E-2"/>
                  <c:y val="-3.7914686798089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A2-46A3-876B-2E59DE542884}"/>
                </c:ext>
              </c:extLst>
            </c:dLbl>
            <c:dLbl>
              <c:idx val="1"/>
              <c:layout>
                <c:manualLayout>
                  <c:x val="7.633118622385919E-2"/>
                  <c:y val="-3.79146867980897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A2-46A3-876B-2E59DE542884}"/>
                </c:ext>
              </c:extLst>
            </c:dLbl>
            <c:dLbl>
              <c:idx val="2"/>
              <c:layout>
                <c:manualLayout>
                  <c:x val="8.1255778883463095E-2"/>
                  <c:y val="-4.1361476507007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A2-46A3-876B-2E59DE542884}"/>
                </c:ext>
              </c:extLst>
            </c:dLbl>
            <c:dLbl>
              <c:idx val="3"/>
              <c:layout>
                <c:manualLayout>
                  <c:x val="0.10095414952187828"/>
                  <c:y val="-3.4467897089172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A2-46A3-876B-2E59DE54288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Лист1!$A$2:$A$5</c:f>
              <c:strCache>
                <c:ptCount val="4"/>
                <c:pt idx="0">
                  <c:v>Ҷумҳурии Тоҷикистон</c:v>
                </c:pt>
                <c:pt idx="1">
                  <c:v>Ҷумҳурии Қиргизистон</c:v>
                </c:pt>
                <c:pt idx="2">
                  <c:v>Ҷумҳурии Узбекистон</c:v>
                </c:pt>
                <c:pt idx="3">
                  <c:v>Ҷумҳурии Мардумии Чин</c:v>
                </c:pt>
              </c:strCache>
            </c:strRef>
          </c:cat>
          <c:val>
            <c:numRef>
              <c:f>Лист1!$B$2:$B$5</c:f>
              <c:numCache>
                <c:formatCode>#,##0</c:formatCode>
                <c:ptCount val="4"/>
                <c:pt idx="0" formatCode="General">
                  <c:v>512</c:v>
                </c:pt>
                <c:pt idx="1">
                  <c:v>6500</c:v>
                </c:pt>
                <c:pt idx="2" formatCode="General">
                  <c:v>10000</c:v>
                </c:pt>
                <c:pt idx="3" formatCode="General">
                  <c:v>25000</c:v>
                </c:pt>
              </c:numCache>
            </c:numRef>
          </c:val>
          <c:extLst>
            <c:ext xmlns:c16="http://schemas.microsoft.com/office/drawing/2014/chart" uri="{C3380CC4-5D6E-409C-BE32-E72D297353CC}">
              <c16:uniqueId val="{00000000-3CA2-46A3-876B-2E59DE542884}"/>
            </c:ext>
          </c:extLst>
        </c:ser>
        <c:dLbls>
          <c:showLegendKey val="0"/>
          <c:showVal val="0"/>
          <c:showCatName val="0"/>
          <c:showSerName val="0"/>
          <c:showPercent val="0"/>
          <c:showBubbleSize val="0"/>
        </c:dLbls>
        <c:gapWidth val="150"/>
        <c:shape val="box"/>
        <c:axId val="513276080"/>
        <c:axId val="513275720"/>
        <c:axId val="0"/>
      </c:bar3DChart>
      <c:catAx>
        <c:axId val="5132760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ru-RU"/>
          </a:p>
        </c:txPr>
        <c:crossAx val="513275720"/>
        <c:crosses val="autoZero"/>
        <c:auto val="1"/>
        <c:lblAlgn val="ctr"/>
        <c:lblOffset val="100"/>
        <c:noMultiLvlLbl val="0"/>
      </c:catAx>
      <c:valAx>
        <c:axId val="51327572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ru-RU"/>
          </a:p>
        </c:txPr>
        <c:crossAx val="5132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ru-RU" sz="1600" dirty="0" err="1">
                <a:latin typeface="Times New Roman" panose="02020603050405020304" pitchFamily="18" charset="0"/>
                <a:cs typeface="Times New Roman" panose="02020603050405020304" pitchFamily="18" charset="0"/>
              </a:rPr>
              <a:t>Таҷдид</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азнавсозии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роҳҳои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автомобилгард</a:t>
            </a:r>
            <a:r>
              <a:rPr lang="ru-RU" sz="1600" dirty="0">
                <a:latin typeface="Times New Roman" panose="02020603050405020304" pitchFamily="18" charset="0"/>
                <a:cs typeface="Times New Roman" panose="02020603050405020304" pitchFamily="18" charset="0"/>
              </a:rPr>
              <a:t> (км)</a:t>
            </a:r>
          </a:p>
        </c:rich>
      </c:tx>
      <c:layout>
        <c:manualLayout>
          <c:xMode val="edge"/>
          <c:yMode val="edge"/>
          <c:x val="0.18027571950359317"/>
          <c:y val="3.2098766472206552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RU"/>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a:sp3d contourW="9525">
              <a:contourClr>
                <a:schemeClr val="lt1">
                  <a:alpha val="50000"/>
                </a:schemeClr>
              </a:contourClr>
            </a:sp3d>
          </c:spPr>
          <c:invertIfNegative val="0"/>
          <c:dLbls>
            <c:dLbl>
              <c:idx val="0"/>
              <c:layout>
                <c:manualLayout>
                  <c:x val="3.3591751770179326E-2"/>
                  <c:y val="0"/>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2F-4E31-826B-21632DDBCDF4}"/>
                </c:ext>
              </c:extLst>
            </c:dLbl>
            <c:dLbl>
              <c:idx val="1"/>
              <c:layout>
                <c:manualLayout>
                  <c:x val="3.1007770864781046E-2"/>
                  <c:y val="-4.0650458549975734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2F-4E31-826B-21632DDBCDF4}"/>
                </c:ext>
              </c:extLst>
            </c:dLbl>
            <c:dLbl>
              <c:idx val="2"/>
              <c:layout>
                <c:manualLayout>
                  <c:x val="3.1007770864781046E-2"/>
                  <c:y val="-7.4524979756029916E-17"/>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2F-4E31-826B-21632DDBCDF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Лист1!$C$2:$E$2</c:f>
              <c:numCache>
                <c:formatCode>General</c:formatCode>
                <c:ptCount val="3"/>
                <c:pt idx="0">
                  <c:v>1246.8</c:v>
                </c:pt>
                <c:pt idx="1">
                  <c:v>497.4</c:v>
                </c:pt>
                <c:pt idx="2">
                  <c:v>464.4</c:v>
                </c:pt>
              </c:numCache>
            </c:numRef>
          </c:val>
          <c:extLst>
            <c:ext xmlns:c16="http://schemas.microsoft.com/office/drawing/2014/chart" uri="{C3380CC4-5D6E-409C-BE32-E72D297353CC}">
              <c16:uniqueId val="{00000000-022F-4E31-826B-21632DDBCDF4}"/>
            </c:ext>
          </c:extLst>
        </c:ser>
        <c:dLbls>
          <c:showLegendKey val="0"/>
          <c:showVal val="1"/>
          <c:showCatName val="0"/>
          <c:showSerName val="0"/>
          <c:showPercent val="0"/>
          <c:showBubbleSize val="0"/>
        </c:dLbls>
        <c:gapWidth val="150"/>
        <c:shape val="box"/>
        <c:axId val="212109800"/>
        <c:axId val="216322936"/>
        <c:axId val="0"/>
      </c:bar3DChart>
      <c:catAx>
        <c:axId val="212109800"/>
        <c:scaling>
          <c:orientation val="minMax"/>
        </c:scaling>
        <c:delete val="0"/>
        <c:axPos val="l"/>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RU"/>
          </a:p>
        </c:txPr>
        <c:crossAx val="216322936"/>
        <c:crosses val="autoZero"/>
        <c:auto val="1"/>
        <c:lblAlgn val="ctr"/>
        <c:lblOffset val="100"/>
        <c:noMultiLvlLbl val="0"/>
      </c:catAx>
      <c:valAx>
        <c:axId val="216322936"/>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1210980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2">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lumMod val="75000"/>
          </a:schemeClr>
        </a:solidFill>
      </a:ln>
    </cs:spPr>
  </cs:dataPoint>
  <cs:dataPoint3D>
    <cs:lnRef idx="0">
      <cs:styleClr val="auto"/>
    </cs:lnRef>
    <cs:fillRef idx="0">
      <cs:styleClr val="auto"/>
    </cs:fillRef>
    <cs:effectRef idx="0"/>
    <cs:fontRef idx="minor">
      <a:schemeClr val="tx1"/>
    </cs:fontRef>
    <cs:spPr>
      <a:solidFill>
        <a:schemeClr val="phClr"/>
      </a:solidFill>
      <a:ln>
        <a:solidFill>
          <a:schemeClr val="phClr">
            <a:lumMod val="75000"/>
          </a:schemeClr>
        </a:solidFill>
      </a:ln>
      <a:scene3d>
        <a:camera prst="orthographicFront"/>
        <a:lightRig rig="threePt" dir="t"/>
      </a:scene3d>
      <a:sp3d prstMaterial="translucentPowder"/>
    </cs:spPr>
  </cs:dataPoint3D>
  <cs:dataPointLine>
    <cs:lnRef idx="0">
      <cs:styleClr val="auto"/>
    </cs:lnRef>
    <cs:fillRef idx="0"/>
    <cs:effectRef idx="0"/>
    <cs:fontRef idx="minor">
      <a:schemeClr val="tx1"/>
    </cs:fontRef>
    <cs:spPr>
      <a:ln w="28575" cap="rnd">
        <a:solidFill>
          <a:schemeClr val="phClr">
            <a:alpha val="70000"/>
          </a:schemeClr>
        </a:solidFill>
        <a:round/>
      </a:ln>
    </cs:spPr>
  </cs:dataPointLine>
  <cs:dataPointMarker>
    <cs:lnRef idx="0">
      <cs:styleClr val="auto"/>
    </cs:lnRef>
    <cs:fillRef idx="0">
      <cs:styleClr val="auto"/>
    </cs:fillRef>
    <cs:effectRef idx="0"/>
    <cs:fontRef idx="minor">
      <a:schemeClr val="dk1"/>
    </cs:fontRef>
    <cs:spPr>
      <a:solidFill>
        <a:schemeClr val="phClr">
          <a:alpha val="70000"/>
        </a:schemeClr>
      </a:solidFill>
      <a:ln>
        <a:solidFill>
          <a:schemeClr val="phClr">
            <a:lumMod val="7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tx1"/>
    </cs:fontRef>
    <cs:spPr>
      <a:solidFill>
        <a:schemeClr val="lt1">
          <a:alpha val="27000"/>
        </a:schemeClr>
      </a:solidFill>
      <a:sp3d/>
    </cs:spPr>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0" kern="1200" cap="none"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tx1"/>
    </cs:fontRef>
    <cs:spPr>
      <a:sp3d/>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2">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lumMod val="75000"/>
          </a:schemeClr>
        </a:solidFill>
      </a:ln>
    </cs:spPr>
  </cs:dataPoint>
  <cs:dataPoint3D>
    <cs:lnRef idx="0">
      <cs:styleClr val="auto"/>
    </cs:lnRef>
    <cs:fillRef idx="0">
      <cs:styleClr val="auto"/>
    </cs:fillRef>
    <cs:effectRef idx="0"/>
    <cs:fontRef idx="minor">
      <a:schemeClr val="tx1"/>
    </cs:fontRef>
    <cs:spPr>
      <a:solidFill>
        <a:schemeClr val="phClr"/>
      </a:solidFill>
      <a:ln>
        <a:solidFill>
          <a:schemeClr val="phClr">
            <a:lumMod val="75000"/>
          </a:schemeClr>
        </a:solidFill>
      </a:ln>
      <a:scene3d>
        <a:camera prst="orthographicFront"/>
        <a:lightRig rig="threePt" dir="t"/>
      </a:scene3d>
      <a:sp3d prstMaterial="translucentPowder"/>
    </cs:spPr>
  </cs:dataPoint3D>
  <cs:dataPointLine>
    <cs:lnRef idx="0">
      <cs:styleClr val="auto"/>
    </cs:lnRef>
    <cs:fillRef idx="0"/>
    <cs:effectRef idx="0"/>
    <cs:fontRef idx="minor">
      <a:schemeClr val="tx1"/>
    </cs:fontRef>
    <cs:spPr>
      <a:ln w="28575" cap="rnd">
        <a:solidFill>
          <a:schemeClr val="phClr">
            <a:alpha val="70000"/>
          </a:schemeClr>
        </a:solidFill>
        <a:round/>
      </a:ln>
    </cs:spPr>
  </cs:dataPointLine>
  <cs:dataPointMarker>
    <cs:lnRef idx="0">
      <cs:styleClr val="auto"/>
    </cs:lnRef>
    <cs:fillRef idx="0">
      <cs:styleClr val="auto"/>
    </cs:fillRef>
    <cs:effectRef idx="0"/>
    <cs:fontRef idx="minor">
      <a:schemeClr val="dk1"/>
    </cs:fontRef>
    <cs:spPr>
      <a:solidFill>
        <a:schemeClr val="phClr">
          <a:alpha val="70000"/>
        </a:schemeClr>
      </a:solidFill>
      <a:ln>
        <a:solidFill>
          <a:schemeClr val="phClr">
            <a:lumMod val="7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tx1"/>
    </cs:fontRef>
    <cs:spPr>
      <a:solidFill>
        <a:schemeClr val="lt1">
          <a:alpha val="27000"/>
        </a:schemeClr>
      </a:solidFill>
      <a:sp3d/>
    </cs:spPr>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0" kern="1200" cap="none"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tx1"/>
    </cs:fontRef>
    <cs:spPr>
      <a:sp3d/>
    </cs:spPr>
  </cs:wall>
</cs:chartStyle>
</file>

<file path=ppt/charts/style5.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04F6E5-A783-2B92-8187-907E6530C73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2489033-B929-52A1-CEA0-E0B4CD723A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A28A7E3-2832-5224-B6DB-73BD98CA522B}"/>
              </a:ext>
            </a:extLst>
          </p:cNvPr>
          <p:cNvSpPr>
            <a:spLocks noGrp="1"/>
          </p:cNvSpPr>
          <p:nvPr>
            <p:ph type="dt" sz="half" idx="10"/>
          </p:nvPr>
        </p:nvSpPr>
        <p:spPr/>
        <p:txBody>
          <a:bodyPr/>
          <a:lstStyle/>
          <a:p>
            <a:fld id="{086BC03C-B595-4076-AFB7-D9214A8CC432}" type="datetimeFigureOut">
              <a:rPr lang="ru-RU" smtClean="0"/>
              <a:t>22.10.2024</a:t>
            </a:fld>
            <a:endParaRPr lang="ru-RU"/>
          </a:p>
        </p:txBody>
      </p:sp>
      <p:sp>
        <p:nvSpPr>
          <p:cNvPr id="5" name="Нижний колонтитул 4">
            <a:extLst>
              <a:ext uri="{FF2B5EF4-FFF2-40B4-BE49-F238E27FC236}">
                <a16:creationId xmlns:a16="http://schemas.microsoft.com/office/drawing/2014/main" id="{2AE43EC4-0BA3-2DD2-09D5-79429FE9471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D0DEDDF-EF08-B99E-280F-CB6A291FECCD}"/>
              </a:ext>
            </a:extLst>
          </p:cNvPr>
          <p:cNvSpPr>
            <a:spLocks noGrp="1"/>
          </p:cNvSpPr>
          <p:nvPr>
            <p:ph type="sldNum" sz="quarter" idx="12"/>
          </p:nvPr>
        </p:nvSpPr>
        <p:spPr/>
        <p:txBody>
          <a:bodyPr/>
          <a:lstStyle/>
          <a:p>
            <a:fld id="{38BB24C4-E498-45ED-88BF-1E9572E81288}" type="slidenum">
              <a:rPr lang="ru-RU" smtClean="0"/>
              <a:t>‹#›</a:t>
            </a:fld>
            <a:endParaRPr lang="ru-RU"/>
          </a:p>
        </p:txBody>
      </p:sp>
    </p:spTree>
    <p:extLst>
      <p:ext uri="{BB962C8B-B14F-4D97-AF65-F5344CB8AC3E}">
        <p14:creationId xmlns:p14="http://schemas.microsoft.com/office/powerpoint/2010/main" val="967715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C6D486-35D3-2AA5-6C7B-0DF8A8BC51B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0C679A1F-A9AA-958F-62C6-76080AFDEA8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0715CAA-B18C-EC65-8BF0-2220E6A42157}"/>
              </a:ext>
            </a:extLst>
          </p:cNvPr>
          <p:cNvSpPr>
            <a:spLocks noGrp="1"/>
          </p:cNvSpPr>
          <p:nvPr>
            <p:ph type="dt" sz="half" idx="10"/>
          </p:nvPr>
        </p:nvSpPr>
        <p:spPr/>
        <p:txBody>
          <a:bodyPr/>
          <a:lstStyle/>
          <a:p>
            <a:fld id="{086BC03C-B595-4076-AFB7-D9214A8CC432}" type="datetimeFigureOut">
              <a:rPr lang="ru-RU" smtClean="0"/>
              <a:t>22.10.2024</a:t>
            </a:fld>
            <a:endParaRPr lang="ru-RU"/>
          </a:p>
        </p:txBody>
      </p:sp>
      <p:sp>
        <p:nvSpPr>
          <p:cNvPr id="5" name="Нижний колонтитул 4">
            <a:extLst>
              <a:ext uri="{FF2B5EF4-FFF2-40B4-BE49-F238E27FC236}">
                <a16:creationId xmlns:a16="http://schemas.microsoft.com/office/drawing/2014/main" id="{28302190-705A-2093-8794-878C742B975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FB88EB2-0465-61BB-5464-0B93DA6C6DBD}"/>
              </a:ext>
            </a:extLst>
          </p:cNvPr>
          <p:cNvSpPr>
            <a:spLocks noGrp="1"/>
          </p:cNvSpPr>
          <p:nvPr>
            <p:ph type="sldNum" sz="quarter" idx="12"/>
          </p:nvPr>
        </p:nvSpPr>
        <p:spPr/>
        <p:txBody>
          <a:bodyPr/>
          <a:lstStyle/>
          <a:p>
            <a:fld id="{38BB24C4-E498-45ED-88BF-1E9572E81288}" type="slidenum">
              <a:rPr lang="ru-RU" smtClean="0"/>
              <a:t>‹#›</a:t>
            </a:fld>
            <a:endParaRPr lang="ru-RU"/>
          </a:p>
        </p:txBody>
      </p:sp>
    </p:spTree>
    <p:extLst>
      <p:ext uri="{BB962C8B-B14F-4D97-AF65-F5344CB8AC3E}">
        <p14:creationId xmlns:p14="http://schemas.microsoft.com/office/powerpoint/2010/main" val="1544830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405DF4A-B5FD-6B35-24C8-780F33E3225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0C00E48-9022-4B51-DB36-68B9BC17B8E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71AEDF8-4BC3-D783-3E30-60EB28B0C49E}"/>
              </a:ext>
            </a:extLst>
          </p:cNvPr>
          <p:cNvSpPr>
            <a:spLocks noGrp="1"/>
          </p:cNvSpPr>
          <p:nvPr>
            <p:ph type="dt" sz="half" idx="10"/>
          </p:nvPr>
        </p:nvSpPr>
        <p:spPr/>
        <p:txBody>
          <a:bodyPr/>
          <a:lstStyle/>
          <a:p>
            <a:fld id="{086BC03C-B595-4076-AFB7-D9214A8CC432}" type="datetimeFigureOut">
              <a:rPr lang="ru-RU" smtClean="0"/>
              <a:t>22.10.2024</a:t>
            </a:fld>
            <a:endParaRPr lang="ru-RU"/>
          </a:p>
        </p:txBody>
      </p:sp>
      <p:sp>
        <p:nvSpPr>
          <p:cNvPr id="5" name="Нижний колонтитул 4">
            <a:extLst>
              <a:ext uri="{FF2B5EF4-FFF2-40B4-BE49-F238E27FC236}">
                <a16:creationId xmlns:a16="http://schemas.microsoft.com/office/drawing/2014/main" id="{A206A9FE-C48E-D32F-3EF8-9713824223D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D6FD32C-5CDB-07F5-3B4E-5D375E28605B}"/>
              </a:ext>
            </a:extLst>
          </p:cNvPr>
          <p:cNvSpPr>
            <a:spLocks noGrp="1"/>
          </p:cNvSpPr>
          <p:nvPr>
            <p:ph type="sldNum" sz="quarter" idx="12"/>
          </p:nvPr>
        </p:nvSpPr>
        <p:spPr/>
        <p:txBody>
          <a:bodyPr/>
          <a:lstStyle/>
          <a:p>
            <a:fld id="{38BB24C4-E498-45ED-88BF-1E9572E81288}" type="slidenum">
              <a:rPr lang="ru-RU" smtClean="0"/>
              <a:t>‹#›</a:t>
            </a:fld>
            <a:endParaRPr lang="ru-RU"/>
          </a:p>
        </p:txBody>
      </p:sp>
    </p:spTree>
    <p:extLst>
      <p:ext uri="{BB962C8B-B14F-4D97-AF65-F5344CB8AC3E}">
        <p14:creationId xmlns:p14="http://schemas.microsoft.com/office/powerpoint/2010/main" val="100539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06DE66-322A-6C99-1DB5-F4F4FA317FF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881A800-670C-EA22-0890-BDFD4AC9B65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5B03F83-DAF2-8E8B-D6C2-3BA563396309}"/>
              </a:ext>
            </a:extLst>
          </p:cNvPr>
          <p:cNvSpPr>
            <a:spLocks noGrp="1"/>
          </p:cNvSpPr>
          <p:nvPr>
            <p:ph type="dt" sz="half" idx="10"/>
          </p:nvPr>
        </p:nvSpPr>
        <p:spPr/>
        <p:txBody>
          <a:bodyPr/>
          <a:lstStyle/>
          <a:p>
            <a:fld id="{086BC03C-B595-4076-AFB7-D9214A8CC432}" type="datetimeFigureOut">
              <a:rPr lang="ru-RU" smtClean="0"/>
              <a:t>22.10.2024</a:t>
            </a:fld>
            <a:endParaRPr lang="ru-RU"/>
          </a:p>
        </p:txBody>
      </p:sp>
      <p:sp>
        <p:nvSpPr>
          <p:cNvPr id="5" name="Нижний колонтитул 4">
            <a:extLst>
              <a:ext uri="{FF2B5EF4-FFF2-40B4-BE49-F238E27FC236}">
                <a16:creationId xmlns:a16="http://schemas.microsoft.com/office/drawing/2014/main" id="{27EFA667-DED9-4BBC-9E3B-B73855CF33A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F99E188-AEA7-C84A-33C0-4189E173FBAA}"/>
              </a:ext>
            </a:extLst>
          </p:cNvPr>
          <p:cNvSpPr>
            <a:spLocks noGrp="1"/>
          </p:cNvSpPr>
          <p:nvPr>
            <p:ph type="sldNum" sz="quarter" idx="12"/>
          </p:nvPr>
        </p:nvSpPr>
        <p:spPr/>
        <p:txBody>
          <a:bodyPr/>
          <a:lstStyle/>
          <a:p>
            <a:fld id="{38BB24C4-E498-45ED-88BF-1E9572E81288}" type="slidenum">
              <a:rPr lang="ru-RU" smtClean="0"/>
              <a:t>‹#›</a:t>
            </a:fld>
            <a:endParaRPr lang="ru-RU"/>
          </a:p>
        </p:txBody>
      </p:sp>
    </p:spTree>
    <p:extLst>
      <p:ext uri="{BB962C8B-B14F-4D97-AF65-F5344CB8AC3E}">
        <p14:creationId xmlns:p14="http://schemas.microsoft.com/office/powerpoint/2010/main" val="60891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6EAC40-F789-5B58-9790-3ADC050D965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A9A3F8F-1EB8-9A93-9361-D72B6A1D04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11894A2-8BBE-D072-46D4-D656D0E04A45}"/>
              </a:ext>
            </a:extLst>
          </p:cNvPr>
          <p:cNvSpPr>
            <a:spLocks noGrp="1"/>
          </p:cNvSpPr>
          <p:nvPr>
            <p:ph type="dt" sz="half" idx="10"/>
          </p:nvPr>
        </p:nvSpPr>
        <p:spPr/>
        <p:txBody>
          <a:bodyPr/>
          <a:lstStyle/>
          <a:p>
            <a:fld id="{086BC03C-B595-4076-AFB7-D9214A8CC432}" type="datetimeFigureOut">
              <a:rPr lang="ru-RU" smtClean="0"/>
              <a:t>22.10.2024</a:t>
            </a:fld>
            <a:endParaRPr lang="ru-RU"/>
          </a:p>
        </p:txBody>
      </p:sp>
      <p:sp>
        <p:nvSpPr>
          <p:cNvPr id="5" name="Нижний колонтитул 4">
            <a:extLst>
              <a:ext uri="{FF2B5EF4-FFF2-40B4-BE49-F238E27FC236}">
                <a16:creationId xmlns:a16="http://schemas.microsoft.com/office/drawing/2014/main" id="{9E2F4C6A-7176-C80B-4643-EE23CFF4A38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2033BA3-17A5-F6B2-9C0E-698F21B0EB13}"/>
              </a:ext>
            </a:extLst>
          </p:cNvPr>
          <p:cNvSpPr>
            <a:spLocks noGrp="1"/>
          </p:cNvSpPr>
          <p:nvPr>
            <p:ph type="sldNum" sz="quarter" idx="12"/>
          </p:nvPr>
        </p:nvSpPr>
        <p:spPr/>
        <p:txBody>
          <a:bodyPr/>
          <a:lstStyle/>
          <a:p>
            <a:fld id="{38BB24C4-E498-45ED-88BF-1E9572E81288}" type="slidenum">
              <a:rPr lang="ru-RU" smtClean="0"/>
              <a:t>‹#›</a:t>
            </a:fld>
            <a:endParaRPr lang="ru-RU"/>
          </a:p>
        </p:txBody>
      </p:sp>
    </p:spTree>
    <p:extLst>
      <p:ext uri="{BB962C8B-B14F-4D97-AF65-F5344CB8AC3E}">
        <p14:creationId xmlns:p14="http://schemas.microsoft.com/office/powerpoint/2010/main" val="156785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FBAFEE-B4B6-7AD7-DB8F-A45268C91F9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FCB96C1-E53B-F62B-C418-2F0D6679E1D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019BC8D-F26D-32AA-0364-EBE6A8D474D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22AD7829-0E71-220F-2B91-4B55F05F913F}"/>
              </a:ext>
            </a:extLst>
          </p:cNvPr>
          <p:cNvSpPr>
            <a:spLocks noGrp="1"/>
          </p:cNvSpPr>
          <p:nvPr>
            <p:ph type="dt" sz="half" idx="10"/>
          </p:nvPr>
        </p:nvSpPr>
        <p:spPr/>
        <p:txBody>
          <a:bodyPr/>
          <a:lstStyle/>
          <a:p>
            <a:fld id="{086BC03C-B595-4076-AFB7-D9214A8CC432}" type="datetimeFigureOut">
              <a:rPr lang="ru-RU" smtClean="0"/>
              <a:t>22.10.2024</a:t>
            </a:fld>
            <a:endParaRPr lang="ru-RU"/>
          </a:p>
        </p:txBody>
      </p:sp>
      <p:sp>
        <p:nvSpPr>
          <p:cNvPr id="6" name="Нижний колонтитул 5">
            <a:extLst>
              <a:ext uri="{FF2B5EF4-FFF2-40B4-BE49-F238E27FC236}">
                <a16:creationId xmlns:a16="http://schemas.microsoft.com/office/drawing/2014/main" id="{5E012566-EB7F-AD14-1DE1-64916D18495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EAAEE6C-063B-00D5-9F65-84EF9770EF3D}"/>
              </a:ext>
            </a:extLst>
          </p:cNvPr>
          <p:cNvSpPr>
            <a:spLocks noGrp="1"/>
          </p:cNvSpPr>
          <p:nvPr>
            <p:ph type="sldNum" sz="quarter" idx="12"/>
          </p:nvPr>
        </p:nvSpPr>
        <p:spPr/>
        <p:txBody>
          <a:bodyPr/>
          <a:lstStyle/>
          <a:p>
            <a:fld id="{38BB24C4-E498-45ED-88BF-1E9572E81288}" type="slidenum">
              <a:rPr lang="ru-RU" smtClean="0"/>
              <a:t>‹#›</a:t>
            </a:fld>
            <a:endParaRPr lang="ru-RU"/>
          </a:p>
        </p:txBody>
      </p:sp>
    </p:spTree>
    <p:extLst>
      <p:ext uri="{BB962C8B-B14F-4D97-AF65-F5344CB8AC3E}">
        <p14:creationId xmlns:p14="http://schemas.microsoft.com/office/powerpoint/2010/main" val="1029322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FADE57-4D6B-DB6F-C989-696FDC8FE2B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E3A2C7A-55D0-0444-C9C6-83F3C38923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0199E4C-CBC0-3716-3CB5-ED1AC11AB68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3464D54-16BD-82D7-7C43-7A684BEF6B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3ED3ABA-71D5-FA52-7267-F7F9A46EEB0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286BB2EB-F7C6-77B3-7EF1-21671240D726}"/>
              </a:ext>
            </a:extLst>
          </p:cNvPr>
          <p:cNvSpPr>
            <a:spLocks noGrp="1"/>
          </p:cNvSpPr>
          <p:nvPr>
            <p:ph type="dt" sz="half" idx="10"/>
          </p:nvPr>
        </p:nvSpPr>
        <p:spPr/>
        <p:txBody>
          <a:bodyPr/>
          <a:lstStyle/>
          <a:p>
            <a:fld id="{086BC03C-B595-4076-AFB7-D9214A8CC432}" type="datetimeFigureOut">
              <a:rPr lang="ru-RU" smtClean="0"/>
              <a:t>22.10.2024</a:t>
            </a:fld>
            <a:endParaRPr lang="ru-RU"/>
          </a:p>
        </p:txBody>
      </p:sp>
      <p:sp>
        <p:nvSpPr>
          <p:cNvPr id="8" name="Нижний колонтитул 7">
            <a:extLst>
              <a:ext uri="{FF2B5EF4-FFF2-40B4-BE49-F238E27FC236}">
                <a16:creationId xmlns:a16="http://schemas.microsoft.com/office/drawing/2014/main" id="{688F3DBB-EE64-CC0E-FB54-00E0C52F8B9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BE828E97-F3C5-FF57-9A76-EFFC7BFDB9C3}"/>
              </a:ext>
            </a:extLst>
          </p:cNvPr>
          <p:cNvSpPr>
            <a:spLocks noGrp="1"/>
          </p:cNvSpPr>
          <p:nvPr>
            <p:ph type="sldNum" sz="quarter" idx="12"/>
          </p:nvPr>
        </p:nvSpPr>
        <p:spPr/>
        <p:txBody>
          <a:bodyPr/>
          <a:lstStyle/>
          <a:p>
            <a:fld id="{38BB24C4-E498-45ED-88BF-1E9572E81288}" type="slidenum">
              <a:rPr lang="ru-RU" smtClean="0"/>
              <a:t>‹#›</a:t>
            </a:fld>
            <a:endParaRPr lang="ru-RU"/>
          </a:p>
        </p:txBody>
      </p:sp>
    </p:spTree>
    <p:extLst>
      <p:ext uri="{BB962C8B-B14F-4D97-AF65-F5344CB8AC3E}">
        <p14:creationId xmlns:p14="http://schemas.microsoft.com/office/powerpoint/2010/main" val="297082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9D7EE2-5FC0-44F4-1A92-5D36CB5B901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D702D3B1-3EC4-448F-198F-3359C817C05D}"/>
              </a:ext>
            </a:extLst>
          </p:cNvPr>
          <p:cNvSpPr>
            <a:spLocks noGrp="1"/>
          </p:cNvSpPr>
          <p:nvPr>
            <p:ph type="dt" sz="half" idx="10"/>
          </p:nvPr>
        </p:nvSpPr>
        <p:spPr/>
        <p:txBody>
          <a:bodyPr/>
          <a:lstStyle/>
          <a:p>
            <a:fld id="{086BC03C-B595-4076-AFB7-D9214A8CC432}" type="datetimeFigureOut">
              <a:rPr lang="ru-RU" smtClean="0"/>
              <a:t>22.10.2024</a:t>
            </a:fld>
            <a:endParaRPr lang="ru-RU"/>
          </a:p>
        </p:txBody>
      </p:sp>
      <p:sp>
        <p:nvSpPr>
          <p:cNvPr id="4" name="Нижний колонтитул 3">
            <a:extLst>
              <a:ext uri="{FF2B5EF4-FFF2-40B4-BE49-F238E27FC236}">
                <a16:creationId xmlns:a16="http://schemas.microsoft.com/office/drawing/2014/main" id="{6B153352-EF9E-1885-CE89-6FAAC0C7231E}"/>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545C165-F45B-5499-D2DA-6666A40CA955}"/>
              </a:ext>
            </a:extLst>
          </p:cNvPr>
          <p:cNvSpPr>
            <a:spLocks noGrp="1"/>
          </p:cNvSpPr>
          <p:nvPr>
            <p:ph type="sldNum" sz="quarter" idx="12"/>
          </p:nvPr>
        </p:nvSpPr>
        <p:spPr/>
        <p:txBody>
          <a:bodyPr/>
          <a:lstStyle/>
          <a:p>
            <a:fld id="{38BB24C4-E498-45ED-88BF-1E9572E81288}" type="slidenum">
              <a:rPr lang="ru-RU" smtClean="0"/>
              <a:t>‹#›</a:t>
            </a:fld>
            <a:endParaRPr lang="ru-RU"/>
          </a:p>
        </p:txBody>
      </p:sp>
    </p:spTree>
    <p:extLst>
      <p:ext uri="{BB962C8B-B14F-4D97-AF65-F5344CB8AC3E}">
        <p14:creationId xmlns:p14="http://schemas.microsoft.com/office/powerpoint/2010/main" val="4163731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D0EBF15-6B1B-C261-F50B-2FDD82961540}"/>
              </a:ext>
            </a:extLst>
          </p:cNvPr>
          <p:cNvSpPr>
            <a:spLocks noGrp="1"/>
          </p:cNvSpPr>
          <p:nvPr>
            <p:ph type="dt" sz="half" idx="10"/>
          </p:nvPr>
        </p:nvSpPr>
        <p:spPr/>
        <p:txBody>
          <a:bodyPr/>
          <a:lstStyle/>
          <a:p>
            <a:fld id="{086BC03C-B595-4076-AFB7-D9214A8CC432}" type="datetimeFigureOut">
              <a:rPr lang="ru-RU" smtClean="0"/>
              <a:t>22.10.2024</a:t>
            </a:fld>
            <a:endParaRPr lang="ru-RU"/>
          </a:p>
        </p:txBody>
      </p:sp>
      <p:sp>
        <p:nvSpPr>
          <p:cNvPr id="3" name="Нижний колонтитул 2">
            <a:extLst>
              <a:ext uri="{FF2B5EF4-FFF2-40B4-BE49-F238E27FC236}">
                <a16:creationId xmlns:a16="http://schemas.microsoft.com/office/drawing/2014/main" id="{718293BB-3516-3AFD-7960-2A27E006B9B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34EAADA2-2FE1-5D2A-62EF-1ABDB1AAFD1E}"/>
              </a:ext>
            </a:extLst>
          </p:cNvPr>
          <p:cNvSpPr>
            <a:spLocks noGrp="1"/>
          </p:cNvSpPr>
          <p:nvPr>
            <p:ph type="sldNum" sz="quarter" idx="12"/>
          </p:nvPr>
        </p:nvSpPr>
        <p:spPr/>
        <p:txBody>
          <a:bodyPr/>
          <a:lstStyle/>
          <a:p>
            <a:fld id="{38BB24C4-E498-45ED-88BF-1E9572E81288}" type="slidenum">
              <a:rPr lang="ru-RU" smtClean="0"/>
              <a:t>‹#›</a:t>
            </a:fld>
            <a:endParaRPr lang="ru-RU"/>
          </a:p>
        </p:txBody>
      </p:sp>
    </p:spTree>
    <p:extLst>
      <p:ext uri="{BB962C8B-B14F-4D97-AF65-F5344CB8AC3E}">
        <p14:creationId xmlns:p14="http://schemas.microsoft.com/office/powerpoint/2010/main" val="245138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D5D1E4-89F0-5DA4-7B3A-989A861472F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D7CDA2FE-53CF-E30E-8406-49FB362378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13E1E09F-FB52-78C5-2513-D2EB6B61E9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2AB7441-4213-DE0C-797C-1D97753C1C79}"/>
              </a:ext>
            </a:extLst>
          </p:cNvPr>
          <p:cNvSpPr>
            <a:spLocks noGrp="1"/>
          </p:cNvSpPr>
          <p:nvPr>
            <p:ph type="dt" sz="half" idx="10"/>
          </p:nvPr>
        </p:nvSpPr>
        <p:spPr/>
        <p:txBody>
          <a:bodyPr/>
          <a:lstStyle/>
          <a:p>
            <a:fld id="{086BC03C-B595-4076-AFB7-D9214A8CC432}" type="datetimeFigureOut">
              <a:rPr lang="ru-RU" smtClean="0"/>
              <a:t>22.10.2024</a:t>
            </a:fld>
            <a:endParaRPr lang="ru-RU"/>
          </a:p>
        </p:txBody>
      </p:sp>
      <p:sp>
        <p:nvSpPr>
          <p:cNvPr id="6" name="Нижний колонтитул 5">
            <a:extLst>
              <a:ext uri="{FF2B5EF4-FFF2-40B4-BE49-F238E27FC236}">
                <a16:creationId xmlns:a16="http://schemas.microsoft.com/office/drawing/2014/main" id="{A027422F-4233-3FFA-3B3C-1C01A6DB0AD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64AF4E4-5F07-863F-EC93-590AF9BD8649}"/>
              </a:ext>
            </a:extLst>
          </p:cNvPr>
          <p:cNvSpPr>
            <a:spLocks noGrp="1"/>
          </p:cNvSpPr>
          <p:nvPr>
            <p:ph type="sldNum" sz="quarter" idx="12"/>
          </p:nvPr>
        </p:nvSpPr>
        <p:spPr/>
        <p:txBody>
          <a:bodyPr/>
          <a:lstStyle/>
          <a:p>
            <a:fld id="{38BB24C4-E498-45ED-88BF-1E9572E81288}" type="slidenum">
              <a:rPr lang="ru-RU" smtClean="0"/>
              <a:t>‹#›</a:t>
            </a:fld>
            <a:endParaRPr lang="ru-RU"/>
          </a:p>
        </p:txBody>
      </p:sp>
    </p:spTree>
    <p:extLst>
      <p:ext uri="{BB962C8B-B14F-4D97-AF65-F5344CB8AC3E}">
        <p14:creationId xmlns:p14="http://schemas.microsoft.com/office/powerpoint/2010/main" val="623663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916C4A-D802-4058-06FF-1A771314BA7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F73762D3-FCAC-0F9F-89FB-321BB29AE6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58EC0CD-4293-C5D6-5EA9-37067BC9D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94CE06E-E007-20F1-EE66-4A3A9B40EA41}"/>
              </a:ext>
            </a:extLst>
          </p:cNvPr>
          <p:cNvSpPr>
            <a:spLocks noGrp="1"/>
          </p:cNvSpPr>
          <p:nvPr>
            <p:ph type="dt" sz="half" idx="10"/>
          </p:nvPr>
        </p:nvSpPr>
        <p:spPr/>
        <p:txBody>
          <a:bodyPr/>
          <a:lstStyle/>
          <a:p>
            <a:fld id="{086BC03C-B595-4076-AFB7-D9214A8CC432}" type="datetimeFigureOut">
              <a:rPr lang="ru-RU" smtClean="0"/>
              <a:t>22.10.2024</a:t>
            </a:fld>
            <a:endParaRPr lang="ru-RU"/>
          </a:p>
        </p:txBody>
      </p:sp>
      <p:sp>
        <p:nvSpPr>
          <p:cNvPr id="6" name="Нижний колонтитул 5">
            <a:extLst>
              <a:ext uri="{FF2B5EF4-FFF2-40B4-BE49-F238E27FC236}">
                <a16:creationId xmlns:a16="http://schemas.microsoft.com/office/drawing/2014/main" id="{FC437AF5-A3DC-4F4B-1F7A-54C6748F9BD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00B6356-7017-0B34-0F95-EA152EE62548}"/>
              </a:ext>
            </a:extLst>
          </p:cNvPr>
          <p:cNvSpPr>
            <a:spLocks noGrp="1"/>
          </p:cNvSpPr>
          <p:nvPr>
            <p:ph type="sldNum" sz="quarter" idx="12"/>
          </p:nvPr>
        </p:nvSpPr>
        <p:spPr/>
        <p:txBody>
          <a:bodyPr/>
          <a:lstStyle/>
          <a:p>
            <a:fld id="{38BB24C4-E498-45ED-88BF-1E9572E81288}" type="slidenum">
              <a:rPr lang="ru-RU" smtClean="0"/>
              <a:t>‹#›</a:t>
            </a:fld>
            <a:endParaRPr lang="ru-RU"/>
          </a:p>
        </p:txBody>
      </p:sp>
    </p:spTree>
    <p:extLst>
      <p:ext uri="{BB962C8B-B14F-4D97-AF65-F5344CB8AC3E}">
        <p14:creationId xmlns:p14="http://schemas.microsoft.com/office/powerpoint/2010/main" val="266007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2B1984-60DA-2BFE-D3B0-D097840D5F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60E7CCA-2471-EEA2-A4AB-E7FDDA00BE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E7CF62C-F80D-6B47-EBED-968318580E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6BC03C-B595-4076-AFB7-D9214A8CC432}" type="datetimeFigureOut">
              <a:rPr lang="ru-RU" smtClean="0"/>
              <a:t>22.10.2024</a:t>
            </a:fld>
            <a:endParaRPr lang="ru-RU"/>
          </a:p>
        </p:txBody>
      </p:sp>
      <p:sp>
        <p:nvSpPr>
          <p:cNvPr id="5" name="Нижний колонтитул 4">
            <a:extLst>
              <a:ext uri="{FF2B5EF4-FFF2-40B4-BE49-F238E27FC236}">
                <a16:creationId xmlns:a16="http://schemas.microsoft.com/office/drawing/2014/main" id="{11D16F25-9CAB-2F07-9379-D061A67013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7EA1D4BA-D53D-5766-45C8-AC06695B04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B24C4-E498-45ED-88BF-1E9572E81288}" type="slidenum">
              <a:rPr lang="ru-RU" smtClean="0"/>
              <a:t>‹#›</a:t>
            </a:fld>
            <a:endParaRPr lang="ru-RU"/>
          </a:p>
        </p:txBody>
      </p:sp>
    </p:spTree>
    <p:extLst>
      <p:ext uri="{BB962C8B-B14F-4D97-AF65-F5344CB8AC3E}">
        <p14:creationId xmlns:p14="http://schemas.microsoft.com/office/powerpoint/2010/main" val="3064263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mailto:info@dts.tj" TargetMode="External"/><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hyperlink" Target="http://www.mintrans.dts.tj/"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webp"/><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59B5F080-7533-F9E8-BC3C-F64B506E2F8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5786" r="5786"/>
          <a:stretch>
            <a:fillRect/>
          </a:stretch>
        </p:blipFill>
        <p:spPr>
          <a:xfrm>
            <a:off x="0" y="0"/>
            <a:ext cx="12192000" cy="6857999"/>
          </a:xfrm>
        </p:spPr>
      </p:pic>
      <p:sp>
        <p:nvSpPr>
          <p:cNvPr id="6" name="Заголовок 5">
            <a:extLst>
              <a:ext uri="{FF2B5EF4-FFF2-40B4-BE49-F238E27FC236}">
                <a16:creationId xmlns:a16="http://schemas.microsoft.com/office/drawing/2014/main" id="{071CA7EE-E00E-20CF-D45A-B766EA2FA060}"/>
              </a:ext>
            </a:extLst>
          </p:cNvPr>
          <p:cNvSpPr>
            <a:spLocks noGrp="1"/>
          </p:cNvSpPr>
          <p:nvPr>
            <p:ph type="title"/>
          </p:nvPr>
        </p:nvSpPr>
        <p:spPr>
          <a:xfrm>
            <a:off x="1378106" y="2096772"/>
            <a:ext cx="4971894" cy="1101213"/>
          </a:xfrm>
        </p:spPr>
        <p:txBody>
          <a:bodyPr>
            <a:noAutofit/>
          </a:bodyPr>
          <a:lstStyle/>
          <a:p>
            <a:r>
              <a:rPr lang="tg-Cyrl-TJ" sz="6600" b="1" dirty="0">
                <a:solidFill>
                  <a:schemeClr val="bg1"/>
                </a:solidFill>
                <a:latin typeface="Aptos Display" panose="020B0004020202020204" pitchFamily="34" charset="0"/>
              </a:rPr>
              <a:t>ФОНДИ РОҲ</a:t>
            </a:r>
            <a:endParaRPr lang="ru-RU" sz="6600" b="1" dirty="0">
              <a:solidFill>
                <a:schemeClr val="bg1"/>
              </a:solidFill>
              <a:latin typeface="Aptos Display" panose="020B0004020202020204" pitchFamily="34" charset="0"/>
            </a:endParaRPr>
          </a:p>
        </p:txBody>
      </p:sp>
      <p:sp>
        <p:nvSpPr>
          <p:cNvPr id="15" name="Заголовок 5">
            <a:extLst>
              <a:ext uri="{FF2B5EF4-FFF2-40B4-BE49-F238E27FC236}">
                <a16:creationId xmlns:a16="http://schemas.microsoft.com/office/drawing/2014/main" id="{E488D124-9945-CD77-CD96-CE43CFF7FD78}"/>
              </a:ext>
            </a:extLst>
          </p:cNvPr>
          <p:cNvSpPr txBox="1">
            <a:spLocks/>
          </p:cNvSpPr>
          <p:nvPr/>
        </p:nvSpPr>
        <p:spPr>
          <a:xfrm>
            <a:off x="10049336" y="6142661"/>
            <a:ext cx="2231564" cy="61373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tg-Cyrl-TJ" b="1">
                <a:solidFill>
                  <a:schemeClr val="bg1"/>
                </a:solidFill>
                <a:latin typeface="Aptos Display" panose="020B0004020202020204" pitchFamily="34" charset="0"/>
              </a:rPr>
              <a:t> 23.10.2024</a:t>
            </a:r>
            <a:endParaRPr lang="ru-RU" b="1" dirty="0">
              <a:solidFill>
                <a:schemeClr val="bg1"/>
              </a:solidFill>
              <a:latin typeface="Aptos Display" panose="020B0004020202020204" pitchFamily="34" charset="0"/>
            </a:endParaRPr>
          </a:p>
        </p:txBody>
      </p:sp>
      <p:sp>
        <p:nvSpPr>
          <p:cNvPr id="18" name="Текст 3">
            <a:extLst>
              <a:ext uri="{FF2B5EF4-FFF2-40B4-BE49-F238E27FC236}">
                <a16:creationId xmlns:a16="http://schemas.microsoft.com/office/drawing/2014/main" id="{D68C964C-6745-DE8D-7339-98EFEC2BC508}"/>
              </a:ext>
            </a:extLst>
          </p:cNvPr>
          <p:cNvSpPr>
            <a:spLocks noGrp="1"/>
          </p:cNvSpPr>
          <p:nvPr>
            <p:ph type="body" sz="half" idx="2"/>
          </p:nvPr>
        </p:nvSpPr>
        <p:spPr>
          <a:xfrm>
            <a:off x="6184900" y="3569110"/>
            <a:ext cx="6096000" cy="1101213"/>
          </a:xfrm>
          <a:noFill/>
        </p:spPr>
        <p:txBody>
          <a:bodyPr>
            <a:noAutofit/>
          </a:bodyPr>
          <a:lstStyle/>
          <a:p>
            <a:pPr algn="r"/>
            <a:r>
              <a:rPr lang="tg-Cyrl-TJ" sz="2400" b="1" dirty="0">
                <a:solidFill>
                  <a:srgbClr val="FFFF00"/>
                </a:solidFill>
                <a:latin typeface="Academy Tojik" pitchFamily="2" charset="0"/>
              </a:rPr>
              <a:t>ТАРТИБИ ТАШКИЛ ВА ИСТИФОДАИ ФОНДИ РОҲИ ҶУМҲУРИИ ТОҶИКИСТОН</a:t>
            </a:r>
            <a:endParaRPr lang="ru-RU" sz="2400" b="1" dirty="0">
              <a:solidFill>
                <a:srgbClr val="FFFF00"/>
              </a:solidFill>
              <a:latin typeface="Academy Tojik" pitchFamily="2" charset="0"/>
            </a:endParaRPr>
          </a:p>
        </p:txBody>
      </p:sp>
    </p:spTree>
    <p:extLst>
      <p:ext uri="{BB962C8B-B14F-4D97-AF65-F5344CB8AC3E}">
        <p14:creationId xmlns:p14="http://schemas.microsoft.com/office/powerpoint/2010/main" val="2048788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691763CA-C72B-1B14-AF28-B15649BADA0B}"/>
              </a:ext>
            </a:extLst>
          </p:cNvPr>
          <p:cNvSpPr>
            <a:spLocks noGrp="1"/>
          </p:cNvSpPr>
          <p:nvPr>
            <p:ph sz="half" idx="2"/>
          </p:nvPr>
        </p:nvSpPr>
        <p:spPr>
          <a:xfrm>
            <a:off x="839788" y="1419102"/>
            <a:ext cx="4278312" cy="5132169"/>
          </a:xfrm>
        </p:spPr>
        <p:txBody>
          <a:bodyPr>
            <a:noAutofit/>
          </a:bodyPr>
          <a:lstStyle/>
          <a:p>
            <a:pPr algn="just">
              <a:buFont typeface="Wingdings" panose="05000000000000000000" pitchFamily="2" charset="2"/>
              <a:buChar char="v"/>
            </a:pPr>
            <a:r>
              <a:rPr lang="tg-Cyrl-TJ" sz="1100" dirty="0">
                <a:solidFill>
                  <a:srgbClr val="002060"/>
                </a:solidFill>
                <a:latin typeface="Times New Roman" panose="02020603050405020304" pitchFamily="18" charset="0"/>
                <a:cs typeface="Times New Roman" panose="02020603050405020304" pitchFamily="18" charset="0"/>
              </a:rPr>
              <a:t>Даромадҳои Фонди роҳ аз ҳисоби манбаъҳои зерин ташкил меёбад:</a:t>
            </a:r>
            <a:endParaRPr lang="ru-RU" sz="1100" dirty="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g-Cyrl-TJ" sz="1100" dirty="0">
                <a:latin typeface="Times New Roman" panose="02020603050405020304" pitchFamily="18" charset="0"/>
                <a:cs typeface="Times New Roman" panose="02020603050405020304" pitchFamily="18" charset="0"/>
              </a:rPr>
              <a:t>пардохтҳо барои нигоҳдорӣ ва истифодабарии роҳҳои автомобилгард (маблағи мазкур аз ҳисоби даромадҳои умумии ташкилот, корхонаҳо, ҷамъиятҳо, ширкатҳо ва ғайраҳо ба андозаи 1% гирифта мешавад ба истиснои   муассисаҳои буҷетӣ);</a:t>
            </a:r>
            <a:endParaRPr lang="ru-RU" sz="11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g-Cyrl-TJ" sz="1100" dirty="0">
                <a:latin typeface="Times New Roman" panose="02020603050405020304" pitchFamily="18" charset="0"/>
                <a:cs typeface="Times New Roman" panose="02020603050405020304" pitchFamily="18" charset="0"/>
              </a:rPr>
              <a:t>пардохтҳо барои додани тамоми иҷозатномаҳо барои амалӣ намудани фаъолиятҳои дар соҳаи роҳсозӣ ва нақлиёт;</a:t>
            </a:r>
          </a:p>
          <a:p>
            <a:pPr algn="just">
              <a:buFont typeface="Wingdings" panose="05000000000000000000" pitchFamily="2" charset="2"/>
              <a:buChar char="Ø"/>
            </a:pPr>
            <a:r>
              <a:rPr lang="tg-Cyrl-TJ" sz="1100" dirty="0"/>
              <a:t>пардохтҳо барои додани иҷозати махсус барои интиқоли борҳои вазнин ва андозаҳои аз меъёр зиёд бо нақлиёти автомобилӣ;</a:t>
            </a:r>
          </a:p>
          <a:p>
            <a:pPr algn="just">
              <a:buFont typeface="Wingdings" panose="05000000000000000000" pitchFamily="2" charset="2"/>
              <a:buChar char="Ø"/>
            </a:pPr>
            <a:r>
              <a:rPr lang="tg-Cyrl-TJ" sz="1100" dirty="0"/>
              <a:t>маблағҳои ҷарима барои аз меъёр зиёд  кашонидани бор бо воситаҳои нақлиёти автомобилӣ</a:t>
            </a:r>
            <a:r>
              <a:rPr lang="tg-Cyrl-TJ" sz="1100" dirty="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g-Cyrl-TJ" sz="1100" dirty="0"/>
              <a:t>маблағҳои ҷарима барои вайрон кардани талаботҳои санадҳои меъёрии ҳуқуқии соҳаи роҳу нақлиёт, аз ҷумла қоидаҳои ҳаракати роҳ ва нақлиёти автомобилӣ;</a:t>
            </a:r>
          </a:p>
          <a:p>
            <a:pPr algn="just">
              <a:buFont typeface="Wingdings" panose="05000000000000000000" pitchFamily="2" charset="2"/>
              <a:buChar char="Ø"/>
            </a:pPr>
            <a:r>
              <a:rPr lang="tg-Cyrl-TJ" sz="1100" dirty="0"/>
              <a:t>маблағи роҳхатҳо, варақаҳои рухсатномаи ҳамлу нақли байналмилалии автомобилии дуҷониба ва транзитии боркашонӣ;</a:t>
            </a:r>
          </a:p>
          <a:p>
            <a:pPr algn="just">
              <a:buFont typeface="Wingdings" panose="05000000000000000000" pitchFamily="2" charset="2"/>
              <a:buChar char="Ø"/>
            </a:pPr>
            <a:r>
              <a:rPr lang="tg-Cyrl-TJ" sz="1100" dirty="0"/>
              <a:t>пардохти ҳар солаи маблағ ба андозаи аз 3 то 20 нишондиҳанда дар вақти гузаронидани муоинаи техникии воситаҳои нақлиёти барои нигоҳдории роҳҳои автомобилгард;</a:t>
            </a:r>
          </a:p>
          <a:p>
            <a:pPr algn="just">
              <a:buFont typeface="Wingdings" panose="05000000000000000000" pitchFamily="2" charset="2"/>
              <a:buChar char="Ø"/>
            </a:pPr>
            <a:r>
              <a:rPr lang="tg-Cyrl-TJ" sz="1100" dirty="0"/>
              <a:t>пардохтҳо аз воситаҳои нақлиёти хориҷӣ барои истифодабарии роҳҳои автомобилгарди ҷумҳурӣ;</a:t>
            </a:r>
            <a:endParaRPr lang="ru-RU" sz="11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AA62432-88CF-D562-7652-C7E85018A360}"/>
              </a:ext>
            </a:extLst>
          </p:cNvPr>
          <p:cNvSpPr txBox="1"/>
          <p:nvPr/>
        </p:nvSpPr>
        <p:spPr>
          <a:xfrm>
            <a:off x="5334000" y="1419102"/>
            <a:ext cx="6311900" cy="3860352"/>
          </a:xfrm>
          <a:prstGeom prst="rect">
            <a:avLst/>
          </a:prstGeom>
          <a:noFill/>
        </p:spPr>
        <p:txBody>
          <a:bodyPr wrap="square">
            <a:spAutoFit/>
          </a:bodyPr>
          <a:lstStyle/>
          <a:p>
            <a:pPr marL="171450" indent="-171450" algn="just">
              <a:lnSpc>
                <a:spcPct val="107000"/>
              </a:lnSpc>
              <a:spcAft>
                <a:spcPts val="0"/>
              </a:spcAft>
              <a:buFont typeface="Wingdings" panose="05000000000000000000" pitchFamily="2" charset="2"/>
              <a:buChar char="Ø"/>
            </a:pPr>
            <a:r>
              <a:rPr lang="tg-Cyrl-TJ" sz="1400" dirty="0">
                <a:latin typeface="Times New Roman" panose="02020603050405020304" pitchFamily="18" charset="0"/>
                <a:cs typeface="Times New Roman" panose="02020603050405020304" pitchFamily="18" charset="0"/>
              </a:rPr>
              <a:t>аз ширкатҳои нақлиётие, ки ба мусофиркашони машғуланд: такси ба андозаи 10 сомонӣ, маршруткаҳо ба андозаи 5 сомонӣ ва автобусҳо ба андозаи 2 сомонӣ барои ҳар як ҷойи нишаст дар як моҳ, барои нигоҳдории роҳҳои автомобилгард пардохт карда шавад;</a:t>
            </a:r>
          </a:p>
          <a:p>
            <a:pPr marL="171450" indent="-171450" algn="just">
              <a:lnSpc>
                <a:spcPct val="107000"/>
              </a:lnSpc>
              <a:spcAft>
                <a:spcPts val="0"/>
              </a:spcAft>
              <a:buFont typeface="Wingdings" panose="05000000000000000000" pitchFamily="2" charset="2"/>
              <a:buChar char="Ø"/>
            </a:pPr>
            <a:r>
              <a:rPr lang="tg-Cyrl-TJ" sz="1400" dirty="0">
                <a:latin typeface="Times New Roman" panose="02020603050405020304" pitchFamily="18" charset="0"/>
                <a:cs typeface="Times New Roman" panose="02020603050405020304" pitchFamily="18" charset="0"/>
              </a:rPr>
              <a:t> ба иҷора додани қитъаҳои замин дар ҳамшафати роҳ ва канори роҳҳои истифодаи умум вокеъгардида, ки дар мувозинаи роҳҳо тааллуқ буда, ба истиснои роҳҳое, ки дар асоси созишномаҳои консессионӣ амал мекунанд;</a:t>
            </a:r>
          </a:p>
          <a:p>
            <a:pPr marL="171450" indent="-171450" algn="just">
              <a:spcAft>
                <a:spcPts val="0"/>
              </a:spcAft>
              <a:buFont typeface="Wingdings" panose="05000000000000000000" pitchFamily="2" charset="2"/>
              <a:buChar char="Ø"/>
            </a:pPr>
            <a:r>
              <a:rPr lang="tg-Cyrl-TJ" sz="1400" dirty="0">
                <a:latin typeface="Times New Roman" panose="02020603050405020304" pitchFamily="18" charset="0"/>
                <a:cs typeface="Times New Roman" panose="02020603050405020304" pitchFamily="18" charset="0"/>
              </a:rPr>
              <a:t>даромад аз ҳисоби маблағҳои депозитии Фонди роҳ (танҳо дар бонкҳои давлатӣ);</a:t>
            </a:r>
            <a:endParaRPr lang="ru-RU" sz="1400" dirty="0">
              <a:latin typeface="Times New Roman" panose="02020603050405020304" pitchFamily="18" charset="0"/>
              <a:cs typeface="Times New Roman" panose="02020603050405020304" pitchFamily="18" charset="0"/>
            </a:endParaRPr>
          </a:p>
          <a:p>
            <a:pPr marL="285750" indent="-285750" algn="just">
              <a:spcAft>
                <a:spcPts val="0"/>
              </a:spcAft>
              <a:buFont typeface="Wingdings" panose="05000000000000000000" pitchFamily="2" charset="2"/>
              <a:buChar char="Ø"/>
            </a:pPr>
            <a:r>
              <a:rPr lang="tg-Cyrl-TJ" sz="1400" dirty="0">
                <a:latin typeface="Times New Roman" panose="02020603050405020304" pitchFamily="18" charset="0"/>
                <a:cs typeface="Times New Roman" panose="02020603050405020304" pitchFamily="18" charset="0"/>
              </a:rPr>
              <a:t>системаи толингӣ ҷоришавии давлати;</a:t>
            </a:r>
          </a:p>
          <a:p>
            <a:pPr marL="285750" indent="-285750" algn="just">
              <a:spcAft>
                <a:spcPts val="0"/>
              </a:spcAft>
              <a:buFont typeface="Wingdings" panose="05000000000000000000" pitchFamily="2" charset="2"/>
              <a:buChar char="Ø"/>
            </a:pPr>
            <a:r>
              <a:rPr lang="tg-Cyrl-TJ" sz="1400" dirty="0">
                <a:latin typeface="Times New Roman" panose="02020603050405020304" pitchFamily="18" charset="0"/>
                <a:cs typeface="Times New Roman" panose="02020603050405020304" pitchFamily="18" charset="0"/>
              </a:rPr>
              <a:t>тибқи тартиби муқаррагардида маблағгузориҳои созмонҳои байналмилалии молиявӣ;</a:t>
            </a:r>
          </a:p>
          <a:p>
            <a:pPr marL="285750" indent="-285750" algn="just">
              <a:spcAft>
                <a:spcPts val="0"/>
              </a:spcAft>
              <a:buFont typeface="Wingdings" panose="05000000000000000000" pitchFamily="2" charset="2"/>
              <a:buChar char="Ø"/>
            </a:pPr>
            <a:r>
              <a:rPr lang="tg-Cyrl-TJ" sz="1400" dirty="0">
                <a:latin typeface="Times New Roman" panose="02020603050405020304" pitchFamily="18" charset="0"/>
                <a:cs typeface="Times New Roman" panose="02020603050405020304" pitchFamily="18" charset="0"/>
              </a:rPr>
              <a:t> маблағҳои мақсаднок аз буҷети ҷумҳуриявӣ ва маҳаллӣ;</a:t>
            </a:r>
            <a:endParaRPr lang="ru-RU" sz="1400" dirty="0">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Ø"/>
            </a:pPr>
            <a:r>
              <a:rPr lang="tg-Cyrl-TJ" sz="1400" dirty="0">
                <a:latin typeface="Times New Roman" panose="02020603050405020304" pitchFamily="18" charset="0"/>
                <a:cs typeface="Times New Roman" panose="02020603050405020304" pitchFamily="18" charset="0"/>
              </a:rPr>
              <a:t>маблағи ихтиёрии супоридаи шахсони воқеъи ва ҳуқуқӣ;</a:t>
            </a:r>
            <a:endParaRPr lang="ru-RU" sz="1400" dirty="0">
              <a:latin typeface="Times New Roman" panose="02020603050405020304" pitchFamily="18" charset="0"/>
              <a:cs typeface="Times New Roman" panose="02020603050405020304" pitchFamily="18" charset="0"/>
            </a:endParaRPr>
          </a:p>
          <a:p>
            <a:pPr marL="171450" indent="-171450" algn="just">
              <a:spcAft>
                <a:spcPts val="0"/>
              </a:spcAft>
              <a:buFont typeface="Wingdings" panose="05000000000000000000" pitchFamily="2" charset="2"/>
              <a:buChar char="Ø"/>
            </a:pPr>
            <a:r>
              <a:rPr lang="tg-Cyrl-TJ" sz="1400" dirty="0">
                <a:latin typeface="Times New Roman" panose="02020603050405020304" pitchFamily="18" charset="0"/>
                <a:cs typeface="Times New Roman" panose="02020603050405020304" pitchFamily="18" charset="0"/>
              </a:rPr>
              <a:t>даромадҳои дигари муқаррарнамудаи қонунгузории Ҷумҳурии Тоҷикистон.</a:t>
            </a:r>
            <a:endParaRPr lang="ru-RU" sz="1400" dirty="0">
              <a:latin typeface="Times New Roman" panose="02020603050405020304" pitchFamily="18" charset="0"/>
              <a:cs typeface="Times New Roman" panose="02020603050405020304" pitchFamily="18" charset="0"/>
            </a:endParaRPr>
          </a:p>
          <a:p>
            <a:pPr marL="171450" indent="-171450" algn="just">
              <a:spcAft>
                <a:spcPts val="0"/>
              </a:spcAft>
              <a:buFont typeface="Wingdings" panose="05000000000000000000" pitchFamily="2" charset="2"/>
              <a:buChar char="Ø"/>
            </a:pPr>
            <a:r>
              <a:rPr lang="tg-Cyrl-TJ" sz="1400" dirty="0">
                <a:latin typeface="Times New Roman" panose="02020603050405020304" pitchFamily="18" charset="0"/>
                <a:cs typeface="Times New Roman" panose="02020603050405020304" pitchFamily="18" charset="0"/>
              </a:rPr>
              <a:t>аз сарчашмаҳои дигаре ки қонунгузории Ҷумҳурии Тоҷикистон манъ накардааст мебошад</a:t>
            </a:r>
            <a:endParaRPr lang="ru-RU" sz="1400" dirty="0">
              <a:latin typeface="Times New Roman" panose="02020603050405020304" pitchFamily="18" charset="0"/>
              <a:cs typeface="Times New Roman" panose="02020603050405020304" pitchFamily="18" charset="0"/>
            </a:endParaRPr>
          </a:p>
        </p:txBody>
      </p:sp>
      <p:sp>
        <p:nvSpPr>
          <p:cNvPr id="7" name="Заголовок 6"/>
          <p:cNvSpPr>
            <a:spLocks noGrp="1"/>
          </p:cNvSpPr>
          <p:nvPr>
            <p:ph type="title"/>
          </p:nvPr>
        </p:nvSpPr>
        <p:spPr>
          <a:xfrm>
            <a:off x="839788" y="451413"/>
            <a:ext cx="10515600" cy="1388962"/>
          </a:xfrm>
        </p:spPr>
        <p:txBody>
          <a:bodyPr>
            <a:noAutofit/>
          </a:bodyPr>
          <a:lstStyle/>
          <a:p>
            <a:pPr algn="ctr"/>
            <a:r>
              <a:rPr lang="ru-RU" sz="3000" dirty="0">
                <a:solidFill>
                  <a:srgbClr val="002060"/>
                </a:solidFill>
                <a:latin typeface="Times New Roman" panose="02020603050405020304" pitchFamily="18" charset="0"/>
                <a:cs typeface="Times New Roman" panose="02020603050405020304" pitchFamily="18" charset="0"/>
              </a:rPr>
              <a:t>Т</a:t>
            </a:r>
            <a:r>
              <a:rPr lang="ru-RU" sz="3000" b="1" dirty="0">
                <a:solidFill>
                  <a:srgbClr val="002060"/>
                </a:solidFill>
                <a:latin typeface="Times New Roman" panose="02020603050405020304" pitchFamily="18" charset="0"/>
                <a:cs typeface="Times New Roman" panose="02020603050405020304" pitchFamily="18" charset="0"/>
              </a:rPr>
              <a:t>АРТИБИ ТАШАККУЛИ МАБЛАҒҲОИ ФОНД</a:t>
            </a:r>
            <a:r>
              <a:rPr lang="tg-Cyrl-TJ" sz="3000" b="1" dirty="0">
                <a:solidFill>
                  <a:srgbClr val="002060"/>
                </a:solidFill>
                <a:latin typeface="Times New Roman" panose="02020603050405020304" pitchFamily="18" charset="0"/>
                <a:cs typeface="Times New Roman" panose="02020603050405020304" pitchFamily="18" charset="0"/>
              </a:rPr>
              <a:t>И РОҲ</a:t>
            </a:r>
            <a:br>
              <a:rPr lang="ru-RU" sz="3000" dirty="0">
                <a:solidFill>
                  <a:srgbClr val="002060"/>
                </a:solidFill>
                <a:latin typeface="Times New Roman" panose="02020603050405020304" pitchFamily="18" charset="0"/>
                <a:cs typeface="Times New Roman" panose="02020603050405020304" pitchFamily="18" charset="0"/>
              </a:rPr>
            </a:br>
            <a:endParaRPr lang="ru-RU" sz="3000" dirty="0"/>
          </a:p>
        </p:txBody>
      </p:sp>
    </p:spTree>
    <p:extLst>
      <p:ext uri="{BB962C8B-B14F-4D97-AF65-F5344CB8AC3E}">
        <p14:creationId xmlns:p14="http://schemas.microsoft.com/office/powerpoint/2010/main" val="2962221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0BAFB0-95F9-EE1B-35F5-5AE41ABDB2C2}"/>
              </a:ext>
            </a:extLst>
          </p:cNvPr>
          <p:cNvSpPr>
            <a:spLocks noGrp="1"/>
          </p:cNvSpPr>
          <p:nvPr>
            <p:ph type="title"/>
          </p:nvPr>
        </p:nvSpPr>
        <p:spPr>
          <a:xfrm>
            <a:off x="1039812" y="365125"/>
            <a:ext cx="10515600" cy="727075"/>
          </a:xfrm>
        </p:spPr>
        <p:txBody>
          <a:bodyPr>
            <a:normAutofit/>
          </a:bodyPr>
          <a:lstStyle/>
          <a:p>
            <a:r>
              <a:rPr lang="tg-Cyrl-TJ" sz="2000" b="1" dirty="0">
                <a:solidFill>
                  <a:srgbClr val="002060"/>
                </a:solidFill>
                <a:latin typeface="Times New Roman" panose="02020603050405020304" pitchFamily="18" charset="0"/>
                <a:cs typeface="Times New Roman" panose="02020603050405020304" pitchFamily="18" charset="0"/>
              </a:rPr>
              <a:t>САМТҲОИ ХАРОҶОТИ МАБЛАҒҲОИ ФОНДИ РОҲ</a:t>
            </a:r>
            <a:endParaRPr lang="ru-RU" sz="2000" dirty="0">
              <a:solidFill>
                <a:srgbClr val="002060"/>
              </a:solidFill>
            </a:endParaRPr>
          </a:p>
        </p:txBody>
      </p:sp>
      <p:sp>
        <p:nvSpPr>
          <p:cNvPr id="4" name="Объект 3">
            <a:extLst>
              <a:ext uri="{FF2B5EF4-FFF2-40B4-BE49-F238E27FC236}">
                <a16:creationId xmlns:a16="http://schemas.microsoft.com/office/drawing/2014/main" id="{FB8D6F4D-F213-E2B5-40EB-75A0E0051170}"/>
              </a:ext>
            </a:extLst>
          </p:cNvPr>
          <p:cNvSpPr>
            <a:spLocks noGrp="1"/>
          </p:cNvSpPr>
          <p:nvPr>
            <p:ph sz="half" idx="2"/>
          </p:nvPr>
        </p:nvSpPr>
        <p:spPr>
          <a:xfrm>
            <a:off x="836612" y="1536700"/>
            <a:ext cx="6415088" cy="3517900"/>
          </a:xfrm>
        </p:spPr>
        <p:txBody>
          <a:bodyPr>
            <a:noAutofit/>
          </a:bodyPr>
          <a:lstStyle/>
          <a:p>
            <a:pPr marL="444500" indent="-215900" algn="just">
              <a:spcAft>
                <a:spcPts val="0"/>
              </a:spcAft>
              <a:buFont typeface="Wingdings" panose="05000000000000000000" pitchFamily="2" charset="2"/>
              <a:buChar char="Ø"/>
            </a:pPr>
            <a:r>
              <a:rPr lang="tg-Cyrl-TJ" sz="1400" dirty="0">
                <a:latin typeface="Times New Roman" panose="02020603050405020304" pitchFamily="18" charset="0"/>
                <a:ea typeface="Times New Roman" panose="02020603050405020304" pitchFamily="18" charset="0"/>
                <a:cs typeface="Times New Roman" panose="02020603050405020304" pitchFamily="18" charset="0"/>
              </a:rPr>
              <a:t>сохтмон, таҷдид, азнавсозӣ, таъмир ва нигоҳдории роҳҳои автомобилгарди истифодаи умум ва иншоотҳои он. </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marL="444500" indent="-215900" algn="just">
              <a:spcAft>
                <a:spcPts val="0"/>
              </a:spcAft>
              <a:buFont typeface="Wingdings" panose="05000000000000000000" pitchFamily="2" charset="2"/>
              <a:buChar char="Ø"/>
            </a:pPr>
            <a:r>
              <a:rPr lang="tg-Cyrl-TJ" sz="1400" dirty="0">
                <a:latin typeface="Times New Roman" panose="02020603050405020304" pitchFamily="18" charset="0"/>
                <a:ea typeface="Times New Roman" panose="02020603050405020304" pitchFamily="18" charset="0"/>
                <a:cs typeface="Times New Roman" panose="02020603050405020304" pitchFamily="18" charset="0"/>
              </a:rPr>
              <a:t>тайёр кардани ҳуҷҷатҳои лоиҳакашӣ, гузаронидани ташхиси техникӣ, харидории қисмҳои эҳтиётӣ, харидории техника ва таҷҳизотҳо, бунёд ва барқарор намудани озмоишгоҳҳо ва муҷаҳҳазгардонии озмоишгоҳҳо тибқи талаботҳои муосир, харидории асбобоҳои муосир барои баҳодиҳии сифати корҳои сохтмонӣ, таъмирӣ ва нигоҳдорӣ.</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190500" algn="just">
              <a:spcAft>
                <a:spcPts val="0"/>
              </a:spcAft>
              <a:buFont typeface="Wingdings" panose="05000000000000000000" pitchFamily="2" charset="2"/>
              <a:buChar char="Ø"/>
            </a:pPr>
            <a:r>
              <a:rPr lang="tg-Cyrl-TJ" sz="1400" dirty="0">
                <a:latin typeface="Times New Roman" panose="02020603050405020304" pitchFamily="18" charset="0"/>
                <a:ea typeface="Times New Roman" panose="02020603050405020304" pitchFamily="18" charset="0"/>
                <a:cs typeface="Times New Roman" panose="02020603050405020304" pitchFamily="18" charset="0"/>
              </a:rPr>
              <a:t>гузаронидани инвентаризатсия роҳҳои автомобилгард ва иншоотҳои он, гузаронидани кадастри  қитъаҳои замин ва  бақайдгирии соҳибмулкони роҳҳои автомобилгард, автоматикунонии низомҳо, таъмини низоми идоракунии дороиҳои роҳҳои автомобилгард, системаи ҳисобкунии шиддатнокии ҳаракат дар роҳ, системакунонии  маълумотҳо оиди офатҳои табиӣ, рақамикунонии соҳаи роҳу нақлиёт. </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marL="444500" indent="-215900" algn="just">
              <a:spcAft>
                <a:spcPts val="0"/>
              </a:spcAft>
              <a:buFont typeface="Wingdings" panose="05000000000000000000" pitchFamily="2" charset="2"/>
              <a:buChar char="Ø"/>
            </a:pPr>
            <a:r>
              <a:rPr lang="tg-Cyrl-TJ" sz="1400" dirty="0">
                <a:latin typeface="Times New Roman" panose="02020603050405020304" pitchFamily="18" charset="0"/>
                <a:ea typeface="Times New Roman" panose="02020603050405020304" pitchFamily="18" charset="0"/>
                <a:cs typeface="Times New Roman" panose="02020603050405020304" pitchFamily="18" charset="0"/>
              </a:rPr>
              <a:t>иҷрои нақша- чорабиниҳо оид ба баланд бардоштани бехатарии ҳаракати нақлиёт, бартарафкунии оқибатҳои офатҳои табиӣ дар роҳҳои автомобилгарди истифодаи умум.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sz="1400" dirty="0"/>
          </a:p>
        </p:txBody>
      </p:sp>
      <p:sp>
        <p:nvSpPr>
          <p:cNvPr id="5" name="Текст 4">
            <a:extLst>
              <a:ext uri="{FF2B5EF4-FFF2-40B4-BE49-F238E27FC236}">
                <a16:creationId xmlns:a16="http://schemas.microsoft.com/office/drawing/2014/main" id="{6EBBB910-B2B5-BA5C-1C41-5EC2B92AF1B5}"/>
              </a:ext>
            </a:extLst>
          </p:cNvPr>
          <p:cNvSpPr>
            <a:spLocks noGrp="1"/>
          </p:cNvSpPr>
          <p:nvPr>
            <p:ph type="body" sz="quarter" idx="3"/>
          </p:nvPr>
        </p:nvSpPr>
        <p:spPr>
          <a:xfrm>
            <a:off x="1039812" y="990600"/>
            <a:ext cx="10212388" cy="546100"/>
          </a:xfrm>
        </p:spPr>
        <p:txBody>
          <a:bodyPr>
            <a:normAutofit fontScale="85000" lnSpcReduction="20000"/>
          </a:bodyPr>
          <a:lstStyle/>
          <a:p>
            <a:pPr algn="just"/>
            <a:r>
              <a:rPr lang="tg-Cyrl-TJ" sz="2400" b="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Фонди роҳ дар доираи маблағҳои ҷудошуда, хароҷотҳоро дар соҳаи роҳу нақлиёт ба мақсадҳои зерин сафарбар менамояд:</a:t>
            </a:r>
            <a:endParaRPr lang="ru-RU" sz="2400" b="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Объект 5">
            <a:extLst>
              <a:ext uri="{FF2B5EF4-FFF2-40B4-BE49-F238E27FC236}">
                <a16:creationId xmlns:a16="http://schemas.microsoft.com/office/drawing/2014/main" id="{498D6392-531B-2642-2851-1D1998CC1D92}"/>
              </a:ext>
            </a:extLst>
          </p:cNvPr>
          <p:cNvSpPr>
            <a:spLocks noGrp="1"/>
          </p:cNvSpPr>
          <p:nvPr>
            <p:ph sz="quarter" idx="4"/>
          </p:nvPr>
        </p:nvSpPr>
        <p:spPr>
          <a:xfrm>
            <a:off x="7670801" y="1536700"/>
            <a:ext cx="3684587" cy="3517900"/>
          </a:xfrm>
        </p:spPr>
        <p:txBody>
          <a:bodyPr>
            <a:normAutofit fontScale="47500" lnSpcReduction="20000"/>
          </a:bodyPr>
          <a:lstStyle/>
          <a:p>
            <a:pPr algn="just">
              <a:buFont typeface="Wingdings" panose="05000000000000000000" pitchFamily="2" charset="2"/>
              <a:buChar char="Ø"/>
            </a:pPr>
            <a:r>
              <a:rPr lang="tg-Cyrl-TJ" dirty="0">
                <a:latin typeface="Times New Roman" panose="02020603050405020304" pitchFamily="18" charset="0"/>
                <a:cs typeface="Times New Roman" panose="02020603050405020304" pitchFamily="18" charset="0"/>
              </a:rPr>
              <a:t>гузаронидани дигар чорабиниҳое, ки ба фаъолияти роҳдорӣ вобастагӣ доранд,  пуриқтидор намудани базаҳои идораҳои минтақавӣ ва муассисаҳои нигоҳдорӣ, тайёр кардани мутахассисони соҳа, муҳайё намудани шароити корӣ, баланд бардоштани тахасусии коргарон, ҳавасмандкунонии коргарон ва механизаторон.</a:t>
            </a:r>
            <a:endParaRPr lang="ru-RU"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g-Cyrl-TJ" dirty="0">
                <a:latin typeface="Times New Roman" panose="02020603050405020304" pitchFamily="18" charset="0"/>
                <a:cs typeface="Times New Roman" panose="02020603050405020304" pitchFamily="18" charset="0"/>
              </a:rPr>
              <a:t>таҳия ва нашри адабиёти хизматӣ, китобҳо, дастурҳо, ҳуҷҷатҳои меъёрию техникӣ, стандартҳо, бюллетенҳои иттилоотӣ ва дастурамалҳо, маҳсулоти бланка, ки барои таъмини фаъолияти истеҳсолию хоҷагидории мақоми ваколатдор дар соҳаи нақлиёт Ҷумҳурии Тоҷикистон зарур буда.</a:t>
            </a:r>
            <a:endParaRPr lang="ru-RU"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g-Cyrl-TJ" dirty="0">
                <a:latin typeface="Times New Roman" panose="02020603050405020304" pitchFamily="18" charset="0"/>
                <a:cs typeface="Times New Roman" panose="02020603050405020304" pitchFamily="18" charset="0"/>
              </a:rPr>
              <a:t>тадқиқоти илмию техникӣ.</a:t>
            </a:r>
            <a:endParaRPr lang="ru-RU"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g-Cyrl-TJ" dirty="0">
                <a:latin typeface="Times New Roman" panose="02020603050405020304" pitchFamily="18" charset="0"/>
                <a:cs typeface="Times New Roman" panose="02020603050405020304" pitchFamily="18" charset="0"/>
              </a:rPr>
              <a:t>таъмини кории котиботи фонди роҳ, додани хаққи ҳавасмандгардонии коркунони соҳаи роҳу наклиёт.</a:t>
            </a:r>
            <a:endParaRPr lang="ru-RU"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g-Cyrl-TJ" dirty="0">
                <a:latin typeface="Times New Roman" panose="02020603050405020304" pitchFamily="18" charset="0"/>
                <a:cs typeface="Times New Roman" panose="02020603050405020304" pitchFamily="18" charset="0"/>
              </a:rPr>
              <a:t>дигар мақсадҳое, ки қонунгузории Ҷумҳурии Тоҷикистон маҳдуд накардааст.</a:t>
            </a:r>
            <a:endParaRPr lang="ru-RU"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ru-RU" dirty="0"/>
          </a:p>
        </p:txBody>
      </p:sp>
      <p:sp>
        <p:nvSpPr>
          <p:cNvPr id="7" name="Текст 4">
            <a:extLst>
              <a:ext uri="{FF2B5EF4-FFF2-40B4-BE49-F238E27FC236}">
                <a16:creationId xmlns:a16="http://schemas.microsoft.com/office/drawing/2014/main" id="{0F207380-EBBC-78D1-9C55-8C3B26EC676F}"/>
              </a:ext>
            </a:extLst>
          </p:cNvPr>
          <p:cNvSpPr txBox="1">
            <a:spLocks/>
          </p:cNvSpPr>
          <p:nvPr/>
        </p:nvSpPr>
        <p:spPr>
          <a:xfrm>
            <a:off x="1039812" y="5219700"/>
            <a:ext cx="10315576" cy="1473200"/>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lgn="just">
              <a:buFont typeface="Wingdings" panose="05000000000000000000" pitchFamily="2" charset="2"/>
              <a:buChar char="v"/>
            </a:pPr>
            <a:r>
              <a:rPr lang="tg-Cyrl-TJ" sz="1400" b="0" dirty="0">
                <a:latin typeface="Times New Roman" panose="02020603050405020304" pitchFamily="18" charset="0"/>
                <a:cs typeface="Times New Roman" panose="02020603050405020304" pitchFamily="18" charset="0"/>
              </a:rPr>
              <a:t>Пас аз тасдиқи буҷети фонди роҳ аз тарафи Шурои Фонди роҳ ва Вазорати нақлиёти Ҷумҳурии Тоҷикистон дар мӯҳлати на зиёда аз 10 рӯз ба тақсимкунандагони асосӣ, тақсимкунандагон ва гирандагони маблағҳои буҷетии фонди роҳ дар хусуси маблағҳои пешбинишуда хабар медиҳад. Вазорати нақлиёти Ҷумҳурии Тоҷикистон дар доираи маблағҳои тасдиқ шуда,  сметаи хароҷоти ҳар як муассисаро таҳия ва тасдиқ намуда, дар мӯҳлати на зиёда аз 30 рӯзи пас аз тасдиқи буҷети фонди роҳ онҳоро ба Вазорати молияи Ҷумҳурии Тоҷикистон барои маълумот пешниҳод менамояд.</a:t>
            </a:r>
            <a:endParaRPr lang="ru-RU" sz="1400" b="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tg-Cyrl-TJ" sz="1400" b="0" dirty="0">
                <a:latin typeface="Times New Roman" panose="02020603050405020304" pitchFamily="18" charset="0"/>
                <a:cs typeface="Times New Roman" panose="02020603050405020304" pitchFamily="18" charset="0"/>
              </a:rPr>
              <a:t>Тартиби таҳия ва тасдиқи сметаи хароҷотро  дар доираи маблағҳои фонди роҳ Вазорати нақлиёти Ҷумҳурии Тоҷикистон муқаррар менамояд.</a:t>
            </a:r>
            <a:endParaRPr lang="ru-RU" sz="1400" b="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122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8A08D792-C2BD-D66F-C94B-991E15EC0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683D6781-E81A-8CD0-ABCB-1BDBD56F63A6}"/>
              </a:ext>
            </a:extLst>
          </p:cNvPr>
          <p:cNvSpPr>
            <a:spLocks noGrp="1"/>
          </p:cNvSpPr>
          <p:nvPr>
            <p:ph type="title"/>
          </p:nvPr>
        </p:nvSpPr>
        <p:spPr>
          <a:xfrm>
            <a:off x="644635" y="770116"/>
            <a:ext cx="6148391" cy="498475"/>
          </a:xfrm>
        </p:spPr>
        <p:txBody>
          <a:bodyPr>
            <a:noAutofit/>
          </a:bodyPr>
          <a:lstStyle/>
          <a:p>
            <a:r>
              <a:rPr lang="tg-Cyrl-TJ" sz="2200" b="1" dirty="0">
                <a:solidFill>
                  <a:srgbClr val="002060"/>
                </a:solidFill>
                <a:latin typeface="Times New Roman" panose="02020603050405020304" pitchFamily="18" charset="0"/>
                <a:cs typeface="Times New Roman" panose="02020603050405020304" pitchFamily="18" charset="0"/>
              </a:rPr>
              <a:t>ТАРТИБИ ТАҲИЯИ БУҶЕТИ ФОНДИ РОҲ</a:t>
            </a:r>
            <a:endParaRPr lang="ru-RU" sz="2200" dirty="0">
              <a:solidFill>
                <a:srgbClr val="002060"/>
              </a:solidFill>
            </a:endParaRPr>
          </a:p>
        </p:txBody>
      </p:sp>
      <p:sp>
        <p:nvSpPr>
          <p:cNvPr id="4" name="Объект 3">
            <a:extLst>
              <a:ext uri="{FF2B5EF4-FFF2-40B4-BE49-F238E27FC236}">
                <a16:creationId xmlns:a16="http://schemas.microsoft.com/office/drawing/2014/main" id="{2CF4D81E-FFD6-EE0E-6ACB-F23E09EDC156}"/>
              </a:ext>
            </a:extLst>
          </p:cNvPr>
          <p:cNvSpPr>
            <a:spLocks noGrp="1"/>
          </p:cNvSpPr>
          <p:nvPr>
            <p:ph sz="half" idx="2"/>
          </p:nvPr>
        </p:nvSpPr>
        <p:spPr>
          <a:xfrm>
            <a:off x="644635" y="1466469"/>
            <a:ext cx="5945189" cy="4791075"/>
          </a:xfrm>
        </p:spPr>
        <p:txBody>
          <a:bodyPr>
            <a:normAutofit fontScale="62500" lnSpcReduction="20000"/>
          </a:bodyPr>
          <a:lstStyle/>
          <a:p>
            <a:pPr algn="just">
              <a:buFont typeface="Wingdings" panose="05000000000000000000" pitchFamily="2" charset="2"/>
              <a:buChar char="q"/>
            </a:pPr>
            <a:r>
              <a:rPr lang="tg-Cyrl-TJ"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Буҷети фонди роҳ  аз ҷониби мақомоте, ки онро идора менамояд,  тибқи тартиб ва дар мӯҳлатҳои муқаррарнамуда таҳия карда мешаванд.</a:t>
            </a:r>
          </a:p>
          <a:p>
            <a:pPr algn="just">
              <a:buFont typeface="Wingdings" panose="05000000000000000000" pitchFamily="2" charset="2"/>
              <a:buChar char="q"/>
            </a:pPr>
            <a:endParaRPr lang="tg-Cyrl-TJ"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buFont typeface="Wingdings" panose="05000000000000000000" pitchFamily="2" charset="2"/>
              <a:buChar char="q"/>
            </a:pPr>
            <a:r>
              <a:rPr lang="tg-Cyrl-TJ" sz="2800" dirty="0">
                <a:solidFill>
                  <a:schemeClr val="bg1"/>
                </a:solidFill>
                <a:latin typeface="Times New Roman" panose="02020603050405020304" pitchFamily="18" charset="0"/>
                <a:cs typeface="Times New Roman" panose="02020603050405020304" pitchFamily="18" charset="0"/>
              </a:rPr>
              <a:t>     Лоиҳаи буҷети Фонди роҳ дар як вақт бо лоиҳаи Қонуни Ҷумҳурии Тоҷикистон дар бораи Буҷети давлатии Ҷумҳурии Тоҷикистон барои соли молиявии навбатӣ баррасӣ ва тасдиқ карда мешавад.</a:t>
            </a:r>
          </a:p>
          <a:p>
            <a:pPr algn="just">
              <a:buFont typeface="Wingdings" panose="05000000000000000000" pitchFamily="2" charset="2"/>
              <a:buChar char="q"/>
            </a:pPr>
            <a:endParaRPr lang="ru-RU" sz="2800" dirty="0">
              <a:solidFill>
                <a:schemeClr val="bg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g-Cyrl-TJ" sz="2800" dirty="0">
                <a:solidFill>
                  <a:schemeClr val="bg1"/>
                </a:solidFill>
                <a:latin typeface="Times New Roman" panose="02020603050405020304" pitchFamily="18" charset="0"/>
                <a:cs typeface="Times New Roman" panose="02020603050405020304" pitchFamily="18" charset="0"/>
              </a:rPr>
              <a:t>      Буҷети Фонди  роҳ мутобиқи тартиби муқарраркардаи Ҳукумати Ҷумҳурии Тоҷикистон иҷро карда мешаванд. Масъулияти иҷрои буҷети Фонди роҳ ба зиммаи мақомоти идоракунандаи Фонди роҳ амалӣ карда мешавад. </a:t>
            </a:r>
          </a:p>
          <a:p>
            <a:pPr algn="just">
              <a:buFont typeface="Wingdings" panose="05000000000000000000" pitchFamily="2" charset="2"/>
              <a:buChar char="q"/>
            </a:pPr>
            <a:endParaRPr lang="ru-RU" sz="2800" dirty="0">
              <a:solidFill>
                <a:schemeClr val="bg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g-Cyrl-TJ" sz="2800" dirty="0">
                <a:solidFill>
                  <a:schemeClr val="bg1"/>
                </a:solidFill>
                <a:latin typeface="Times New Roman" panose="02020603050405020304" pitchFamily="18" charset="0"/>
                <a:cs typeface="Times New Roman" panose="02020603050405020304" pitchFamily="18" charset="0"/>
              </a:rPr>
              <a:t>     Лоиҳаи буҷети Фонди роҳ бо назардошти дурнамои рушди соҳаи хоҷагии роҳҳо, афзалиятҳо ва самтҳои нави сиёсати давлатӣ дар давраи банақшагирии буҷетӣ таҳия карда мешавад.</a:t>
            </a:r>
            <a:endParaRPr lang="ru-RU" sz="2800" dirty="0">
              <a:solidFill>
                <a:schemeClr val="bg1"/>
              </a:solidFill>
              <a:latin typeface="Times New Roman" panose="02020603050405020304" pitchFamily="18" charset="0"/>
              <a:cs typeface="Times New Roman" panose="02020603050405020304" pitchFamily="18" charset="0"/>
            </a:endParaRPr>
          </a:p>
          <a:p>
            <a:endParaRPr lang="ru-RU" dirty="0">
              <a:solidFill>
                <a:schemeClr val="bg1"/>
              </a:solidFill>
            </a:endParaRPr>
          </a:p>
        </p:txBody>
      </p:sp>
      <p:cxnSp>
        <p:nvCxnSpPr>
          <p:cNvPr id="9" name="Соединитель: уступ 8">
            <a:extLst>
              <a:ext uri="{FF2B5EF4-FFF2-40B4-BE49-F238E27FC236}">
                <a16:creationId xmlns:a16="http://schemas.microsoft.com/office/drawing/2014/main" id="{16DE4847-D118-6E68-20D0-C651979801D5}"/>
              </a:ext>
            </a:extLst>
          </p:cNvPr>
          <p:cNvCxnSpPr>
            <a:cxnSpLocks/>
          </p:cNvCxnSpPr>
          <p:nvPr/>
        </p:nvCxnSpPr>
        <p:spPr>
          <a:xfrm rot="16200000" flipH="1">
            <a:off x="7382102" y="3332619"/>
            <a:ext cx="3922021" cy="3520620"/>
          </a:xfrm>
          <a:prstGeom prst="bentConnector3">
            <a:avLst>
              <a:gd name="adj1" fmla="val 50000"/>
            </a:avLst>
          </a:prstGeom>
          <a:ln w="114300">
            <a:solidFill>
              <a:schemeClr val="bg1"/>
            </a:solidFill>
            <a:prstDash val="lgDashDotDot"/>
            <a:tailEnd type="triangle"/>
          </a:ln>
          <a:scene3d>
            <a:camera prst="isometricOffAxis2Right"/>
            <a:lightRig rig="threePt" dir="t"/>
          </a:scene3d>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618FB595-B27A-A9A8-058C-76D4C36EECAE}"/>
              </a:ext>
            </a:extLst>
          </p:cNvPr>
          <p:cNvSpPr txBox="1"/>
          <p:nvPr/>
        </p:nvSpPr>
        <p:spPr>
          <a:xfrm>
            <a:off x="7147830" y="4384742"/>
            <a:ext cx="4100283" cy="646331"/>
          </a:xfrm>
          <a:prstGeom prst="rect">
            <a:avLst/>
          </a:prstGeom>
          <a:noFill/>
        </p:spPr>
        <p:txBody>
          <a:bodyPr wrap="square">
            <a:spAutoFit/>
          </a:bodyPr>
          <a:lstStyle/>
          <a:p>
            <a:pPr algn="ctr"/>
            <a:r>
              <a:rPr lang="ru-RU" sz="1800" b="1" dirty="0">
                <a:solidFill>
                  <a:schemeClr val="bg1"/>
                </a:solidFill>
                <a:effectLst/>
                <a:latin typeface="Palatino Linotype" panose="02040502050505030304" pitchFamily="18" charset="0"/>
                <a:ea typeface="Times New Roman" panose="02020603050405020304" pitchFamily="18" charset="0"/>
                <a:cs typeface="Times New Roman Tajik 1.0"/>
              </a:rPr>
              <a:t>ВАЗОРАТИ НА</a:t>
            </a:r>
            <a:r>
              <a:rPr lang="tg-Cyrl-TJ" sz="1800" b="1" dirty="0">
                <a:solidFill>
                  <a:schemeClr val="bg1"/>
                </a:solidFill>
                <a:effectLst/>
                <a:latin typeface="Palatino Linotype" panose="02040502050505030304" pitchFamily="18" charset="0"/>
                <a:ea typeface="Times New Roman" panose="02020603050405020304" pitchFamily="18" charset="0"/>
                <a:cs typeface="Times New Roman Tajik 1.0"/>
              </a:rPr>
              <a:t>Қ</a:t>
            </a:r>
            <a:r>
              <a:rPr lang="ru-RU" sz="1800" b="1" dirty="0">
                <a:solidFill>
                  <a:schemeClr val="bg1"/>
                </a:solidFill>
                <a:effectLst/>
                <a:latin typeface="Palatino Linotype" panose="02040502050505030304" pitchFamily="18" charset="0"/>
                <a:ea typeface="Times New Roman" panose="02020603050405020304" pitchFamily="18" charset="0"/>
                <a:cs typeface="Times New Roman Tajik 1.0"/>
              </a:rPr>
              <a:t>ЛИЁТИ </a:t>
            </a:r>
            <a:r>
              <a:rPr lang="tg-Cyrl-TJ" sz="1800" b="1" dirty="0">
                <a:solidFill>
                  <a:schemeClr val="bg1"/>
                </a:solidFill>
                <a:effectLst/>
                <a:latin typeface="Palatino Linotype" panose="02040502050505030304" pitchFamily="18" charset="0"/>
                <a:ea typeface="Times New Roman" panose="02020603050405020304" pitchFamily="18" charset="0"/>
                <a:cs typeface="Times New Roman Tajik 1.0"/>
              </a:rPr>
              <a:t>Ҷ</a:t>
            </a:r>
            <a:r>
              <a:rPr lang="ru-RU" sz="1800" b="1" dirty="0">
                <a:solidFill>
                  <a:schemeClr val="bg1"/>
                </a:solidFill>
                <a:effectLst/>
                <a:latin typeface="Palatino Linotype" panose="02040502050505030304" pitchFamily="18" charset="0"/>
                <a:ea typeface="Times New Roman" panose="02020603050405020304" pitchFamily="18" charset="0"/>
                <a:cs typeface="Times New Roman Tajik 1.0"/>
              </a:rPr>
              <a:t>УМ</a:t>
            </a:r>
            <a:r>
              <a:rPr lang="tg-Cyrl-TJ" sz="1800" b="1" dirty="0">
                <a:solidFill>
                  <a:schemeClr val="bg1"/>
                </a:solidFill>
                <a:effectLst/>
                <a:latin typeface="Palatino Linotype" panose="02040502050505030304" pitchFamily="18" charset="0"/>
                <a:ea typeface="Times New Roman" panose="02020603050405020304" pitchFamily="18" charset="0"/>
                <a:cs typeface="Times New Roman Tajik 1.0"/>
              </a:rPr>
              <a:t>Ҳ</a:t>
            </a:r>
            <a:r>
              <a:rPr lang="ru-RU" sz="1800" b="1" dirty="0">
                <a:solidFill>
                  <a:schemeClr val="bg1"/>
                </a:solidFill>
                <a:effectLst/>
                <a:latin typeface="Palatino Linotype" panose="02040502050505030304" pitchFamily="18" charset="0"/>
                <a:ea typeface="Times New Roman" panose="02020603050405020304" pitchFamily="18" charset="0"/>
                <a:cs typeface="Times New Roman Tajik 1.0"/>
              </a:rPr>
              <a:t>УРИИ ТО</a:t>
            </a:r>
            <a:r>
              <a:rPr lang="tg-Cyrl-TJ" sz="1800" b="1" dirty="0">
                <a:solidFill>
                  <a:schemeClr val="bg1"/>
                </a:solidFill>
                <a:effectLst/>
                <a:latin typeface="Palatino Linotype" panose="02040502050505030304" pitchFamily="18" charset="0"/>
                <a:ea typeface="Times New Roman" panose="02020603050405020304" pitchFamily="18" charset="0"/>
                <a:cs typeface="Times New Roman Tajik 1.0"/>
              </a:rPr>
              <a:t>Ҷ</a:t>
            </a:r>
            <a:r>
              <a:rPr lang="ru-RU" sz="1800" b="1" dirty="0">
                <a:solidFill>
                  <a:schemeClr val="bg1"/>
                </a:solidFill>
                <a:effectLst/>
                <a:latin typeface="Palatino Linotype" panose="02040502050505030304" pitchFamily="18" charset="0"/>
                <a:ea typeface="Times New Roman" panose="02020603050405020304" pitchFamily="18" charset="0"/>
                <a:cs typeface="Times New Roman Tajik 1.0"/>
              </a:rPr>
              <a:t>ИКИСТОН</a:t>
            </a:r>
            <a:endParaRPr lang="ru-RU" sz="1600" dirty="0">
              <a:solidFill>
                <a:schemeClr val="bg1"/>
              </a:solidFill>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85EAFDB3-28FF-DE1D-7E67-5805888FBB31}"/>
              </a:ext>
            </a:extLst>
          </p:cNvPr>
          <p:cNvSpPr txBox="1"/>
          <p:nvPr/>
        </p:nvSpPr>
        <p:spPr>
          <a:xfrm>
            <a:off x="7975946" y="5353503"/>
            <a:ext cx="2859538" cy="892552"/>
          </a:xfrm>
          <a:prstGeom prst="rect">
            <a:avLst/>
          </a:prstGeom>
          <a:noFill/>
        </p:spPr>
        <p:txBody>
          <a:bodyPr wrap="square">
            <a:spAutoFit/>
          </a:bodyPr>
          <a:lstStyle/>
          <a:p>
            <a:pPr algn="ctr"/>
            <a:r>
              <a:rPr lang="ru-RU" sz="1300" b="1" dirty="0">
                <a:solidFill>
                  <a:schemeClr val="bg1"/>
                </a:solidFill>
                <a:effectLst/>
                <a:latin typeface="Palatino Linotype" panose="02040502050505030304" pitchFamily="18" charset="0"/>
                <a:ea typeface="Times New Roman" panose="02020603050405020304" pitchFamily="18" charset="0"/>
                <a:cs typeface="Times New Roman Tajik 1.0"/>
              </a:rPr>
              <a:t>734042,  ш. Душанбе,  к. Айн</a:t>
            </a:r>
            <a:r>
              <a:rPr lang="tg-Cyrl-TJ" sz="1300" b="1" dirty="0">
                <a:solidFill>
                  <a:schemeClr val="bg1"/>
                </a:solidFill>
                <a:effectLst/>
                <a:latin typeface="Palatino Linotype" panose="02040502050505030304" pitchFamily="18" charset="0"/>
                <a:ea typeface="Times New Roman" panose="02020603050405020304" pitchFamily="18" charset="0"/>
                <a:cs typeface="Times New Roman Tajik 1.0"/>
              </a:rPr>
              <a:t>ӣ </a:t>
            </a:r>
            <a:r>
              <a:rPr lang="ru-RU" sz="1300" b="1" dirty="0">
                <a:solidFill>
                  <a:schemeClr val="bg1"/>
                </a:solidFill>
                <a:effectLst/>
                <a:latin typeface="Palatino Linotype" panose="02040502050505030304" pitchFamily="18" charset="0"/>
                <a:ea typeface="Times New Roman" panose="02020603050405020304" pitchFamily="18" charset="0"/>
                <a:cs typeface="Times New Roman Tajik 1.0"/>
              </a:rPr>
              <a:t>14,  Тел: (372)  221-17-13, 22</a:t>
            </a:r>
            <a:r>
              <a:rPr lang="tg-Cyrl-TJ" sz="1300" b="1" dirty="0">
                <a:solidFill>
                  <a:schemeClr val="bg1"/>
                </a:solidFill>
                <a:effectLst/>
                <a:latin typeface="Palatino Linotype" panose="02040502050505030304" pitchFamily="18" charset="0"/>
                <a:ea typeface="Times New Roman" panose="02020603050405020304" pitchFamily="18" charset="0"/>
                <a:cs typeface="Times New Roman Tajik 1.0"/>
              </a:rPr>
              <a:t>2</a:t>
            </a:r>
            <a:r>
              <a:rPr lang="ru-RU" sz="1300" b="1" dirty="0">
                <a:solidFill>
                  <a:schemeClr val="bg1"/>
                </a:solidFill>
                <a:effectLst/>
                <a:latin typeface="Palatino Linotype" panose="02040502050505030304" pitchFamily="18" charset="0"/>
                <a:ea typeface="Times New Roman" panose="02020603050405020304" pitchFamily="18" charset="0"/>
                <a:cs typeface="Times New Roman Tajik 1.0"/>
              </a:rPr>
              <a:t>-2</a:t>
            </a:r>
            <a:r>
              <a:rPr lang="tg-Cyrl-TJ" sz="1300" b="1" dirty="0">
                <a:solidFill>
                  <a:schemeClr val="bg1"/>
                </a:solidFill>
                <a:effectLst/>
                <a:latin typeface="Palatino Linotype" panose="02040502050505030304" pitchFamily="18" charset="0"/>
                <a:ea typeface="Times New Roman" panose="02020603050405020304" pitchFamily="18" charset="0"/>
                <a:cs typeface="Times New Roman Tajik 1.0"/>
              </a:rPr>
              <a:t>2</a:t>
            </a:r>
            <a:r>
              <a:rPr lang="ru-RU" sz="1300" b="1" dirty="0">
                <a:solidFill>
                  <a:schemeClr val="bg1"/>
                </a:solidFill>
                <a:effectLst/>
                <a:latin typeface="Palatino Linotype" panose="02040502050505030304" pitchFamily="18" charset="0"/>
                <a:ea typeface="Times New Roman" panose="02020603050405020304" pitchFamily="18" charset="0"/>
                <a:cs typeface="Times New Roman Tajik 1.0"/>
              </a:rPr>
              <a:t>-</a:t>
            </a:r>
            <a:r>
              <a:rPr lang="tg-Cyrl-TJ" sz="1300" b="1" dirty="0">
                <a:solidFill>
                  <a:schemeClr val="bg1"/>
                </a:solidFill>
                <a:effectLst/>
                <a:latin typeface="Palatino Linotype" panose="02040502050505030304" pitchFamily="18" charset="0"/>
                <a:ea typeface="Times New Roman" panose="02020603050405020304" pitchFamily="18" charset="0"/>
                <a:cs typeface="Times New Roman Tajik 1.0"/>
              </a:rPr>
              <a:t>44</a:t>
            </a:r>
            <a:r>
              <a:rPr lang="ru-RU" sz="1300" b="1" dirty="0">
                <a:solidFill>
                  <a:schemeClr val="bg1"/>
                </a:solidFill>
                <a:effectLst/>
                <a:latin typeface="Palatino Linotype" panose="02040502050505030304" pitchFamily="18" charset="0"/>
                <a:ea typeface="Times New Roman" panose="02020603050405020304" pitchFamily="18" charset="0"/>
                <a:cs typeface="Times New Roman Tajik 1.0"/>
              </a:rPr>
              <a:t>,   </a:t>
            </a:r>
          </a:p>
          <a:p>
            <a:pPr algn="ctr"/>
            <a:r>
              <a:rPr lang="ru-RU" sz="1300" b="1" dirty="0">
                <a:solidFill>
                  <a:schemeClr val="bg1"/>
                </a:solidFill>
                <a:effectLst/>
                <a:latin typeface="Palatino Linotype" panose="02040502050505030304" pitchFamily="18" charset="0"/>
                <a:ea typeface="Times New Roman" panose="02020603050405020304" pitchFamily="18" charset="0"/>
                <a:cs typeface="Times New Roman Tajik 1.0"/>
              </a:rPr>
              <a:t> </a:t>
            </a:r>
            <a:r>
              <a:rPr lang="en-US" sz="1300" b="1" dirty="0">
                <a:solidFill>
                  <a:schemeClr val="bg1"/>
                </a:solidFill>
                <a:effectLst/>
                <a:latin typeface="Palatino Linotype" panose="02040502050505030304" pitchFamily="18" charset="0"/>
                <a:ea typeface="Times New Roman" panose="02020603050405020304" pitchFamily="18" charset="0"/>
                <a:cs typeface="Times New Roman Tajik 1.0"/>
              </a:rPr>
              <a:t>E</a:t>
            </a:r>
            <a:r>
              <a:rPr lang="ru-RU" sz="1300" b="1" dirty="0">
                <a:solidFill>
                  <a:schemeClr val="bg1"/>
                </a:solidFill>
                <a:effectLst/>
                <a:latin typeface="Palatino Linotype" panose="02040502050505030304" pitchFamily="18" charset="0"/>
                <a:ea typeface="Times New Roman" panose="02020603050405020304" pitchFamily="18" charset="0"/>
                <a:cs typeface="Times New Roman Tajik 1.0"/>
              </a:rPr>
              <a:t>-</a:t>
            </a:r>
            <a:r>
              <a:rPr lang="en-US" sz="1300" b="1" dirty="0">
                <a:solidFill>
                  <a:schemeClr val="bg1"/>
                </a:solidFill>
                <a:effectLst/>
                <a:latin typeface="Palatino Linotype" panose="02040502050505030304" pitchFamily="18" charset="0"/>
                <a:ea typeface="Times New Roman" panose="02020603050405020304" pitchFamily="18" charset="0"/>
                <a:cs typeface="Times New Roman Tajik 1.0"/>
              </a:rPr>
              <a:t>mail</a:t>
            </a:r>
            <a:r>
              <a:rPr lang="ru-RU" sz="1300" b="1" dirty="0">
                <a:solidFill>
                  <a:schemeClr val="bg1"/>
                </a:solidFill>
                <a:effectLst/>
                <a:latin typeface="Palatino Linotype" panose="02040502050505030304" pitchFamily="18" charset="0"/>
                <a:ea typeface="Times New Roman" panose="02020603050405020304" pitchFamily="18" charset="0"/>
                <a:cs typeface="Times New Roman Tajik 1.0"/>
              </a:rPr>
              <a:t>: </a:t>
            </a:r>
            <a:r>
              <a:rPr lang="en-US" sz="1300" b="1" u="sng" dirty="0">
                <a:solidFill>
                  <a:schemeClr val="bg1"/>
                </a:solidFill>
                <a:effectLst/>
                <a:latin typeface="Palatino Linotype" panose="02040502050505030304" pitchFamily="18" charset="0"/>
                <a:ea typeface="Times New Roman" panose="02020603050405020304" pitchFamily="18" charset="0"/>
                <a:cs typeface="Times New Roman Tajik 1.0"/>
                <a:hlinkClick r:id="rId3">
                  <a:extLst>
                    <a:ext uri="{A12FA001-AC4F-418D-AE19-62706E023703}">
                      <ahyp:hlinkClr xmlns:ahyp="http://schemas.microsoft.com/office/drawing/2018/hyperlinkcolor" val="tx"/>
                    </a:ext>
                  </a:extLst>
                </a:hlinkClick>
              </a:rPr>
              <a:t>info</a:t>
            </a:r>
            <a:r>
              <a:rPr lang="ru-RU" sz="1300" b="1" u="sng" dirty="0">
                <a:solidFill>
                  <a:schemeClr val="bg1"/>
                </a:solidFill>
                <a:effectLst/>
                <a:latin typeface="Palatino Linotype" panose="02040502050505030304" pitchFamily="18" charset="0"/>
                <a:ea typeface="Times New Roman" panose="02020603050405020304" pitchFamily="18" charset="0"/>
                <a:cs typeface="Times New Roman Tajik 1.0"/>
                <a:hlinkClick r:id="rId3">
                  <a:extLst>
                    <a:ext uri="{A12FA001-AC4F-418D-AE19-62706E023703}">
                      <ahyp:hlinkClr xmlns:ahyp="http://schemas.microsoft.com/office/drawing/2018/hyperlinkcolor" val="tx"/>
                    </a:ext>
                  </a:extLst>
                </a:hlinkClick>
              </a:rPr>
              <a:t>@</a:t>
            </a:r>
            <a:r>
              <a:rPr lang="en-US" sz="1300" b="1" u="sng" dirty="0" err="1">
                <a:solidFill>
                  <a:schemeClr val="bg1"/>
                </a:solidFill>
                <a:effectLst/>
                <a:latin typeface="Palatino Linotype" panose="02040502050505030304" pitchFamily="18" charset="0"/>
                <a:ea typeface="Times New Roman" panose="02020603050405020304" pitchFamily="18" charset="0"/>
                <a:cs typeface="Times New Roman Tajik 1.0"/>
                <a:hlinkClick r:id="rId3">
                  <a:extLst>
                    <a:ext uri="{A12FA001-AC4F-418D-AE19-62706E023703}">
                      <ahyp:hlinkClr xmlns:ahyp="http://schemas.microsoft.com/office/drawing/2018/hyperlinkcolor" val="tx"/>
                    </a:ext>
                  </a:extLst>
                </a:hlinkClick>
              </a:rPr>
              <a:t>dts</a:t>
            </a:r>
            <a:r>
              <a:rPr lang="ru-RU" sz="1300" b="1" u="sng" dirty="0">
                <a:solidFill>
                  <a:schemeClr val="bg1"/>
                </a:solidFill>
                <a:effectLst/>
                <a:latin typeface="Palatino Linotype" panose="02040502050505030304" pitchFamily="18" charset="0"/>
                <a:ea typeface="Times New Roman" panose="02020603050405020304" pitchFamily="18" charset="0"/>
                <a:cs typeface="Times New Roman Tajik 1.0"/>
                <a:hlinkClick r:id="rId3">
                  <a:extLst>
                    <a:ext uri="{A12FA001-AC4F-418D-AE19-62706E023703}">
                      <ahyp:hlinkClr xmlns:ahyp="http://schemas.microsoft.com/office/drawing/2018/hyperlinkcolor" val="tx"/>
                    </a:ext>
                  </a:extLst>
                </a:hlinkClick>
              </a:rPr>
              <a:t>.</a:t>
            </a:r>
            <a:r>
              <a:rPr lang="en-US" sz="1300" b="1" u="sng" dirty="0" err="1">
                <a:solidFill>
                  <a:schemeClr val="bg1"/>
                </a:solidFill>
                <a:effectLst/>
                <a:latin typeface="Palatino Linotype" panose="02040502050505030304" pitchFamily="18" charset="0"/>
                <a:ea typeface="Times New Roman" panose="02020603050405020304" pitchFamily="18" charset="0"/>
                <a:cs typeface="Times New Roman Tajik 1.0"/>
                <a:hlinkClick r:id="rId3">
                  <a:extLst>
                    <a:ext uri="{A12FA001-AC4F-418D-AE19-62706E023703}">
                      <ahyp:hlinkClr xmlns:ahyp="http://schemas.microsoft.com/office/drawing/2018/hyperlinkcolor" val="tx"/>
                    </a:ext>
                  </a:extLst>
                </a:hlinkClick>
              </a:rPr>
              <a:t>tj</a:t>
            </a:r>
            <a:r>
              <a:rPr lang="tg-Cyrl-TJ" sz="1300" b="1" dirty="0">
                <a:solidFill>
                  <a:schemeClr val="bg1"/>
                </a:solidFill>
                <a:effectLst/>
                <a:latin typeface="Palatino Linotype" panose="02040502050505030304" pitchFamily="18" charset="0"/>
                <a:ea typeface="Times New Roman" panose="02020603050405020304" pitchFamily="18" charset="0"/>
                <a:cs typeface="Times New Roman Tajik 1.0"/>
              </a:rPr>
              <a:t>,  веб: </a:t>
            </a:r>
            <a:r>
              <a:rPr lang="en-US" sz="1300" b="1" u="sng" dirty="0">
                <a:solidFill>
                  <a:schemeClr val="bg1"/>
                </a:solidFill>
                <a:effectLst/>
                <a:latin typeface="Palatino Linotype" panose="02040502050505030304" pitchFamily="18" charset="0"/>
                <a:ea typeface="Times New Roman" panose="02020603050405020304" pitchFamily="18" charset="0"/>
                <a:cs typeface="Times New Roman Tajik 1.0"/>
                <a:hlinkClick r:id="rId4">
                  <a:extLst>
                    <a:ext uri="{A12FA001-AC4F-418D-AE19-62706E023703}">
                      <ahyp:hlinkClr xmlns:ahyp="http://schemas.microsoft.com/office/drawing/2018/hyperlinkcolor" val="tx"/>
                    </a:ext>
                  </a:extLst>
                </a:hlinkClick>
              </a:rPr>
              <a:t>www</a:t>
            </a:r>
            <a:r>
              <a:rPr lang="ru-RU" sz="1300" b="1" u="sng" dirty="0">
                <a:solidFill>
                  <a:schemeClr val="bg1"/>
                </a:solidFill>
                <a:effectLst/>
                <a:latin typeface="Palatino Linotype" panose="02040502050505030304" pitchFamily="18" charset="0"/>
                <a:ea typeface="Times New Roman" panose="02020603050405020304" pitchFamily="18" charset="0"/>
                <a:cs typeface="Times New Roman Tajik 1.0"/>
                <a:hlinkClick r:id="rId4">
                  <a:extLst>
                    <a:ext uri="{A12FA001-AC4F-418D-AE19-62706E023703}">
                      <ahyp:hlinkClr xmlns:ahyp="http://schemas.microsoft.com/office/drawing/2018/hyperlinkcolor" val="tx"/>
                    </a:ext>
                  </a:extLst>
                </a:hlinkClick>
              </a:rPr>
              <a:t>.</a:t>
            </a:r>
            <a:r>
              <a:rPr lang="en-US" sz="1300" b="1" u="sng" dirty="0" err="1">
                <a:solidFill>
                  <a:schemeClr val="bg1"/>
                </a:solidFill>
                <a:effectLst/>
                <a:latin typeface="Palatino Linotype" panose="02040502050505030304" pitchFamily="18" charset="0"/>
                <a:ea typeface="Times New Roman" panose="02020603050405020304" pitchFamily="18" charset="0"/>
                <a:cs typeface="Times New Roman Tajik 1.0"/>
                <a:hlinkClick r:id="rId4">
                  <a:extLst>
                    <a:ext uri="{A12FA001-AC4F-418D-AE19-62706E023703}">
                      <ahyp:hlinkClr xmlns:ahyp="http://schemas.microsoft.com/office/drawing/2018/hyperlinkcolor" val="tx"/>
                    </a:ext>
                  </a:extLst>
                </a:hlinkClick>
              </a:rPr>
              <a:t>mintrans</a:t>
            </a:r>
            <a:r>
              <a:rPr lang="ru-RU" sz="1300" b="1" u="sng" dirty="0">
                <a:solidFill>
                  <a:schemeClr val="bg1"/>
                </a:solidFill>
                <a:effectLst/>
                <a:latin typeface="Palatino Linotype" panose="02040502050505030304" pitchFamily="18" charset="0"/>
                <a:ea typeface="Times New Roman" panose="02020603050405020304" pitchFamily="18" charset="0"/>
                <a:cs typeface="Times New Roman Tajik 1.0"/>
                <a:hlinkClick r:id="rId4">
                  <a:extLst>
                    <a:ext uri="{A12FA001-AC4F-418D-AE19-62706E023703}">
                      <ahyp:hlinkClr xmlns:ahyp="http://schemas.microsoft.com/office/drawing/2018/hyperlinkcolor" val="tx"/>
                    </a:ext>
                  </a:extLst>
                </a:hlinkClick>
              </a:rPr>
              <a:t>.</a:t>
            </a:r>
            <a:r>
              <a:rPr lang="en-US" sz="1300" b="1" u="sng" dirty="0" err="1">
                <a:solidFill>
                  <a:schemeClr val="bg1"/>
                </a:solidFill>
                <a:effectLst/>
                <a:latin typeface="Palatino Linotype" panose="02040502050505030304" pitchFamily="18" charset="0"/>
                <a:ea typeface="Times New Roman" panose="02020603050405020304" pitchFamily="18" charset="0"/>
                <a:cs typeface="Times New Roman Tajik 1.0"/>
                <a:hlinkClick r:id="rId4">
                  <a:extLst>
                    <a:ext uri="{A12FA001-AC4F-418D-AE19-62706E023703}">
                      <ahyp:hlinkClr xmlns:ahyp="http://schemas.microsoft.com/office/drawing/2018/hyperlinkcolor" val="tx"/>
                    </a:ext>
                  </a:extLst>
                </a:hlinkClick>
              </a:rPr>
              <a:t>dts</a:t>
            </a:r>
            <a:r>
              <a:rPr lang="ru-RU" sz="1300" b="1" u="sng" dirty="0">
                <a:solidFill>
                  <a:schemeClr val="bg1"/>
                </a:solidFill>
                <a:effectLst/>
                <a:latin typeface="Palatino Linotype" panose="02040502050505030304" pitchFamily="18" charset="0"/>
                <a:ea typeface="Times New Roman" panose="02020603050405020304" pitchFamily="18" charset="0"/>
                <a:cs typeface="Times New Roman Tajik 1.0"/>
                <a:hlinkClick r:id="rId4">
                  <a:extLst>
                    <a:ext uri="{A12FA001-AC4F-418D-AE19-62706E023703}">
                      <ahyp:hlinkClr xmlns:ahyp="http://schemas.microsoft.com/office/drawing/2018/hyperlinkcolor" val="tx"/>
                    </a:ext>
                  </a:extLst>
                </a:hlinkClick>
              </a:rPr>
              <a:t>.</a:t>
            </a:r>
            <a:r>
              <a:rPr lang="en-US" sz="1300" b="1" u="sng" dirty="0" err="1">
                <a:solidFill>
                  <a:schemeClr val="bg1"/>
                </a:solidFill>
                <a:effectLst/>
                <a:latin typeface="Palatino Linotype" panose="02040502050505030304" pitchFamily="18" charset="0"/>
                <a:ea typeface="Times New Roman" panose="02020603050405020304" pitchFamily="18" charset="0"/>
                <a:cs typeface="Times New Roman Tajik 1.0"/>
                <a:hlinkClick r:id="rId4">
                  <a:extLst>
                    <a:ext uri="{A12FA001-AC4F-418D-AE19-62706E023703}">
                      <ahyp:hlinkClr xmlns:ahyp="http://schemas.microsoft.com/office/drawing/2018/hyperlinkcolor" val="tx"/>
                    </a:ext>
                  </a:extLst>
                </a:hlinkClick>
              </a:rPr>
              <a:t>tj</a:t>
            </a:r>
            <a:r>
              <a:rPr lang="en-US" sz="1300" b="1" dirty="0">
                <a:solidFill>
                  <a:schemeClr val="bg1"/>
                </a:solidFill>
                <a:effectLst/>
                <a:latin typeface="Palatino Linotype" panose="02040502050505030304" pitchFamily="18" charset="0"/>
                <a:ea typeface="Times New Roman" panose="02020603050405020304" pitchFamily="18" charset="0"/>
                <a:cs typeface="Times New Roman Tajik 1.0"/>
              </a:rPr>
              <a:t>  </a:t>
            </a:r>
            <a:endParaRPr lang="ru-RU" sz="1300" b="1" dirty="0">
              <a:solidFill>
                <a:schemeClr val="bg1"/>
              </a:solidFill>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C84D3986-BB1A-0306-EB23-2A114A973366}"/>
              </a:ext>
            </a:extLst>
          </p:cNvPr>
          <p:cNvSpPr txBox="1"/>
          <p:nvPr/>
        </p:nvSpPr>
        <p:spPr>
          <a:xfrm>
            <a:off x="10489977" y="6157329"/>
            <a:ext cx="1905226" cy="369332"/>
          </a:xfrm>
          <a:prstGeom prst="rect">
            <a:avLst/>
          </a:prstGeom>
          <a:noFill/>
        </p:spPr>
        <p:txBody>
          <a:bodyPr wrap="square">
            <a:spAutoFit/>
          </a:bodyPr>
          <a:lstStyle/>
          <a:p>
            <a:pPr algn="ctr"/>
            <a:r>
              <a:rPr lang="tg-Cyrl-TJ" sz="1800" b="1" dirty="0">
                <a:solidFill>
                  <a:schemeClr val="bg1"/>
                </a:solidFill>
                <a:effectLst/>
                <a:latin typeface="Palatino Linotype" panose="02040502050505030304" pitchFamily="18" charset="0"/>
                <a:ea typeface="Times New Roman" panose="02020603050405020304" pitchFamily="18" charset="0"/>
                <a:cs typeface="Times New Roman Tajik 1.0"/>
              </a:rPr>
              <a:t>ТАШАККУР</a:t>
            </a:r>
            <a:endParaRPr lang="ru-RU" sz="1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6548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a:extLst>
              <a:ext uri="{FF2B5EF4-FFF2-40B4-BE49-F238E27FC236}">
                <a16:creationId xmlns:a16="http://schemas.microsoft.com/office/drawing/2014/main" id="{A84E3D4D-53B6-9490-A39E-1C021A460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874" y="4378053"/>
            <a:ext cx="3171004" cy="2001547"/>
          </a:xfrm>
          <a:prstGeom prst="rect">
            <a:avLst/>
          </a:prstGeom>
        </p:spPr>
      </p:pic>
      <p:sp>
        <p:nvSpPr>
          <p:cNvPr id="2" name="Заголовок 1">
            <a:extLst>
              <a:ext uri="{FF2B5EF4-FFF2-40B4-BE49-F238E27FC236}">
                <a16:creationId xmlns:a16="http://schemas.microsoft.com/office/drawing/2014/main" id="{BC5F00C1-112A-264A-DF8A-AC954D14F812}"/>
              </a:ext>
            </a:extLst>
          </p:cNvPr>
          <p:cNvSpPr>
            <a:spLocks noGrp="1"/>
          </p:cNvSpPr>
          <p:nvPr>
            <p:ph type="title"/>
          </p:nvPr>
        </p:nvSpPr>
        <p:spPr>
          <a:xfrm>
            <a:off x="839788" y="571502"/>
            <a:ext cx="6069010" cy="707230"/>
          </a:xfrm>
          <a:solidFill>
            <a:schemeClr val="bg1"/>
          </a:solidFill>
        </p:spPr>
        <p:txBody>
          <a:bodyPr>
            <a:noAutofit/>
          </a:bodyPr>
          <a:lstStyle/>
          <a:p>
            <a:r>
              <a:rPr lang="tg-Cyrl-TJ" sz="25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МАҚСАДИ ТАЪСИСИ ФОНДИ РОҲ</a:t>
            </a:r>
            <a:endParaRPr lang="ru-RU" sz="2500" dirty="0">
              <a:solidFill>
                <a:srgbClr val="002060"/>
              </a:solidFill>
            </a:endParaRPr>
          </a:p>
        </p:txBody>
      </p:sp>
      <p:sp>
        <p:nvSpPr>
          <p:cNvPr id="9" name="Текст 8">
            <a:extLst>
              <a:ext uri="{FF2B5EF4-FFF2-40B4-BE49-F238E27FC236}">
                <a16:creationId xmlns:a16="http://schemas.microsoft.com/office/drawing/2014/main" id="{61CA76FD-1985-AB28-0478-0830548BCEDC}"/>
              </a:ext>
            </a:extLst>
          </p:cNvPr>
          <p:cNvSpPr>
            <a:spLocks noGrp="1"/>
          </p:cNvSpPr>
          <p:nvPr>
            <p:ph type="body" sz="quarter" idx="3"/>
          </p:nvPr>
        </p:nvSpPr>
        <p:spPr>
          <a:xfrm>
            <a:off x="839788" y="1130529"/>
            <a:ext cx="5637212" cy="1995836"/>
          </a:xfrm>
          <a:solidFill>
            <a:schemeClr val="bg1"/>
          </a:solidFill>
        </p:spPr>
        <p:txBody>
          <a:bodyPr>
            <a:noAutofit/>
          </a:bodyPr>
          <a:lstStyle/>
          <a:p>
            <a:pPr algn="just"/>
            <a:r>
              <a:rPr lang="tg-Cyrl-TJ" sz="1500" b="0" dirty="0">
                <a:latin typeface="Times New Roman" panose="02020603050405020304" pitchFamily="18" charset="0"/>
                <a:ea typeface="Calibri" panose="020F0502020204030204" pitchFamily="34" charset="0"/>
                <a:cs typeface="Times New Roman" panose="02020603050405020304" pitchFamily="18" charset="0"/>
              </a:rPr>
              <a:t>Таъмини иҷрои уҳдадориҳои Ҳукумати Ҷумҳурии Тоҷикистон дар доираи </a:t>
            </a:r>
            <a:r>
              <a:rPr lang="tg-Cyrl-TJ" sz="1500" b="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СОЗИШНОМАИ ГРАНТИИ </a:t>
            </a:r>
            <a:r>
              <a:rPr lang="tg-Cyrl-TJ" sz="1500" b="0" dirty="0">
                <a:latin typeface="Times New Roman" panose="02020603050405020304" pitchFamily="18" charset="0"/>
                <a:ea typeface="Calibri" panose="020F0502020204030204" pitchFamily="34" charset="0"/>
                <a:cs typeface="Times New Roman" panose="02020603050405020304" pitchFamily="18" charset="0"/>
              </a:rPr>
              <a:t>байни Ҳукумати Ҷумҳурии Тоҷикистон ва Бонки Осиёгии Рушд оид ба сохтмони роҳи автомобилгарди Обигарм-Нуробод (долонҳои 2, 3 ва 5 Ҳамкории иқтисодии минтақавии Осиёи Марказӣ) ва банди 18 Нақшаи амалигардонии чорабиниҳои </a:t>
            </a:r>
            <a:r>
              <a:rPr lang="tg-Cyrl-TJ" sz="1500" b="0" dirty="0">
                <a:latin typeface="Times New Roman" panose="02020603050405020304" pitchFamily="18" charset="0"/>
                <a:cs typeface="Times New Roman" panose="02020603050405020304" pitchFamily="18" charset="0"/>
              </a:rPr>
              <a:t>қарори Ҳукумати Ҷумҳурии Тоҷикистон аз 31 декабри соли 2020, №706 “Дар бораи Барномаи ҷорӣ намудани низоми идоракунии дороиҳои роҳ дар Ҷумҳурии Тоҷикистон барои солҳои 2021-2024”</a:t>
            </a:r>
            <a:endParaRPr lang="ru-RU" sz="1500" b="0" dirty="0"/>
          </a:p>
        </p:txBody>
      </p:sp>
      <p:sp>
        <p:nvSpPr>
          <p:cNvPr id="12" name="Текст 8">
            <a:extLst>
              <a:ext uri="{FF2B5EF4-FFF2-40B4-BE49-F238E27FC236}">
                <a16:creationId xmlns:a16="http://schemas.microsoft.com/office/drawing/2014/main" id="{2A2B1B0C-A813-E6B8-D0FE-C4305EFD0E19}"/>
              </a:ext>
            </a:extLst>
          </p:cNvPr>
          <p:cNvSpPr txBox="1">
            <a:spLocks/>
          </p:cNvSpPr>
          <p:nvPr/>
        </p:nvSpPr>
        <p:spPr>
          <a:xfrm>
            <a:off x="973874" y="4408882"/>
            <a:ext cx="3171003" cy="1987648"/>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endParaRPr lang="ru-RU" sz="1500" dirty="0"/>
          </a:p>
        </p:txBody>
      </p:sp>
      <p:sp>
        <p:nvSpPr>
          <p:cNvPr id="18" name="Текст 8">
            <a:extLst>
              <a:ext uri="{FF2B5EF4-FFF2-40B4-BE49-F238E27FC236}">
                <a16:creationId xmlns:a16="http://schemas.microsoft.com/office/drawing/2014/main" id="{23CEF764-A3F7-C2EB-59C7-99DA92C55022}"/>
              </a:ext>
            </a:extLst>
          </p:cNvPr>
          <p:cNvSpPr txBox="1">
            <a:spLocks/>
          </p:cNvSpPr>
          <p:nvPr/>
        </p:nvSpPr>
        <p:spPr>
          <a:xfrm>
            <a:off x="852490" y="3752209"/>
            <a:ext cx="10580250" cy="352969"/>
          </a:xfrm>
          <a:prstGeom prst="rect">
            <a:avLst/>
          </a:prstGeom>
          <a:solidFill>
            <a:schemeClr val="bg1"/>
          </a:solidFill>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tg-Cyrl-TJ" sz="1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НИГОҲДОРӢ ВА ТАЪМИРИ РОҲҲОИ АВТОМОБИЛГАРДИ ИСТИФОДАИ УМУМ ТИБҚИ МЕЪЁРҲОИ</a:t>
            </a:r>
            <a:r>
              <a:rPr lang="en-US" sz="1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tg-Cyrl-TJ" sz="1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БАЙНАЛМИЛАЛӢ </a:t>
            </a:r>
            <a:endParaRPr lang="ru-RU" sz="1400" dirty="0">
              <a:solidFill>
                <a:srgbClr val="002060"/>
              </a:solidFill>
              <a:latin typeface="Times New Roman" panose="02020603050405020304" pitchFamily="18" charset="0"/>
              <a:cs typeface="Times New Roman" panose="02020603050405020304" pitchFamily="18" charset="0"/>
            </a:endParaRPr>
          </a:p>
        </p:txBody>
      </p:sp>
      <p:sp>
        <p:nvSpPr>
          <p:cNvPr id="19" name="Заголовок 1">
            <a:extLst>
              <a:ext uri="{FF2B5EF4-FFF2-40B4-BE49-F238E27FC236}">
                <a16:creationId xmlns:a16="http://schemas.microsoft.com/office/drawing/2014/main" id="{FFE92A8B-D4AF-233E-CF14-84F5EA681D28}"/>
              </a:ext>
            </a:extLst>
          </p:cNvPr>
          <p:cNvSpPr txBox="1">
            <a:spLocks/>
          </p:cNvSpPr>
          <p:nvPr/>
        </p:nvSpPr>
        <p:spPr>
          <a:xfrm>
            <a:off x="852490" y="3256881"/>
            <a:ext cx="5878514" cy="58067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g-Cyrl-TJ" sz="25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ҲАДАФИ</a:t>
            </a:r>
            <a:r>
              <a:rPr lang="tg-Cyrl-TJ" sz="25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tg-Cyrl-TJ" sz="25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ТАЪСИСИ</a:t>
            </a:r>
            <a:r>
              <a:rPr lang="tg-Cyrl-TJ" sz="25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tg-Cyrl-TJ" sz="25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ФОНДИ</a:t>
            </a:r>
            <a:r>
              <a:rPr lang="tg-Cyrl-TJ" sz="25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tg-Cyrl-TJ" sz="25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РОҲ</a:t>
            </a:r>
            <a:endParaRPr lang="ru-RU" sz="2500" dirty="0">
              <a:solidFill>
                <a:srgbClr val="002060"/>
              </a:solidFill>
            </a:endParaRPr>
          </a:p>
        </p:txBody>
      </p:sp>
      <p:sp>
        <p:nvSpPr>
          <p:cNvPr id="22" name="Объект 7">
            <a:extLst>
              <a:ext uri="{FF2B5EF4-FFF2-40B4-BE49-F238E27FC236}">
                <a16:creationId xmlns:a16="http://schemas.microsoft.com/office/drawing/2014/main" id="{E5655904-D72D-CBBC-AA05-5F58457E35A6}"/>
              </a:ext>
            </a:extLst>
          </p:cNvPr>
          <p:cNvSpPr txBox="1">
            <a:spLocks/>
          </p:cNvSpPr>
          <p:nvPr/>
        </p:nvSpPr>
        <p:spPr>
          <a:xfrm>
            <a:off x="6731003" y="863599"/>
            <a:ext cx="4621209" cy="23481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a:p>
        </p:txBody>
      </p:sp>
      <p:sp>
        <p:nvSpPr>
          <p:cNvPr id="23" name="Объект 7">
            <a:extLst>
              <a:ext uri="{FF2B5EF4-FFF2-40B4-BE49-F238E27FC236}">
                <a16:creationId xmlns:a16="http://schemas.microsoft.com/office/drawing/2014/main" id="{E2B3476A-574F-25F7-1A31-42060454C9A3}"/>
              </a:ext>
            </a:extLst>
          </p:cNvPr>
          <p:cNvSpPr txBox="1">
            <a:spLocks/>
          </p:cNvSpPr>
          <p:nvPr/>
        </p:nvSpPr>
        <p:spPr>
          <a:xfrm>
            <a:off x="3937003" y="4450353"/>
            <a:ext cx="2539997" cy="18776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a:p>
        </p:txBody>
      </p:sp>
      <p:pic>
        <p:nvPicPr>
          <p:cNvPr id="6" name="Рисунок 5">
            <a:extLst>
              <a:ext uri="{FF2B5EF4-FFF2-40B4-BE49-F238E27FC236}">
                <a16:creationId xmlns:a16="http://schemas.microsoft.com/office/drawing/2014/main" id="{7FC60DC8-F29E-4B56-CE66-37C313A5D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1767" y="1130529"/>
            <a:ext cx="4316410" cy="2557437"/>
          </a:xfrm>
          <a:prstGeom prst="rect">
            <a:avLst/>
          </a:prstGeom>
        </p:spPr>
      </p:pic>
      <p:sp>
        <p:nvSpPr>
          <p:cNvPr id="17" name="Объект 24">
            <a:extLst>
              <a:ext uri="{FF2B5EF4-FFF2-40B4-BE49-F238E27FC236}">
                <a16:creationId xmlns:a16="http://schemas.microsoft.com/office/drawing/2014/main" id="{6A5345D3-E637-40C7-43C9-62A3854393D2}"/>
              </a:ext>
            </a:extLst>
          </p:cNvPr>
          <p:cNvSpPr txBox="1">
            <a:spLocks/>
          </p:cNvSpPr>
          <p:nvPr/>
        </p:nvSpPr>
        <p:spPr>
          <a:xfrm>
            <a:off x="8335803" y="4350497"/>
            <a:ext cx="2942374" cy="2046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dirty="0">
              <a:solidFill>
                <a:schemeClr val="accent2">
                  <a:lumMod val="75000"/>
                </a:schemeClr>
              </a:solidFill>
            </a:endParaRPr>
          </a:p>
          <a:p>
            <a:pPr marL="0" indent="0">
              <a:buNone/>
            </a:pPr>
            <a:endParaRPr lang="ru-RU" dirty="0">
              <a:solidFill>
                <a:schemeClr val="accent2">
                  <a:lumMod val="75000"/>
                </a:schemeClr>
              </a:solidFill>
            </a:endParaRPr>
          </a:p>
          <a:p>
            <a:pPr marL="0" indent="0">
              <a:buNone/>
            </a:pPr>
            <a:endParaRPr lang="ru-RU" dirty="0">
              <a:solidFill>
                <a:schemeClr val="accent2">
                  <a:lumMod val="75000"/>
                </a:schemeClr>
              </a:solidFill>
            </a:endParaRPr>
          </a:p>
        </p:txBody>
      </p:sp>
      <p:pic>
        <p:nvPicPr>
          <p:cNvPr id="1024" name="Рисунок 1023">
            <a:extLst>
              <a:ext uri="{FF2B5EF4-FFF2-40B4-BE49-F238E27FC236}">
                <a16:creationId xmlns:a16="http://schemas.microsoft.com/office/drawing/2014/main" id="{083C3671-76C1-C53A-0F27-3B370CAD15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2300" y="4394983"/>
            <a:ext cx="3035877" cy="2001547"/>
          </a:xfrm>
          <a:prstGeom prst="rect">
            <a:avLst/>
          </a:prstGeom>
        </p:spPr>
      </p:pic>
      <p:pic>
        <p:nvPicPr>
          <p:cNvPr id="1027" name="Рисунок 1026">
            <a:extLst>
              <a:ext uri="{FF2B5EF4-FFF2-40B4-BE49-F238E27FC236}">
                <a16:creationId xmlns:a16="http://schemas.microsoft.com/office/drawing/2014/main" id="{ED40F1A1-B2A4-A5C2-E061-DAF258377C51}"/>
              </a:ext>
            </a:extLst>
          </p:cNvPr>
          <p:cNvPicPr>
            <a:picLocks noChangeAspect="1"/>
          </p:cNvPicPr>
          <p:nvPr/>
        </p:nvPicPr>
        <p:blipFill>
          <a:blip r:embed="rId5"/>
          <a:stretch>
            <a:fillRect/>
          </a:stretch>
        </p:blipFill>
        <p:spPr>
          <a:xfrm>
            <a:off x="4578707" y="4382283"/>
            <a:ext cx="3171004" cy="2036892"/>
          </a:xfrm>
          <a:prstGeom prst="rect">
            <a:avLst/>
          </a:prstGeom>
        </p:spPr>
      </p:pic>
      <p:sp>
        <p:nvSpPr>
          <p:cNvPr id="5" name="TextBox 4">
            <a:extLst>
              <a:ext uri="{FF2B5EF4-FFF2-40B4-BE49-F238E27FC236}">
                <a16:creationId xmlns:a16="http://schemas.microsoft.com/office/drawing/2014/main" id="{EC2E9DCB-1168-8B92-8742-75267F54AAF2}"/>
              </a:ext>
            </a:extLst>
          </p:cNvPr>
          <p:cNvSpPr txBox="1"/>
          <p:nvPr/>
        </p:nvSpPr>
        <p:spPr>
          <a:xfrm>
            <a:off x="1031031" y="5978721"/>
            <a:ext cx="3171004" cy="307777"/>
          </a:xfrm>
          <a:prstGeom prst="rect">
            <a:avLst/>
          </a:prstGeom>
          <a:noFill/>
        </p:spPr>
        <p:txBody>
          <a:bodyPr wrap="square">
            <a:spAutoFit/>
          </a:bodyPr>
          <a:lstStyle/>
          <a:p>
            <a:pPr algn="ctr"/>
            <a:r>
              <a:rPr lang="tg-Cyrl-TJ" sz="1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ТОЗА ВА БАРҚАРОРКУНИИ РОҲ</a:t>
            </a:r>
            <a:endParaRPr lang="ru-RU" sz="1400" b="1" dirty="0">
              <a:solidFill>
                <a:srgbClr val="FFFF00"/>
              </a:solidFill>
            </a:endParaRPr>
          </a:p>
        </p:txBody>
      </p:sp>
      <p:sp>
        <p:nvSpPr>
          <p:cNvPr id="7" name="TextBox 6">
            <a:extLst>
              <a:ext uri="{FF2B5EF4-FFF2-40B4-BE49-F238E27FC236}">
                <a16:creationId xmlns:a16="http://schemas.microsoft.com/office/drawing/2014/main" id="{D6FD8C27-4B66-0733-C890-B4EE32EBA1CF}"/>
              </a:ext>
            </a:extLst>
          </p:cNvPr>
          <p:cNvSpPr txBox="1"/>
          <p:nvPr/>
        </p:nvSpPr>
        <p:spPr>
          <a:xfrm>
            <a:off x="4531955" y="5981591"/>
            <a:ext cx="3264508" cy="307777"/>
          </a:xfrm>
          <a:prstGeom prst="rect">
            <a:avLst/>
          </a:prstGeom>
          <a:noFill/>
        </p:spPr>
        <p:txBody>
          <a:bodyPr wrap="square">
            <a:spAutoFit/>
          </a:bodyPr>
          <a:lstStyle/>
          <a:p>
            <a:pPr algn="ctr"/>
            <a:r>
              <a:rPr lang="tg-Cyrl-TJ" sz="1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МУМФАРШКУНИИ РОҲ</a:t>
            </a:r>
            <a:endParaRPr lang="ru-RU" sz="1400" b="1" dirty="0">
              <a:solidFill>
                <a:srgbClr val="FFFF00"/>
              </a:solidFill>
            </a:endParaRPr>
          </a:p>
        </p:txBody>
      </p:sp>
      <p:sp>
        <p:nvSpPr>
          <p:cNvPr id="8" name="TextBox 7">
            <a:extLst>
              <a:ext uri="{FF2B5EF4-FFF2-40B4-BE49-F238E27FC236}">
                <a16:creationId xmlns:a16="http://schemas.microsoft.com/office/drawing/2014/main" id="{6A941E69-D714-9431-4629-EAE54EFDDB1E}"/>
              </a:ext>
            </a:extLst>
          </p:cNvPr>
          <p:cNvSpPr txBox="1"/>
          <p:nvPr/>
        </p:nvSpPr>
        <p:spPr>
          <a:xfrm>
            <a:off x="8127984" y="5994401"/>
            <a:ext cx="3264508" cy="307777"/>
          </a:xfrm>
          <a:prstGeom prst="rect">
            <a:avLst/>
          </a:prstGeom>
          <a:noFill/>
        </p:spPr>
        <p:txBody>
          <a:bodyPr wrap="square">
            <a:spAutoFit/>
          </a:bodyPr>
          <a:lstStyle/>
          <a:p>
            <a:pPr algn="ctr"/>
            <a:r>
              <a:rPr lang="tg-Cyrl-TJ" sz="1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АЛОМАТГУЗОРИИ РОҲ</a:t>
            </a:r>
            <a:endParaRPr lang="ru-RU" sz="1400" b="1" dirty="0">
              <a:solidFill>
                <a:srgbClr val="FFFF00"/>
              </a:solidFill>
            </a:endParaRPr>
          </a:p>
        </p:txBody>
      </p:sp>
    </p:spTree>
    <p:extLst>
      <p:ext uri="{BB962C8B-B14F-4D97-AF65-F5344CB8AC3E}">
        <p14:creationId xmlns:p14="http://schemas.microsoft.com/office/powerpoint/2010/main" val="1026224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0D2593-A4B3-4DA7-C340-1CAFDC502C24}"/>
              </a:ext>
            </a:extLst>
          </p:cNvPr>
          <p:cNvSpPr>
            <a:spLocks noGrp="1"/>
          </p:cNvSpPr>
          <p:nvPr>
            <p:ph type="title"/>
          </p:nvPr>
        </p:nvSpPr>
        <p:spPr>
          <a:xfrm>
            <a:off x="992047" y="551083"/>
            <a:ext cx="10515600" cy="710561"/>
          </a:xfrm>
        </p:spPr>
        <p:txBody>
          <a:bodyPr>
            <a:normAutofit/>
          </a:bodyPr>
          <a:lstStyle/>
          <a:p>
            <a:r>
              <a:rPr lang="tg-Cyrl-TJ" sz="1700" b="1" dirty="0">
                <a:solidFill>
                  <a:srgbClr val="002060"/>
                </a:solidFill>
                <a:latin typeface="Times New Roman" panose="02020603050405020304" pitchFamily="18" charset="0"/>
                <a:cs typeface="Times New Roman" panose="02020603050405020304" pitchFamily="18" charset="0"/>
              </a:rPr>
              <a:t>ДАРОЗИИ РОҲҲОИ АВТОМОБИЛГАРДИ ИСТИФОДАИ УМУМ ДАР ҶУМҲУРИИ ТОҶИКИСТОН</a:t>
            </a:r>
            <a:endParaRPr lang="ru-RU" sz="1700" b="1" dirty="0">
              <a:solidFill>
                <a:srgbClr val="002060"/>
              </a:solidFill>
            </a:endParaRPr>
          </a:p>
        </p:txBody>
      </p:sp>
      <p:graphicFrame>
        <p:nvGraphicFramePr>
          <p:cNvPr id="15" name="Объект 14">
            <a:extLst>
              <a:ext uri="{FF2B5EF4-FFF2-40B4-BE49-F238E27FC236}">
                <a16:creationId xmlns:a16="http://schemas.microsoft.com/office/drawing/2014/main" id="{958D9286-EB0D-AFAD-3BEA-3655C5F658BA}"/>
              </a:ext>
            </a:extLst>
          </p:cNvPr>
          <p:cNvGraphicFramePr>
            <a:graphicFrameLocks noGrp="1"/>
          </p:cNvGraphicFramePr>
          <p:nvPr>
            <p:ph sz="quarter" idx="4"/>
            <p:extLst>
              <p:ext uri="{D42A27DB-BD31-4B8C-83A1-F6EECF244321}">
                <p14:modId xmlns:p14="http://schemas.microsoft.com/office/powerpoint/2010/main" val="2174357560"/>
              </p:ext>
            </p:extLst>
          </p:nvPr>
        </p:nvGraphicFramePr>
        <p:xfrm>
          <a:off x="838200" y="1828801"/>
          <a:ext cx="4838700" cy="3570807"/>
        </p:xfrm>
        <a:graphic>
          <a:graphicData uri="http://schemas.openxmlformats.org/drawingml/2006/chart">
            <c:chart xmlns:c="http://schemas.openxmlformats.org/drawingml/2006/chart" xmlns:r="http://schemas.openxmlformats.org/officeDocument/2006/relationships" r:id="rId2"/>
          </a:graphicData>
        </a:graphic>
      </p:graphicFrame>
      <p:pic>
        <p:nvPicPr>
          <p:cNvPr id="19" name="Объект 18">
            <a:extLst>
              <a:ext uri="{FF2B5EF4-FFF2-40B4-BE49-F238E27FC236}">
                <a16:creationId xmlns:a16="http://schemas.microsoft.com/office/drawing/2014/main" id="{B788B97E-D332-A145-F922-5F29E9D11034}"/>
              </a:ext>
            </a:extLst>
          </p:cNvPr>
          <p:cNvPicPr>
            <a:picLocks noGrp="1" noChangeAspect="1"/>
          </p:cNvPicPr>
          <p:nvPr>
            <p:ph sz="half" idx="2"/>
          </p:nvPr>
        </p:nvPicPr>
        <p:blipFill>
          <a:blip r:embed="rId3"/>
          <a:stretch>
            <a:fillRect/>
          </a:stretch>
        </p:blipFill>
        <p:spPr>
          <a:xfrm>
            <a:off x="5930900" y="1803401"/>
            <a:ext cx="5856625" cy="3570807"/>
          </a:xfrm>
        </p:spPr>
      </p:pic>
    </p:spTree>
    <p:extLst>
      <p:ext uri="{BB962C8B-B14F-4D97-AF65-F5344CB8AC3E}">
        <p14:creationId xmlns:p14="http://schemas.microsoft.com/office/powerpoint/2010/main" val="1496731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0D2593-A4B3-4DA7-C340-1CAFDC502C24}"/>
              </a:ext>
            </a:extLst>
          </p:cNvPr>
          <p:cNvSpPr>
            <a:spLocks noGrp="1"/>
          </p:cNvSpPr>
          <p:nvPr>
            <p:ph type="title"/>
          </p:nvPr>
        </p:nvSpPr>
        <p:spPr>
          <a:xfrm>
            <a:off x="838200" y="781050"/>
            <a:ext cx="10515600" cy="1022351"/>
          </a:xfrm>
        </p:spPr>
        <p:txBody>
          <a:bodyPr>
            <a:normAutofit/>
          </a:bodyPr>
          <a:lstStyle/>
          <a:p>
            <a:r>
              <a:rPr lang="tg-Cyrl-TJ" sz="2000" dirty="0">
                <a:solidFill>
                  <a:srgbClr val="002060"/>
                </a:solidFill>
                <a:latin typeface="Times New Roman" panose="02020603050405020304" pitchFamily="18" charset="0"/>
                <a:cs typeface="Times New Roman" panose="02020603050405020304" pitchFamily="18" charset="0"/>
              </a:rPr>
              <a:t>РОҲҲОИ АВТОМОБИЛГАРДИ ДАР ТАВОЗУНИ ВАЗОРАТИ НАҚЛИЁТ ҚАРОРДОШТА</a:t>
            </a:r>
            <a:endParaRPr lang="ru-RU" sz="2000" dirty="0">
              <a:solidFill>
                <a:srgbClr val="002060"/>
              </a:solidFill>
            </a:endParaRPr>
          </a:p>
        </p:txBody>
      </p:sp>
      <p:graphicFrame>
        <p:nvGraphicFramePr>
          <p:cNvPr id="10" name="Объект 9">
            <a:extLst>
              <a:ext uri="{FF2B5EF4-FFF2-40B4-BE49-F238E27FC236}">
                <a16:creationId xmlns:a16="http://schemas.microsoft.com/office/drawing/2014/main" id="{ABE19CA5-FC87-978D-F3F5-8732937BAC8C}"/>
              </a:ext>
            </a:extLst>
          </p:cNvPr>
          <p:cNvGraphicFramePr>
            <a:graphicFrameLocks noGrp="1"/>
          </p:cNvGraphicFramePr>
          <p:nvPr>
            <p:ph sz="quarter" idx="4"/>
            <p:extLst>
              <p:ext uri="{D42A27DB-BD31-4B8C-83A1-F6EECF244321}">
                <p14:modId xmlns:p14="http://schemas.microsoft.com/office/powerpoint/2010/main" val="3286913515"/>
              </p:ext>
            </p:extLst>
          </p:nvPr>
        </p:nvGraphicFramePr>
        <p:xfrm>
          <a:off x="495300" y="1942703"/>
          <a:ext cx="4305300" cy="4048919"/>
        </p:xfrm>
        <a:graphic>
          <a:graphicData uri="http://schemas.openxmlformats.org/drawingml/2006/chart">
            <c:chart xmlns:c="http://schemas.openxmlformats.org/drawingml/2006/chart" xmlns:r="http://schemas.openxmlformats.org/officeDocument/2006/relationships" r:id="rId2"/>
          </a:graphicData>
        </a:graphic>
      </p:graphicFrame>
      <p:sp>
        <p:nvSpPr>
          <p:cNvPr id="13" name="Объект 11">
            <a:extLst>
              <a:ext uri="{FF2B5EF4-FFF2-40B4-BE49-F238E27FC236}">
                <a16:creationId xmlns:a16="http://schemas.microsoft.com/office/drawing/2014/main" id="{65B5003B-9CA4-DA5F-28BC-9E8D5667AA53}"/>
              </a:ext>
            </a:extLst>
          </p:cNvPr>
          <p:cNvSpPr txBox="1">
            <a:spLocks/>
          </p:cNvSpPr>
          <p:nvPr/>
        </p:nvSpPr>
        <p:spPr>
          <a:xfrm>
            <a:off x="8418514" y="1986755"/>
            <a:ext cx="2427286" cy="1772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a:p>
        </p:txBody>
      </p:sp>
      <p:sp>
        <p:nvSpPr>
          <p:cNvPr id="14" name="Объект 11">
            <a:extLst>
              <a:ext uri="{FF2B5EF4-FFF2-40B4-BE49-F238E27FC236}">
                <a16:creationId xmlns:a16="http://schemas.microsoft.com/office/drawing/2014/main" id="{266130CB-F50D-EE18-39CB-366246E2A5A5}"/>
              </a:ext>
            </a:extLst>
          </p:cNvPr>
          <p:cNvSpPr txBox="1">
            <a:spLocks/>
          </p:cNvSpPr>
          <p:nvPr/>
        </p:nvSpPr>
        <p:spPr>
          <a:xfrm>
            <a:off x="8418514" y="1986755"/>
            <a:ext cx="2427286" cy="1772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a:p>
        </p:txBody>
      </p:sp>
      <p:sp>
        <p:nvSpPr>
          <p:cNvPr id="17" name="Объект 11">
            <a:extLst>
              <a:ext uri="{FF2B5EF4-FFF2-40B4-BE49-F238E27FC236}">
                <a16:creationId xmlns:a16="http://schemas.microsoft.com/office/drawing/2014/main" id="{2F3E006C-F4E5-4163-3B89-06F1D5337195}"/>
              </a:ext>
            </a:extLst>
          </p:cNvPr>
          <p:cNvSpPr txBox="1">
            <a:spLocks/>
          </p:cNvSpPr>
          <p:nvPr/>
        </p:nvSpPr>
        <p:spPr>
          <a:xfrm>
            <a:off x="8329614" y="1986755"/>
            <a:ext cx="2427286" cy="1772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a:p>
        </p:txBody>
      </p:sp>
      <p:graphicFrame>
        <p:nvGraphicFramePr>
          <p:cNvPr id="29" name="Объект 5">
            <a:extLst>
              <a:ext uri="{FF2B5EF4-FFF2-40B4-BE49-F238E27FC236}">
                <a16:creationId xmlns:a16="http://schemas.microsoft.com/office/drawing/2014/main" id="{B48B3F7A-B698-3912-0F7A-C21796A9D6E4}"/>
              </a:ext>
            </a:extLst>
          </p:cNvPr>
          <p:cNvGraphicFramePr>
            <a:graphicFrameLocks/>
          </p:cNvGraphicFramePr>
          <p:nvPr>
            <p:extLst>
              <p:ext uri="{D42A27DB-BD31-4B8C-83A1-F6EECF244321}">
                <p14:modId xmlns:p14="http://schemas.microsoft.com/office/powerpoint/2010/main" val="3454297334"/>
              </p:ext>
            </p:extLst>
          </p:nvPr>
        </p:nvGraphicFramePr>
        <p:xfrm>
          <a:off x="5117340" y="2333226"/>
          <a:ext cx="6236461" cy="1602582"/>
        </p:xfrm>
        <a:graphic>
          <a:graphicData uri="http://schemas.openxmlformats.org/drawingml/2006/table">
            <a:tbl>
              <a:tblPr firstRow="1" firstCol="1">
                <a:tableStyleId>{5C22544A-7EE6-4342-B048-85BDC9FD1C3A}</a:tableStyleId>
              </a:tblPr>
              <a:tblGrid>
                <a:gridCol w="2012897">
                  <a:extLst>
                    <a:ext uri="{9D8B030D-6E8A-4147-A177-3AD203B41FA5}">
                      <a16:colId xmlns:a16="http://schemas.microsoft.com/office/drawing/2014/main" val="3333408101"/>
                    </a:ext>
                  </a:extLst>
                </a:gridCol>
                <a:gridCol w="920805">
                  <a:extLst>
                    <a:ext uri="{9D8B030D-6E8A-4147-A177-3AD203B41FA5}">
                      <a16:colId xmlns:a16="http://schemas.microsoft.com/office/drawing/2014/main" val="1887510974"/>
                    </a:ext>
                  </a:extLst>
                </a:gridCol>
                <a:gridCol w="947936">
                  <a:extLst>
                    <a:ext uri="{9D8B030D-6E8A-4147-A177-3AD203B41FA5}">
                      <a16:colId xmlns:a16="http://schemas.microsoft.com/office/drawing/2014/main" val="3227078601"/>
                    </a:ext>
                  </a:extLst>
                </a:gridCol>
                <a:gridCol w="736339">
                  <a:extLst>
                    <a:ext uri="{9D8B030D-6E8A-4147-A177-3AD203B41FA5}">
                      <a16:colId xmlns:a16="http://schemas.microsoft.com/office/drawing/2014/main" val="3098347386"/>
                    </a:ext>
                  </a:extLst>
                </a:gridCol>
                <a:gridCol w="840446">
                  <a:extLst>
                    <a:ext uri="{9D8B030D-6E8A-4147-A177-3AD203B41FA5}">
                      <a16:colId xmlns:a16="http://schemas.microsoft.com/office/drawing/2014/main" val="2644649272"/>
                    </a:ext>
                  </a:extLst>
                </a:gridCol>
                <a:gridCol w="778038">
                  <a:extLst>
                    <a:ext uri="{9D8B030D-6E8A-4147-A177-3AD203B41FA5}">
                      <a16:colId xmlns:a16="http://schemas.microsoft.com/office/drawing/2014/main" val="1943769151"/>
                    </a:ext>
                  </a:extLst>
                </a:gridCol>
              </a:tblGrid>
              <a:tr h="553856">
                <a:tc>
                  <a:txBody>
                    <a:bodyPr/>
                    <a:lstStyle/>
                    <a:p>
                      <a:pPr algn="ctr">
                        <a:spcAft>
                          <a:spcPts val="0"/>
                        </a:spcAft>
                      </a:pPr>
                      <a:r>
                        <a:rPr lang="ru-RU" sz="1200" b="1" kern="1200" dirty="0">
                          <a:solidFill>
                            <a:schemeClr val="bg2">
                              <a:lumMod val="10000"/>
                            </a:schemeClr>
                          </a:solidFill>
                          <a:effectLst/>
                          <a:latin typeface="+mn-lt"/>
                          <a:ea typeface="+mn-ea"/>
                          <a:cs typeface="+mn-cs"/>
                        </a:rPr>
                        <a:t>ТАЪИНОТ</a:t>
                      </a:r>
                      <a:endParaRPr lang="ru-RU" sz="1200" b="1" kern="1200" dirty="0">
                        <a:solidFill>
                          <a:schemeClr val="bg2">
                            <a:lumMod val="10000"/>
                          </a:schemeClr>
                        </a:solidFill>
                        <a:effectLst/>
                        <a:latin typeface="+mn-lt"/>
                        <a:ea typeface="Calibri" panose="020F0502020204030204" pitchFamily="34" charset="0"/>
                        <a:cs typeface="Mangal" panose="00000400000000000000" pitchFamily="2"/>
                      </a:endParaRPr>
                    </a:p>
                  </a:txBody>
                  <a:tcPr marL="36195" marR="360000" marT="0" marB="0" anchor="ctr">
                    <a:solidFill>
                      <a:schemeClr val="accent1">
                        <a:lumMod val="40000"/>
                        <a:lumOff val="60000"/>
                      </a:schemeClr>
                    </a:solidFill>
                  </a:tcPr>
                </a:tc>
                <a:tc>
                  <a:txBody>
                    <a:bodyPr/>
                    <a:lstStyle/>
                    <a:p>
                      <a:pPr algn="ctr">
                        <a:spcAft>
                          <a:spcPts val="0"/>
                        </a:spcAft>
                      </a:pPr>
                      <a:r>
                        <a:rPr lang="tg-Cyrl-TJ" sz="1050" b="1" dirty="0">
                          <a:solidFill>
                            <a:schemeClr val="bg2">
                              <a:lumMod val="10000"/>
                            </a:schemeClr>
                          </a:solidFill>
                          <a:effectLst/>
                          <a:latin typeface="+mj-lt"/>
                          <a:ea typeface="Calibri" panose="020F0502020204030204" pitchFamily="34" charset="0"/>
                          <a:cs typeface="Mangal" panose="00000400000000000000" pitchFamily="2"/>
                        </a:rPr>
                        <a:t>А</a:t>
                      </a:r>
                      <a:r>
                        <a:rPr lang="ru-RU" sz="1050" b="1" dirty="0" err="1">
                          <a:solidFill>
                            <a:schemeClr val="bg2">
                              <a:lumMod val="10000"/>
                            </a:schemeClr>
                          </a:solidFill>
                          <a:effectLst/>
                          <a:latin typeface="+mj-lt"/>
                          <a:ea typeface="Calibri" panose="020F0502020204030204" pitchFamily="34" charset="0"/>
                          <a:cs typeface="Mangal" panose="00000400000000000000" pitchFamily="2"/>
                        </a:rPr>
                        <a:t>свалпӯш</a:t>
                      </a:r>
                      <a:endParaRPr lang="ru-RU" sz="1050" b="1"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solidFill>
                      <a:schemeClr val="accent1">
                        <a:lumMod val="40000"/>
                        <a:lumOff val="60000"/>
                      </a:schemeClr>
                    </a:solidFill>
                  </a:tcPr>
                </a:tc>
                <a:tc>
                  <a:txBody>
                    <a:bodyPr/>
                    <a:lstStyle/>
                    <a:p>
                      <a:pPr algn="ctr">
                        <a:spcAft>
                          <a:spcPts val="0"/>
                        </a:spcAft>
                      </a:pPr>
                      <a:r>
                        <a:rPr lang="ru-RU" sz="1050" b="1" dirty="0" err="1">
                          <a:solidFill>
                            <a:schemeClr val="bg2">
                              <a:lumMod val="10000"/>
                            </a:schemeClr>
                          </a:solidFill>
                          <a:effectLst/>
                          <a:latin typeface="+mj-lt"/>
                        </a:rPr>
                        <a:t>Шағалпӯш</a:t>
                      </a:r>
                      <a:r>
                        <a:rPr lang="ru-RU" sz="1050" b="1" dirty="0">
                          <a:solidFill>
                            <a:schemeClr val="bg2">
                              <a:lumMod val="10000"/>
                            </a:schemeClr>
                          </a:solidFill>
                          <a:effectLst/>
                          <a:latin typeface="+mj-lt"/>
                        </a:rPr>
                        <a:t> </a:t>
                      </a:r>
                      <a:r>
                        <a:rPr lang="ru-RU" sz="1050" b="1" dirty="0" err="1">
                          <a:solidFill>
                            <a:schemeClr val="bg2">
                              <a:lumMod val="10000"/>
                            </a:schemeClr>
                          </a:solidFill>
                          <a:effectLst/>
                          <a:latin typeface="+mj-lt"/>
                        </a:rPr>
                        <a:t>бо</a:t>
                      </a:r>
                      <a:r>
                        <a:rPr lang="ru-RU" sz="1050" b="1" dirty="0">
                          <a:solidFill>
                            <a:schemeClr val="bg2">
                              <a:lumMod val="10000"/>
                            </a:schemeClr>
                          </a:solidFill>
                          <a:effectLst/>
                          <a:latin typeface="+mj-lt"/>
                        </a:rPr>
                        <a:t> </a:t>
                      </a:r>
                      <a:r>
                        <a:rPr lang="ru-RU" sz="1050" b="1" dirty="0" err="1">
                          <a:solidFill>
                            <a:schemeClr val="bg2">
                              <a:lumMod val="10000"/>
                            </a:schemeClr>
                          </a:solidFill>
                          <a:effectLst/>
                          <a:latin typeface="+mj-lt"/>
                        </a:rPr>
                        <a:t>мум</a:t>
                      </a:r>
                      <a:r>
                        <a:rPr lang="ru-RU" sz="1050" b="1" dirty="0">
                          <a:solidFill>
                            <a:schemeClr val="bg2">
                              <a:lumMod val="10000"/>
                            </a:schemeClr>
                          </a:solidFill>
                          <a:effectLst/>
                          <a:latin typeface="+mj-lt"/>
                        </a:rPr>
                        <a:t> </a:t>
                      </a:r>
                      <a:r>
                        <a:rPr lang="ru-RU" sz="1050" b="1" dirty="0" err="1">
                          <a:solidFill>
                            <a:schemeClr val="bg2">
                              <a:lumMod val="10000"/>
                            </a:schemeClr>
                          </a:solidFill>
                          <a:effectLst/>
                          <a:latin typeface="+mj-lt"/>
                        </a:rPr>
                        <a:t>коркардашуда</a:t>
                      </a:r>
                      <a:endParaRPr lang="ru-RU" sz="1050" b="1"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solidFill>
                      <a:schemeClr val="accent1">
                        <a:lumMod val="40000"/>
                        <a:lumOff val="60000"/>
                      </a:schemeClr>
                    </a:solidFill>
                  </a:tcPr>
                </a:tc>
                <a:tc>
                  <a:txBody>
                    <a:bodyPr/>
                    <a:lstStyle/>
                    <a:p>
                      <a:pPr algn="ctr">
                        <a:spcAft>
                          <a:spcPts val="0"/>
                        </a:spcAft>
                      </a:pPr>
                      <a:r>
                        <a:rPr lang="ru-RU" sz="1050" b="1" dirty="0" err="1">
                          <a:solidFill>
                            <a:schemeClr val="bg2">
                              <a:lumMod val="10000"/>
                            </a:schemeClr>
                          </a:solidFill>
                          <a:effectLst/>
                          <a:latin typeface="+mj-lt"/>
                        </a:rPr>
                        <a:t>Шағалпӯш</a:t>
                      </a:r>
                      <a:r>
                        <a:rPr lang="ru-RU" sz="1050" b="1" dirty="0">
                          <a:solidFill>
                            <a:schemeClr val="bg2">
                              <a:lumMod val="10000"/>
                            </a:schemeClr>
                          </a:solidFill>
                          <a:effectLst/>
                          <a:latin typeface="+mj-lt"/>
                        </a:rPr>
                        <a:t> </a:t>
                      </a:r>
                      <a:endParaRPr lang="ru-RU" sz="1050" b="1"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solidFill>
                      <a:schemeClr val="accent1">
                        <a:lumMod val="40000"/>
                        <a:lumOff val="60000"/>
                      </a:schemeClr>
                    </a:solidFill>
                  </a:tcPr>
                </a:tc>
                <a:tc>
                  <a:txBody>
                    <a:bodyPr/>
                    <a:lstStyle/>
                    <a:p>
                      <a:pPr algn="ctr">
                        <a:spcAft>
                          <a:spcPts val="0"/>
                        </a:spcAft>
                      </a:pPr>
                      <a:r>
                        <a:rPr lang="ru-RU" sz="1050" b="1" dirty="0" err="1">
                          <a:solidFill>
                            <a:schemeClr val="bg2">
                              <a:lumMod val="10000"/>
                            </a:schemeClr>
                          </a:solidFill>
                          <a:effectLst/>
                          <a:latin typeface="+mj-lt"/>
                        </a:rPr>
                        <a:t>Хокӣ</a:t>
                      </a:r>
                      <a:r>
                        <a:rPr lang="ru-RU" sz="1050" b="1" dirty="0">
                          <a:solidFill>
                            <a:schemeClr val="bg2">
                              <a:lumMod val="10000"/>
                            </a:schemeClr>
                          </a:solidFill>
                          <a:effectLst/>
                          <a:latin typeface="+mj-lt"/>
                        </a:rPr>
                        <a:t> </a:t>
                      </a:r>
                      <a:endParaRPr lang="ru-RU" sz="1050" b="1"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solidFill>
                      <a:schemeClr val="accent1">
                        <a:lumMod val="40000"/>
                        <a:lumOff val="60000"/>
                      </a:schemeClr>
                    </a:solidFill>
                  </a:tcPr>
                </a:tc>
                <a:tc>
                  <a:txBody>
                    <a:bodyPr/>
                    <a:lstStyle/>
                    <a:p>
                      <a:pPr algn="ctr">
                        <a:spcAft>
                          <a:spcPts val="0"/>
                        </a:spcAft>
                      </a:pPr>
                      <a:r>
                        <a:rPr lang="tg-Cyrl-TJ" sz="1050" b="1" dirty="0">
                          <a:solidFill>
                            <a:schemeClr val="bg2">
                              <a:lumMod val="10000"/>
                            </a:schemeClr>
                          </a:solidFill>
                          <a:effectLst/>
                          <a:latin typeface="+mj-lt"/>
                          <a:ea typeface="Calibri" panose="020F0502020204030204" pitchFamily="34" charset="0"/>
                          <a:cs typeface="Mangal" panose="00000400000000000000" pitchFamily="2"/>
                        </a:rPr>
                        <a:t>Ҷамъ </a:t>
                      </a:r>
                      <a:endParaRPr lang="ru-RU" sz="1050" b="1"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solidFill>
                      <a:schemeClr val="accent1">
                        <a:lumMod val="40000"/>
                        <a:lumOff val="60000"/>
                      </a:schemeClr>
                    </a:solidFill>
                  </a:tcPr>
                </a:tc>
                <a:extLst>
                  <a:ext uri="{0D108BD9-81ED-4DB2-BD59-A6C34878D82A}">
                    <a16:rowId xmlns:a16="http://schemas.microsoft.com/office/drawing/2014/main" val="316600569"/>
                  </a:ext>
                </a:extLst>
              </a:tr>
              <a:tr h="276928">
                <a:tc>
                  <a:txBody>
                    <a:bodyPr/>
                    <a:lstStyle/>
                    <a:p>
                      <a:pPr algn="just">
                        <a:spcAft>
                          <a:spcPts val="0"/>
                        </a:spcAft>
                      </a:pPr>
                      <a:r>
                        <a:rPr lang="tg-Cyrl-TJ" sz="1200" b="0" kern="1200" dirty="0">
                          <a:solidFill>
                            <a:schemeClr val="bg1"/>
                          </a:solidFill>
                          <a:effectLst/>
                          <a:latin typeface="+mj-lt"/>
                          <a:ea typeface="+mn-ea"/>
                          <a:cs typeface="+mn-cs"/>
                        </a:rPr>
                        <a:t>Б</a:t>
                      </a:r>
                      <a:r>
                        <a:rPr lang="ru-RU" sz="1200" b="0" kern="1200" dirty="0">
                          <a:solidFill>
                            <a:schemeClr val="bg1"/>
                          </a:solidFill>
                          <a:effectLst/>
                          <a:latin typeface="+mj-lt"/>
                          <a:ea typeface="+mn-ea"/>
                          <a:cs typeface="+mn-cs"/>
                        </a:rPr>
                        <a:t>АЙНАЛМИЛАЛӢ</a:t>
                      </a:r>
                      <a:endParaRPr lang="ru-RU" sz="1200" b="0" kern="1200" dirty="0">
                        <a:solidFill>
                          <a:schemeClr val="bg1"/>
                        </a:solidFill>
                        <a:effectLst/>
                        <a:latin typeface="+mj-lt"/>
                        <a:ea typeface="Calibri" panose="020F0502020204030204" pitchFamily="34" charset="0"/>
                        <a:cs typeface="Mangal" panose="00000400000000000000" pitchFamily="2"/>
                      </a:endParaRPr>
                    </a:p>
                  </a:txBody>
                  <a:tcPr marL="36195" marR="360000" marT="0" marB="0" anchor="ctr"/>
                </a:tc>
                <a:tc>
                  <a:txBody>
                    <a:bodyPr/>
                    <a:lstStyle/>
                    <a:p>
                      <a:pPr algn="ctr">
                        <a:spcAft>
                          <a:spcPts val="0"/>
                        </a:spcAft>
                        <a:tabLst>
                          <a:tab pos="415290" algn="dec"/>
                        </a:tabLst>
                      </a:pPr>
                      <a:r>
                        <a:rPr lang="ru-RU" sz="1200" dirty="0">
                          <a:solidFill>
                            <a:schemeClr val="bg2">
                              <a:lumMod val="10000"/>
                            </a:schemeClr>
                          </a:solidFill>
                          <a:effectLst/>
                          <a:latin typeface="+mj-lt"/>
                        </a:rPr>
                        <a:t>1 815,4</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tc>
                <a:tc>
                  <a:txBody>
                    <a:bodyPr/>
                    <a:lstStyle/>
                    <a:p>
                      <a:pPr algn="ctr">
                        <a:spcAft>
                          <a:spcPts val="0"/>
                        </a:spcAft>
                        <a:tabLst>
                          <a:tab pos="415290" algn="dec"/>
                        </a:tabLst>
                      </a:pPr>
                      <a:r>
                        <a:rPr lang="ru-RU" sz="1200" dirty="0">
                          <a:solidFill>
                            <a:schemeClr val="bg2">
                              <a:lumMod val="10000"/>
                            </a:schemeClr>
                          </a:solidFill>
                          <a:effectLst/>
                          <a:latin typeface="+mj-lt"/>
                        </a:rPr>
                        <a:t>1 142</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tc>
                <a:tc>
                  <a:txBody>
                    <a:bodyPr/>
                    <a:lstStyle/>
                    <a:p>
                      <a:pPr algn="ctr">
                        <a:spcAft>
                          <a:spcPts val="0"/>
                        </a:spcAft>
                        <a:tabLst>
                          <a:tab pos="415290" algn="dec"/>
                        </a:tabLst>
                      </a:pPr>
                      <a:r>
                        <a:rPr lang="ru-RU" sz="1200" dirty="0">
                          <a:solidFill>
                            <a:schemeClr val="bg2">
                              <a:lumMod val="10000"/>
                            </a:schemeClr>
                          </a:solidFill>
                          <a:effectLst/>
                          <a:latin typeface="+mj-lt"/>
                        </a:rPr>
                        <a:t>353</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tc>
                <a:tc>
                  <a:txBody>
                    <a:bodyPr/>
                    <a:lstStyle/>
                    <a:p>
                      <a:pPr algn="ctr">
                        <a:spcAft>
                          <a:spcPts val="0"/>
                        </a:spcAft>
                        <a:tabLst>
                          <a:tab pos="415290" algn="dec"/>
                        </a:tabLst>
                      </a:pPr>
                      <a:r>
                        <a:rPr lang="ru-RU" sz="1200" dirty="0">
                          <a:solidFill>
                            <a:schemeClr val="bg2">
                              <a:lumMod val="10000"/>
                            </a:schemeClr>
                          </a:solidFill>
                          <a:effectLst/>
                          <a:latin typeface="+mj-lt"/>
                        </a:rPr>
                        <a:t>2</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tc>
                <a:tc>
                  <a:txBody>
                    <a:bodyPr/>
                    <a:lstStyle/>
                    <a:p>
                      <a:pPr algn="ctr">
                        <a:spcAft>
                          <a:spcPts val="0"/>
                        </a:spcAft>
                        <a:tabLst>
                          <a:tab pos="415290" algn="dec"/>
                        </a:tabLst>
                      </a:pPr>
                      <a:r>
                        <a:rPr lang="ru-RU" sz="1200" dirty="0">
                          <a:solidFill>
                            <a:schemeClr val="bg2">
                              <a:lumMod val="10000"/>
                            </a:schemeClr>
                          </a:solidFill>
                          <a:effectLst/>
                          <a:latin typeface="+mj-lt"/>
                        </a:rPr>
                        <a:t>3 383,6</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solidFill>
                      <a:schemeClr val="accent5">
                        <a:lumMod val="40000"/>
                        <a:lumOff val="60000"/>
                      </a:schemeClr>
                    </a:solidFill>
                  </a:tcPr>
                </a:tc>
                <a:extLst>
                  <a:ext uri="{0D108BD9-81ED-4DB2-BD59-A6C34878D82A}">
                    <a16:rowId xmlns:a16="http://schemas.microsoft.com/office/drawing/2014/main" val="2372899765"/>
                  </a:ext>
                </a:extLst>
              </a:tr>
              <a:tr h="276928">
                <a:tc>
                  <a:txBody>
                    <a:bodyPr/>
                    <a:lstStyle/>
                    <a:p>
                      <a:pPr algn="just">
                        <a:spcAft>
                          <a:spcPts val="0"/>
                        </a:spcAft>
                      </a:pPr>
                      <a:r>
                        <a:rPr lang="ru-RU" sz="1200" b="0" kern="1200" dirty="0">
                          <a:solidFill>
                            <a:schemeClr val="bg1"/>
                          </a:solidFill>
                          <a:effectLst/>
                          <a:latin typeface="+mj-lt"/>
                          <a:ea typeface="+mn-ea"/>
                          <a:cs typeface="+mn-cs"/>
                        </a:rPr>
                        <a:t>ҶУМҲУРИЯВӢ</a:t>
                      </a:r>
                      <a:endParaRPr lang="ru-RU" sz="1200" b="0" dirty="0">
                        <a:solidFill>
                          <a:schemeClr val="bg1"/>
                        </a:solidFill>
                        <a:effectLst/>
                        <a:latin typeface="+mj-lt"/>
                        <a:ea typeface="Calibri" panose="020F0502020204030204" pitchFamily="34" charset="0"/>
                        <a:cs typeface="Mangal" panose="00000400000000000000" pitchFamily="2"/>
                      </a:endParaRPr>
                    </a:p>
                  </a:txBody>
                  <a:tcPr marL="36195" marR="360000" marT="0" marB="0" anchor="ctr"/>
                </a:tc>
                <a:tc>
                  <a:txBody>
                    <a:bodyPr/>
                    <a:lstStyle/>
                    <a:p>
                      <a:pPr algn="ctr">
                        <a:spcAft>
                          <a:spcPts val="0"/>
                        </a:spcAft>
                        <a:tabLst>
                          <a:tab pos="415290" algn="dec"/>
                        </a:tabLst>
                      </a:pPr>
                      <a:r>
                        <a:rPr lang="ru-RU" sz="1200" dirty="0">
                          <a:solidFill>
                            <a:schemeClr val="bg2">
                              <a:lumMod val="10000"/>
                            </a:schemeClr>
                          </a:solidFill>
                          <a:effectLst/>
                          <a:latin typeface="+mj-lt"/>
                        </a:rPr>
                        <a:t>1 065</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tc>
                <a:tc>
                  <a:txBody>
                    <a:bodyPr/>
                    <a:lstStyle/>
                    <a:p>
                      <a:pPr algn="ctr">
                        <a:spcAft>
                          <a:spcPts val="0"/>
                        </a:spcAft>
                        <a:tabLst>
                          <a:tab pos="415290" algn="dec"/>
                        </a:tabLst>
                      </a:pPr>
                      <a:r>
                        <a:rPr lang="ru-RU" sz="1200" dirty="0">
                          <a:solidFill>
                            <a:schemeClr val="bg2">
                              <a:lumMod val="10000"/>
                            </a:schemeClr>
                          </a:solidFill>
                          <a:effectLst/>
                          <a:latin typeface="+mj-lt"/>
                        </a:rPr>
                        <a:t>564</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tc>
                <a:tc>
                  <a:txBody>
                    <a:bodyPr/>
                    <a:lstStyle/>
                    <a:p>
                      <a:pPr algn="ctr">
                        <a:spcAft>
                          <a:spcPts val="0"/>
                        </a:spcAft>
                        <a:tabLst>
                          <a:tab pos="415290" algn="dec"/>
                        </a:tabLst>
                      </a:pPr>
                      <a:r>
                        <a:rPr lang="ru-RU" sz="1200" dirty="0">
                          <a:solidFill>
                            <a:schemeClr val="bg2">
                              <a:lumMod val="10000"/>
                            </a:schemeClr>
                          </a:solidFill>
                          <a:effectLst/>
                          <a:latin typeface="+mj-lt"/>
                          <a:ea typeface="+mn-ea"/>
                          <a:cs typeface="+mn-cs"/>
                        </a:rPr>
                        <a:t>519,3</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tc>
                <a:tc>
                  <a:txBody>
                    <a:bodyPr/>
                    <a:lstStyle/>
                    <a:p>
                      <a:pPr algn="ctr">
                        <a:spcAft>
                          <a:spcPts val="0"/>
                        </a:spcAft>
                        <a:tabLst>
                          <a:tab pos="415290" algn="dec"/>
                        </a:tabLst>
                      </a:pPr>
                      <a:r>
                        <a:rPr lang="ru-RU" sz="1200" dirty="0">
                          <a:solidFill>
                            <a:schemeClr val="bg2">
                              <a:lumMod val="10000"/>
                            </a:schemeClr>
                          </a:solidFill>
                          <a:effectLst/>
                          <a:latin typeface="+mj-lt"/>
                        </a:rPr>
                        <a:t>36</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tc>
                <a:tc>
                  <a:txBody>
                    <a:bodyPr/>
                    <a:lstStyle/>
                    <a:p>
                      <a:pPr algn="ctr">
                        <a:spcAft>
                          <a:spcPts val="0"/>
                        </a:spcAft>
                        <a:tabLst>
                          <a:tab pos="415290" algn="dec"/>
                        </a:tabLst>
                      </a:pPr>
                      <a:r>
                        <a:rPr lang="ru-RU" sz="1200" dirty="0">
                          <a:solidFill>
                            <a:schemeClr val="bg2">
                              <a:lumMod val="10000"/>
                            </a:schemeClr>
                          </a:solidFill>
                          <a:effectLst/>
                          <a:latin typeface="+mj-lt"/>
                        </a:rPr>
                        <a:t>2 184</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solidFill>
                      <a:schemeClr val="accent5">
                        <a:lumMod val="40000"/>
                        <a:lumOff val="60000"/>
                      </a:schemeClr>
                    </a:solidFill>
                  </a:tcPr>
                </a:tc>
                <a:extLst>
                  <a:ext uri="{0D108BD9-81ED-4DB2-BD59-A6C34878D82A}">
                    <a16:rowId xmlns:a16="http://schemas.microsoft.com/office/drawing/2014/main" val="946286365"/>
                  </a:ext>
                </a:extLst>
              </a:tr>
              <a:tr h="247435">
                <a:tc>
                  <a:txBody>
                    <a:bodyPr/>
                    <a:lstStyle/>
                    <a:p>
                      <a:pPr algn="just">
                        <a:spcAft>
                          <a:spcPts val="0"/>
                        </a:spcAft>
                      </a:pPr>
                      <a:r>
                        <a:rPr lang="tg-Cyrl-TJ" sz="1200" b="0" dirty="0">
                          <a:solidFill>
                            <a:schemeClr val="bg1"/>
                          </a:solidFill>
                          <a:effectLst/>
                          <a:latin typeface="+mj-lt"/>
                          <a:ea typeface="Calibri" panose="020F0502020204030204" pitchFamily="34" charset="0"/>
                          <a:cs typeface="Mangal" panose="00000400000000000000" pitchFamily="2"/>
                        </a:rPr>
                        <a:t>М</a:t>
                      </a:r>
                      <a:r>
                        <a:rPr lang="ru-RU" sz="1200" b="0" dirty="0">
                          <a:solidFill>
                            <a:schemeClr val="bg1"/>
                          </a:solidFill>
                          <a:effectLst/>
                          <a:latin typeface="+mj-lt"/>
                          <a:ea typeface="Calibri" panose="020F0502020204030204" pitchFamily="34" charset="0"/>
                          <a:cs typeface="Mangal" panose="00000400000000000000" pitchFamily="2"/>
                        </a:rPr>
                        <a:t>АҲАЛЛӢ</a:t>
                      </a:r>
                    </a:p>
                  </a:txBody>
                  <a:tcPr marL="36195" marR="360000" marT="0" marB="0" anchor="ctr"/>
                </a:tc>
                <a:tc>
                  <a:txBody>
                    <a:bodyPr/>
                    <a:lstStyle/>
                    <a:p>
                      <a:pPr algn="ctr">
                        <a:spcAft>
                          <a:spcPts val="0"/>
                        </a:spcAft>
                        <a:tabLst>
                          <a:tab pos="415290" algn="dec"/>
                        </a:tabLst>
                      </a:pPr>
                      <a:r>
                        <a:rPr lang="ru-RU" sz="1200" dirty="0">
                          <a:solidFill>
                            <a:schemeClr val="bg2">
                              <a:lumMod val="10000"/>
                            </a:schemeClr>
                          </a:solidFill>
                          <a:effectLst/>
                          <a:latin typeface="+mj-lt"/>
                        </a:rPr>
                        <a:t> 1 941</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tc>
                <a:tc>
                  <a:txBody>
                    <a:bodyPr/>
                    <a:lstStyle/>
                    <a:p>
                      <a:pPr algn="ctr">
                        <a:spcAft>
                          <a:spcPts val="0"/>
                        </a:spcAft>
                        <a:tabLst>
                          <a:tab pos="415290" algn="dec"/>
                        </a:tabLst>
                      </a:pPr>
                      <a:r>
                        <a:rPr lang="ru-RU" sz="1200" dirty="0">
                          <a:solidFill>
                            <a:schemeClr val="bg2">
                              <a:lumMod val="10000"/>
                            </a:schemeClr>
                          </a:solidFill>
                          <a:effectLst/>
                          <a:latin typeface="+mj-lt"/>
                        </a:rPr>
                        <a:t>3 789</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tc>
                <a:tc>
                  <a:txBody>
                    <a:bodyPr/>
                    <a:lstStyle/>
                    <a:p>
                      <a:pPr algn="ctr">
                        <a:spcAft>
                          <a:spcPts val="0"/>
                        </a:spcAft>
                        <a:tabLst>
                          <a:tab pos="415290" algn="dec"/>
                        </a:tabLst>
                      </a:pPr>
                      <a:r>
                        <a:rPr lang="ru-RU" sz="1200" dirty="0">
                          <a:solidFill>
                            <a:schemeClr val="bg2">
                              <a:lumMod val="10000"/>
                            </a:schemeClr>
                          </a:solidFill>
                          <a:effectLst/>
                          <a:latin typeface="+mj-lt"/>
                        </a:rPr>
                        <a:t>1</a:t>
                      </a:r>
                      <a:r>
                        <a:rPr lang="ru-RU" sz="1200" baseline="0" dirty="0">
                          <a:solidFill>
                            <a:schemeClr val="bg2">
                              <a:lumMod val="10000"/>
                            </a:schemeClr>
                          </a:solidFill>
                          <a:effectLst/>
                          <a:latin typeface="+mj-lt"/>
                        </a:rPr>
                        <a:t> 878</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tc>
                <a:tc>
                  <a:txBody>
                    <a:bodyPr/>
                    <a:lstStyle/>
                    <a:p>
                      <a:pPr algn="ctr">
                        <a:spcAft>
                          <a:spcPts val="0"/>
                        </a:spcAft>
                        <a:tabLst>
                          <a:tab pos="415290" algn="dec"/>
                        </a:tabLst>
                      </a:pPr>
                      <a:r>
                        <a:rPr lang="ru-RU" sz="1200" dirty="0">
                          <a:solidFill>
                            <a:schemeClr val="bg2">
                              <a:lumMod val="10000"/>
                            </a:schemeClr>
                          </a:solidFill>
                          <a:effectLst/>
                          <a:latin typeface="+mj-lt"/>
                        </a:rPr>
                        <a:t>1 139</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tc>
                <a:tc>
                  <a:txBody>
                    <a:bodyPr/>
                    <a:lstStyle/>
                    <a:p>
                      <a:pPr algn="ctr">
                        <a:spcAft>
                          <a:spcPts val="0"/>
                        </a:spcAft>
                        <a:tabLst>
                          <a:tab pos="415290" algn="dec"/>
                        </a:tabLst>
                      </a:pPr>
                      <a:r>
                        <a:rPr lang="ru-RU" sz="1200" dirty="0">
                          <a:solidFill>
                            <a:schemeClr val="bg2">
                              <a:lumMod val="10000"/>
                            </a:schemeClr>
                          </a:solidFill>
                          <a:effectLst/>
                          <a:latin typeface="+mj-lt"/>
                        </a:rPr>
                        <a:t>8 746,5</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solidFill>
                      <a:schemeClr val="accent5">
                        <a:lumMod val="40000"/>
                        <a:lumOff val="60000"/>
                      </a:schemeClr>
                    </a:solidFill>
                  </a:tcPr>
                </a:tc>
                <a:extLst>
                  <a:ext uri="{0D108BD9-81ED-4DB2-BD59-A6C34878D82A}">
                    <a16:rowId xmlns:a16="http://schemas.microsoft.com/office/drawing/2014/main" val="4060882877"/>
                  </a:ext>
                </a:extLst>
              </a:tr>
              <a:tr h="247435">
                <a:tc>
                  <a:txBody>
                    <a:bodyPr/>
                    <a:lstStyle/>
                    <a:p>
                      <a:pPr algn="ctr">
                        <a:spcAft>
                          <a:spcPts val="0"/>
                        </a:spcAft>
                      </a:pPr>
                      <a:r>
                        <a:rPr lang="tg-Cyrl-TJ" sz="1200" dirty="0">
                          <a:solidFill>
                            <a:schemeClr val="bg2">
                              <a:lumMod val="10000"/>
                            </a:schemeClr>
                          </a:solidFill>
                          <a:effectLst/>
                          <a:latin typeface="+mj-lt"/>
                          <a:ea typeface="Calibri" panose="020F0502020204030204" pitchFamily="34" charset="0"/>
                          <a:cs typeface="Mangal" panose="00000400000000000000" pitchFamily="2"/>
                        </a:rPr>
                        <a:t>Ҳамагӣ </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0000" marT="0" marB="0" anchor="ctr">
                    <a:solidFill>
                      <a:schemeClr val="accent1">
                        <a:lumMod val="40000"/>
                        <a:lumOff val="60000"/>
                      </a:schemeClr>
                    </a:solidFill>
                  </a:tcPr>
                </a:tc>
                <a:tc>
                  <a:txBody>
                    <a:bodyPr/>
                    <a:lstStyle/>
                    <a:p>
                      <a:pPr algn="ctr">
                        <a:spcAft>
                          <a:spcPts val="0"/>
                        </a:spcAft>
                        <a:tabLst>
                          <a:tab pos="415290" algn="dec"/>
                        </a:tabLst>
                      </a:pPr>
                      <a:r>
                        <a:rPr lang="ru-RU" sz="1200" dirty="0">
                          <a:solidFill>
                            <a:schemeClr val="bg2">
                              <a:lumMod val="10000"/>
                            </a:schemeClr>
                          </a:solidFill>
                          <a:effectLst/>
                          <a:latin typeface="+mj-lt"/>
                          <a:ea typeface="Calibri" panose="020F0502020204030204" pitchFamily="34" charset="0"/>
                          <a:cs typeface="Mangal" panose="00000400000000000000" pitchFamily="2"/>
                        </a:rPr>
                        <a:t>4 821,4</a:t>
                      </a:r>
                    </a:p>
                  </a:txBody>
                  <a:tcPr marL="36195" marR="36195" marT="0" marB="0" anchor="ctr">
                    <a:solidFill>
                      <a:schemeClr val="accent1">
                        <a:lumMod val="40000"/>
                        <a:lumOff val="60000"/>
                      </a:schemeClr>
                    </a:solidFill>
                  </a:tcPr>
                </a:tc>
                <a:tc>
                  <a:txBody>
                    <a:bodyPr/>
                    <a:lstStyle/>
                    <a:p>
                      <a:pPr algn="ctr">
                        <a:spcAft>
                          <a:spcPts val="0"/>
                        </a:spcAft>
                        <a:tabLst>
                          <a:tab pos="415290" algn="dec"/>
                        </a:tabLst>
                      </a:pPr>
                      <a:r>
                        <a:rPr lang="ru-RU" sz="1200" dirty="0">
                          <a:solidFill>
                            <a:schemeClr val="bg2">
                              <a:lumMod val="10000"/>
                            </a:schemeClr>
                          </a:solidFill>
                          <a:effectLst/>
                          <a:latin typeface="+mj-lt"/>
                          <a:ea typeface="Calibri" panose="020F0502020204030204" pitchFamily="34" charset="0"/>
                          <a:cs typeface="Mangal" panose="00000400000000000000" pitchFamily="2"/>
                        </a:rPr>
                        <a:t>5 495</a:t>
                      </a:r>
                    </a:p>
                  </a:txBody>
                  <a:tcPr marL="36195" marR="36195" marT="0" marB="0" anchor="ctr">
                    <a:solidFill>
                      <a:schemeClr val="accent1">
                        <a:lumMod val="40000"/>
                        <a:lumOff val="60000"/>
                      </a:schemeClr>
                    </a:solidFill>
                  </a:tcPr>
                </a:tc>
                <a:tc>
                  <a:txBody>
                    <a:bodyPr/>
                    <a:lstStyle/>
                    <a:p>
                      <a:pPr algn="ctr">
                        <a:spcAft>
                          <a:spcPts val="0"/>
                        </a:spcAft>
                        <a:tabLst>
                          <a:tab pos="415290" algn="dec"/>
                        </a:tabLst>
                      </a:pPr>
                      <a:r>
                        <a:rPr lang="ru-RU" sz="1200" dirty="0">
                          <a:solidFill>
                            <a:schemeClr val="bg2">
                              <a:lumMod val="10000"/>
                            </a:schemeClr>
                          </a:solidFill>
                          <a:effectLst/>
                          <a:latin typeface="+mj-lt"/>
                          <a:ea typeface="Calibri" panose="020F0502020204030204" pitchFamily="34" charset="0"/>
                          <a:cs typeface="Mangal" panose="00000400000000000000" pitchFamily="2"/>
                        </a:rPr>
                        <a:t>2 750,3</a:t>
                      </a:r>
                    </a:p>
                  </a:txBody>
                  <a:tcPr marL="36195" marR="36195" marT="0" marB="0" anchor="ctr">
                    <a:solidFill>
                      <a:schemeClr val="accent1">
                        <a:lumMod val="40000"/>
                        <a:lumOff val="60000"/>
                      </a:schemeClr>
                    </a:solidFill>
                  </a:tcPr>
                </a:tc>
                <a:tc>
                  <a:txBody>
                    <a:bodyPr/>
                    <a:lstStyle/>
                    <a:p>
                      <a:pPr algn="ctr">
                        <a:spcAft>
                          <a:spcPts val="0"/>
                        </a:spcAft>
                        <a:tabLst>
                          <a:tab pos="415290" algn="dec"/>
                        </a:tabLst>
                      </a:pPr>
                      <a:r>
                        <a:rPr lang="ru-RU" sz="1200" dirty="0">
                          <a:solidFill>
                            <a:schemeClr val="bg2">
                              <a:lumMod val="10000"/>
                            </a:schemeClr>
                          </a:solidFill>
                          <a:effectLst/>
                          <a:latin typeface="+mj-lt"/>
                          <a:ea typeface="Calibri" panose="020F0502020204030204" pitchFamily="34" charset="0"/>
                          <a:cs typeface="Mangal" panose="00000400000000000000" pitchFamily="2"/>
                        </a:rPr>
                        <a:t>1 177</a:t>
                      </a:r>
                    </a:p>
                  </a:txBody>
                  <a:tcPr marL="36195" marR="36195" marT="0" marB="0" anchor="ctr">
                    <a:solidFill>
                      <a:schemeClr val="accent1">
                        <a:lumMod val="40000"/>
                        <a:lumOff val="60000"/>
                      </a:schemeClr>
                    </a:solidFill>
                  </a:tcPr>
                </a:tc>
                <a:tc>
                  <a:txBody>
                    <a:bodyPr/>
                    <a:lstStyle/>
                    <a:p>
                      <a:pPr algn="ctr">
                        <a:spcAft>
                          <a:spcPts val="0"/>
                        </a:spcAft>
                        <a:tabLst>
                          <a:tab pos="415290" algn="dec"/>
                        </a:tabLst>
                      </a:pPr>
                      <a:r>
                        <a:rPr lang="ru-RU" sz="1200" dirty="0">
                          <a:solidFill>
                            <a:schemeClr val="bg2">
                              <a:lumMod val="10000"/>
                            </a:schemeClr>
                          </a:solidFill>
                          <a:effectLst/>
                          <a:latin typeface="+mj-lt"/>
                          <a:ea typeface="Calibri" panose="020F0502020204030204" pitchFamily="34" charset="0"/>
                          <a:cs typeface="Mangal" panose="00000400000000000000" pitchFamily="2"/>
                        </a:rPr>
                        <a:t>14 314</a:t>
                      </a:r>
                    </a:p>
                  </a:txBody>
                  <a:tcPr marL="36195" marR="36195" marT="0" marB="0" anchor="ctr">
                    <a:solidFill>
                      <a:schemeClr val="accent1">
                        <a:lumMod val="40000"/>
                        <a:lumOff val="60000"/>
                      </a:schemeClr>
                    </a:solidFill>
                  </a:tcPr>
                </a:tc>
                <a:extLst>
                  <a:ext uri="{0D108BD9-81ED-4DB2-BD59-A6C34878D82A}">
                    <a16:rowId xmlns:a16="http://schemas.microsoft.com/office/drawing/2014/main" val="410188831"/>
                  </a:ext>
                </a:extLst>
              </a:tr>
            </a:tbl>
          </a:graphicData>
        </a:graphic>
      </p:graphicFrame>
      <p:sp>
        <p:nvSpPr>
          <p:cNvPr id="32" name="TextBox 31">
            <a:extLst>
              <a:ext uri="{FF2B5EF4-FFF2-40B4-BE49-F238E27FC236}">
                <a16:creationId xmlns:a16="http://schemas.microsoft.com/office/drawing/2014/main" id="{CE66486F-44D7-08F4-7DBA-33DC28C74487}"/>
              </a:ext>
            </a:extLst>
          </p:cNvPr>
          <p:cNvSpPr txBox="1"/>
          <p:nvPr/>
        </p:nvSpPr>
        <p:spPr>
          <a:xfrm>
            <a:off x="5016500" y="1995487"/>
            <a:ext cx="6337300" cy="307777"/>
          </a:xfrm>
          <a:prstGeom prst="rect">
            <a:avLst/>
          </a:prstGeom>
          <a:noFill/>
        </p:spPr>
        <p:txBody>
          <a:bodyPr wrap="square">
            <a:spAutoFit/>
          </a:bodyPr>
          <a:lstStyle/>
          <a:p>
            <a:r>
              <a:rPr lang="ru-RU" sz="1400" dirty="0">
                <a:solidFill>
                  <a:srgbClr val="002060"/>
                </a:solidFill>
                <a:latin typeface="Times New Roman" panose="02020603050405020304" pitchFamily="18" charset="0"/>
                <a:cs typeface="Times New Roman" panose="02020603050405020304" pitchFamily="18" charset="0"/>
              </a:rPr>
              <a:t>НА</a:t>
            </a:r>
            <a:r>
              <a:rPr lang="tg-Cyrl-TJ" sz="1400" dirty="0">
                <a:solidFill>
                  <a:srgbClr val="002060"/>
                </a:solidFill>
                <a:latin typeface="Times New Roman" panose="02020603050405020304" pitchFamily="18" charset="0"/>
                <a:cs typeface="Times New Roman" panose="02020603050405020304" pitchFamily="18" charset="0"/>
              </a:rPr>
              <a:t>ВЪИ БОЛОПӮШ ВА ДАРОЗИИ РОҲҲО БО КМ.</a:t>
            </a:r>
            <a:endParaRPr lang="ru-RU" sz="1400"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42244499-B514-C66F-D5B4-B62360AA27E6}"/>
              </a:ext>
            </a:extLst>
          </p:cNvPr>
          <p:cNvPicPr>
            <a:picLocks noChangeAspect="1"/>
          </p:cNvPicPr>
          <p:nvPr/>
        </p:nvPicPr>
        <p:blipFill rotWithShape="1">
          <a:blip r:embed="rId3"/>
          <a:srcRect l="24587" t="24408" r="25908" b="19850"/>
          <a:stretch/>
        </p:blipFill>
        <p:spPr>
          <a:xfrm>
            <a:off x="5117340" y="4387020"/>
            <a:ext cx="1944489" cy="1410238"/>
          </a:xfrm>
          <a:prstGeom prst="rect">
            <a:avLst/>
          </a:prstGeom>
        </p:spPr>
      </p:pic>
      <p:pic>
        <p:nvPicPr>
          <p:cNvPr id="4" name="Рисунок 3">
            <a:extLst>
              <a:ext uri="{FF2B5EF4-FFF2-40B4-BE49-F238E27FC236}">
                <a16:creationId xmlns:a16="http://schemas.microsoft.com/office/drawing/2014/main" id="{4016E614-EF79-2EDD-F855-627616B5E852}"/>
              </a:ext>
            </a:extLst>
          </p:cNvPr>
          <p:cNvPicPr>
            <a:picLocks noChangeAspect="1"/>
          </p:cNvPicPr>
          <p:nvPr/>
        </p:nvPicPr>
        <p:blipFill rotWithShape="1">
          <a:blip r:embed="rId4"/>
          <a:srcRect l="22903" t="25786" r="24086" b="18817"/>
          <a:stretch/>
        </p:blipFill>
        <p:spPr>
          <a:xfrm>
            <a:off x="7267827" y="4386443"/>
            <a:ext cx="1944489" cy="1410238"/>
          </a:xfrm>
          <a:prstGeom prst="rect">
            <a:avLst/>
          </a:prstGeom>
        </p:spPr>
      </p:pic>
      <p:pic>
        <p:nvPicPr>
          <p:cNvPr id="5" name="Рисунок 4">
            <a:extLst>
              <a:ext uri="{FF2B5EF4-FFF2-40B4-BE49-F238E27FC236}">
                <a16:creationId xmlns:a16="http://schemas.microsoft.com/office/drawing/2014/main" id="{16CA0751-48BC-DE2E-76E3-944DD2D91300}"/>
              </a:ext>
            </a:extLst>
          </p:cNvPr>
          <p:cNvPicPr>
            <a:picLocks noChangeAspect="1"/>
          </p:cNvPicPr>
          <p:nvPr/>
        </p:nvPicPr>
        <p:blipFill rotWithShape="1">
          <a:blip r:embed="rId5"/>
          <a:srcRect l="23871" t="24925" r="23871" b="19333"/>
          <a:stretch/>
        </p:blipFill>
        <p:spPr>
          <a:xfrm>
            <a:off x="9418315" y="4386443"/>
            <a:ext cx="1935486" cy="1412813"/>
          </a:xfrm>
          <a:prstGeom prst="rect">
            <a:avLst/>
          </a:prstGeom>
        </p:spPr>
      </p:pic>
      <p:sp>
        <p:nvSpPr>
          <p:cNvPr id="7" name="TextBox 6">
            <a:extLst>
              <a:ext uri="{FF2B5EF4-FFF2-40B4-BE49-F238E27FC236}">
                <a16:creationId xmlns:a16="http://schemas.microsoft.com/office/drawing/2014/main" id="{DDD91ECA-9578-E325-39A4-E54D687A1CC6}"/>
              </a:ext>
            </a:extLst>
          </p:cNvPr>
          <p:cNvSpPr txBox="1"/>
          <p:nvPr/>
        </p:nvSpPr>
        <p:spPr>
          <a:xfrm>
            <a:off x="5038294" y="5378452"/>
            <a:ext cx="2183059" cy="322652"/>
          </a:xfrm>
          <a:prstGeom prst="rect">
            <a:avLst/>
          </a:prstGeom>
          <a:noFill/>
        </p:spPr>
        <p:txBody>
          <a:bodyPr wrap="square">
            <a:spAutoFit/>
          </a:bodyPr>
          <a:lstStyle/>
          <a:p>
            <a:pPr>
              <a:lnSpc>
                <a:spcPct val="107000"/>
              </a:lnSpc>
              <a:spcAft>
                <a:spcPts val="800"/>
              </a:spcAft>
            </a:pPr>
            <a:r>
              <a:rPr lang="tg-Cyrl-TJ" sz="15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Асфалтпӯш- 4832,3 км</a:t>
            </a:r>
          </a:p>
        </p:txBody>
      </p:sp>
      <p:sp>
        <p:nvSpPr>
          <p:cNvPr id="9" name="TextBox 8">
            <a:extLst>
              <a:ext uri="{FF2B5EF4-FFF2-40B4-BE49-F238E27FC236}">
                <a16:creationId xmlns:a16="http://schemas.microsoft.com/office/drawing/2014/main" id="{7D05446B-B77D-9132-3873-20FCB664491C}"/>
              </a:ext>
            </a:extLst>
          </p:cNvPr>
          <p:cNvSpPr txBox="1"/>
          <p:nvPr/>
        </p:nvSpPr>
        <p:spPr>
          <a:xfrm>
            <a:off x="7317293" y="5386088"/>
            <a:ext cx="1895023" cy="322652"/>
          </a:xfrm>
          <a:prstGeom prst="rect">
            <a:avLst/>
          </a:prstGeom>
          <a:noFill/>
        </p:spPr>
        <p:txBody>
          <a:bodyPr wrap="square">
            <a:spAutoFit/>
          </a:bodyPr>
          <a:lstStyle/>
          <a:p>
            <a:pPr>
              <a:lnSpc>
                <a:spcPct val="107000"/>
              </a:lnSpc>
              <a:spcAft>
                <a:spcPts val="800"/>
              </a:spcAft>
            </a:pPr>
            <a:r>
              <a:rPr lang="tg-Cyrl-TJ" sz="15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Шағалпӯш-8305 км</a:t>
            </a:r>
          </a:p>
        </p:txBody>
      </p:sp>
      <p:sp>
        <p:nvSpPr>
          <p:cNvPr id="12" name="TextBox 11">
            <a:extLst>
              <a:ext uri="{FF2B5EF4-FFF2-40B4-BE49-F238E27FC236}">
                <a16:creationId xmlns:a16="http://schemas.microsoft.com/office/drawing/2014/main" id="{87705C69-9A2D-1209-A5E9-925A454F4A47}"/>
              </a:ext>
            </a:extLst>
          </p:cNvPr>
          <p:cNvSpPr txBox="1"/>
          <p:nvPr/>
        </p:nvSpPr>
        <p:spPr>
          <a:xfrm>
            <a:off x="9688580" y="5373963"/>
            <a:ext cx="1561339" cy="327141"/>
          </a:xfrm>
          <a:prstGeom prst="rect">
            <a:avLst/>
          </a:prstGeom>
          <a:noFill/>
        </p:spPr>
        <p:txBody>
          <a:bodyPr wrap="square">
            <a:spAutoFit/>
          </a:bodyPr>
          <a:lstStyle/>
          <a:p>
            <a:pPr>
              <a:lnSpc>
                <a:spcPct val="107000"/>
              </a:lnSpc>
              <a:spcAft>
                <a:spcPts val="800"/>
              </a:spcAft>
            </a:pPr>
            <a:r>
              <a:rPr lang="tg-Cyrl-TJ" sz="15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Хокӣ-1177 км</a:t>
            </a:r>
            <a:endParaRPr lang="ru-RU" sz="15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461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Объект 11">
            <a:extLst>
              <a:ext uri="{FF2B5EF4-FFF2-40B4-BE49-F238E27FC236}">
                <a16:creationId xmlns:a16="http://schemas.microsoft.com/office/drawing/2014/main" id="{65B5003B-9CA4-DA5F-28BC-9E8D5667AA53}"/>
              </a:ext>
            </a:extLst>
          </p:cNvPr>
          <p:cNvSpPr txBox="1">
            <a:spLocks/>
          </p:cNvSpPr>
          <p:nvPr/>
        </p:nvSpPr>
        <p:spPr>
          <a:xfrm>
            <a:off x="8418514" y="1986755"/>
            <a:ext cx="2427286" cy="1772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a:p>
        </p:txBody>
      </p:sp>
      <p:sp>
        <p:nvSpPr>
          <p:cNvPr id="14" name="Объект 11">
            <a:extLst>
              <a:ext uri="{FF2B5EF4-FFF2-40B4-BE49-F238E27FC236}">
                <a16:creationId xmlns:a16="http://schemas.microsoft.com/office/drawing/2014/main" id="{266130CB-F50D-EE18-39CB-366246E2A5A5}"/>
              </a:ext>
            </a:extLst>
          </p:cNvPr>
          <p:cNvSpPr txBox="1">
            <a:spLocks/>
          </p:cNvSpPr>
          <p:nvPr/>
        </p:nvSpPr>
        <p:spPr>
          <a:xfrm>
            <a:off x="8418514" y="1986755"/>
            <a:ext cx="2427286" cy="1772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a:p>
        </p:txBody>
      </p:sp>
      <p:sp>
        <p:nvSpPr>
          <p:cNvPr id="16" name="Объект 11">
            <a:extLst>
              <a:ext uri="{FF2B5EF4-FFF2-40B4-BE49-F238E27FC236}">
                <a16:creationId xmlns:a16="http://schemas.microsoft.com/office/drawing/2014/main" id="{2CA7B8E8-3432-D5B9-3429-AA847C792D07}"/>
              </a:ext>
            </a:extLst>
          </p:cNvPr>
          <p:cNvSpPr txBox="1">
            <a:spLocks/>
          </p:cNvSpPr>
          <p:nvPr/>
        </p:nvSpPr>
        <p:spPr>
          <a:xfrm>
            <a:off x="5446714" y="4168377"/>
            <a:ext cx="2427286" cy="1772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a:p>
        </p:txBody>
      </p:sp>
      <p:sp>
        <p:nvSpPr>
          <p:cNvPr id="17" name="Объект 11">
            <a:extLst>
              <a:ext uri="{FF2B5EF4-FFF2-40B4-BE49-F238E27FC236}">
                <a16:creationId xmlns:a16="http://schemas.microsoft.com/office/drawing/2014/main" id="{2F3E006C-F4E5-4163-3B89-06F1D5337195}"/>
              </a:ext>
            </a:extLst>
          </p:cNvPr>
          <p:cNvSpPr txBox="1">
            <a:spLocks/>
          </p:cNvSpPr>
          <p:nvPr/>
        </p:nvSpPr>
        <p:spPr>
          <a:xfrm>
            <a:off x="8329614" y="1986755"/>
            <a:ext cx="2427286" cy="1772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a:p>
        </p:txBody>
      </p:sp>
      <p:graphicFrame>
        <p:nvGraphicFramePr>
          <p:cNvPr id="30" name="Объект 5">
            <a:extLst>
              <a:ext uri="{FF2B5EF4-FFF2-40B4-BE49-F238E27FC236}">
                <a16:creationId xmlns:a16="http://schemas.microsoft.com/office/drawing/2014/main" id="{4000BEE5-1360-2182-2BD8-07469749B427}"/>
              </a:ext>
            </a:extLst>
          </p:cNvPr>
          <p:cNvGraphicFramePr>
            <a:graphicFrameLocks/>
          </p:cNvGraphicFramePr>
          <p:nvPr>
            <p:extLst>
              <p:ext uri="{D42A27DB-BD31-4B8C-83A1-F6EECF244321}">
                <p14:modId xmlns:p14="http://schemas.microsoft.com/office/powerpoint/2010/main" val="2947576404"/>
              </p:ext>
            </p:extLst>
          </p:nvPr>
        </p:nvGraphicFramePr>
        <p:xfrm>
          <a:off x="4577405" y="1809783"/>
          <a:ext cx="6532916" cy="1949416"/>
        </p:xfrm>
        <a:graphic>
          <a:graphicData uri="http://schemas.openxmlformats.org/drawingml/2006/table">
            <a:tbl>
              <a:tblPr firstRow="1" firstCol="1"/>
              <a:tblGrid>
                <a:gridCol w="1683343">
                  <a:extLst>
                    <a:ext uri="{9D8B030D-6E8A-4147-A177-3AD203B41FA5}">
                      <a16:colId xmlns:a16="http://schemas.microsoft.com/office/drawing/2014/main" val="3333408101"/>
                    </a:ext>
                  </a:extLst>
                </a:gridCol>
                <a:gridCol w="652508">
                  <a:extLst>
                    <a:ext uri="{9D8B030D-6E8A-4147-A177-3AD203B41FA5}">
                      <a16:colId xmlns:a16="http://schemas.microsoft.com/office/drawing/2014/main" val="1887510974"/>
                    </a:ext>
                  </a:extLst>
                </a:gridCol>
                <a:gridCol w="613799">
                  <a:extLst>
                    <a:ext uri="{9D8B030D-6E8A-4147-A177-3AD203B41FA5}">
                      <a16:colId xmlns:a16="http://schemas.microsoft.com/office/drawing/2014/main" val="3227078601"/>
                    </a:ext>
                  </a:extLst>
                </a:gridCol>
                <a:gridCol w="610807">
                  <a:extLst>
                    <a:ext uri="{9D8B030D-6E8A-4147-A177-3AD203B41FA5}">
                      <a16:colId xmlns:a16="http://schemas.microsoft.com/office/drawing/2014/main" val="3098347386"/>
                    </a:ext>
                  </a:extLst>
                </a:gridCol>
                <a:gridCol w="575955">
                  <a:extLst>
                    <a:ext uri="{9D8B030D-6E8A-4147-A177-3AD203B41FA5}">
                      <a16:colId xmlns:a16="http://schemas.microsoft.com/office/drawing/2014/main" val="3401585126"/>
                    </a:ext>
                  </a:extLst>
                </a:gridCol>
                <a:gridCol w="641891">
                  <a:extLst>
                    <a:ext uri="{9D8B030D-6E8A-4147-A177-3AD203B41FA5}">
                      <a16:colId xmlns:a16="http://schemas.microsoft.com/office/drawing/2014/main" val="2644649272"/>
                    </a:ext>
                  </a:extLst>
                </a:gridCol>
                <a:gridCol w="597028">
                  <a:extLst>
                    <a:ext uri="{9D8B030D-6E8A-4147-A177-3AD203B41FA5}">
                      <a16:colId xmlns:a16="http://schemas.microsoft.com/office/drawing/2014/main" val="525238033"/>
                    </a:ext>
                  </a:extLst>
                </a:gridCol>
                <a:gridCol w="625439">
                  <a:extLst>
                    <a:ext uri="{9D8B030D-6E8A-4147-A177-3AD203B41FA5}">
                      <a16:colId xmlns:a16="http://schemas.microsoft.com/office/drawing/2014/main" val="866341021"/>
                    </a:ext>
                  </a:extLst>
                </a:gridCol>
                <a:gridCol w="532146">
                  <a:extLst>
                    <a:ext uri="{9D8B030D-6E8A-4147-A177-3AD203B41FA5}">
                      <a16:colId xmlns:a16="http://schemas.microsoft.com/office/drawing/2014/main" val="1745892676"/>
                    </a:ext>
                  </a:extLst>
                </a:gridCol>
              </a:tblGrid>
              <a:tr h="309350">
                <a:tc rowSpan="2">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spcAft>
                          <a:spcPts val="0"/>
                        </a:spcAft>
                      </a:pPr>
                      <a:r>
                        <a:rPr lang="ru-RU" sz="1200" b="1" kern="1200" dirty="0">
                          <a:solidFill>
                            <a:schemeClr val="bg2">
                              <a:lumMod val="10000"/>
                            </a:schemeClr>
                          </a:solidFill>
                          <a:effectLst/>
                          <a:latin typeface="Calibri" panose="020F0502020204030204"/>
                          <a:ea typeface="+mn-ea"/>
                          <a:cs typeface="+mn-cs"/>
                        </a:rPr>
                        <a:t>ТАЪИНОТ</a:t>
                      </a:r>
                      <a:endParaRPr lang="ru-RU" sz="1200" b="1" kern="1200" dirty="0">
                        <a:solidFill>
                          <a:schemeClr val="bg2">
                            <a:lumMod val="10000"/>
                          </a:schemeClr>
                        </a:solidFill>
                        <a:effectLst/>
                        <a:latin typeface="Calibri" panose="020F0502020204030204"/>
                        <a:ea typeface="Calibri" panose="020F0502020204030204" pitchFamily="34" charset="0"/>
                        <a:cs typeface="Mangal" panose="00000400000000000000" pitchFamily="2"/>
                      </a:endParaRPr>
                    </a:p>
                  </a:txBody>
                  <a:tcPr marL="36195" marR="36000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2BC80">
                        <a:lumMod val="40000"/>
                        <a:lumOff val="60000"/>
                      </a:srgbClr>
                    </a:solidFill>
                  </a:tcPr>
                </a:tc>
                <a:tc gridSpan="2">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spcAft>
                          <a:spcPts val="0"/>
                        </a:spcAft>
                      </a:pPr>
                      <a:r>
                        <a:rPr lang="ru-RU" sz="1200" dirty="0" err="1">
                          <a:solidFill>
                            <a:schemeClr val="bg2">
                              <a:lumMod val="10000"/>
                            </a:schemeClr>
                          </a:solidFill>
                          <a:effectLst/>
                          <a:latin typeface="+mj-lt"/>
                        </a:rPr>
                        <a:t>Тунелҳо</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2BC80">
                        <a:lumMod val="40000"/>
                        <a:lumOff val="60000"/>
                      </a:srgbClr>
                    </a:solidFill>
                  </a:tcPr>
                </a:tc>
                <a:tc hMerge="1">
                  <a:txBody>
                    <a:bodyPr/>
                    <a:lstStyle/>
                    <a:p>
                      <a:pPr algn="ctr">
                        <a:spcAft>
                          <a:spcPts val="0"/>
                        </a:spcAft>
                      </a:pPr>
                      <a:endParaRPr lang="ru-RU" sz="1800" dirty="0">
                        <a:effectLst/>
                        <a:latin typeface="+mj-lt"/>
                        <a:ea typeface="Calibri" panose="020F0502020204030204" pitchFamily="34" charset="0"/>
                        <a:cs typeface="Mangal" panose="00000400000000000000" pitchFamily="2"/>
                      </a:endParaRPr>
                    </a:p>
                  </a:txBody>
                  <a:tcPr marL="36195" marR="36195" marT="0" marB="0" anchor="ctr"/>
                </a:tc>
                <a:tc gridSpan="2">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spcAft>
                          <a:spcPts val="0"/>
                        </a:spcAft>
                      </a:pPr>
                      <a:r>
                        <a:rPr lang="ru-RU" sz="1200" dirty="0" err="1">
                          <a:solidFill>
                            <a:schemeClr val="bg2">
                              <a:lumMod val="10000"/>
                            </a:schemeClr>
                          </a:solidFill>
                          <a:effectLst/>
                          <a:latin typeface="+mj-lt"/>
                        </a:rPr>
                        <a:t>Галерияҳо</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2BC80">
                        <a:lumMod val="40000"/>
                        <a:lumOff val="60000"/>
                      </a:srgbClr>
                    </a:solidFill>
                  </a:tcPr>
                </a:tc>
                <a:tc hMerge="1">
                  <a:txBody>
                    <a:bodyPr/>
                    <a:lstStyle/>
                    <a:p>
                      <a:pPr algn="ctr">
                        <a:spcAft>
                          <a:spcPts val="0"/>
                        </a:spcAft>
                      </a:pPr>
                      <a:endParaRPr lang="ru-RU" sz="1800" dirty="0">
                        <a:effectLst/>
                        <a:latin typeface="+mj-lt"/>
                        <a:ea typeface="Calibri" panose="020F0502020204030204" pitchFamily="34" charset="0"/>
                        <a:cs typeface="Mangal" panose="00000400000000000000" pitchFamily="2"/>
                      </a:endParaRPr>
                    </a:p>
                  </a:txBody>
                  <a:tcPr marL="36195" marR="36195" marT="0" marB="0" anchor="ctr"/>
                </a:tc>
                <a:tc gridSpan="2">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spcAft>
                          <a:spcPts val="0"/>
                        </a:spcAft>
                      </a:pPr>
                      <a:r>
                        <a:rPr lang="tg-Cyrl-TJ" sz="1200" dirty="0">
                          <a:solidFill>
                            <a:schemeClr val="bg2">
                              <a:lumMod val="10000"/>
                            </a:schemeClr>
                          </a:solidFill>
                          <a:effectLst/>
                          <a:latin typeface="+mj-lt"/>
                          <a:ea typeface="Calibri" panose="020F0502020204030204" pitchFamily="34" charset="0"/>
                          <a:cs typeface="Mangal" panose="00000400000000000000" pitchFamily="2"/>
                        </a:rPr>
                        <a:t>П</a:t>
                      </a:r>
                      <a:r>
                        <a:rPr lang="ru-RU" sz="1200" dirty="0" err="1">
                          <a:solidFill>
                            <a:schemeClr val="bg2">
                              <a:lumMod val="10000"/>
                            </a:schemeClr>
                          </a:solidFill>
                          <a:effectLst/>
                          <a:latin typeface="+mj-lt"/>
                          <a:ea typeface="Calibri" panose="020F0502020204030204" pitchFamily="34" charset="0"/>
                          <a:cs typeface="Mangal" panose="00000400000000000000" pitchFamily="2"/>
                        </a:rPr>
                        <a:t>улҳо</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2BC80">
                        <a:lumMod val="40000"/>
                        <a:lumOff val="60000"/>
                      </a:srgbClr>
                    </a:solidFill>
                  </a:tcPr>
                </a:tc>
                <a:tc hMerge="1">
                  <a:txBody>
                    <a:bodyPr/>
                    <a:lstStyle/>
                    <a:p>
                      <a:pPr algn="ctr">
                        <a:spcAft>
                          <a:spcPts val="0"/>
                        </a:spcAft>
                      </a:pPr>
                      <a:endParaRPr lang="ru-RU" sz="1800" dirty="0">
                        <a:effectLst/>
                        <a:latin typeface="+mj-lt"/>
                        <a:ea typeface="Calibri" panose="020F0502020204030204" pitchFamily="34" charset="0"/>
                        <a:cs typeface="Mangal" panose="00000400000000000000" pitchFamily="2"/>
                      </a:endParaRPr>
                    </a:p>
                  </a:txBody>
                  <a:tcPr marL="36195" marR="36195" marT="0" marB="0" anchor="ctr"/>
                </a:tc>
                <a:tc gridSpan="2">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spcAft>
                          <a:spcPts val="0"/>
                        </a:spcAft>
                      </a:pPr>
                      <a:r>
                        <a:rPr lang="tg-Cyrl-TJ" sz="1200" dirty="0">
                          <a:solidFill>
                            <a:schemeClr val="bg2">
                              <a:lumMod val="10000"/>
                            </a:schemeClr>
                          </a:solidFill>
                          <a:effectLst/>
                          <a:latin typeface="+mj-lt"/>
                          <a:ea typeface="Calibri" panose="020F0502020204030204" pitchFamily="34" charset="0"/>
                          <a:cs typeface="Mangal" panose="00000400000000000000" pitchFamily="2"/>
                        </a:rPr>
                        <a:t>Қ</a:t>
                      </a:r>
                      <a:r>
                        <a:rPr lang="ru-RU" sz="1200" dirty="0" err="1">
                          <a:solidFill>
                            <a:schemeClr val="bg2">
                              <a:lumMod val="10000"/>
                            </a:schemeClr>
                          </a:solidFill>
                          <a:effectLst/>
                          <a:latin typeface="+mj-lt"/>
                          <a:ea typeface="Calibri" panose="020F0502020204030204" pitchFamily="34" charset="0"/>
                          <a:cs typeface="Mangal" panose="00000400000000000000" pitchFamily="2"/>
                        </a:rPr>
                        <a:t>убурҳо</a:t>
                      </a:r>
                      <a:r>
                        <a:rPr lang="ru-RU" sz="1200" dirty="0">
                          <a:solidFill>
                            <a:schemeClr val="bg2">
                              <a:lumMod val="10000"/>
                            </a:schemeClr>
                          </a:solidFill>
                          <a:effectLst/>
                          <a:latin typeface="+mj-lt"/>
                          <a:ea typeface="Calibri" panose="020F0502020204030204" pitchFamily="34" charset="0"/>
                          <a:cs typeface="Mangal" panose="00000400000000000000" pitchFamily="2"/>
                        </a:rPr>
                        <a:t> </a:t>
                      </a: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2BC80">
                        <a:lumMod val="40000"/>
                        <a:lumOff val="60000"/>
                      </a:srgbClr>
                    </a:solidFill>
                  </a:tcPr>
                </a:tc>
                <a:tc hMerge="1">
                  <a:txBody>
                    <a:bodyPr/>
                    <a:lstStyle/>
                    <a:p>
                      <a:pPr algn="ctr">
                        <a:spcAft>
                          <a:spcPts val="0"/>
                        </a:spcAft>
                      </a:pPr>
                      <a:endParaRPr lang="ru-RU" sz="1800" dirty="0">
                        <a:effectLst/>
                        <a:latin typeface="+mj-lt"/>
                        <a:ea typeface="Calibri" panose="020F0502020204030204" pitchFamily="34" charset="0"/>
                        <a:cs typeface="Mangal" panose="00000400000000000000" pitchFamily="2"/>
                      </a:endParaRPr>
                    </a:p>
                  </a:txBody>
                  <a:tcPr marL="36195" marR="36195" marT="0" marB="0" anchor="ctr"/>
                </a:tc>
                <a:extLst>
                  <a:ext uri="{0D108BD9-81ED-4DB2-BD59-A6C34878D82A}">
                    <a16:rowId xmlns:a16="http://schemas.microsoft.com/office/drawing/2014/main" val="316600569"/>
                  </a:ext>
                </a:extLst>
              </a:tr>
              <a:tr h="340454">
                <a:tc vMerge="1">
                  <a:txBody>
                    <a:bodyPr/>
                    <a:lstStyle/>
                    <a:p>
                      <a:pPr algn="just">
                        <a:spcAft>
                          <a:spcPts val="0"/>
                        </a:spcAft>
                      </a:pPr>
                      <a:endParaRPr lang="ru-RU" sz="1400" b="1" kern="1200" dirty="0">
                        <a:solidFill>
                          <a:schemeClr val="lt1"/>
                        </a:solidFill>
                        <a:effectLst/>
                        <a:latin typeface="+mj-lt"/>
                        <a:ea typeface="Calibri" panose="020F0502020204030204" pitchFamily="34" charset="0"/>
                        <a:cs typeface="Mangal" panose="00000400000000000000" pitchFamily="2"/>
                      </a:endParaRPr>
                    </a:p>
                  </a:txBody>
                  <a:tcPr marL="36195" marR="360000" marT="0" marB="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tg-Cyrl-TJ" sz="1100" dirty="0">
                          <a:solidFill>
                            <a:schemeClr val="bg2">
                              <a:lumMod val="10000"/>
                            </a:schemeClr>
                          </a:solidFill>
                          <a:effectLst/>
                          <a:latin typeface="+mj-lt"/>
                          <a:ea typeface="Calibri" panose="020F0502020204030204" pitchFamily="34" charset="0"/>
                          <a:cs typeface="Mangal" panose="00000400000000000000" pitchFamily="2"/>
                        </a:rPr>
                        <a:t>М</a:t>
                      </a:r>
                      <a:r>
                        <a:rPr lang="ru-RU" sz="1100" dirty="0" err="1">
                          <a:solidFill>
                            <a:schemeClr val="bg2">
                              <a:lumMod val="10000"/>
                            </a:schemeClr>
                          </a:solidFill>
                          <a:effectLst/>
                          <a:latin typeface="+mj-lt"/>
                          <a:ea typeface="Calibri" panose="020F0502020204030204" pitchFamily="34" charset="0"/>
                          <a:cs typeface="Mangal" panose="00000400000000000000" pitchFamily="2"/>
                        </a:rPr>
                        <a:t>иқдор</a:t>
                      </a:r>
                      <a:r>
                        <a:rPr lang="ru-RU" sz="1100" dirty="0">
                          <a:solidFill>
                            <a:schemeClr val="bg2">
                              <a:lumMod val="10000"/>
                            </a:schemeClr>
                          </a:solidFill>
                          <a:effectLst/>
                          <a:latin typeface="+mj-lt"/>
                          <a:ea typeface="Calibri" panose="020F0502020204030204" pitchFamily="34" charset="0"/>
                          <a:cs typeface="Mangal" panose="00000400000000000000" pitchFamily="2"/>
                        </a:rPr>
                        <a:t> </a:t>
                      </a:r>
                    </a:p>
                  </a:txBody>
                  <a:tcPr marL="36195" marR="36195" marT="0" marB="0" anchor="ct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2BC8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endParaRPr lang="ru-RU" sz="11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2BC8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tg-Cyrl-TJ" sz="1100" dirty="0">
                          <a:solidFill>
                            <a:schemeClr val="bg2">
                              <a:lumMod val="10000"/>
                            </a:schemeClr>
                          </a:solidFill>
                          <a:effectLst/>
                          <a:latin typeface="+mj-lt"/>
                          <a:ea typeface="Calibri" panose="020F0502020204030204" pitchFamily="34" charset="0"/>
                          <a:cs typeface="Mangal" panose="00000400000000000000" pitchFamily="2"/>
                        </a:rPr>
                        <a:t>М</a:t>
                      </a:r>
                      <a:r>
                        <a:rPr lang="ru-RU" sz="1100" dirty="0" err="1">
                          <a:solidFill>
                            <a:schemeClr val="bg2">
                              <a:lumMod val="10000"/>
                            </a:schemeClr>
                          </a:solidFill>
                          <a:effectLst/>
                          <a:latin typeface="+mj-lt"/>
                          <a:ea typeface="Calibri" panose="020F0502020204030204" pitchFamily="34" charset="0"/>
                          <a:cs typeface="Mangal" panose="00000400000000000000" pitchFamily="2"/>
                        </a:rPr>
                        <a:t>иқдор</a:t>
                      </a:r>
                      <a:r>
                        <a:rPr lang="ru-RU" sz="1100" dirty="0">
                          <a:solidFill>
                            <a:schemeClr val="bg2">
                              <a:lumMod val="10000"/>
                            </a:schemeClr>
                          </a:solidFill>
                          <a:effectLst/>
                          <a:latin typeface="+mj-lt"/>
                          <a:ea typeface="Calibri" panose="020F0502020204030204" pitchFamily="34" charset="0"/>
                          <a:cs typeface="Mangal" panose="00000400000000000000" pitchFamily="2"/>
                        </a:rPr>
                        <a:t> </a:t>
                      </a:r>
                    </a:p>
                  </a:txBody>
                  <a:tcPr marL="36195" marR="3619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2BC8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endParaRPr lang="ru-RU" sz="11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2BC8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tg-Cyrl-TJ" sz="1100" dirty="0">
                          <a:solidFill>
                            <a:schemeClr val="bg2">
                              <a:lumMod val="10000"/>
                            </a:schemeClr>
                          </a:solidFill>
                          <a:effectLst/>
                          <a:latin typeface="+mj-lt"/>
                          <a:ea typeface="Calibri" panose="020F0502020204030204" pitchFamily="34" charset="0"/>
                          <a:cs typeface="Mangal" panose="00000400000000000000" pitchFamily="2"/>
                        </a:rPr>
                        <a:t>М</a:t>
                      </a:r>
                      <a:r>
                        <a:rPr lang="ru-RU" sz="1100" dirty="0" err="1">
                          <a:solidFill>
                            <a:schemeClr val="bg2">
                              <a:lumMod val="10000"/>
                            </a:schemeClr>
                          </a:solidFill>
                          <a:effectLst/>
                          <a:latin typeface="+mj-lt"/>
                          <a:ea typeface="Calibri" panose="020F0502020204030204" pitchFamily="34" charset="0"/>
                          <a:cs typeface="Mangal" panose="00000400000000000000" pitchFamily="2"/>
                        </a:rPr>
                        <a:t>иқдор</a:t>
                      </a:r>
                      <a:r>
                        <a:rPr lang="ru-RU" sz="1100" dirty="0">
                          <a:solidFill>
                            <a:schemeClr val="bg2">
                              <a:lumMod val="10000"/>
                            </a:schemeClr>
                          </a:solidFill>
                          <a:effectLst/>
                          <a:latin typeface="+mj-lt"/>
                          <a:ea typeface="Calibri" panose="020F0502020204030204" pitchFamily="34" charset="0"/>
                          <a:cs typeface="Mangal" panose="00000400000000000000" pitchFamily="2"/>
                        </a:rPr>
                        <a:t> </a:t>
                      </a:r>
                    </a:p>
                  </a:txBody>
                  <a:tcPr marL="36195" marR="3619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2BC8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endParaRPr lang="ru-RU" sz="11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2BC8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tg-Cyrl-TJ" sz="1100" dirty="0">
                          <a:solidFill>
                            <a:schemeClr val="bg2">
                              <a:lumMod val="10000"/>
                            </a:schemeClr>
                          </a:solidFill>
                          <a:effectLst/>
                          <a:latin typeface="+mj-lt"/>
                          <a:ea typeface="Calibri" panose="020F0502020204030204" pitchFamily="34" charset="0"/>
                          <a:cs typeface="Mangal" panose="00000400000000000000" pitchFamily="2"/>
                        </a:rPr>
                        <a:t>М</a:t>
                      </a:r>
                      <a:r>
                        <a:rPr lang="ru-RU" sz="1100" dirty="0" err="1">
                          <a:solidFill>
                            <a:schemeClr val="bg2">
                              <a:lumMod val="10000"/>
                            </a:schemeClr>
                          </a:solidFill>
                          <a:effectLst/>
                          <a:latin typeface="+mj-lt"/>
                          <a:ea typeface="Calibri" panose="020F0502020204030204" pitchFamily="34" charset="0"/>
                          <a:cs typeface="Mangal" panose="00000400000000000000" pitchFamily="2"/>
                        </a:rPr>
                        <a:t>иқдор</a:t>
                      </a:r>
                      <a:r>
                        <a:rPr lang="ru-RU" sz="1100" dirty="0">
                          <a:solidFill>
                            <a:schemeClr val="bg2">
                              <a:lumMod val="10000"/>
                            </a:schemeClr>
                          </a:solidFill>
                          <a:effectLst/>
                          <a:latin typeface="+mj-lt"/>
                          <a:ea typeface="Calibri" panose="020F0502020204030204" pitchFamily="34" charset="0"/>
                          <a:cs typeface="Mangal" panose="00000400000000000000" pitchFamily="2"/>
                        </a:rPr>
                        <a:t> </a:t>
                      </a:r>
                    </a:p>
                  </a:txBody>
                  <a:tcPr marL="36195" marR="3619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2BC8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endParaRPr lang="ru-RU" sz="11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2BC80">
                        <a:lumMod val="40000"/>
                        <a:lumOff val="60000"/>
                      </a:srgbClr>
                    </a:solidFill>
                  </a:tcPr>
                </a:tc>
                <a:extLst>
                  <a:ext uri="{0D108BD9-81ED-4DB2-BD59-A6C34878D82A}">
                    <a16:rowId xmlns:a16="http://schemas.microsoft.com/office/drawing/2014/main" val="1384582084"/>
                  </a:ext>
                </a:extLst>
              </a:tr>
              <a:tr h="324903">
                <a:tc>
                  <a:txBody>
                    <a:bodyPr/>
                    <a:lstStyle/>
                    <a:p>
                      <a:pPr algn="just">
                        <a:spcAft>
                          <a:spcPts val="0"/>
                        </a:spcAft>
                      </a:pPr>
                      <a:r>
                        <a:rPr lang="tg-Cyrl-TJ" sz="1200" b="0" kern="1200" dirty="0">
                          <a:solidFill>
                            <a:schemeClr val="bg1"/>
                          </a:solidFill>
                          <a:effectLst/>
                          <a:latin typeface="+mj-lt"/>
                          <a:ea typeface="+mn-ea"/>
                          <a:cs typeface="+mn-cs"/>
                        </a:rPr>
                        <a:t>Б</a:t>
                      </a:r>
                      <a:r>
                        <a:rPr lang="ru-RU" sz="1200" b="0" kern="1200" dirty="0">
                          <a:solidFill>
                            <a:schemeClr val="bg1"/>
                          </a:solidFill>
                          <a:effectLst/>
                          <a:latin typeface="+mj-lt"/>
                          <a:ea typeface="+mn-ea"/>
                          <a:cs typeface="+mn-cs"/>
                        </a:rPr>
                        <a:t>АЙНАЛМИЛАЛӢ</a:t>
                      </a:r>
                      <a:endParaRPr lang="ru-RU" sz="1200" b="0" kern="1200" dirty="0">
                        <a:solidFill>
                          <a:schemeClr val="bg1"/>
                        </a:solidFill>
                        <a:effectLst/>
                        <a:latin typeface="+mj-lt"/>
                        <a:ea typeface="Calibri" panose="020F0502020204030204" pitchFamily="34" charset="0"/>
                        <a:cs typeface="Mangal" panose="00000400000000000000" pitchFamily="2"/>
                      </a:endParaRPr>
                    </a:p>
                  </a:txBody>
                  <a:tcPr marL="36195" marR="36000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65640">
                        <a:lumMod val="60000"/>
                        <a:lumOff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ru-RU" sz="1200" dirty="0">
                          <a:solidFill>
                            <a:schemeClr val="bg2">
                              <a:lumMod val="10000"/>
                            </a:schemeClr>
                          </a:solidFill>
                          <a:effectLst/>
                          <a:latin typeface="+mj-lt"/>
                        </a:rPr>
                        <a:t>6</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ru-RU" sz="1200" dirty="0">
                          <a:solidFill>
                            <a:schemeClr val="bg2">
                              <a:lumMod val="10000"/>
                            </a:schemeClr>
                          </a:solidFill>
                          <a:effectLst/>
                          <a:latin typeface="+mj-lt"/>
                          <a:ea typeface="Calibri" panose="020F0502020204030204" pitchFamily="34" charset="0"/>
                          <a:cs typeface="Mangal" panose="00000400000000000000" pitchFamily="2"/>
                        </a:rPr>
                        <a:t>-</a:t>
                      </a: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ru-RU" sz="1200" dirty="0">
                          <a:solidFill>
                            <a:schemeClr val="bg2">
                              <a:lumMod val="10000"/>
                            </a:schemeClr>
                          </a:solidFill>
                          <a:effectLst/>
                          <a:latin typeface="+mj-lt"/>
                          <a:ea typeface="+mn-ea"/>
                          <a:cs typeface="+mn-cs"/>
                        </a:rPr>
                        <a:t>30</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ru-RU" sz="1200" dirty="0">
                          <a:solidFill>
                            <a:schemeClr val="bg2">
                              <a:lumMod val="10000"/>
                            </a:schemeClr>
                          </a:solidFill>
                          <a:effectLst/>
                          <a:latin typeface="+mj-lt"/>
                          <a:ea typeface="Calibri" panose="020F0502020204030204" pitchFamily="34" charset="0"/>
                          <a:cs typeface="Mangal" panose="00000400000000000000" pitchFamily="2"/>
                        </a:rPr>
                        <a:t>-</a:t>
                      </a:r>
                    </a:p>
                  </a:txBody>
                  <a:tcPr marL="36195" marR="3619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ru-RU" sz="1200" dirty="0">
                          <a:solidFill>
                            <a:schemeClr val="bg2">
                              <a:lumMod val="10000"/>
                            </a:schemeClr>
                          </a:solidFill>
                          <a:effectLst/>
                          <a:latin typeface="+mj-lt"/>
                        </a:rPr>
                        <a:t>515</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ru-RU" sz="1200" dirty="0">
                          <a:solidFill>
                            <a:schemeClr val="bg2">
                              <a:lumMod val="10000"/>
                            </a:schemeClr>
                          </a:solidFill>
                          <a:effectLst/>
                          <a:latin typeface="+mj-lt"/>
                          <a:ea typeface="Calibri" panose="020F0502020204030204" pitchFamily="34" charset="0"/>
                          <a:cs typeface="Mangal" panose="00000400000000000000" pitchFamily="2"/>
                        </a:rPr>
                        <a:t>-</a:t>
                      </a:r>
                    </a:p>
                  </a:txBody>
                  <a:tcPr marL="36195" marR="3619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ru-RU" sz="1200" dirty="0">
                          <a:solidFill>
                            <a:schemeClr val="bg2">
                              <a:lumMod val="10000"/>
                            </a:schemeClr>
                          </a:solidFill>
                          <a:effectLst/>
                          <a:latin typeface="+mj-lt"/>
                        </a:rPr>
                        <a:t>5282</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ru-RU" sz="1200" dirty="0">
                          <a:solidFill>
                            <a:schemeClr val="bg2">
                              <a:lumMod val="10000"/>
                            </a:schemeClr>
                          </a:solidFill>
                          <a:effectLst/>
                          <a:latin typeface="+mj-lt"/>
                          <a:ea typeface="Calibri" panose="020F0502020204030204" pitchFamily="34" charset="0"/>
                          <a:cs typeface="Mangal" panose="00000400000000000000" pitchFamily="2"/>
                        </a:rPr>
                        <a:t>-</a:t>
                      </a:r>
                    </a:p>
                  </a:txBody>
                  <a:tcPr marL="36195" marR="3619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extLst>
                  <a:ext uri="{0D108BD9-81ED-4DB2-BD59-A6C34878D82A}">
                    <a16:rowId xmlns:a16="http://schemas.microsoft.com/office/drawing/2014/main" val="2372899765"/>
                  </a:ext>
                </a:extLst>
              </a:tr>
              <a:tr h="324903">
                <a:tc>
                  <a:txBody>
                    <a:bodyPr/>
                    <a:lstStyle/>
                    <a:p>
                      <a:pPr algn="just">
                        <a:spcAft>
                          <a:spcPts val="0"/>
                        </a:spcAft>
                      </a:pPr>
                      <a:r>
                        <a:rPr lang="ru-RU" sz="1200" b="0" kern="1200" dirty="0">
                          <a:solidFill>
                            <a:schemeClr val="bg1"/>
                          </a:solidFill>
                          <a:effectLst/>
                          <a:latin typeface="+mj-lt"/>
                          <a:ea typeface="+mn-ea"/>
                          <a:cs typeface="+mn-cs"/>
                        </a:rPr>
                        <a:t>ҶУМҲУРИЯВӢ</a:t>
                      </a:r>
                      <a:endParaRPr lang="ru-RU" sz="1200" b="0" dirty="0">
                        <a:solidFill>
                          <a:schemeClr val="bg1"/>
                        </a:solidFill>
                        <a:effectLst/>
                        <a:latin typeface="+mj-lt"/>
                        <a:ea typeface="Calibri" panose="020F0502020204030204" pitchFamily="34" charset="0"/>
                        <a:cs typeface="Mangal" panose="00000400000000000000" pitchFamily="2"/>
                      </a:endParaRPr>
                    </a:p>
                  </a:txBody>
                  <a:tcPr marL="36195" marR="36000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65640">
                        <a:lumMod val="60000"/>
                        <a:lumOff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ru-RU" sz="1200" dirty="0">
                          <a:solidFill>
                            <a:schemeClr val="bg2">
                              <a:lumMod val="10000"/>
                            </a:schemeClr>
                          </a:solidFill>
                          <a:effectLst/>
                          <a:latin typeface="+mj-lt"/>
                          <a:ea typeface="Calibri" panose="020F0502020204030204" pitchFamily="34" charset="0"/>
                          <a:cs typeface="Mangal" panose="00000400000000000000" pitchFamily="2"/>
                        </a:rPr>
                        <a:t>-</a:t>
                      </a:r>
                    </a:p>
                  </a:txBody>
                  <a:tcPr marL="36195" marR="3619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ru-RU" sz="1200" dirty="0">
                          <a:solidFill>
                            <a:schemeClr val="bg2">
                              <a:lumMod val="10000"/>
                            </a:schemeClr>
                          </a:solidFill>
                          <a:effectLst/>
                          <a:latin typeface="+mj-lt"/>
                          <a:ea typeface="Calibri" panose="020F0502020204030204" pitchFamily="34" charset="0"/>
                          <a:cs typeface="Mangal" panose="00000400000000000000" pitchFamily="2"/>
                        </a:rPr>
                        <a:t>-</a:t>
                      </a: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ru-RU" sz="1200" dirty="0">
                          <a:solidFill>
                            <a:schemeClr val="bg2">
                              <a:lumMod val="10000"/>
                            </a:schemeClr>
                          </a:solidFill>
                          <a:effectLst/>
                          <a:latin typeface="+mj-lt"/>
                        </a:rPr>
                        <a:t>333</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ru-RU" sz="1200" dirty="0">
                          <a:solidFill>
                            <a:schemeClr val="bg2">
                              <a:lumMod val="10000"/>
                            </a:schemeClr>
                          </a:solidFill>
                          <a:effectLst/>
                          <a:latin typeface="+mj-lt"/>
                        </a:rPr>
                        <a:t>2900</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extLst>
                  <a:ext uri="{0D108BD9-81ED-4DB2-BD59-A6C34878D82A}">
                    <a16:rowId xmlns:a16="http://schemas.microsoft.com/office/drawing/2014/main" val="946286365"/>
                  </a:ext>
                </a:extLst>
              </a:tr>
              <a:tr h="324903">
                <a:tc>
                  <a:txBody>
                    <a:bodyPr/>
                    <a:lstStyle/>
                    <a:p>
                      <a:pPr algn="just">
                        <a:spcAft>
                          <a:spcPts val="0"/>
                        </a:spcAft>
                      </a:pPr>
                      <a:r>
                        <a:rPr lang="tg-Cyrl-TJ" sz="1200" b="0" dirty="0">
                          <a:solidFill>
                            <a:schemeClr val="bg1"/>
                          </a:solidFill>
                          <a:effectLst/>
                          <a:latin typeface="+mj-lt"/>
                          <a:ea typeface="Calibri" panose="020F0502020204030204" pitchFamily="34" charset="0"/>
                          <a:cs typeface="Mangal" panose="00000400000000000000" pitchFamily="2"/>
                        </a:rPr>
                        <a:t>М</a:t>
                      </a:r>
                      <a:r>
                        <a:rPr lang="ru-RU" sz="1200" b="0" dirty="0">
                          <a:solidFill>
                            <a:schemeClr val="bg1"/>
                          </a:solidFill>
                          <a:effectLst/>
                          <a:latin typeface="+mj-lt"/>
                          <a:ea typeface="Calibri" panose="020F0502020204030204" pitchFamily="34" charset="0"/>
                          <a:cs typeface="Mangal" panose="00000400000000000000" pitchFamily="2"/>
                        </a:rPr>
                        <a:t>АҲАЛЛӢ</a:t>
                      </a:r>
                    </a:p>
                  </a:txBody>
                  <a:tcPr marL="36195" marR="36000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65640">
                        <a:lumMod val="60000"/>
                        <a:lumOff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ru-RU" sz="1200" dirty="0">
                          <a:solidFill>
                            <a:schemeClr val="bg2">
                              <a:lumMod val="10000"/>
                            </a:schemeClr>
                          </a:solidFill>
                          <a:effectLst/>
                          <a:latin typeface="+mj-lt"/>
                          <a:ea typeface="Calibri" panose="020F0502020204030204" pitchFamily="34" charset="0"/>
                          <a:cs typeface="Mangal" panose="00000400000000000000" pitchFamily="2"/>
                        </a:rPr>
                        <a:t>-</a:t>
                      </a:r>
                    </a:p>
                  </a:txBody>
                  <a:tcPr marL="36195" marR="3619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ru-RU" sz="1200" dirty="0">
                          <a:solidFill>
                            <a:schemeClr val="bg2">
                              <a:lumMod val="10000"/>
                            </a:schemeClr>
                          </a:solidFill>
                          <a:effectLst/>
                          <a:latin typeface="+mj-lt"/>
                          <a:ea typeface="Calibri" panose="020F0502020204030204" pitchFamily="34" charset="0"/>
                          <a:cs typeface="Mangal" panose="00000400000000000000" pitchFamily="2"/>
                        </a:rPr>
                        <a:t>-</a:t>
                      </a: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ru-RU" sz="1200" dirty="0">
                          <a:solidFill>
                            <a:schemeClr val="bg2">
                              <a:lumMod val="10000"/>
                            </a:schemeClr>
                          </a:solidFill>
                          <a:effectLst/>
                          <a:latin typeface="+mj-lt"/>
                        </a:rPr>
                        <a:t>1 404</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ru-RU" sz="1200" dirty="0">
                          <a:solidFill>
                            <a:schemeClr val="bg2">
                              <a:lumMod val="10000"/>
                            </a:schemeClr>
                          </a:solidFill>
                          <a:effectLst/>
                          <a:latin typeface="+mj-lt"/>
                        </a:rPr>
                        <a:t>11 532</a:t>
                      </a: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endParaRPr lang="ru-RU" sz="1200" dirty="0">
                        <a:solidFill>
                          <a:schemeClr val="bg2">
                            <a:lumMod val="10000"/>
                          </a:schemeClr>
                        </a:solidFill>
                        <a:effectLst/>
                        <a:latin typeface="+mj-lt"/>
                        <a:ea typeface="Calibri" panose="020F0502020204030204" pitchFamily="34" charset="0"/>
                        <a:cs typeface="Mangal" panose="00000400000000000000" pitchFamily="2"/>
                      </a:endParaRP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extLst>
                  <a:ext uri="{0D108BD9-81ED-4DB2-BD59-A6C34878D82A}">
                    <a16:rowId xmlns:a16="http://schemas.microsoft.com/office/drawing/2014/main" val="4060882877"/>
                  </a:ext>
                </a:extLst>
              </a:tr>
              <a:tr h="324903">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spcAft>
                          <a:spcPts val="0"/>
                        </a:spcAft>
                      </a:pPr>
                      <a:r>
                        <a:rPr lang="tg-Cyrl-TJ" sz="1200" dirty="0">
                          <a:solidFill>
                            <a:schemeClr val="bg2">
                              <a:lumMod val="10000"/>
                            </a:schemeClr>
                          </a:solidFill>
                          <a:effectLst/>
                          <a:latin typeface="+mj-lt"/>
                          <a:ea typeface="Calibri" panose="020F0502020204030204" pitchFamily="34" charset="0"/>
                          <a:cs typeface="Mangal" panose="00000400000000000000" pitchFamily="2"/>
                        </a:rPr>
                        <a:t>Ҳ</a:t>
                      </a:r>
                      <a:r>
                        <a:rPr lang="ru-RU" sz="1200" dirty="0" err="1">
                          <a:solidFill>
                            <a:schemeClr val="bg2">
                              <a:lumMod val="10000"/>
                            </a:schemeClr>
                          </a:solidFill>
                          <a:effectLst/>
                          <a:latin typeface="+mj-lt"/>
                          <a:ea typeface="Calibri" panose="020F0502020204030204" pitchFamily="34" charset="0"/>
                          <a:cs typeface="Mangal" panose="00000400000000000000" pitchFamily="2"/>
                        </a:rPr>
                        <a:t>амагӣ</a:t>
                      </a:r>
                      <a:r>
                        <a:rPr lang="ru-RU" sz="1200" dirty="0">
                          <a:solidFill>
                            <a:schemeClr val="bg2">
                              <a:lumMod val="10000"/>
                            </a:schemeClr>
                          </a:solidFill>
                          <a:effectLst/>
                          <a:latin typeface="+mj-lt"/>
                          <a:ea typeface="Calibri" panose="020F0502020204030204" pitchFamily="34" charset="0"/>
                          <a:cs typeface="Mangal" panose="00000400000000000000" pitchFamily="2"/>
                        </a:rPr>
                        <a:t> </a:t>
                      </a:r>
                    </a:p>
                  </a:txBody>
                  <a:tcPr marL="36195" marR="36000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2BC8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ru-RU" sz="1200" dirty="0">
                          <a:solidFill>
                            <a:schemeClr val="bg2">
                              <a:lumMod val="10000"/>
                            </a:schemeClr>
                          </a:solidFill>
                          <a:effectLst/>
                          <a:latin typeface="+mj-lt"/>
                          <a:ea typeface="Calibri" panose="020F0502020204030204" pitchFamily="34" charset="0"/>
                          <a:cs typeface="Mangal" panose="00000400000000000000" pitchFamily="2"/>
                        </a:rPr>
                        <a:t>6</a:t>
                      </a: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2BC8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ru-RU" sz="1200" dirty="0">
                          <a:solidFill>
                            <a:schemeClr val="bg2">
                              <a:lumMod val="10000"/>
                            </a:schemeClr>
                          </a:solidFill>
                          <a:effectLst/>
                          <a:latin typeface="+mj-lt"/>
                          <a:ea typeface="Calibri" panose="020F0502020204030204" pitchFamily="34" charset="0"/>
                          <a:cs typeface="Mangal" panose="00000400000000000000" pitchFamily="2"/>
                        </a:rPr>
                        <a:t>-</a:t>
                      </a: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2BC8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ru-RU" sz="1200" dirty="0">
                          <a:solidFill>
                            <a:schemeClr val="bg2">
                              <a:lumMod val="10000"/>
                            </a:schemeClr>
                          </a:solidFill>
                          <a:effectLst/>
                          <a:latin typeface="+mj-lt"/>
                          <a:ea typeface="Calibri" panose="020F0502020204030204" pitchFamily="34" charset="0"/>
                          <a:cs typeface="Mangal" panose="00000400000000000000" pitchFamily="2"/>
                        </a:rPr>
                        <a:t>30</a:t>
                      </a: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2BC8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ru-RU" sz="1200" dirty="0">
                          <a:solidFill>
                            <a:schemeClr val="bg2">
                              <a:lumMod val="10000"/>
                            </a:schemeClr>
                          </a:solidFill>
                          <a:effectLst/>
                          <a:latin typeface="+mj-lt"/>
                          <a:ea typeface="Calibri" panose="020F0502020204030204" pitchFamily="34" charset="0"/>
                          <a:cs typeface="Mangal" panose="00000400000000000000" pitchFamily="2"/>
                        </a:rPr>
                        <a:t>-</a:t>
                      </a: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2BC8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ru-RU" sz="1200" dirty="0">
                          <a:solidFill>
                            <a:schemeClr val="bg2">
                              <a:lumMod val="10000"/>
                            </a:schemeClr>
                          </a:solidFill>
                          <a:effectLst/>
                          <a:latin typeface="+mj-lt"/>
                          <a:ea typeface="Calibri" panose="020F0502020204030204" pitchFamily="34" charset="0"/>
                          <a:cs typeface="Mangal" panose="00000400000000000000" pitchFamily="2"/>
                        </a:rPr>
                        <a:t>2 252</a:t>
                      </a: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2BC8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ru-RU" sz="1200" dirty="0">
                          <a:solidFill>
                            <a:schemeClr val="bg2">
                              <a:lumMod val="10000"/>
                            </a:schemeClr>
                          </a:solidFill>
                          <a:effectLst/>
                          <a:latin typeface="+mj-lt"/>
                          <a:ea typeface="Calibri" panose="020F0502020204030204" pitchFamily="34" charset="0"/>
                          <a:cs typeface="Mangal" panose="00000400000000000000" pitchFamily="2"/>
                        </a:rPr>
                        <a:t>-</a:t>
                      </a: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2BC8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ru-RU" sz="1200" dirty="0">
                          <a:solidFill>
                            <a:schemeClr val="bg2">
                              <a:lumMod val="10000"/>
                            </a:schemeClr>
                          </a:solidFill>
                          <a:effectLst/>
                          <a:latin typeface="+mj-lt"/>
                          <a:ea typeface="Calibri" panose="020F0502020204030204" pitchFamily="34" charset="0"/>
                          <a:cs typeface="Mangal" panose="00000400000000000000" pitchFamily="2"/>
                        </a:rPr>
                        <a:t>19 714</a:t>
                      </a: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2BC8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spcAft>
                          <a:spcPts val="0"/>
                        </a:spcAft>
                        <a:tabLst>
                          <a:tab pos="415290" algn="dec"/>
                        </a:tabLst>
                      </a:pPr>
                      <a:r>
                        <a:rPr lang="ru-RU" sz="1200" dirty="0">
                          <a:solidFill>
                            <a:schemeClr val="bg2">
                              <a:lumMod val="10000"/>
                            </a:schemeClr>
                          </a:solidFill>
                          <a:effectLst/>
                          <a:latin typeface="+mj-lt"/>
                          <a:ea typeface="Calibri" panose="020F0502020204030204" pitchFamily="34" charset="0"/>
                          <a:cs typeface="Mangal" panose="00000400000000000000" pitchFamily="2"/>
                        </a:rPr>
                        <a:t>-</a:t>
                      </a:r>
                    </a:p>
                  </a:txBody>
                  <a:tcPr marL="36195" marR="361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2BC80">
                        <a:lumMod val="40000"/>
                        <a:lumOff val="60000"/>
                      </a:srgbClr>
                    </a:solidFill>
                  </a:tcPr>
                </a:tc>
                <a:extLst>
                  <a:ext uri="{0D108BD9-81ED-4DB2-BD59-A6C34878D82A}">
                    <a16:rowId xmlns:a16="http://schemas.microsoft.com/office/drawing/2014/main" val="2991606845"/>
                  </a:ext>
                </a:extLst>
              </a:tr>
            </a:tbl>
          </a:graphicData>
        </a:graphic>
      </p:graphicFrame>
      <p:pic>
        <p:nvPicPr>
          <p:cNvPr id="6" name="Рисунок 5">
            <a:extLst>
              <a:ext uri="{FF2B5EF4-FFF2-40B4-BE49-F238E27FC236}">
                <a16:creationId xmlns:a16="http://schemas.microsoft.com/office/drawing/2014/main" id="{7D293805-0B19-AA33-463E-95C114628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107" y="1809783"/>
            <a:ext cx="3016886" cy="1949415"/>
          </a:xfrm>
          <a:prstGeom prst="rect">
            <a:avLst/>
          </a:prstGeom>
        </p:spPr>
      </p:pic>
      <p:pic>
        <p:nvPicPr>
          <p:cNvPr id="2050" name="Picture 2" descr="На востоке Таджикистана появятся два автомобильных тоннеля - 22.07.2019,  Sputnik Таджикистан">
            <a:extLst>
              <a:ext uri="{FF2B5EF4-FFF2-40B4-BE49-F238E27FC236}">
                <a16:creationId xmlns:a16="http://schemas.microsoft.com/office/drawing/2014/main" id="{719EE427-BDA4-2608-13A9-2CBEDF1CB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107" y="4263627"/>
            <a:ext cx="3016885" cy="19085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Всемирная продовольственная программа строит мосты в Таджикистане для  процветания сельских регионов | Новости Таджикистана ASIA-Plus">
            <a:extLst>
              <a:ext uri="{FF2B5EF4-FFF2-40B4-BE49-F238E27FC236}">
                <a16:creationId xmlns:a16="http://schemas.microsoft.com/office/drawing/2014/main" id="{F98F40FF-D205-432F-69F6-711208C8E0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7405" y="4263626"/>
            <a:ext cx="3062313" cy="19085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Обзор железобетонных водопропускных труб: назначение, виды, размеры,  применение">
            <a:extLst>
              <a:ext uri="{FF2B5EF4-FFF2-40B4-BE49-F238E27FC236}">
                <a16:creationId xmlns:a16="http://schemas.microsoft.com/office/drawing/2014/main" id="{3CF087D7-B6A3-F8F1-8DA8-818090A56A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8009" y="4263626"/>
            <a:ext cx="3062312" cy="1908573"/>
          </a:xfrm>
          <a:prstGeom prst="rect">
            <a:avLst/>
          </a:prstGeom>
          <a:noFill/>
          <a:extLst>
            <a:ext uri="{909E8E84-426E-40DD-AFC4-6F175D3DCCD1}">
              <a14:hiddenFill xmlns:a14="http://schemas.microsoft.com/office/drawing/2010/main">
                <a:solidFill>
                  <a:srgbClr val="FFFFFF"/>
                </a:solidFill>
              </a14:hiddenFill>
            </a:ext>
          </a:extLst>
        </p:spPr>
      </p:pic>
      <p:sp>
        <p:nvSpPr>
          <p:cNvPr id="9" name="Заголовок 8">
            <a:extLst>
              <a:ext uri="{FF2B5EF4-FFF2-40B4-BE49-F238E27FC236}">
                <a16:creationId xmlns:a16="http://schemas.microsoft.com/office/drawing/2014/main" id="{A4D7A285-84D7-89CB-7BCA-EC511A813B34}"/>
              </a:ext>
            </a:extLst>
          </p:cNvPr>
          <p:cNvSpPr>
            <a:spLocks noGrp="1"/>
          </p:cNvSpPr>
          <p:nvPr>
            <p:ph type="title"/>
          </p:nvPr>
        </p:nvSpPr>
        <p:spPr>
          <a:xfrm>
            <a:off x="1116963" y="845812"/>
            <a:ext cx="10515600" cy="720725"/>
          </a:xfrm>
        </p:spPr>
        <p:txBody>
          <a:bodyPr>
            <a:normAutofit/>
          </a:bodyPr>
          <a:lstStyle/>
          <a:p>
            <a:r>
              <a:rPr lang="tg-Cyrl-TJ" sz="2200" dirty="0">
                <a:solidFill>
                  <a:srgbClr val="002060"/>
                </a:solidFill>
                <a:latin typeface="Times New Roman" panose="02020603050405020304" pitchFamily="18" charset="0"/>
                <a:cs typeface="Times New Roman" panose="02020603050405020304" pitchFamily="18" charset="0"/>
              </a:rPr>
              <a:t>МИҚДОР</a:t>
            </a:r>
            <a:r>
              <a:rPr lang="ru-RU" sz="2200" dirty="0">
                <a:solidFill>
                  <a:srgbClr val="002060"/>
                </a:solidFill>
                <a:latin typeface="Times New Roman" panose="02020603050405020304" pitchFamily="18" charset="0"/>
                <a:cs typeface="Times New Roman" panose="02020603050405020304" pitchFamily="18" charset="0"/>
              </a:rPr>
              <a:t> ВА ДАРОЗИИ ДОРОИҲОИ РОҲҲОИ АВТОМОБИЛГАРД БО КМ.</a:t>
            </a:r>
            <a:endParaRPr lang="ru-RU" dirty="0"/>
          </a:p>
        </p:txBody>
      </p:sp>
      <p:sp>
        <p:nvSpPr>
          <p:cNvPr id="12" name="TextBox 11">
            <a:extLst>
              <a:ext uri="{FF2B5EF4-FFF2-40B4-BE49-F238E27FC236}">
                <a16:creationId xmlns:a16="http://schemas.microsoft.com/office/drawing/2014/main" id="{5F56F02C-4BC7-7E64-AE51-32FCB69FB092}"/>
              </a:ext>
            </a:extLst>
          </p:cNvPr>
          <p:cNvSpPr txBox="1"/>
          <p:nvPr/>
        </p:nvSpPr>
        <p:spPr>
          <a:xfrm>
            <a:off x="1067334" y="3244334"/>
            <a:ext cx="1240567" cy="369332"/>
          </a:xfrm>
          <a:prstGeom prst="rect">
            <a:avLst/>
          </a:prstGeom>
          <a:noFill/>
        </p:spPr>
        <p:txBody>
          <a:bodyPr wrap="square">
            <a:spAutoFit/>
          </a:bodyPr>
          <a:lstStyle/>
          <a:p>
            <a:pPr algn="ctr">
              <a:spcAft>
                <a:spcPts val="0"/>
              </a:spcAft>
            </a:pPr>
            <a:r>
              <a:rPr lang="tg-Cyrl-TJ" b="1" dirty="0">
                <a:solidFill>
                  <a:srgbClr val="FFFF00"/>
                </a:solidFill>
                <a:latin typeface="+mj-lt"/>
                <a:ea typeface="Calibri" panose="020F0502020204030204" pitchFamily="34" charset="0"/>
                <a:cs typeface="Mangal" panose="00000400000000000000" pitchFamily="2"/>
              </a:rPr>
              <a:t>Т</a:t>
            </a:r>
            <a:r>
              <a:rPr lang="ru-RU" b="1" dirty="0">
                <a:solidFill>
                  <a:srgbClr val="FFFF00"/>
                </a:solidFill>
                <a:latin typeface="+mj-lt"/>
                <a:ea typeface="Calibri" panose="020F0502020204030204" pitchFamily="34" charset="0"/>
                <a:cs typeface="Mangal" panose="00000400000000000000" pitchFamily="2"/>
              </a:rPr>
              <a:t>УНЕЛ</a:t>
            </a:r>
            <a:endParaRPr lang="ru-RU" sz="1800" b="1" dirty="0">
              <a:solidFill>
                <a:srgbClr val="FFFF00"/>
              </a:solidFill>
              <a:effectLst/>
              <a:latin typeface="+mj-lt"/>
              <a:ea typeface="Calibri" panose="020F0502020204030204" pitchFamily="34" charset="0"/>
              <a:cs typeface="Mangal" panose="00000400000000000000" pitchFamily="2"/>
            </a:endParaRPr>
          </a:p>
        </p:txBody>
      </p:sp>
      <p:sp>
        <p:nvSpPr>
          <p:cNvPr id="15" name="TextBox 14">
            <a:extLst>
              <a:ext uri="{FF2B5EF4-FFF2-40B4-BE49-F238E27FC236}">
                <a16:creationId xmlns:a16="http://schemas.microsoft.com/office/drawing/2014/main" id="{126ACC49-A74F-C4E4-81A3-E7A11500EC7C}"/>
              </a:ext>
            </a:extLst>
          </p:cNvPr>
          <p:cNvSpPr txBox="1"/>
          <p:nvPr/>
        </p:nvSpPr>
        <p:spPr>
          <a:xfrm>
            <a:off x="1067334" y="5735834"/>
            <a:ext cx="1576979" cy="369332"/>
          </a:xfrm>
          <a:prstGeom prst="rect">
            <a:avLst/>
          </a:prstGeom>
          <a:noFill/>
        </p:spPr>
        <p:txBody>
          <a:bodyPr wrap="square">
            <a:spAutoFit/>
          </a:bodyPr>
          <a:lstStyle/>
          <a:p>
            <a:pPr algn="ctr">
              <a:spcAft>
                <a:spcPts val="0"/>
              </a:spcAft>
            </a:pPr>
            <a:r>
              <a:rPr lang="tg-Cyrl-TJ" b="1" dirty="0">
                <a:solidFill>
                  <a:srgbClr val="FFFF00"/>
                </a:solidFill>
                <a:latin typeface="+mj-lt"/>
                <a:ea typeface="Calibri" panose="020F0502020204030204" pitchFamily="34" charset="0"/>
                <a:cs typeface="Mangal" panose="00000400000000000000" pitchFamily="2"/>
              </a:rPr>
              <a:t>Г</a:t>
            </a:r>
            <a:r>
              <a:rPr lang="ru-RU" b="1" dirty="0">
                <a:solidFill>
                  <a:srgbClr val="FFFF00"/>
                </a:solidFill>
                <a:latin typeface="+mj-lt"/>
                <a:ea typeface="Calibri" panose="020F0502020204030204" pitchFamily="34" charset="0"/>
                <a:cs typeface="Mangal" panose="00000400000000000000" pitchFamily="2"/>
              </a:rPr>
              <a:t>АЛЕРИЯ</a:t>
            </a:r>
            <a:endParaRPr lang="ru-RU" sz="1800" b="1" dirty="0">
              <a:solidFill>
                <a:srgbClr val="FFFF00"/>
              </a:solidFill>
              <a:effectLst/>
              <a:latin typeface="+mj-lt"/>
              <a:ea typeface="Calibri" panose="020F0502020204030204" pitchFamily="34" charset="0"/>
              <a:cs typeface="Mangal" panose="00000400000000000000" pitchFamily="2"/>
            </a:endParaRPr>
          </a:p>
        </p:txBody>
      </p:sp>
      <p:sp>
        <p:nvSpPr>
          <p:cNvPr id="18" name="TextBox 17">
            <a:extLst>
              <a:ext uri="{FF2B5EF4-FFF2-40B4-BE49-F238E27FC236}">
                <a16:creationId xmlns:a16="http://schemas.microsoft.com/office/drawing/2014/main" id="{FA5A14A3-74B7-DEF2-6D1C-8A3582CA1606}"/>
              </a:ext>
            </a:extLst>
          </p:cNvPr>
          <p:cNvSpPr txBox="1"/>
          <p:nvPr/>
        </p:nvSpPr>
        <p:spPr>
          <a:xfrm>
            <a:off x="4312870" y="5744467"/>
            <a:ext cx="1240567" cy="369332"/>
          </a:xfrm>
          <a:prstGeom prst="rect">
            <a:avLst/>
          </a:prstGeom>
          <a:noFill/>
        </p:spPr>
        <p:txBody>
          <a:bodyPr wrap="square">
            <a:spAutoFit/>
          </a:bodyPr>
          <a:lstStyle/>
          <a:p>
            <a:pPr algn="ctr">
              <a:spcAft>
                <a:spcPts val="0"/>
              </a:spcAft>
            </a:pPr>
            <a:r>
              <a:rPr lang="tg-Cyrl-TJ" sz="1800" b="1" dirty="0">
                <a:solidFill>
                  <a:srgbClr val="FFFF00"/>
                </a:solidFill>
                <a:effectLst/>
                <a:latin typeface="+mj-lt"/>
                <a:ea typeface="Calibri" panose="020F0502020204030204" pitchFamily="34" charset="0"/>
                <a:cs typeface="Mangal" panose="00000400000000000000" pitchFamily="2"/>
              </a:rPr>
              <a:t>ПУЛ</a:t>
            </a:r>
            <a:endParaRPr lang="ru-RU" sz="1800" b="1" dirty="0">
              <a:solidFill>
                <a:srgbClr val="FFFF00"/>
              </a:solidFill>
              <a:effectLst/>
              <a:latin typeface="+mj-lt"/>
              <a:ea typeface="Calibri" panose="020F0502020204030204" pitchFamily="34" charset="0"/>
              <a:cs typeface="Mangal" panose="00000400000000000000" pitchFamily="2"/>
            </a:endParaRPr>
          </a:p>
        </p:txBody>
      </p:sp>
      <p:sp>
        <p:nvSpPr>
          <p:cNvPr id="19" name="TextBox 18">
            <a:extLst>
              <a:ext uri="{FF2B5EF4-FFF2-40B4-BE49-F238E27FC236}">
                <a16:creationId xmlns:a16="http://schemas.microsoft.com/office/drawing/2014/main" id="{FF839182-77C4-0C84-BB7D-0476DE0569A0}"/>
              </a:ext>
            </a:extLst>
          </p:cNvPr>
          <p:cNvSpPr txBox="1"/>
          <p:nvPr/>
        </p:nvSpPr>
        <p:spPr>
          <a:xfrm>
            <a:off x="7976131" y="5744467"/>
            <a:ext cx="1240567" cy="369332"/>
          </a:xfrm>
          <a:prstGeom prst="rect">
            <a:avLst/>
          </a:prstGeom>
          <a:noFill/>
        </p:spPr>
        <p:txBody>
          <a:bodyPr wrap="square">
            <a:spAutoFit/>
          </a:bodyPr>
          <a:lstStyle/>
          <a:p>
            <a:pPr algn="ctr">
              <a:spcAft>
                <a:spcPts val="0"/>
              </a:spcAft>
            </a:pPr>
            <a:r>
              <a:rPr lang="tg-Cyrl-TJ" b="1" dirty="0">
                <a:solidFill>
                  <a:srgbClr val="FFFF00"/>
                </a:solidFill>
                <a:latin typeface="+mj-lt"/>
                <a:ea typeface="Calibri" panose="020F0502020204030204" pitchFamily="34" charset="0"/>
                <a:cs typeface="Mangal" panose="00000400000000000000" pitchFamily="2"/>
              </a:rPr>
              <a:t>ҚУБУРҲО</a:t>
            </a:r>
            <a:endParaRPr lang="ru-RU" sz="1800" b="1" dirty="0">
              <a:solidFill>
                <a:srgbClr val="FFFF00"/>
              </a:solidFill>
              <a:effectLst/>
              <a:latin typeface="+mj-lt"/>
              <a:ea typeface="Calibri" panose="020F0502020204030204" pitchFamily="34" charset="0"/>
              <a:cs typeface="Mangal" panose="00000400000000000000" pitchFamily="2"/>
            </a:endParaRPr>
          </a:p>
        </p:txBody>
      </p:sp>
    </p:spTree>
    <p:extLst>
      <p:ext uri="{BB962C8B-B14F-4D97-AF65-F5344CB8AC3E}">
        <p14:creationId xmlns:p14="http://schemas.microsoft.com/office/powerpoint/2010/main" val="2195486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Текст 4">
            <a:extLst>
              <a:ext uri="{FF2B5EF4-FFF2-40B4-BE49-F238E27FC236}">
                <a16:creationId xmlns:a16="http://schemas.microsoft.com/office/drawing/2014/main" id="{8BA13E93-682A-E8C9-9A05-337639C1E7E2}"/>
              </a:ext>
            </a:extLst>
          </p:cNvPr>
          <p:cNvSpPr>
            <a:spLocks noGrp="1"/>
          </p:cNvSpPr>
          <p:nvPr>
            <p:ph type="body" sz="quarter" idx="3"/>
          </p:nvPr>
        </p:nvSpPr>
        <p:spPr>
          <a:xfrm>
            <a:off x="836612" y="1604566"/>
            <a:ext cx="4621212" cy="546100"/>
          </a:xfrm>
        </p:spPr>
        <p:txBody>
          <a:bodyPr>
            <a:noAutofit/>
          </a:bodyPr>
          <a:lstStyle/>
          <a:p>
            <a:pPr algn="just"/>
            <a:r>
              <a:rPr lang="tg-Cyrl-TJ" sz="1600" b="0" dirty="0">
                <a:solidFill>
                  <a:srgbClr val="002060"/>
                </a:solidFill>
                <a:latin typeface="Times New Roman" panose="02020603050405020304" pitchFamily="18" charset="0"/>
                <a:cs typeface="Times New Roman" panose="02020603050405020304" pitchFamily="18" charset="0"/>
              </a:rPr>
              <a:t>БАРОИ СОЛИ 2024 АЗ БУҶЕТИ ҶУМҲУРИЯВӢ 106,9  МЛН. СОМОНӢ ҶУДО ГАРДИД</a:t>
            </a:r>
            <a:endParaRPr lang="ru-RU" sz="1600" dirty="0"/>
          </a:p>
        </p:txBody>
      </p:sp>
      <p:sp>
        <p:nvSpPr>
          <p:cNvPr id="18" name="Заголовок 1">
            <a:extLst>
              <a:ext uri="{FF2B5EF4-FFF2-40B4-BE49-F238E27FC236}">
                <a16:creationId xmlns:a16="http://schemas.microsoft.com/office/drawing/2014/main" id="{3202EC20-DB10-2CBA-866D-A5E67BC295A8}"/>
              </a:ext>
            </a:extLst>
          </p:cNvPr>
          <p:cNvSpPr>
            <a:spLocks noGrp="1"/>
          </p:cNvSpPr>
          <p:nvPr>
            <p:ph type="title"/>
          </p:nvPr>
        </p:nvSpPr>
        <p:spPr>
          <a:xfrm>
            <a:off x="839788" y="867966"/>
            <a:ext cx="10512424" cy="736600"/>
          </a:xfrm>
        </p:spPr>
        <p:txBody>
          <a:bodyPr>
            <a:normAutofit/>
          </a:bodyPr>
          <a:lstStyle/>
          <a:p>
            <a:r>
              <a:rPr lang="tg-Cyrl-TJ" sz="1900" dirty="0">
                <a:solidFill>
                  <a:srgbClr val="002060"/>
                </a:solidFill>
                <a:latin typeface="Times New Roman" panose="02020603050405020304" pitchFamily="18" charset="0"/>
                <a:cs typeface="Times New Roman" panose="02020603050405020304" pitchFamily="18" charset="0"/>
              </a:rPr>
              <a:t>ХАРОҶОТИ ПУЛӢ БАРОИ НИГОҲДОРӢ ВА ТАЪМИРИ РОҲҲОИ АВТОМОБИЛГАРД</a:t>
            </a:r>
            <a:endParaRPr lang="ru-RU" sz="1900" dirty="0">
              <a:solidFill>
                <a:srgbClr val="002060"/>
              </a:solidFill>
              <a:latin typeface="Times New Roman" panose="02020603050405020304" pitchFamily="18" charset="0"/>
              <a:cs typeface="Times New Roman" panose="02020603050405020304" pitchFamily="18" charset="0"/>
            </a:endParaRPr>
          </a:p>
        </p:txBody>
      </p:sp>
      <p:graphicFrame>
        <p:nvGraphicFramePr>
          <p:cNvPr id="25" name="Объект 24">
            <a:extLst>
              <a:ext uri="{FF2B5EF4-FFF2-40B4-BE49-F238E27FC236}">
                <a16:creationId xmlns:a16="http://schemas.microsoft.com/office/drawing/2014/main" id="{1BAF716A-3291-F8DA-28FF-7E52AA7BD040}"/>
              </a:ext>
            </a:extLst>
          </p:cNvPr>
          <p:cNvGraphicFramePr>
            <a:graphicFrameLocks noGrp="1"/>
          </p:cNvGraphicFramePr>
          <p:nvPr>
            <p:ph sz="quarter" idx="4"/>
            <p:extLst>
              <p:ext uri="{D42A27DB-BD31-4B8C-83A1-F6EECF244321}">
                <p14:modId xmlns:p14="http://schemas.microsoft.com/office/powerpoint/2010/main" val="680776436"/>
              </p:ext>
            </p:extLst>
          </p:nvPr>
        </p:nvGraphicFramePr>
        <p:xfrm>
          <a:off x="5953124" y="2150666"/>
          <a:ext cx="5172076" cy="4046934"/>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a:extLst>
              <a:ext uri="{FF2B5EF4-FFF2-40B4-BE49-F238E27FC236}">
                <a16:creationId xmlns:a16="http://schemas.microsoft.com/office/drawing/2014/main" id="{3743B969-4CC1-B396-DC86-CE6051D63127}"/>
              </a:ext>
            </a:extLst>
          </p:cNvPr>
          <p:cNvSpPr txBox="1"/>
          <p:nvPr/>
        </p:nvSpPr>
        <p:spPr>
          <a:xfrm>
            <a:off x="836612" y="2274838"/>
            <a:ext cx="4484688" cy="2308324"/>
          </a:xfrm>
          <a:prstGeom prst="rect">
            <a:avLst/>
          </a:prstGeom>
          <a:noFill/>
        </p:spPr>
        <p:txBody>
          <a:bodyPr wrap="square">
            <a:spAutoFit/>
          </a:bodyPr>
          <a:lstStyle/>
          <a:p>
            <a:pPr algn="just"/>
            <a:r>
              <a:rPr lang="tg-Cyrl-TJ" sz="1800" dirty="0">
                <a:solidFill>
                  <a:schemeClr val="bg2">
                    <a:lumMod val="50000"/>
                  </a:schemeClr>
                </a:solidFill>
                <a:latin typeface="Times New Roman" panose="02020603050405020304" pitchFamily="18" charset="0"/>
                <a:cs typeface="Times New Roman" panose="02020603050405020304" pitchFamily="18" charset="0"/>
              </a:rPr>
              <a:t>Тибқи таҳлилҳо дар давраи соли 2024 муайян гардид, ки барои нигоҳдорӣ ва таъмири </a:t>
            </a:r>
            <a:r>
              <a:rPr lang="tg-Cyrl-TJ" sz="1800" b="1" dirty="0">
                <a:solidFill>
                  <a:srgbClr val="002060"/>
                </a:solidFill>
                <a:latin typeface="Times New Roman" panose="02020603050405020304" pitchFamily="18" charset="0"/>
                <a:cs typeface="Times New Roman" panose="02020603050405020304" pitchFamily="18" charset="0"/>
              </a:rPr>
              <a:t>1 км</a:t>
            </a:r>
            <a:r>
              <a:rPr lang="tg-Cyrl-TJ" sz="1800" dirty="0">
                <a:solidFill>
                  <a:srgbClr val="002060"/>
                </a:solidFill>
                <a:latin typeface="Times New Roman" panose="02020603050405020304" pitchFamily="18" charset="0"/>
                <a:cs typeface="Times New Roman" panose="02020603050405020304" pitchFamily="18" charset="0"/>
              </a:rPr>
              <a:t> </a:t>
            </a:r>
            <a:r>
              <a:rPr lang="tg-Cyrl-TJ" sz="1800" dirty="0">
                <a:solidFill>
                  <a:schemeClr val="bg2">
                    <a:lumMod val="50000"/>
                  </a:schemeClr>
                </a:solidFill>
                <a:latin typeface="Times New Roman" panose="02020603050405020304" pitchFamily="18" charset="0"/>
                <a:cs typeface="Times New Roman" panose="02020603050405020304" pitchFamily="18" charset="0"/>
              </a:rPr>
              <a:t>роҳи автомобилгард бо ҳисоби миёна дар як сол ба </a:t>
            </a:r>
            <a:r>
              <a:rPr lang="tg-Cyrl-TJ" sz="1800" b="1" dirty="0">
                <a:solidFill>
                  <a:srgbClr val="002060"/>
                </a:solidFill>
                <a:latin typeface="Times New Roman" panose="02020603050405020304" pitchFamily="18" charset="0"/>
                <a:cs typeface="Times New Roman" panose="02020603050405020304" pitchFamily="18" charset="0"/>
              </a:rPr>
              <a:t>7 473 сомонӣ</a:t>
            </a:r>
            <a:r>
              <a:rPr lang="tg-Cyrl-TJ" sz="1800" dirty="0">
                <a:solidFill>
                  <a:srgbClr val="002060"/>
                </a:solidFill>
                <a:latin typeface="Times New Roman" panose="02020603050405020304" pitchFamily="18" charset="0"/>
                <a:cs typeface="Times New Roman" panose="02020603050405020304" pitchFamily="18" charset="0"/>
              </a:rPr>
              <a:t> </a:t>
            </a:r>
            <a:r>
              <a:rPr lang="tg-Cyrl-TJ" sz="1800" dirty="0">
                <a:solidFill>
                  <a:schemeClr val="bg2">
                    <a:lumMod val="50000"/>
                  </a:schemeClr>
                </a:solidFill>
                <a:latin typeface="Times New Roman" panose="02020603050405020304" pitchFamily="18" charset="0"/>
                <a:cs typeface="Times New Roman" panose="02020603050405020304" pitchFamily="18" charset="0"/>
              </a:rPr>
              <a:t>рост меояд, ки аз ин </a:t>
            </a:r>
            <a:r>
              <a:rPr lang="tg-Cyrl-TJ" sz="1800" b="1" dirty="0">
                <a:solidFill>
                  <a:schemeClr val="bg2">
                    <a:lumMod val="50000"/>
                  </a:schemeClr>
                </a:solidFill>
                <a:latin typeface="Times New Roman" panose="02020603050405020304" pitchFamily="18" charset="0"/>
                <a:cs typeface="Times New Roman" panose="02020603050405020304" pitchFamily="18" charset="0"/>
              </a:rPr>
              <a:t>44,7% </a:t>
            </a:r>
            <a:r>
              <a:rPr lang="tg-Cyrl-TJ" sz="1800" dirty="0">
                <a:solidFill>
                  <a:schemeClr val="bg2">
                    <a:lumMod val="50000"/>
                  </a:schemeClr>
                </a:solidFill>
                <a:latin typeface="Times New Roman" panose="02020603050405020304" pitchFamily="18" charset="0"/>
                <a:cs typeface="Times New Roman" panose="02020603050405020304" pitchFamily="18" charset="0"/>
              </a:rPr>
              <a:t>музди меҳнати кормандон, </a:t>
            </a:r>
            <a:r>
              <a:rPr lang="tg-Cyrl-TJ" sz="1800" b="1" dirty="0">
                <a:solidFill>
                  <a:schemeClr val="bg2">
                    <a:lumMod val="50000"/>
                  </a:schemeClr>
                </a:solidFill>
                <a:latin typeface="Times New Roman" panose="02020603050405020304" pitchFamily="18" charset="0"/>
                <a:cs typeface="Times New Roman" panose="02020603050405020304" pitchFamily="18" charset="0"/>
              </a:rPr>
              <a:t>43,5% </a:t>
            </a:r>
            <a:r>
              <a:rPr lang="tg-Cyrl-TJ" sz="1800" dirty="0">
                <a:solidFill>
                  <a:schemeClr val="bg2">
                    <a:lumMod val="50000"/>
                  </a:schemeClr>
                </a:solidFill>
                <a:latin typeface="Times New Roman" panose="02020603050405020304" pitchFamily="18" charset="0"/>
                <a:cs typeface="Times New Roman" panose="02020603050405020304" pitchFamily="18" charset="0"/>
              </a:rPr>
              <a:t>таъмир ва нигоҳдорӣ </a:t>
            </a:r>
            <a:r>
              <a:rPr lang="tg-Cyrl-TJ" sz="1800" b="1" dirty="0">
                <a:solidFill>
                  <a:schemeClr val="bg2">
                    <a:lumMod val="50000"/>
                  </a:schemeClr>
                </a:solidFill>
                <a:latin typeface="Times New Roman" panose="02020603050405020304" pitchFamily="18" charset="0"/>
                <a:cs typeface="Times New Roman" panose="02020603050405020304" pitchFamily="18" charset="0"/>
              </a:rPr>
              <a:t>11,8% </a:t>
            </a:r>
            <a:r>
              <a:rPr lang="tg-Cyrl-TJ" sz="1800" dirty="0">
                <a:solidFill>
                  <a:schemeClr val="bg2">
                    <a:lumMod val="50000"/>
                  </a:schemeClr>
                </a:solidFill>
                <a:latin typeface="Times New Roman" panose="02020603050405020304" pitchFamily="18" charset="0"/>
                <a:cs typeface="Times New Roman" panose="02020603050405020304" pitchFamily="18" charset="0"/>
              </a:rPr>
              <a:t>хароҷотҳои коммуналӣ, алоқа ва ғайраи соҳаро ташкил медиҳад.</a:t>
            </a:r>
          </a:p>
        </p:txBody>
      </p:sp>
      <p:sp>
        <p:nvSpPr>
          <p:cNvPr id="29" name="TextBox 28">
            <a:extLst>
              <a:ext uri="{FF2B5EF4-FFF2-40B4-BE49-F238E27FC236}">
                <a16:creationId xmlns:a16="http://schemas.microsoft.com/office/drawing/2014/main" id="{FEF5D152-0888-9981-841D-3F81EEB7E96F}"/>
              </a:ext>
            </a:extLst>
          </p:cNvPr>
          <p:cNvSpPr txBox="1"/>
          <p:nvPr/>
        </p:nvSpPr>
        <p:spPr>
          <a:xfrm>
            <a:off x="836612" y="4724401"/>
            <a:ext cx="4484688" cy="1754326"/>
          </a:xfrm>
          <a:prstGeom prst="rect">
            <a:avLst/>
          </a:prstGeom>
          <a:noFill/>
        </p:spPr>
        <p:txBody>
          <a:bodyPr wrap="square">
            <a:spAutoFit/>
          </a:bodyPr>
          <a:lstStyle/>
          <a:p>
            <a:pPr algn="just"/>
            <a:r>
              <a:rPr lang="tg-Cyrl-TJ" sz="1800" dirty="0">
                <a:solidFill>
                  <a:schemeClr val="bg1">
                    <a:lumMod val="50000"/>
                  </a:schemeClr>
                </a:solidFill>
                <a:latin typeface="Times New Roman" panose="02020603050405020304" pitchFamily="18" charset="0"/>
                <a:cs typeface="Times New Roman" panose="02020603050405020304" pitchFamily="18" charset="0"/>
              </a:rPr>
              <a:t>Дар асл, </a:t>
            </a:r>
            <a:r>
              <a:rPr lang="tg-Cyrl-TJ" dirty="0">
                <a:solidFill>
                  <a:schemeClr val="bg1">
                    <a:lumMod val="50000"/>
                  </a:schemeClr>
                </a:solidFill>
                <a:latin typeface="Times New Roman" panose="02020603050405020304" pitchFamily="18" charset="0"/>
                <a:cs typeface="Times New Roman" panose="02020603050405020304" pitchFamily="18" charset="0"/>
              </a:rPr>
              <a:t>маблағе</a:t>
            </a:r>
            <a:r>
              <a:rPr lang="tg-Cyrl-TJ" sz="1800" dirty="0">
                <a:solidFill>
                  <a:schemeClr val="bg1">
                    <a:lumMod val="50000"/>
                  </a:schemeClr>
                </a:solidFill>
                <a:latin typeface="Times New Roman" panose="02020603050405020304" pitchFamily="18" charset="0"/>
                <a:cs typeface="Times New Roman" panose="02020603050405020304" pitchFamily="18" charset="0"/>
              </a:rPr>
              <a:t>, ки бевосита ба сифати  нигоҳдорӣ ва таъмири </a:t>
            </a:r>
            <a:r>
              <a:rPr lang="tg-Cyrl-TJ" sz="1800" b="1" dirty="0">
                <a:solidFill>
                  <a:srgbClr val="FF0000"/>
                </a:solidFill>
                <a:latin typeface="Times New Roman" panose="02020603050405020304" pitchFamily="18" charset="0"/>
                <a:cs typeface="Times New Roman" panose="02020603050405020304" pitchFamily="18" charset="0"/>
              </a:rPr>
              <a:t>1 км роҳи</a:t>
            </a:r>
            <a:r>
              <a:rPr lang="tg-Cyrl-TJ" sz="1800" dirty="0">
                <a:solidFill>
                  <a:srgbClr val="FF0000"/>
                </a:solidFill>
                <a:latin typeface="Times New Roman" panose="02020603050405020304" pitchFamily="18" charset="0"/>
                <a:cs typeface="Times New Roman" panose="02020603050405020304" pitchFamily="18" charset="0"/>
              </a:rPr>
              <a:t> автомобилгард, </a:t>
            </a:r>
            <a:r>
              <a:rPr lang="tg-Cyrl-TJ" b="1" dirty="0">
                <a:solidFill>
                  <a:srgbClr val="FF0000"/>
                </a:solidFill>
                <a:latin typeface="Times New Roman" panose="02020603050405020304" pitchFamily="18" charset="0"/>
                <a:cs typeface="Times New Roman" panose="02020603050405020304" pitchFamily="18" charset="0"/>
              </a:rPr>
              <a:t>3 252 сомонӣ </a:t>
            </a:r>
            <a:r>
              <a:rPr lang="tg-Cyrl-TJ" sz="1800" dirty="0">
                <a:solidFill>
                  <a:schemeClr val="bg1">
                    <a:lumMod val="50000"/>
                  </a:schemeClr>
                </a:solidFill>
                <a:latin typeface="Times New Roman" panose="02020603050405020304" pitchFamily="18" charset="0"/>
                <a:cs typeface="Times New Roman" panose="02020603050405020304" pitchFamily="18" charset="0"/>
              </a:rPr>
              <a:t>равона гардида, дар як сол ё худ, </a:t>
            </a:r>
            <a:r>
              <a:rPr lang="tg-Cyrl-TJ" sz="1800" b="1" dirty="0">
                <a:solidFill>
                  <a:srgbClr val="FF0000"/>
                </a:solidFill>
                <a:latin typeface="Times New Roman" panose="02020603050405020304" pitchFamily="18" charset="0"/>
                <a:cs typeface="Times New Roman" panose="02020603050405020304" pitchFamily="18" charset="0"/>
              </a:rPr>
              <a:t>297 долари ИМА</a:t>
            </a:r>
            <a:r>
              <a:rPr lang="tg-Cyrl-TJ" sz="1800" dirty="0">
                <a:solidFill>
                  <a:srgbClr val="FF0000"/>
                </a:solidFill>
                <a:latin typeface="Times New Roman" panose="02020603050405020304" pitchFamily="18" charset="0"/>
                <a:cs typeface="Times New Roman" panose="02020603050405020304" pitchFamily="18" charset="0"/>
              </a:rPr>
              <a:t>-ро</a:t>
            </a:r>
            <a:r>
              <a:rPr lang="tg-Cyrl-TJ" sz="1800" dirty="0">
                <a:solidFill>
                  <a:schemeClr val="bg1">
                    <a:lumMod val="50000"/>
                  </a:schemeClr>
                </a:solidFill>
                <a:latin typeface="Times New Roman" panose="02020603050405020304" pitchFamily="18" charset="0"/>
                <a:cs typeface="Times New Roman" panose="02020603050405020304" pitchFamily="18" charset="0"/>
              </a:rPr>
              <a:t> (ба ҳолати 20.06.2024) ташкил медиҳанд.</a:t>
            </a:r>
          </a:p>
        </p:txBody>
      </p:sp>
    </p:spTree>
    <p:extLst>
      <p:ext uri="{BB962C8B-B14F-4D97-AF65-F5344CB8AC3E}">
        <p14:creationId xmlns:p14="http://schemas.microsoft.com/office/powerpoint/2010/main" val="641501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71C45A-CF87-1A37-FC03-3FB8D39E493A}"/>
              </a:ext>
            </a:extLst>
          </p:cNvPr>
          <p:cNvSpPr>
            <a:spLocks noGrp="1"/>
          </p:cNvSpPr>
          <p:nvPr>
            <p:ph type="title"/>
          </p:nvPr>
        </p:nvSpPr>
        <p:spPr>
          <a:xfrm>
            <a:off x="1042988" y="203399"/>
            <a:ext cx="10285412" cy="806251"/>
          </a:xfrm>
        </p:spPr>
        <p:txBody>
          <a:bodyPr>
            <a:normAutofit/>
          </a:bodyPr>
          <a:lstStyle/>
          <a:p>
            <a:pPr algn="just">
              <a:defRPr sz="1500" b="1" i="0" u="none" strike="noStrike" kern="1200" cap="all" spc="100" normalizeH="0" baseline="0">
                <a:solidFill>
                  <a:prstClr val="white"/>
                </a:solidFill>
                <a:latin typeface="Times New Roman" panose="02020603050405020304" pitchFamily="18" charset="0"/>
                <a:ea typeface="+mn-ea"/>
                <a:cs typeface="Times New Roman" panose="02020603050405020304" pitchFamily="18" charset="0"/>
              </a:defRPr>
            </a:pPr>
            <a:r>
              <a:rPr lang="ru-RU" sz="2000" dirty="0" err="1">
                <a:solidFill>
                  <a:srgbClr val="002060"/>
                </a:solidFill>
                <a:latin typeface="Times New Roman" panose="02020603050405020304" pitchFamily="18" charset="0"/>
                <a:cs typeface="Times New Roman" panose="02020603050405020304" pitchFamily="18" charset="0"/>
              </a:rPr>
              <a:t>Маблағи</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нигоҳдорӣ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таъмири</a:t>
            </a:r>
            <a:r>
              <a:rPr lang="ru-RU" sz="2000" dirty="0">
                <a:solidFill>
                  <a:srgbClr val="002060"/>
                </a:solidFill>
                <a:latin typeface="Times New Roman" panose="02020603050405020304" pitchFamily="18" charset="0"/>
                <a:cs typeface="Times New Roman" panose="02020603050405020304" pitchFamily="18" charset="0"/>
              </a:rPr>
              <a:t>  1 км </a:t>
            </a:r>
            <a:r>
              <a:rPr lang="ru-RU" sz="2000" dirty="0" err="1">
                <a:solidFill>
                  <a:srgbClr val="002060"/>
                </a:solidFill>
                <a:latin typeface="Times New Roman" panose="02020603050405020304" pitchFamily="18" charset="0"/>
                <a:cs typeface="Times New Roman" panose="02020603050405020304" pitchFamily="18" charset="0"/>
              </a:rPr>
              <a:t>роҳи</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автомобилгард</a:t>
            </a:r>
            <a:r>
              <a:rPr lang="ru-RU" sz="2000" dirty="0">
                <a:solidFill>
                  <a:srgbClr val="002060"/>
                </a:solidFill>
                <a:latin typeface="Times New Roman" panose="02020603050405020304" pitchFamily="18" charset="0"/>
                <a:cs typeface="Times New Roman" panose="02020603050405020304" pitchFamily="18" charset="0"/>
              </a:rPr>
              <a:t>  дар </a:t>
            </a:r>
            <a:r>
              <a:rPr lang="ru-RU" sz="2000" dirty="0" err="1">
                <a:solidFill>
                  <a:srgbClr val="002060"/>
                </a:solidFill>
                <a:latin typeface="Times New Roman" panose="02020603050405020304" pitchFamily="18" charset="0"/>
                <a:cs typeface="Times New Roman" panose="02020603050405020304" pitchFamily="18" charset="0"/>
              </a:rPr>
              <a:t>қиёс</a:t>
            </a:r>
            <a:r>
              <a:rPr lang="ru-RU" sz="2000" dirty="0">
                <a:solidFill>
                  <a:srgbClr val="002060"/>
                </a:solidFill>
                <a:latin typeface="Times New Roman" panose="02020603050405020304" pitchFamily="18" charset="0"/>
                <a:cs typeface="Times New Roman" panose="02020603050405020304" pitchFamily="18" charset="0"/>
              </a:rPr>
              <a:t> ба </a:t>
            </a:r>
            <a:r>
              <a:rPr lang="ru-RU" sz="2000" dirty="0" err="1">
                <a:solidFill>
                  <a:srgbClr val="002060"/>
                </a:solidFill>
                <a:latin typeface="Times New Roman" panose="02020603050405020304" pitchFamily="18" charset="0"/>
                <a:cs typeface="Times New Roman" panose="02020603050405020304" pitchFamily="18" charset="0"/>
              </a:rPr>
              <a:t>давлатҳои</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ҳаммарз</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E4C145EE-F32F-2B4D-18B0-E62A24044958}"/>
              </a:ext>
            </a:extLst>
          </p:cNvPr>
          <p:cNvSpPr>
            <a:spLocks noGrp="1"/>
          </p:cNvSpPr>
          <p:nvPr>
            <p:ph type="body" idx="1"/>
          </p:nvPr>
        </p:nvSpPr>
        <p:spPr>
          <a:xfrm>
            <a:off x="1062038" y="1009650"/>
            <a:ext cx="10106024" cy="1000125"/>
          </a:xfrm>
        </p:spPr>
        <p:txBody>
          <a:bodyPr>
            <a:normAutofit lnSpcReduction="10000"/>
          </a:bodyPr>
          <a:lstStyle/>
          <a:p>
            <a:pPr algn="just"/>
            <a:r>
              <a:rPr lang="tg-Cyrl-TJ" sz="2400" b="0" dirty="0">
                <a:solidFill>
                  <a:schemeClr val="bg1">
                    <a:lumMod val="50000"/>
                  </a:schemeClr>
                </a:solidFill>
                <a:latin typeface="Times New Roman" panose="02020603050405020304" pitchFamily="18" charset="0"/>
                <a:cs typeface="Times New Roman" panose="02020603050405020304" pitchFamily="18" charset="0"/>
              </a:rPr>
              <a:t>Тибқи нишондиҳандаҳои таҳлилӣ дар як қатор давлатҳои ҳаммарз ва шароити иқлимию табиӣ ба кишвари мо монанд ба ҳисоби миёна маблағҷудокунии буҷет ба таври зайл мебошанд:</a:t>
            </a:r>
          </a:p>
        </p:txBody>
      </p:sp>
      <p:graphicFrame>
        <p:nvGraphicFramePr>
          <p:cNvPr id="9" name="Объект 8">
            <a:extLst>
              <a:ext uri="{FF2B5EF4-FFF2-40B4-BE49-F238E27FC236}">
                <a16:creationId xmlns:a16="http://schemas.microsoft.com/office/drawing/2014/main" id="{8E0A2296-869F-8FE7-7282-9C384C38F7C4}"/>
              </a:ext>
            </a:extLst>
          </p:cNvPr>
          <p:cNvGraphicFramePr>
            <a:graphicFrameLocks noGrp="1"/>
          </p:cNvGraphicFramePr>
          <p:nvPr>
            <p:ph sz="half" idx="2"/>
            <p:extLst>
              <p:ext uri="{D42A27DB-BD31-4B8C-83A1-F6EECF244321}">
                <p14:modId xmlns:p14="http://schemas.microsoft.com/office/powerpoint/2010/main" val="2724572351"/>
              </p:ext>
            </p:extLst>
          </p:nvPr>
        </p:nvGraphicFramePr>
        <p:xfrm>
          <a:off x="1193800" y="2369937"/>
          <a:ext cx="9842500" cy="3954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5103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71C45A-CF87-1A37-FC03-3FB8D39E493A}"/>
              </a:ext>
            </a:extLst>
          </p:cNvPr>
          <p:cNvSpPr>
            <a:spLocks noGrp="1"/>
          </p:cNvSpPr>
          <p:nvPr>
            <p:ph type="title"/>
          </p:nvPr>
        </p:nvSpPr>
        <p:spPr>
          <a:xfrm>
            <a:off x="843759" y="423066"/>
            <a:ext cx="10515600" cy="715169"/>
          </a:xfrm>
        </p:spPr>
        <p:txBody>
          <a:bodyPr>
            <a:normAutofit fontScale="90000"/>
          </a:bodyPr>
          <a:lstStyle/>
          <a:p>
            <a:r>
              <a:rPr lang="tg-Cyrl-TJ" sz="2400" dirty="0">
                <a:solidFill>
                  <a:srgbClr val="002060"/>
                </a:solidFill>
                <a:latin typeface="Times New Roman" panose="02020603050405020304" pitchFamily="18" charset="0"/>
                <a:cs typeface="Times New Roman" panose="02020603050405020304" pitchFamily="18" charset="0"/>
              </a:rPr>
              <a:t>СОХТМОН ВА ТАҶДИДИ РОҲҲОИ АВТОМОБИЛГАРДИ ИСТИФОДАИ УМУМ</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E4C145EE-F32F-2B4D-18B0-E62A24044958}"/>
              </a:ext>
            </a:extLst>
          </p:cNvPr>
          <p:cNvSpPr>
            <a:spLocks noGrp="1"/>
          </p:cNvSpPr>
          <p:nvPr>
            <p:ph type="body" idx="1"/>
          </p:nvPr>
        </p:nvSpPr>
        <p:spPr>
          <a:xfrm>
            <a:off x="836612" y="1423991"/>
            <a:ext cx="4764088" cy="3376610"/>
          </a:xfrm>
        </p:spPr>
        <p:txBody>
          <a:bodyPr>
            <a:noAutofit/>
          </a:bodyPr>
          <a:lstStyle/>
          <a:p>
            <a:pPr algn="just"/>
            <a:r>
              <a:rPr lang="tg-Cyrl-TJ" sz="1600" b="0" dirty="0">
                <a:solidFill>
                  <a:schemeClr val="bg1">
                    <a:lumMod val="50000"/>
                  </a:schemeClr>
                </a:solidFill>
                <a:latin typeface="Times New Roman" panose="02020603050405020304" pitchFamily="18" charset="0"/>
                <a:cs typeface="Times New Roman" panose="02020603050405020304" pitchFamily="18" charset="0"/>
              </a:rPr>
              <a:t>ТАҲЛИЛҲО НИШОН МЕДИҲАНД, КИ НИЗОМИ ИМРӮЗАИ МАБЛАҒҶУДОКУНИҲО БАРОИ НИГОҲДОРИИ РОҲҲО, ИСТИФОДАБАРИИ МАҚСАДНОК ВА САМАРАНОКИ ОНҲОРО ТАЪМИН НАМЕНАМОЯД, ЯЪНЕ МАБЛАҒҶУДОКУНИҲО БАРОИ НИГОҲДОРӢ НИСБАТИ МАБЛАҒҶУДОКУНӢ БАРОИ СОХТМОН ВА ТАҶДИДИ РОҲҲО НОМУТАНОСИБӢ ДОШТА, НИГОҲДОРИИ РОҲҲОИ БО МАБЛАҒҲОИ КАЛОН БУНЁДУ ТАҶДИДШУДА ТИБҚИ ТАЛАБОТИ ТЕХНОЛОГИ ТАЪМИН НАМЕГАРДАД ВА РОҲҲО ПЕШ АЗ МӮҲЛАТ ВАЙРОНУ ВАЛАНГОР ГАРДИДА, ЗАРУРИЯТИ АЗ НАВ ТАҶДИДИ ОНҲО БА ВУҶУД МЕОЯД.</a:t>
            </a:r>
          </a:p>
        </p:txBody>
      </p:sp>
      <p:sp>
        <p:nvSpPr>
          <p:cNvPr id="5" name="Текст 4">
            <a:extLst>
              <a:ext uri="{FF2B5EF4-FFF2-40B4-BE49-F238E27FC236}">
                <a16:creationId xmlns:a16="http://schemas.microsoft.com/office/drawing/2014/main" id="{E3F8E0E5-01C8-04D1-6AF6-8E96AD048CB2}"/>
              </a:ext>
            </a:extLst>
          </p:cNvPr>
          <p:cNvSpPr>
            <a:spLocks noGrp="1"/>
          </p:cNvSpPr>
          <p:nvPr>
            <p:ph type="body" sz="quarter" idx="3"/>
          </p:nvPr>
        </p:nvSpPr>
        <p:spPr>
          <a:xfrm>
            <a:off x="843759" y="5226055"/>
            <a:ext cx="10072687" cy="1050919"/>
          </a:xfrm>
        </p:spPr>
        <p:txBody>
          <a:bodyPr>
            <a:normAutofit fontScale="85000" lnSpcReduction="20000"/>
          </a:bodyPr>
          <a:lstStyle/>
          <a:p>
            <a:pPr algn="just"/>
            <a:r>
              <a:rPr lang="tg-Cyrl-TJ" dirty="0">
                <a:solidFill>
                  <a:schemeClr val="bg2">
                    <a:lumMod val="50000"/>
                  </a:schemeClr>
                </a:solidFill>
                <a:latin typeface="Times New Roman" panose="02020603050405020304" pitchFamily="18" charset="0"/>
                <a:cs typeface="Times New Roman" panose="02020603050405020304" pitchFamily="18" charset="0"/>
              </a:rPr>
              <a:t>Вобаста ба ин дар мамлакатҳои пешрафта ва рӯ ба пешравӣ имрӯзҳо дар ин самт истифодаи Низоми идоракунии дороиҳои роҳ роиҷ аст, ки низоми озмудашуда ва пешрафта мебошад. Айни ҳол дар Ҷумҳурии Тоҷикистон низ Низоми мазкур амали шуда истодааст ва як рукни асосии ин Низом ин ташаккули Фонди роҳ мебошад.</a:t>
            </a:r>
            <a:endParaRPr lang="ru-RU" dirty="0"/>
          </a:p>
        </p:txBody>
      </p:sp>
      <p:graphicFrame>
        <p:nvGraphicFramePr>
          <p:cNvPr id="7" name="Объект 6">
            <a:extLst>
              <a:ext uri="{FF2B5EF4-FFF2-40B4-BE49-F238E27FC236}">
                <a16:creationId xmlns:a16="http://schemas.microsoft.com/office/drawing/2014/main" id="{7EEEC0CD-3ECC-7356-435E-EF64F4C9551D}"/>
              </a:ext>
            </a:extLst>
          </p:cNvPr>
          <p:cNvGraphicFramePr>
            <a:graphicFrameLocks noGrp="1"/>
          </p:cNvGraphicFramePr>
          <p:nvPr>
            <p:ph sz="quarter" idx="4"/>
            <p:extLst>
              <p:ext uri="{D42A27DB-BD31-4B8C-83A1-F6EECF244321}">
                <p14:modId xmlns:p14="http://schemas.microsoft.com/office/powerpoint/2010/main" val="4266022859"/>
              </p:ext>
            </p:extLst>
          </p:nvPr>
        </p:nvGraphicFramePr>
        <p:xfrm>
          <a:off x="6101559" y="1676405"/>
          <a:ext cx="4914897" cy="31241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1632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id="{E181ADF8-6ED4-1662-4046-50770D4B1B92}"/>
              </a:ext>
            </a:extLst>
          </p:cNvPr>
          <p:cNvSpPr>
            <a:spLocks noGrp="1"/>
          </p:cNvSpPr>
          <p:nvPr>
            <p:ph type="title"/>
          </p:nvPr>
        </p:nvSpPr>
        <p:spPr>
          <a:xfrm>
            <a:off x="838200" y="480216"/>
            <a:ext cx="10515600" cy="715169"/>
          </a:xfrm>
        </p:spPr>
        <p:txBody>
          <a:bodyPr>
            <a:normAutofit fontScale="90000"/>
          </a:bodyPr>
          <a:lstStyle/>
          <a:p>
            <a:r>
              <a:rPr lang="tg-Cyrl-TJ" sz="2400" dirty="0">
                <a:solidFill>
                  <a:srgbClr val="002060"/>
                </a:solidFill>
                <a:latin typeface="Times New Roman" panose="02020603050405020304" pitchFamily="18" charset="0"/>
                <a:cs typeface="Times New Roman" panose="02020603050405020304" pitchFamily="18" charset="0"/>
              </a:rPr>
              <a:t>СОХТМОН ВА ТАҶДИДИ РОҲҲОИ АВТОМОБИЛГАРДИ ИСТИФОДАИ УМУМ</a:t>
            </a:r>
            <a:endParaRPr lang="ru-RU" sz="2400" dirty="0">
              <a:solidFill>
                <a:srgbClr val="002060"/>
              </a:solidFill>
              <a:latin typeface="Times New Roman" panose="02020603050405020304" pitchFamily="18" charset="0"/>
              <a:cs typeface="Times New Roman" panose="02020603050405020304" pitchFamily="18" charset="0"/>
            </a:endParaRPr>
          </a:p>
        </p:txBody>
      </p:sp>
      <p:graphicFrame>
        <p:nvGraphicFramePr>
          <p:cNvPr id="12" name="Таблица 11">
            <a:extLst>
              <a:ext uri="{FF2B5EF4-FFF2-40B4-BE49-F238E27FC236}">
                <a16:creationId xmlns:a16="http://schemas.microsoft.com/office/drawing/2014/main" id="{8E187B63-A47E-B6E8-98CA-4BCE1CD8B097}"/>
              </a:ext>
            </a:extLst>
          </p:cNvPr>
          <p:cNvGraphicFramePr>
            <a:graphicFrameLocks noGrp="1"/>
          </p:cNvGraphicFramePr>
          <p:nvPr>
            <p:extLst>
              <p:ext uri="{D42A27DB-BD31-4B8C-83A1-F6EECF244321}">
                <p14:modId xmlns:p14="http://schemas.microsoft.com/office/powerpoint/2010/main" val="2555567351"/>
              </p:ext>
            </p:extLst>
          </p:nvPr>
        </p:nvGraphicFramePr>
        <p:xfrm>
          <a:off x="971549" y="1195385"/>
          <a:ext cx="10248901" cy="4789234"/>
        </p:xfrm>
        <a:graphic>
          <a:graphicData uri="http://schemas.openxmlformats.org/drawingml/2006/table">
            <a:tbl>
              <a:tblPr firstRow="1" firstCol="1" bandRow="1">
                <a:tableStyleId>{5C22544A-7EE6-4342-B048-85BDC9FD1C3A}</a:tableStyleId>
              </a:tblPr>
              <a:tblGrid>
                <a:gridCol w="634822">
                  <a:extLst>
                    <a:ext uri="{9D8B030D-6E8A-4147-A177-3AD203B41FA5}">
                      <a16:colId xmlns:a16="http://schemas.microsoft.com/office/drawing/2014/main" val="2738802193"/>
                    </a:ext>
                  </a:extLst>
                </a:gridCol>
                <a:gridCol w="4527729">
                  <a:extLst>
                    <a:ext uri="{9D8B030D-6E8A-4147-A177-3AD203B41FA5}">
                      <a16:colId xmlns:a16="http://schemas.microsoft.com/office/drawing/2014/main" val="3364642564"/>
                    </a:ext>
                  </a:extLst>
                </a:gridCol>
                <a:gridCol w="1714500">
                  <a:extLst>
                    <a:ext uri="{9D8B030D-6E8A-4147-A177-3AD203B41FA5}">
                      <a16:colId xmlns:a16="http://schemas.microsoft.com/office/drawing/2014/main" val="4294788539"/>
                    </a:ext>
                  </a:extLst>
                </a:gridCol>
                <a:gridCol w="1905000">
                  <a:extLst>
                    <a:ext uri="{9D8B030D-6E8A-4147-A177-3AD203B41FA5}">
                      <a16:colId xmlns:a16="http://schemas.microsoft.com/office/drawing/2014/main" val="2680970533"/>
                    </a:ext>
                  </a:extLst>
                </a:gridCol>
                <a:gridCol w="1466850">
                  <a:extLst>
                    <a:ext uri="{9D8B030D-6E8A-4147-A177-3AD203B41FA5}">
                      <a16:colId xmlns:a16="http://schemas.microsoft.com/office/drawing/2014/main" val="2194580449"/>
                    </a:ext>
                  </a:extLst>
                </a:gridCol>
              </a:tblGrid>
              <a:tr h="473560">
                <a:tc>
                  <a:txBody>
                    <a:bodyPr/>
                    <a:lstStyle/>
                    <a:p>
                      <a:pPr marL="457200" algn="ctr">
                        <a:lnSpc>
                          <a:spcPct val="107000"/>
                        </a:lnSpc>
                      </a:pPr>
                      <a:r>
                        <a:rPr lang="tg-Cyrl-TJ" sz="1050" dirty="0">
                          <a:effectLst/>
                        </a:rPr>
                        <a:t>№</a:t>
                      </a:r>
                      <a:endParaRPr lang="ru-RU" sz="1050" dirty="0">
                        <a:effectLst/>
                      </a:endParaRPr>
                    </a:p>
                    <a:p>
                      <a:pPr marL="457200" algn="ctr">
                        <a:lnSpc>
                          <a:spcPct val="107000"/>
                        </a:lnSpc>
                      </a:pPr>
                      <a:r>
                        <a:rPr lang="tg-Cyrl-TJ" sz="1050" dirty="0">
                          <a:effectLst/>
                        </a:rPr>
                        <a:t>р/т</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88900" indent="0" algn="ctr">
                        <a:lnSpc>
                          <a:spcPct val="107000"/>
                        </a:lnSpc>
                      </a:pPr>
                      <a:r>
                        <a:rPr lang="tg-Cyrl-TJ" sz="1050" dirty="0">
                          <a:effectLst/>
                        </a:rPr>
                        <a:t>Номгӯи роҳҳои автомобилгард</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0" indent="0" algn="ctr">
                        <a:lnSpc>
                          <a:spcPct val="107000"/>
                        </a:lnSpc>
                      </a:pPr>
                      <a:r>
                        <a:rPr lang="tg-Cyrl-TJ" sz="1050" dirty="0">
                          <a:effectLst/>
                        </a:rPr>
                        <a:t>дарозии роҳҳо</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0" indent="0" algn="ctr">
                        <a:lnSpc>
                          <a:spcPct val="107000"/>
                        </a:lnSpc>
                      </a:pPr>
                      <a:r>
                        <a:rPr lang="tg-Cyrl-TJ" sz="1050" dirty="0">
                          <a:effectLst/>
                        </a:rPr>
                        <a:t>Солҳои таҷдид </a:t>
                      </a:r>
                      <a:endParaRPr lang="ru-RU" sz="1050" dirty="0">
                        <a:effectLst/>
                      </a:endParaRPr>
                    </a:p>
                    <a:p>
                      <a:pPr marL="0" indent="0" algn="ctr">
                        <a:lnSpc>
                          <a:spcPct val="107000"/>
                        </a:lnSpc>
                      </a:pPr>
                      <a:r>
                        <a:rPr lang="tg-Cyrl-TJ" sz="1050" dirty="0">
                          <a:effectLst/>
                        </a:rPr>
                        <a:t>ё ин ки азнавсохташуда</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0" indent="0" algn="ctr">
                        <a:lnSpc>
                          <a:spcPct val="107000"/>
                        </a:lnSpc>
                        <a:spcAft>
                          <a:spcPts val="800"/>
                        </a:spcAft>
                      </a:pPr>
                      <a:r>
                        <a:rPr lang="tg-Cyrl-TJ" sz="1050" dirty="0">
                          <a:effectLst/>
                        </a:rPr>
                        <a:t>Муҳлати таҷдид</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extLst>
                  <a:ext uri="{0D108BD9-81ED-4DB2-BD59-A6C34878D82A}">
                    <a16:rowId xmlns:a16="http://schemas.microsoft.com/office/drawing/2014/main" val="2493425179"/>
                  </a:ext>
                </a:extLst>
              </a:tr>
              <a:tr h="132907">
                <a:tc>
                  <a:txBody>
                    <a:bodyPr/>
                    <a:lstStyle/>
                    <a:p>
                      <a:pPr marL="457200" algn="ctr">
                        <a:lnSpc>
                          <a:spcPct val="107000"/>
                        </a:lnSpc>
                      </a:pPr>
                      <a:r>
                        <a:rPr lang="tg-Cyrl-TJ" sz="1050" dirty="0">
                          <a:effectLst/>
                        </a:rPr>
                        <a:t>1</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just">
                        <a:lnSpc>
                          <a:spcPct val="107000"/>
                        </a:lnSpc>
                      </a:pPr>
                      <a:r>
                        <a:rPr lang="tg-Cyrl-TJ" sz="1050">
                          <a:effectLst/>
                        </a:rPr>
                        <a:t>Мурғоб-Кулма</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32,6</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2000-2002</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spcAft>
                          <a:spcPts val="800"/>
                        </a:spcAft>
                      </a:pPr>
                      <a:r>
                        <a:rPr lang="tg-Cyrl-TJ" sz="1050">
                          <a:effectLst/>
                        </a:rPr>
                        <a:t>2017</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extLst>
                  <a:ext uri="{0D108BD9-81ED-4DB2-BD59-A6C34878D82A}">
                    <a16:rowId xmlns:a16="http://schemas.microsoft.com/office/drawing/2014/main" val="4212809734"/>
                  </a:ext>
                </a:extLst>
              </a:tr>
              <a:tr h="132907">
                <a:tc>
                  <a:txBody>
                    <a:bodyPr/>
                    <a:lstStyle/>
                    <a:p>
                      <a:pPr marL="457200" algn="ctr">
                        <a:lnSpc>
                          <a:spcPct val="107000"/>
                        </a:lnSpc>
                      </a:pPr>
                      <a:r>
                        <a:rPr lang="tg-Cyrl-TJ" sz="1050" dirty="0">
                          <a:effectLst/>
                        </a:rPr>
                        <a:t>2</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just">
                        <a:lnSpc>
                          <a:spcPct val="107000"/>
                        </a:lnSpc>
                      </a:pPr>
                      <a:r>
                        <a:rPr lang="tg-Cyrl-TJ" sz="1050">
                          <a:effectLst/>
                        </a:rPr>
                        <a:t>Шоҳон-Зиғар</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5,5</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2003-2005</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spcAft>
                          <a:spcPts val="800"/>
                        </a:spcAft>
                      </a:pPr>
                      <a:r>
                        <a:rPr lang="tg-Cyrl-TJ" sz="1050">
                          <a:effectLst/>
                        </a:rPr>
                        <a:t>2020</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extLst>
                  <a:ext uri="{0D108BD9-81ED-4DB2-BD59-A6C34878D82A}">
                    <a16:rowId xmlns:a16="http://schemas.microsoft.com/office/drawing/2014/main" val="863870964"/>
                  </a:ext>
                </a:extLst>
              </a:tr>
              <a:tr h="201037">
                <a:tc>
                  <a:txBody>
                    <a:bodyPr/>
                    <a:lstStyle/>
                    <a:p>
                      <a:pPr marL="457200" algn="ctr">
                        <a:lnSpc>
                          <a:spcPct val="107000"/>
                        </a:lnSpc>
                      </a:pPr>
                      <a:r>
                        <a:rPr lang="tg-Cyrl-TJ" sz="1050" dirty="0">
                          <a:effectLst/>
                        </a:rPr>
                        <a:t>3</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just">
                        <a:lnSpc>
                          <a:spcPct val="107000"/>
                        </a:lnSpc>
                      </a:pPr>
                      <a:r>
                        <a:rPr lang="tg-Cyrl-TJ" sz="1050">
                          <a:effectLst/>
                        </a:rPr>
                        <a:t>Шкев-Зиғар</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37,83</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2003-2005</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spcAft>
                          <a:spcPts val="800"/>
                        </a:spcAft>
                      </a:pPr>
                      <a:r>
                        <a:rPr lang="tg-Cyrl-TJ" sz="1050">
                          <a:effectLst/>
                        </a:rPr>
                        <a:t>2020</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extLst>
                  <a:ext uri="{0D108BD9-81ED-4DB2-BD59-A6C34878D82A}">
                    <a16:rowId xmlns:a16="http://schemas.microsoft.com/office/drawing/2014/main" val="2667721130"/>
                  </a:ext>
                </a:extLst>
              </a:tr>
              <a:tr h="132907">
                <a:tc>
                  <a:txBody>
                    <a:bodyPr/>
                    <a:lstStyle/>
                    <a:p>
                      <a:pPr marL="457200" algn="ctr">
                        <a:lnSpc>
                          <a:spcPct val="107000"/>
                        </a:lnSpc>
                      </a:pPr>
                      <a:r>
                        <a:rPr lang="tg-Cyrl-TJ" sz="1050" dirty="0">
                          <a:effectLst/>
                        </a:rPr>
                        <a:t>4</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just">
                        <a:lnSpc>
                          <a:spcPct val="107000"/>
                        </a:lnSpc>
                      </a:pPr>
                      <a:r>
                        <a:rPr lang="tg-Cyrl-TJ" sz="1050">
                          <a:effectLst/>
                        </a:rPr>
                        <a:t>Бохтар-Данғара-Кӯлоб</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90,7</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2003-2005</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spcAft>
                          <a:spcPts val="800"/>
                        </a:spcAft>
                      </a:pPr>
                      <a:r>
                        <a:rPr lang="tg-Cyrl-TJ" sz="1050">
                          <a:effectLst/>
                        </a:rPr>
                        <a:t>2020</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extLst>
                  <a:ext uri="{0D108BD9-81ED-4DB2-BD59-A6C34878D82A}">
                    <a16:rowId xmlns:a16="http://schemas.microsoft.com/office/drawing/2014/main" val="2572768791"/>
                  </a:ext>
                </a:extLst>
              </a:tr>
              <a:tr h="64776">
                <a:tc>
                  <a:txBody>
                    <a:bodyPr/>
                    <a:lstStyle/>
                    <a:p>
                      <a:pPr marL="457200" algn="ctr">
                        <a:lnSpc>
                          <a:spcPct val="107000"/>
                        </a:lnSpc>
                      </a:pPr>
                      <a:r>
                        <a:rPr lang="tg-Cyrl-TJ" sz="1050" dirty="0">
                          <a:effectLst/>
                        </a:rPr>
                        <a:t>5</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just">
                        <a:lnSpc>
                          <a:spcPct val="107000"/>
                        </a:lnSpc>
                      </a:pPr>
                      <a:r>
                        <a:rPr lang="tg-Cyrl-TJ" sz="1050">
                          <a:effectLst/>
                        </a:rPr>
                        <a:t>Дустӣ-Панҷи Поён</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12</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2007-2008</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spcAft>
                          <a:spcPts val="800"/>
                        </a:spcAft>
                      </a:pPr>
                      <a:r>
                        <a:rPr lang="tg-Cyrl-TJ" sz="1050">
                          <a:effectLst/>
                        </a:rPr>
                        <a:t>2023</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extLst>
                  <a:ext uri="{0D108BD9-81ED-4DB2-BD59-A6C34878D82A}">
                    <a16:rowId xmlns:a16="http://schemas.microsoft.com/office/drawing/2014/main" val="1852641708"/>
                  </a:ext>
                </a:extLst>
              </a:tr>
              <a:tr h="201037">
                <a:tc>
                  <a:txBody>
                    <a:bodyPr/>
                    <a:lstStyle/>
                    <a:p>
                      <a:pPr marL="457200" algn="ctr">
                        <a:lnSpc>
                          <a:spcPct val="107000"/>
                        </a:lnSpc>
                      </a:pPr>
                      <a:r>
                        <a:rPr lang="tg-Cyrl-TJ" sz="1050" dirty="0">
                          <a:effectLst/>
                        </a:rPr>
                        <a:t>6</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just">
                        <a:lnSpc>
                          <a:spcPct val="107000"/>
                        </a:lnSpc>
                      </a:pPr>
                      <a:r>
                        <a:rPr lang="tg-Cyrl-TJ" sz="1050">
                          <a:effectLst/>
                        </a:rPr>
                        <a:t>Душанбе-Рашт-сарҳади Қирғиз</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151,4</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2005-2008</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spcAft>
                          <a:spcPts val="800"/>
                        </a:spcAft>
                      </a:pPr>
                      <a:r>
                        <a:rPr lang="tg-Cyrl-TJ" sz="1050">
                          <a:effectLst/>
                        </a:rPr>
                        <a:t>2023</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extLst>
                  <a:ext uri="{0D108BD9-81ED-4DB2-BD59-A6C34878D82A}">
                    <a16:rowId xmlns:a16="http://schemas.microsoft.com/office/drawing/2014/main" val="2436107450"/>
                  </a:ext>
                </a:extLst>
              </a:tr>
              <a:tr h="201037">
                <a:tc>
                  <a:txBody>
                    <a:bodyPr/>
                    <a:lstStyle/>
                    <a:p>
                      <a:pPr marL="457200" algn="ctr">
                        <a:lnSpc>
                          <a:spcPct val="107000"/>
                        </a:lnSpc>
                      </a:pPr>
                      <a:r>
                        <a:rPr lang="tg-Cyrl-TJ" sz="1050" dirty="0">
                          <a:effectLst/>
                        </a:rPr>
                        <a:t>7</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just">
                        <a:lnSpc>
                          <a:spcPct val="107000"/>
                        </a:lnSpc>
                      </a:pPr>
                      <a:r>
                        <a:rPr lang="tg-Cyrl-TJ" sz="1050">
                          <a:effectLst/>
                        </a:rPr>
                        <a:t>Дустӣ-Панҷи Поён, мар. 2</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15,36</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2009-2010</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spcAft>
                          <a:spcPts val="800"/>
                        </a:spcAft>
                      </a:pPr>
                      <a:r>
                        <a:rPr lang="tg-Cyrl-TJ" sz="1050">
                          <a:effectLst/>
                        </a:rPr>
                        <a:t>2025</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extLst>
                  <a:ext uri="{0D108BD9-81ED-4DB2-BD59-A6C34878D82A}">
                    <a16:rowId xmlns:a16="http://schemas.microsoft.com/office/drawing/2014/main" val="3836419398"/>
                  </a:ext>
                </a:extLst>
              </a:tr>
              <a:tr h="201037">
                <a:tc>
                  <a:txBody>
                    <a:bodyPr/>
                    <a:lstStyle/>
                    <a:p>
                      <a:pPr marL="457200" algn="ctr">
                        <a:lnSpc>
                          <a:spcPct val="107000"/>
                        </a:lnSpc>
                      </a:pPr>
                      <a:r>
                        <a:rPr lang="tg-Cyrl-TJ" sz="1050" dirty="0">
                          <a:effectLst/>
                        </a:rPr>
                        <a:t>8</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just">
                        <a:lnSpc>
                          <a:spcPct val="107000"/>
                        </a:lnSpc>
                      </a:pPr>
                      <a:r>
                        <a:rPr lang="tg-Cyrl-TJ" sz="1050">
                          <a:effectLst/>
                        </a:rPr>
                        <a:t>Душанбе-сар.Қирғизистон, мар. 2</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77</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2007-2010</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spcAft>
                          <a:spcPts val="800"/>
                        </a:spcAft>
                      </a:pPr>
                      <a:r>
                        <a:rPr lang="tg-Cyrl-TJ" sz="1050">
                          <a:effectLst/>
                        </a:rPr>
                        <a:t>2025</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extLst>
                  <a:ext uri="{0D108BD9-81ED-4DB2-BD59-A6C34878D82A}">
                    <a16:rowId xmlns:a16="http://schemas.microsoft.com/office/drawing/2014/main" val="3213491099"/>
                  </a:ext>
                </a:extLst>
              </a:tr>
              <a:tr h="201037">
                <a:tc>
                  <a:txBody>
                    <a:bodyPr/>
                    <a:lstStyle/>
                    <a:p>
                      <a:pPr marL="457200" algn="ctr">
                        <a:lnSpc>
                          <a:spcPct val="107000"/>
                        </a:lnSpc>
                      </a:pPr>
                      <a:r>
                        <a:rPr lang="tg-Cyrl-TJ" sz="1050" dirty="0">
                          <a:effectLst/>
                        </a:rPr>
                        <a:t>9</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just">
                        <a:lnSpc>
                          <a:spcPct val="107000"/>
                        </a:lnSpc>
                      </a:pPr>
                      <a:r>
                        <a:rPr lang="tg-Cyrl-TJ" sz="1050">
                          <a:effectLst/>
                        </a:rPr>
                        <a:t>Душанбе-Чанак (сар.Узбекистон)</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335,9</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2006-2008</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spcAft>
                          <a:spcPts val="800"/>
                        </a:spcAft>
                      </a:pPr>
                      <a:r>
                        <a:rPr lang="tg-Cyrl-TJ" sz="1050">
                          <a:effectLst/>
                        </a:rPr>
                        <a:t>2023</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extLst>
                  <a:ext uri="{0D108BD9-81ED-4DB2-BD59-A6C34878D82A}">
                    <a16:rowId xmlns:a16="http://schemas.microsoft.com/office/drawing/2014/main" val="533814545"/>
                  </a:ext>
                </a:extLst>
              </a:tr>
              <a:tr h="132907">
                <a:tc>
                  <a:txBody>
                    <a:bodyPr/>
                    <a:lstStyle/>
                    <a:p>
                      <a:pPr marL="457200" algn="ctr">
                        <a:lnSpc>
                          <a:spcPct val="107000"/>
                        </a:lnSpc>
                      </a:pPr>
                      <a:r>
                        <a:rPr lang="tg-Cyrl-TJ" sz="1050" dirty="0">
                          <a:effectLst/>
                        </a:rPr>
                        <a:t>10</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just">
                        <a:lnSpc>
                          <a:spcPct val="107000"/>
                        </a:lnSpc>
                      </a:pPr>
                      <a:r>
                        <a:rPr lang="tg-Cyrl-TJ" sz="1050">
                          <a:effectLst/>
                        </a:rPr>
                        <a:t>Шоҳон-Зиғар, марҳилаи 2</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9,75</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2007-2010</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spcAft>
                          <a:spcPts val="800"/>
                        </a:spcAft>
                      </a:pPr>
                      <a:r>
                        <a:rPr lang="tg-Cyrl-TJ" sz="1050">
                          <a:effectLst/>
                        </a:rPr>
                        <a:t>2025</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extLst>
                  <a:ext uri="{0D108BD9-81ED-4DB2-BD59-A6C34878D82A}">
                    <a16:rowId xmlns:a16="http://schemas.microsoft.com/office/drawing/2014/main" val="3748174373"/>
                  </a:ext>
                </a:extLst>
              </a:tr>
              <a:tr h="201037">
                <a:tc>
                  <a:txBody>
                    <a:bodyPr/>
                    <a:lstStyle/>
                    <a:p>
                      <a:pPr marL="457200" algn="ctr">
                        <a:lnSpc>
                          <a:spcPct val="107000"/>
                        </a:lnSpc>
                      </a:pPr>
                      <a:r>
                        <a:rPr lang="tg-Cyrl-TJ" sz="1050" dirty="0">
                          <a:effectLst/>
                        </a:rPr>
                        <a:t>11</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just">
                        <a:lnSpc>
                          <a:spcPct val="107000"/>
                        </a:lnSpc>
                      </a:pPr>
                      <a:r>
                        <a:rPr lang="tg-Cyrl-TJ" sz="1050">
                          <a:effectLst/>
                        </a:rPr>
                        <a:t>Душанбе-сарҳади Қирғизистон, марҳилаи 3</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114</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2007-2011</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spcAft>
                          <a:spcPts val="800"/>
                        </a:spcAft>
                      </a:pPr>
                      <a:r>
                        <a:rPr lang="tg-Cyrl-TJ" sz="1050">
                          <a:effectLst/>
                        </a:rPr>
                        <a:t>2026</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extLst>
                  <a:ext uri="{0D108BD9-81ED-4DB2-BD59-A6C34878D82A}">
                    <a16:rowId xmlns:a16="http://schemas.microsoft.com/office/drawing/2014/main" val="545685570"/>
                  </a:ext>
                </a:extLst>
              </a:tr>
              <a:tr h="132907">
                <a:tc>
                  <a:txBody>
                    <a:bodyPr/>
                    <a:lstStyle/>
                    <a:p>
                      <a:pPr marL="457200" algn="ctr">
                        <a:lnSpc>
                          <a:spcPct val="107000"/>
                        </a:lnSpc>
                      </a:pPr>
                      <a:r>
                        <a:rPr lang="tg-Cyrl-TJ" sz="1050" dirty="0">
                          <a:effectLst/>
                        </a:rPr>
                        <a:t>12</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just">
                        <a:lnSpc>
                          <a:spcPct val="107000"/>
                        </a:lnSpc>
                      </a:pPr>
                      <a:r>
                        <a:rPr lang="tg-Cyrl-TJ" sz="1050">
                          <a:effectLst/>
                        </a:rPr>
                        <a:t>Бохтар-Дусти, марҳилаи 1</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42</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2009-2011</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spcAft>
                          <a:spcPts val="800"/>
                        </a:spcAft>
                      </a:pPr>
                      <a:r>
                        <a:rPr lang="tg-Cyrl-TJ" sz="1050">
                          <a:effectLst/>
                        </a:rPr>
                        <a:t>2026</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extLst>
                  <a:ext uri="{0D108BD9-81ED-4DB2-BD59-A6C34878D82A}">
                    <a16:rowId xmlns:a16="http://schemas.microsoft.com/office/drawing/2014/main" val="4179611954"/>
                  </a:ext>
                </a:extLst>
              </a:tr>
              <a:tr h="132907">
                <a:tc>
                  <a:txBody>
                    <a:bodyPr/>
                    <a:lstStyle/>
                    <a:p>
                      <a:pPr marL="457200" algn="ctr">
                        <a:lnSpc>
                          <a:spcPct val="107000"/>
                        </a:lnSpc>
                      </a:pPr>
                      <a:r>
                        <a:rPr lang="tg-Cyrl-TJ" sz="1050" dirty="0">
                          <a:effectLst/>
                        </a:rPr>
                        <a:t>13</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just">
                        <a:lnSpc>
                          <a:spcPct val="107000"/>
                        </a:lnSpc>
                      </a:pPr>
                      <a:r>
                        <a:rPr lang="tg-Cyrl-TJ" sz="1050">
                          <a:effectLst/>
                        </a:rPr>
                        <a:t>Бохтар-Дустӣ, марҳилаи 2</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18</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2012-2013</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spcAft>
                          <a:spcPts val="800"/>
                        </a:spcAft>
                      </a:pPr>
                      <a:r>
                        <a:rPr lang="tg-Cyrl-TJ" sz="1050">
                          <a:effectLst/>
                        </a:rPr>
                        <a:t>2028</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extLst>
                  <a:ext uri="{0D108BD9-81ED-4DB2-BD59-A6C34878D82A}">
                    <a16:rowId xmlns:a16="http://schemas.microsoft.com/office/drawing/2014/main" val="416381813"/>
                  </a:ext>
                </a:extLst>
              </a:tr>
              <a:tr h="201037">
                <a:tc>
                  <a:txBody>
                    <a:bodyPr/>
                    <a:lstStyle/>
                    <a:p>
                      <a:pPr marL="457200" algn="ctr">
                        <a:lnSpc>
                          <a:spcPct val="107000"/>
                        </a:lnSpc>
                      </a:pPr>
                      <a:r>
                        <a:rPr lang="tg-Cyrl-TJ" sz="1050" dirty="0">
                          <a:effectLst/>
                        </a:rPr>
                        <a:t>14</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just">
                        <a:lnSpc>
                          <a:spcPct val="107000"/>
                        </a:lnSpc>
                      </a:pPr>
                      <a:r>
                        <a:rPr lang="tg-Cyrl-TJ" sz="1050">
                          <a:effectLst/>
                        </a:rPr>
                        <a:t>Душанбе-Қулма, қитъаи Душанбе-Данғара</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136</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ctr">
                        <a:lnSpc>
                          <a:spcPct val="107000"/>
                        </a:lnSpc>
                      </a:pPr>
                      <a:r>
                        <a:rPr lang="tg-Cyrl-TJ" sz="1050">
                          <a:effectLst/>
                        </a:rPr>
                        <a:t>2009-2014</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ctr">
                        <a:lnSpc>
                          <a:spcPct val="107000"/>
                        </a:lnSpc>
                        <a:spcAft>
                          <a:spcPts val="800"/>
                        </a:spcAft>
                      </a:pPr>
                      <a:r>
                        <a:rPr lang="tg-Cyrl-TJ" sz="1050">
                          <a:effectLst/>
                        </a:rPr>
                        <a:t>2029</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extLst>
                  <a:ext uri="{0D108BD9-81ED-4DB2-BD59-A6C34878D82A}">
                    <a16:rowId xmlns:a16="http://schemas.microsoft.com/office/drawing/2014/main" val="1588171438"/>
                  </a:ext>
                </a:extLst>
              </a:tr>
              <a:tr h="201037">
                <a:tc>
                  <a:txBody>
                    <a:bodyPr/>
                    <a:lstStyle/>
                    <a:p>
                      <a:pPr marL="457200" algn="ctr">
                        <a:lnSpc>
                          <a:spcPct val="107000"/>
                        </a:lnSpc>
                      </a:pPr>
                      <a:r>
                        <a:rPr lang="tg-Cyrl-TJ" sz="1050" dirty="0">
                          <a:effectLst/>
                        </a:rPr>
                        <a:t>15</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just">
                        <a:lnSpc>
                          <a:spcPct val="107000"/>
                        </a:lnSpc>
                      </a:pPr>
                      <a:r>
                        <a:rPr lang="tg-Cyrl-TJ" sz="1050">
                          <a:effectLst/>
                        </a:rPr>
                        <a:t>Шоҳон-Зиғар, марҳилаи 3</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18,75</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2011-2014</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spcAft>
                          <a:spcPts val="800"/>
                        </a:spcAft>
                      </a:pPr>
                      <a:r>
                        <a:rPr lang="tg-Cyrl-TJ" sz="1050">
                          <a:effectLst/>
                        </a:rPr>
                        <a:t>2029</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extLst>
                  <a:ext uri="{0D108BD9-81ED-4DB2-BD59-A6C34878D82A}">
                    <a16:rowId xmlns:a16="http://schemas.microsoft.com/office/drawing/2014/main" val="258584473"/>
                  </a:ext>
                </a:extLst>
              </a:tr>
              <a:tr h="473560">
                <a:tc>
                  <a:txBody>
                    <a:bodyPr/>
                    <a:lstStyle/>
                    <a:p>
                      <a:pPr marL="457200" algn="ctr">
                        <a:lnSpc>
                          <a:spcPct val="107000"/>
                        </a:lnSpc>
                      </a:pPr>
                      <a:r>
                        <a:rPr lang="tg-Cyrl-TJ" sz="1050" dirty="0">
                          <a:effectLst/>
                        </a:rPr>
                        <a:t>16</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just">
                        <a:lnSpc>
                          <a:spcPct val="107000"/>
                        </a:lnSpc>
                      </a:pPr>
                      <a:r>
                        <a:rPr lang="tg-Cyrl-TJ" sz="1050">
                          <a:effectLst/>
                        </a:rPr>
                        <a:t>Душанбе-Турсунзода-сар.Узбекистон (Таҷдиди қитъаи роҳ аз дарвозаи ғарбии ш.Душанбе то сар.Узбекистон</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57</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ctr">
                        <a:lnSpc>
                          <a:spcPct val="107000"/>
                        </a:lnSpc>
                      </a:pPr>
                      <a:r>
                        <a:rPr lang="tg-Cyrl-TJ" sz="1050">
                          <a:effectLst/>
                        </a:rPr>
                        <a:t>2011-2016</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ctr">
                        <a:lnSpc>
                          <a:spcPct val="107000"/>
                        </a:lnSpc>
                        <a:spcAft>
                          <a:spcPts val="800"/>
                        </a:spcAft>
                      </a:pPr>
                      <a:r>
                        <a:rPr lang="tg-Cyrl-TJ" sz="1050">
                          <a:effectLst/>
                        </a:rPr>
                        <a:t>2031</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extLst>
                  <a:ext uri="{0D108BD9-81ED-4DB2-BD59-A6C34878D82A}">
                    <a16:rowId xmlns:a16="http://schemas.microsoft.com/office/drawing/2014/main" val="3969661774"/>
                  </a:ext>
                </a:extLst>
              </a:tr>
              <a:tr h="201037">
                <a:tc>
                  <a:txBody>
                    <a:bodyPr/>
                    <a:lstStyle/>
                    <a:p>
                      <a:pPr marL="457200" algn="ctr">
                        <a:lnSpc>
                          <a:spcPct val="107000"/>
                        </a:lnSpc>
                      </a:pPr>
                      <a:r>
                        <a:rPr lang="tg-Cyrl-TJ" sz="1050" dirty="0">
                          <a:effectLst/>
                        </a:rPr>
                        <a:t>17</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just">
                        <a:lnSpc>
                          <a:spcPct val="107000"/>
                        </a:lnSpc>
                      </a:pPr>
                      <a:r>
                        <a:rPr lang="tg-Cyrl-TJ" sz="1050">
                          <a:effectLst/>
                        </a:rPr>
                        <a:t>Айнӣ-Панҷакент-сарҳади Узбекистон</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112,6</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ctr">
                        <a:lnSpc>
                          <a:spcPct val="107000"/>
                        </a:lnSpc>
                      </a:pPr>
                      <a:r>
                        <a:rPr lang="tg-Cyrl-TJ" sz="1050">
                          <a:effectLst/>
                        </a:rPr>
                        <a:t>2012-2016</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ctr">
                        <a:lnSpc>
                          <a:spcPct val="107000"/>
                        </a:lnSpc>
                        <a:spcAft>
                          <a:spcPts val="800"/>
                        </a:spcAft>
                      </a:pPr>
                      <a:r>
                        <a:rPr lang="tg-Cyrl-TJ" sz="1050">
                          <a:effectLst/>
                        </a:rPr>
                        <a:t>2031</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extLst>
                  <a:ext uri="{0D108BD9-81ED-4DB2-BD59-A6C34878D82A}">
                    <a16:rowId xmlns:a16="http://schemas.microsoft.com/office/drawing/2014/main" val="177209795"/>
                  </a:ext>
                </a:extLst>
              </a:tr>
              <a:tr h="132907">
                <a:tc>
                  <a:txBody>
                    <a:bodyPr/>
                    <a:lstStyle/>
                    <a:p>
                      <a:pPr marL="457200" algn="ctr">
                        <a:lnSpc>
                          <a:spcPct val="107000"/>
                        </a:lnSpc>
                      </a:pPr>
                      <a:r>
                        <a:rPr lang="tg-Cyrl-TJ" sz="1050" dirty="0">
                          <a:effectLst/>
                        </a:rPr>
                        <a:t>18</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just">
                        <a:lnSpc>
                          <a:spcPct val="107000"/>
                        </a:lnSpc>
                      </a:pPr>
                      <a:r>
                        <a:rPr lang="tg-Cyrl-TJ" sz="1050">
                          <a:effectLst/>
                        </a:rPr>
                        <a:t>Таъмири 10,5 км р/а Ғарм-Навобод</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10,5</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ctr">
                        <a:lnSpc>
                          <a:spcPct val="107000"/>
                        </a:lnSpc>
                      </a:pPr>
                      <a:r>
                        <a:rPr lang="tg-Cyrl-TJ" sz="1050">
                          <a:effectLst/>
                        </a:rPr>
                        <a:t>2014-2016</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ctr">
                        <a:lnSpc>
                          <a:spcPct val="107000"/>
                        </a:lnSpc>
                        <a:spcAft>
                          <a:spcPts val="800"/>
                        </a:spcAft>
                      </a:pPr>
                      <a:r>
                        <a:rPr lang="tg-Cyrl-TJ" sz="1050">
                          <a:effectLst/>
                        </a:rPr>
                        <a:t>2031</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extLst>
                  <a:ext uri="{0D108BD9-81ED-4DB2-BD59-A6C34878D82A}">
                    <a16:rowId xmlns:a16="http://schemas.microsoft.com/office/drawing/2014/main" val="3639642505"/>
                  </a:ext>
                </a:extLst>
              </a:tr>
              <a:tr h="201037">
                <a:tc>
                  <a:txBody>
                    <a:bodyPr/>
                    <a:lstStyle/>
                    <a:p>
                      <a:pPr marL="457200" algn="ctr">
                        <a:lnSpc>
                          <a:spcPct val="107000"/>
                        </a:lnSpc>
                      </a:pPr>
                      <a:r>
                        <a:rPr lang="tg-Cyrl-TJ" sz="1050" dirty="0">
                          <a:effectLst/>
                        </a:rPr>
                        <a:t>19</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just">
                        <a:lnSpc>
                          <a:spcPct val="107000"/>
                        </a:lnSpc>
                      </a:pPr>
                      <a:r>
                        <a:rPr lang="tg-Cyrl-TJ" sz="1050">
                          <a:effectLst/>
                        </a:rPr>
                        <a:t>р/а Кӯлоб-Қалъаихумб, қитъаи Ш.Шоҳин-Шоҳон</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40</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ctr">
                        <a:lnSpc>
                          <a:spcPct val="107000"/>
                        </a:lnSpc>
                      </a:pPr>
                      <a:r>
                        <a:rPr lang="tg-Cyrl-TJ" sz="1050">
                          <a:effectLst/>
                        </a:rPr>
                        <a:t>2012-2017</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ctr">
                        <a:lnSpc>
                          <a:spcPct val="107000"/>
                        </a:lnSpc>
                        <a:spcAft>
                          <a:spcPts val="800"/>
                        </a:spcAft>
                      </a:pPr>
                      <a:r>
                        <a:rPr lang="tg-Cyrl-TJ" sz="1050">
                          <a:effectLst/>
                        </a:rPr>
                        <a:t>2032</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extLst>
                  <a:ext uri="{0D108BD9-81ED-4DB2-BD59-A6C34878D82A}">
                    <a16:rowId xmlns:a16="http://schemas.microsoft.com/office/drawing/2014/main" val="3846153031"/>
                  </a:ext>
                </a:extLst>
              </a:tr>
              <a:tr h="132907">
                <a:tc>
                  <a:txBody>
                    <a:bodyPr/>
                    <a:lstStyle/>
                    <a:p>
                      <a:pPr marL="457200" algn="ctr">
                        <a:lnSpc>
                          <a:spcPct val="107000"/>
                        </a:lnSpc>
                      </a:pPr>
                      <a:r>
                        <a:rPr lang="tg-Cyrl-TJ" sz="1050" dirty="0">
                          <a:effectLst/>
                        </a:rPr>
                        <a:t>20</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just">
                        <a:lnSpc>
                          <a:spcPct val="107000"/>
                        </a:lnSpc>
                      </a:pPr>
                      <a:r>
                        <a:rPr lang="tg-Cyrl-TJ" sz="1050">
                          <a:effectLst/>
                        </a:rPr>
                        <a:t> Восеъ-Ховалинг</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103</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2014-2017</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spcAft>
                          <a:spcPts val="800"/>
                        </a:spcAft>
                      </a:pPr>
                      <a:r>
                        <a:rPr lang="tg-Cyrl-TJ" sz="1050">
                          <a:effectLst/>
                        </a:rPr>
                        <a:t>2032</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extLst>
                  <a:ext uri="{0D108BD9-81ED-4DB2-BD59-A6C34878D82A}">
                    <a16:rowId xmlns:a16="http://schemas.microsoft.com/office/drawing/2014/main" val="3715085463"/>
                  </a:ext>
                </a:extLst>
              </a:tr>
              <a:tr h="132907">
                <a:tc>
                  <a:txBody>
                    <a:bodyPr/>
                    <a:lstStyle/>
                    <a:p>
                      <a:pPr marL="457200" algn="ctr">
                        <a:lnSpc>
                          <a:spcPct val="107000"/>
                        </a:lnSpc>
                      </a:pPr>
                      <a:r>
                        <a:rPr lang="tg-Cyrl-TJ" sz="1050" dirty="0">
                          <a:effectLst/>
                        </a:rPr>
                        <a:t>22</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just">
                        <a:lnSpc>
                          <a:spcPct val="107000"/>
                        </a:lnSpc>
                      </a:pPr>
                      <a:r>
                        <a:rPr lang="tg-Cyrl-TJ" sz="1050">
                          <a:effectLst/>
                        </a:rPr>
                        <a:t>Хуҷанд-Исфара</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67,7</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2016-2018</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spcAft>
                          <a:spcPts val="800"/>
                        </a:spcAft>
                      </a:pPr>
                      <a:r>
                        <a:rPr lang="tg-Cyrl-TJ" sz="1050">
                          <a:effectLst/>
                        </a:rPr>
                        <a:t>2033</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extLst>
                  <a:ext uri="{0D108BD9-81ED-4DB2-BD59-A6C34878D82A}">
                    <a16:rowId xmlns:a16="http://schemas.microsoft.com/office/drawing/2014/main" val="315444757"/>
                  </a:ext>
                </a:extLst>
              </a:tr>
              <a:tr h="132907">
                <a:tc>
                  <a:txBody>
                    <a:bodyPr/>
                    <a:lstStyle/>
                    <a:p>
                      <a:pPr marL="457200" algn="ctr">
                        <a:lnSpc>
                          <a:spcPct val="107000"/>
                        </a:lnSpc>
                      </a:pPr>
                      <a:r>
                        <a:rPr lang="tg-Cyrl-TJ" sz="1050" dirty="0">
                          <a:effectLst/>
                        </a:rPr>
                        <a:t>23</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tc>
                  <a:txBody>
                    <a:bodyPr/>
                    <a:lstStyle/>
                    <a:p>
                      <a:pPr marL="457200" algn="just">
                        <a:lnSpc>
                          <a:spcPct val="107000"/>
                        </a:lnSpc>
                      </a:pPr>
                      <a:r>
                        <a:rPr lang="tg-Cyrl-TJ" sz="1050">
                          <a:effectLst/>
                        </a:rPr>
                        <a:t>Кангурт-Балҷувон-Ховалин</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dirty="0">
                          <a:effectLst/>
                        </a:rPr>
                        <a:t>43</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pPr>
                      <a:r>
                        <a:rPr lang="tg-Cyrl-TJ" sz="1050">
                          <a:effectLst/>
                        </a:rPr>
                        <a:t>2018-2019</a:t>
                      </a:r>
                      <a:endParaRPr lang="ru-RU" sz="105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tc>
                <a:tc>
                  <a:txBody>
                    <a:bodyPr/>
                    <a:lstStyle/>
                    <a:p>
                      <a:pPr marL="457200" algn="ctr">
                        <a:lnSpc>
                          <a:spcPct val="107000"/>
                        </a:lnSpc>
                        <a:spcAft>
                          <a:spcPts val="800"/>
                        </a:spcAft>
                      </a:pPr>
                      <a:r>
                        <a:rPr lang="tg-Cyrl-TJ" sz="1050" dirty="0">
                          <a:effectLst/>
                        </a:rPr>
                        <a:t>2034</a:t>
                      </a:r>
                      <a:endParaRPr lang="ru-RU" sz="1050" dirty="0">
                        <a:effectLst/>
                        <a:latin typeface="Calibri" panose="020F0502020204030204" pitchFamily="34" charset="0"/>
                        <a:ea typeface="Calibri" panose="020F0502020204030204" pitchFamily="34" charset="0"/>
                        <a:cs typeface="Arial" panose="020B0604020202020204" pitchFamily="34" charset="0"/>
                      </a:endParaRPr>
                    </a:p>
                  </a:txBody>
                  <a:tcPr marL="20468" marR="20468" marT="0" marB="0" anchor="ctr"/>
                </a:tc>
                <a:extLst>
                  <a:ext uri="{0D108BD9-81ED-4DB2-BD59-A6C34878D82A}">
                    <a16:rowId xmlns:a16="http://schemas.microsoft.com/office/drawing/2014/main" val="1690920484"/>
                  </a:ext>
                </a:extLst>
              </a:tr>
            </a:tbl>
          </a:graphicData>
        </a:graphic>
      </p:graphicFrame>
    </p:spTree>
    <p:extLst>
      <p:ext uri="{BB962C8B-B14F-4D97-AF65-F5344CB8AC3E}">
        <p14:creationId xmlns:p14="http://schemas.microsoft.com/office/powerpoint/2010/main" val="171777542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1232</TotalTime>
  <Words>1620</Words>
  <Application>Microsoft Office PowerPoint</Application>
  <PresentationFormat>Широкоэкранный</PresentationFormat>
  <Paragraphs>281</Paragraphs>
  <Slides>12</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12</vt:i4>
      </vt:variant>
    </vt:vector>
  </HeadingPairs>
  <TitlesOfParts>
    <vt:vector size="21" baseType="lpstr">
      <vt:lpstr>Academy Tojik</vt:lpstr>
      <vt:lpstr>Aptos Display</vt:lpstr>
      <vt:lpstr>Arial</vt:lpstr>
      <vt:lpstr>Calibri</vt:lpstr>
      <vt:lpstr>Calibri Light</vt:lpstr>
      <vt:lpstr>Palatino Linotype</vt:lpstr>
      <vt:lpstr>Times New Roman</vt:lpstr>
      <vt:lpstr>Wingdings</vt:lpstr>
      <vt:lpstr>Тема Office</vt:lpstr>
      <vt:lpstr>ФОНДИ РОҲ</vt:lpstr>
      <vt:lpstr>МАҚСАДИ ТАЪСИСИ ФОНДИ РОҲ</vt:lpstr>
      <vt:lpstr>ДАРОЗИИ РОҲҲОИ АВТОМОБИЛГАРДИ ИСТИФОДАИ УМУМ ДАР ҶУМҲУРИИ ТОҶИКИСТОН</vt:lpstr>
      <vt:lpstr>РОҲҲОИ АВТОМОБИЛГАРДИ ДАР ТАВОЗУНИ ВАЗОРАТИ НАҚЛИЁТ ҚАРОРДОШТА</vt:lpstr>
      <vt:lpstr>МИҚДОР ВА ДАРОЗИИ ДОРОИҲОИ РОҲҲОИ АВТОМОБИЛГАРД БО КМ.</vt:lpstr>
      <vt:lpstr>ХАРОҶОТИ ПУЛӢ БАРОИ НИГОҲДОРӢ ВА ТАЪМИРИ РОҲҲОИ АВТОМОБИЛГАРД</vt:lpstr>
      <vt:lpstr>Маблағи нигоҳдорӣ ва таъмири  1 км роҳи автомобилгард  дар қиёс ба давлатҳои ҳаммарз</vt:lpstr>
      <vt:lpstr>СОХТМОН ВА ТАҶДИДИ РОҲҲОИ АВТОМОБИЛГАРДИ ИСТИФОДАИ УМУМ</vt:lpstr>
      <vt:lpstr>СОХТМОН ВА ТАҶДИДИ РОҲҲОИ АВТОМОБИЛГАРДИ ИСТИФОДАИ УМУМ</vt:lpstr>
      <vt:lpstr>ТАРТИБИ ТАШАККУЛИ МАБЛАҒҲОИ ФОНДИ РОҲ </vt:lpstr>
      <vt:lpstr>САМТҲОИ ХАРОҶОТИ МАБЛАҒҲОИ ФОНДИ РОҲ</vt:lpstr>
      <vt:lpstr>ТАРТИБИ ТАҲИЯИ БУҶЕТИ ФОНДИ РОҲ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ФОНДИ РОҲ</dc:title>
  <dc:creator>hP</dc:creator>
  <cp:lastModifiedBy>Salim Niyozov</cp:lastModifiedBy>
  <cp:revision>39</cp:revision>
  <cp:lastPrinted>2024-10-22T11:43:08Z</cp:lastPrinted>
  <dcterms:created xsi:type="dcterms:W3CDTF">2024-06-13T10:57:43Z</dcterms:created>
  <dcterms:modified xsi:type="dcterms:W3CDTF">2024-10-22T11:47:55Z</dcterms:modified>
</cp:coreProperties>
</file>