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256" r:id="rId2"/>
    <p:sldId id="307" r:id="rId3"/>
    <p:sldId id="308" r:id="rId4"/>
    <p:sldId id="309" r:id="rId5"/>
    <p:sldId id="267" r:id="rId6"/>
  </p:sldIdLst>
  <p:sldSz cx="12192000" cy="6858000"/>
  <p:notesSz cx="6797675" cy="9874250"/>
  <p:embeddedFontLst>
    <p:embeddedFont>
      <p:font typeface="Arial Black" panose="020B0A04020102020204" pitchFamily="34" charset="0"/>
      <p:bold r:id="rId9"/>
    </p:embeddedFont>
    <p:embeddedFont>
      <p:font typeface="Tahoma" panose="020B0604030504040204" pitchFamily="34" charset="0"/>
      <p:regular r:id="rId10"/>
      <p:bold r:id="rId11"/>
    </p:embeddedFont>
    <p:embeddedFont>
      <p:font typeface="Times New Roman Tj" panose="02020603050405020304" pitchFamily="18" charset="-52"/>
      <p:regular r:id="rId12"/>
      <p:bold r:id="rId13"/>
      <p:italic r:id="rId14"/>
      <p:boldItalic r:id="rId15"/>
    </p:embeddedFont>
  </p:embeddedFont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478937"/>
    <a:srgbClr val="FFFFFF"/>
    <a:srgbClr val="549A66"/>
    <a:srgbClr val="29C559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—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3918" autoAdjust="0"/>
  </p:normalViewPr>
  <p:slideViewPr>
    <p:cSldViewPr snapToGrid="0">
      <p:cViewPr varScale="1">
        <p:scale>
          <a:sx n="109" d="100"/>
          <a:sy n="109" d="100"/>
        </p:scale>
        <p:origin x="61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A260EE02-2BFA-0A96-8304-A6287F1286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A89E658-CE8A-F275-CE62-0ED7619DC5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r>
              <a:rPr lang="ru-RU"/>
              <a:t>03.06.2022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2C0140-65D9-7B65-4818-568B43EEAF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58BD685-92B7-8EE5-60F9-765536ECBD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125628A-ADD7-4786-8F04-DC26C582D3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3">
            <a:extLst>
              <a:ext uri="{FF2B5EF4-FFF2-40B4-BE49-F238E27FC236}">
                <a16:creationId xmlns:a16="http://schemas.microsoft.com/office/drawing/2014/main" id="{B0ECFBF0-27FA-A071-1776-1DF61C054B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07950" y="739775"/>
            <a:ext cx="6583363" cy="3703638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hape 4">
            <a:extLst>
              <a:ext uri="{FF2B5EF4-FFF2-40B4-BE49-F238E27FC236}">
                <a16:creationId xmlns:a16="http://schemas.microsoft.com/office/drawing/2014/main" id="{1C1655CF-BE3D-CD5F-A368-007FBADBFDC7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39">
            <a:extLst>
              <a:ext uri="{FF2B5EF4-FFF2-40B4-BE49-F238E27FC236}">
                <a16:creationId xmlns:a16="http://schemas.microsoft.com/office/drawing/2014/main" id="{73920C1F-697B-05CD-B8BE-F7C0E5DA35AC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Shape 40">
            <a:extLst>
              <a:ext uri="{FF2B5EF4-FFF2-40B4-BE49-F238E27FC236}">
                <a16:creationId xmlns:a16="http://schemas.microsoft.com/office/drawing/2014/main" id="{D2A4CBF5-457E-072A-D706-BA74B3C7BBC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30BD675B-A7FB-509B-A3A4-ED3D5D754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65">
            <a:extLst>
              <a:ext uri="{FF2B5EF4-FFF2-40B4-BE49-F238E27FC236}">
                <a16:creationId xmlns:a16="http://schemas.microsoft.com/office/drawing/2014/main" id="{18D2AAE2-3BE6-1E9A-1AC7-55B2E0EC9507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Shape 66">
            <a:extLst>
              <a:ext uri="{FF2B5EF4-FFF2-40B4-BE49-F238E27FC236}">
                <a16:creationId xmlns:a16="http://schemas.microsoft.com/office/drawing/2014/main" id="{77FA837F-48E8-63EB-3306-6E719956A06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19787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3BE3D64-256E-62D0-2E29-2EFCCCA8BC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65">
            <a:extLst>
              <a:ext uri="{FF2B5EF4-FFF2-40B4-BE49-F238E27FC236}">
                <a16:creationId xmlns:a16="http://schemas.microsoft.com/office/drawing/2014/main" id="{FED3001E-F668-B792-7B94-A7C091FAC5CA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Shape 66">
            <a:extLst>
              <a:ext uri="{FF2B5EF4-FFF2-40B4-BE49-F238E27FC236}">
                <a16:creationId xmlns:a16="http://schemas.microsoft.com/office/drawing/2014/main" id="{8DCAD740-AC93-8F34-F5F8-DC43F643969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01670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3D718029-B8BF-EACB-E12A-7AC290CCF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65">
            <a:extLst>
              <a:ext uri="{FF2B5EF4-FFF2-40B4-BE49-F238E27FC236}">
                <a16:creationId xmlns:a16="http://schemas.microsoft.com/office/drawing/2014/main" id="{CC47E939-E862-F3FD-B546-E4B8C450E8FB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Shape 66">
            <a:extLst>
              <a:ext uri="{FF2B5EF4-FFF2-40B4-BE49-F238E27FC236}">
                <a16:creationId xmlns:a16="http://schemas.microsoft.com/office/drawing/2014/main" id="{26C4BC70-CF33-6BBD-B4C3-74C92AB3738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9254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hape 130">
            <a:extLst>
              <a:ext uri="{FF2B5EF4-FFF2-40B4-BE49-F238E27FC236}">
                <a16:creationId xmlns:a16="http://schemas.microsoft.com/office/drawing/2014/main" id="{5B5C0CB2-73DC-D362-C1BE-25A0315893FA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Shape 131">
            <a:extLst>
              <a:ext uri="{FF2B5EF4-FFF2-40B4-BE49-F238E27FC236}">
                <a16:creationId xmlns:a16="http://schemas.microsoft.com/office/drawing/2014/main" id="{F4CECBAC-5561-2A9C-81CC-67BBD095AF8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on left, text on right" type="twoColTx">
  <p:cSld name="Title, text on left, text on righ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5">
            <a:extLst>
              <a:ext uri="{FF2B5EF4-FFF2-40B4-BE49-F238E27FC236}">
                <a16:creationId xmlns:a16="http://schemas.microsoft.com/office/drawing/2014/main" id="{25C4DAE0-02CD-AD62-878F-EC5191AD01C4}"/>
              </a:ext>
            </a:extLst>
          </p:cNvPr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089B6-5050-4F1C-AB11-A12CD166D536}" type="datetime1">
              <a:rPr lang="ru-RU" altLang="ru-RU"/>
              <a:pPr>
                <a:defRPr/>
              </a:pPr>
              <a:t>24.01.2025</a:t>
            </a:fld>
            <a:endParaRPr lang="ru-RU" altLang="ru-RU"/>
          </a:p>
        </p:txBody>
      </p:sp>
      <p:sp>
        <p:nvSpPr>
          <p:cNvPr id="3" name="Shape 26">
            <a:extLst>
              <a:ext uri="{FF2B5EF4-FFF2-40B4-BE49-F238E27FC236}">
                <a16:creationId xmlns:a16="http://schemas.microsoft.com/office/drawing/2014/main" id="{FFD1CE32-EF30-BF5C-6120-F548D12E0BCC}"/>
              </a:ext>
            </a:extLst>
          </p:cNvPr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hape 27">
            <a:extLst>
              <a:ext uri="{FF2B5EF4-FFF2-40B4-BE49-F238E27FC236}">
                <a16:creationId xmlns:a16="http://schemas.microsoft.com/office/drawing/2014/main" id="{60862C85-1596-F947-F4D6-1684937FE4A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D1ADE2-A4D5-4C3F-A811-BC83C2B7D42C}" type="slidenum">
              <a:rPr lang="en-US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962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5">
            <a:extLst>
              <a:ext uri="{FF2B5EF4-FFF2-40B4-BE49-F238E27FC236}">
                <a16:creationId xmlns:a16="http://schemas.microsoft.com/office/drawing/2014/main" id="{99CF7814-C74C-787C-EAB2-19DD90C7F887}"/>
              </a:ext>
            </a:extLst>
          </p:cNvPr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6025E-3D0C-47D4-B920-DDD5AB5B4409}" type="datetime1">
              <a:rPr lang="ru-RU" altLang="ru-RU"/>
              <a:pPr>
                <a:defRPr/>
              </a:pPr>
              <a:t>24.01.2025</a:t>
            </a:fld>
            <a:endParaRPr lang="ru-RU" altLang="ru-RU"/>
          </a:p>
        </p:txBody>
      </p:sp>
      <p:sp>
        <p:nvSpPr>
          <p:cNvPr id="3" name="Shape 36">
            <a:extLst>
              <a:ext uri="{FF2B5EF4-FFF2-40B4-BE49-F238E27FC236}">
                <a16:creationId xmlns:a16="http://schemas.microsoft.com/office/drawing/2014/main" id="{6FF7071D-A1C4-DC41-40E6-0A9B0AD3DA25}"/>
              </a:ext>
            </a:extLst>
          </p:cNvPr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hape 37">
            <a:extLst>
              <a:ext uri="{FF2B5EF4-FFF2-40B4-BE49-F238E27FC236}">
                <a16:creationId xmlns:a16="http://schemas.microsoft.com/office/drawing/2014/main" id="{F20B2AD9-D7C4-F5CD-C96C-430E3F0080D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FDDB3C-70E5-4EFC-8AFB-55FE1FD482DD}" type="slidenum">
              <a:rPr lang="en-US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313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Shape 6">
            <a:extLst>
              <a:ext uri="{FF2B5EF4-FFF2-40B4-BE49-F238E27FC236}">
                <a16:creationId xmlns:a16="http://schemas.microsoft.com/office/drawing/2014/main" id="{286EE4EE-FFF1-1507-775F-45B616BE8E76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12187238" cy="6851650"/>
            <a:chOff x="0" y="6350"/>
            <a:chExt cx="9140825" cy="6851649"/>
          </a:xfrm>
        </p:grpSpPr>
        <p:sp>
          <p:nvSpPr>
            <p:cNvPr id="1032" name="Shape 7">
              <a:extLst>
                <a:ext uri="{FF2B5EF4-FFF2-40B4-BE49-F238E27FC236}">
                  <a16:creationId xmlns:a16="http://schemas.microsoft.com/office/drawing/2014/main" id="{8BE5BE5A-D611-3242-78B3-49441A872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825" y="1843087"/>
              <a:ext cx="8255000" cy="5014912"/>
            </a:xfrm>
            <a:custGeom>
              <a:avLst/>
              <a:gdLst>
                <a:gd name="T0" fmla="*/ 0 w 5184"/>
                <a:gd name="T1" fmla="*/ 2147483646 h 3159"/>
                <a:gd name="T2" fmla="*/ 2147483646 w 5184"/>
                <a:gd name="T3" fmla="*/ 2147483646 h 3159"/>
                <a:gd name="T4" fmla="*/ 2147483646 w 5184"/>
                <a:gd name="T5" fmla="*/ 0 h 3159"/>
                <a:gd name="T6" fmla="*/ 0 w 5184"/>
                <a:gd name="T7" fmla="*/ 0 h 3159"/>
                <a:gd name="T8" fmla="*/ 0 w 5184"/>
                <a:gd name="T9" fmla="*/ 2147483646 h 3159"/>
                <a:gd name="T10" fmla="*/ 0 w 5184"/>
                <a:gd name="T11" fmla="*/ 2147483646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84"/>
                <a:gd name="T19" fmla="*/ 0 h 3159"/>
                <a:gd name="T20" fmla="*/ 5184 w 5184"/>
                <a:gd name="T21" fmla="*/ 3159 h 31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84" h="3159" extrusionOk="0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bg1"/>
                </a:gs>
              </a:gsLst>
              <a:lin ang="108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ru-RU"/>
            </a:p>
          </p:txBody>
        </p:sp>
        <p:sp>
          <p:nvSpPr>
            <p:cNvPr id="1033" name="Shape 8">
              <a:extLst>
                <a:ext uri="{FF2B5EF4-FFF2-40B4-BE49-F238E27FC236}">
                  <a16:creationId xmlns:a16="http://schemas.microsoft.com/office/drawing/2014/main" id="{49A275EF-83E5-64BF-D82A-B475BDEE0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843087"/>
              <a:ext cx="885825" cy="5014912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2147483646 h 3159"/>
                <a:gd name="T4" fmla="*/ 2147483646 w 556"/>
                <a:gd name="T5" fmla="*/ 2147483646 h 3159"/>
                <a:gd name="T6" fmla="*/ 214748364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6"/>
                <a:gd name="T19" fmla="*/ 0 h 3159"/>
                <a:gd name="T20" fmla="*/ 556 w 556"/>
                <a:gd name="T21" fmla="*/ 3159 h 31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6" h="3159" extrusionOk="0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tx2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ru-RU"/>
            </a:p>
          </p:txBody>
        </p:sp>
        <p:grpSp>
          <p:nvGrpSpPr>
            <p:cNvPr id="1034" name="Shape 9">
              <a:extLst>
                <a:ext uri="{FF2B5EF4-FFF2-40B4-BE49-F238E27FC236}">
                  <a16:creationId xmlns:a16="http://schemas.microsoft.com/office/drawing/2014/main" id="{EDBFB027-D161-1C02-0973-40C4FF2E41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350"/>
              <a:ext cx="9140824" cy="6851649"/>
              <a:chOff x="0" y="6350"/>
              <a:chExt cx="9140824" cy="6851649"/>
            </a:xfrm>
          </p:grpSpPr>
          <p:sp>
            <p:nvSpPr>
              <p:cNvPr id="1035" name="Shape 10">
                <a:extLst>
                  <a:ext uri="{FF2B5EF4-FFF2-40B4-BE49-F238E27FC236}">
                    <a16:creationId xmlns:a16="http://schemas.microsoft.com/office/drawing/2014/main" id="{F79140F1-75CD-0ECB-5FCA-B2EA846CEB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300" y="6350"/>
                <a:ext cx="19050" cy="1103312"/>
              </a:xfrm>
              <a:custGeom>
                <a:avLst/>
                <a:gdLst>
                  <a:gd name="T0" fmla="*/ 2147483646 w 12"/>
                  <a:gd name="T1" fmla="*/ 0 h 695"/>
                  <a:gd name="T2" fmla="*/ 0 w 12"/>
                  <a:gd name="T3" fmla="*/ 0 h 695"/>
                  <a:gd name="T4" fmla="*/ 0 w 12"/>
                  <a:gd name="T5" fmla="*/ 2147483646 h 695"/>
                  <a:gd name="T6" fmla="*/ 2147483646 w 12"/>
                  <a:gd name="T7" fmla="*/ 2147483646 h 695"/>
                  <a:gd name="T8" fmla="*/ 2147483646 w 12"/>
                  <a:gd name="T9" fmla="*/ 0 h 695"/>
                  <a:gd name="T10" fmla="*/ 2147483646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"/>
                  <a:gd name="T19" fmla="*/ 0 h 695"/>
                  <a:gd name="T20" fmla="*/ 12 w 12"/>
                  <a:gd name="T21" fmla="*/ 695 h 69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" h="695" extrusionOk="0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ru-RU"/>
              </a:p>
            </p:txBody>
          </p:sp>
          <p:sp>
            <p:nvSpPr>
              <p:cNvPr id="1036" name="Shape 11">
                <a:extLst>
                  <a:ext uri="{FF2B5EF4-FFF2-40B4-BE49-F238E27FC236}">
                    <a16:creationId xmlns:a16="http://schemas.microsoft.com/office/drawing/2014/main" id="{6C61EE47-F11A-FEB8-8113-66668C172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300" y="2576512"/>
                <a:ext cx="19050" cy="4281487"/>
              </a:xfrm>
              <a:custGeom>
                <a:avLst/>
                <a:gdLst>
                  <a:gd name="T0" fmla="*/ 0 w 12"/>
                  <a:gd name="T1" fmla="*/ 2147483646 h 2697"/>
                  <a:gd name="T2" fmla="*/ 2147483646 w 12"/>
                  <a:gd name="T3" fmla="*/ 2147483646 h 2697"/>
                  <a:gd name="T4" fmla="*/ 2147483646 w 12"/>
                  <a:gd name="T5" fmla="*/ 0 h 2697"/>
                  <a:gd name="T6" fmla="*/ 0 w 12"/>
                  <a:gd name="T7" fmla="*/ 0 h 2697"/>
                  <a:gd name="T8" fmla="*/ 0 w 12"/>
                  <a:gd name="T9" fmla="*/ 2147483646 h 2697"/>
                  <a:gd name="T10" fmla="*/ 0 w 12"/>
                  <a:gd name="T11" fmla="*/ 2147483646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"/>
                  <a:gd name="T19" fmla="*/ 0 h 2697"/>
                  <a:gd name="T20" fmla="*/ 12 w 12"/>
                  <a:gd name="T21" fmla="*/ 2697 h 269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" h="2697" extrusionOk="0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2"/>
                  </a:gs>
                  <a:gs pos="100000">
                    <a:schemeClr val="bg1"/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ru-RU"/>
              </a:p>
            </p:txBody>
          </p:sp>
          <p:sp>
            <p:nvSpPr>
              <p:cNvPr id="1037" name="Shape 12">
                <a:extLst>
                  <a:ext uri="{FF2B5EF4-FFF2-40B4-BE49-F238E27FC236}">
                    <a16:creationId xmlns:a16="http://schemas.microsoft.com/office/drawing/2014/main" id="{154FDBAD-9417-9606-D21C-52044874AB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662" y="1833562"/>
                <a:ext cx="7523162" cy="19050"/>
              </a:xfrm>
              <a:custGeom>
                <a:avLst/>
                <a:gdLst>
                  <a:gd name="T0" fmla="*/ 2147483646 w 4724"/>
                  <a:gd name="T1" fmla="*/ 0 h 12"/>
                  <a:gd name="T2" fmla="*/ 0 w 4724"/>
                  <a:gd name="T3" fmla="*/ 0 h 12"/>
                  <a:gd name="T4" fmla="*/ 0 w 4724"/>
                  <a:gd name="T5" fmla="*/ 2147483646 h 12"/>
                  <a:gd name="T6" fmla="*/ 2147483646 w 4724"/>
                  <a:gd name="T7" fmla="*/ 2147483646 h 12"/>
                  <a:gd name="T8" fmla="*/ 2147483646 w 4724"/>
                  <a:gd name="T9" fmla="*/ 0 h 12"/>
                  <a:gd name="T10" fmla="*/ 2147483646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24"/>
                  <a:gd name="T19" fmla="*/ 0 h 12"/>
                  <a:gd name="T20" fmla="*/ 4724 w 4724"/>
                  <a:gd name="T21" fmla="*/ 12 h 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24" h="12" extrusionOk="0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tx2"/>
                  </a:gs>
                </a:gsLst>
                <a:lin ang="108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ru-RU"/>
              </a:p>
            </p:txBody>
          </p:sp>
          <p:sp>
            <p:nvSpPr>
              <p:cNvPr id="1038" name="Shape 13">
                <a:extLst>
                  <a:ext uri="{FF2B5EF4-FFF2-40B4-BE49-F238E27FC236}">
                    <a16:creationId xmlns:a16="http://schemas.microsoft.com/office/drawing/2014/main" id="{2F59B9B3-FD54-BE26-4EFD-5D4FEC1B64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300" y="2176462"/>
                <a:ext cx="19050" cy="400050"/>
              </a:xfrm>
              <a:custGeom>
                <a:avLst/>
                <a:gdLst>
                  <a:gd name="T0" fmla="*/ 0 w 12"/>
                  <a:gd name="T1" fmla="*/ 2147483646 h 252"/>
                  <a:gd name="T2" fmla="*/ 2147483646 w 12"/>
                  <a:gd name="T3" fmla="*/ 2147483646 h 252"/>
                  <a:gd name="T4" fmla="*/ 2147483646 w 12"/>
                  <a:gd name="T5" fmla="*/ 0 h 252"/>
                  <a:gd name="T6" fmla="*/ 0 w 12"/>
                  <a:gd name="T7" fmla="*/ 0 h 252"/>
                  <a:gd name="T8" fmla="*/ 0 w 12"/>
                  <a:gd name="T9" fmla="*/ 2147483646 h 252"/>
                  <a:gd name="T10" fmla="*/ 0 w 12"/>
                  <a:gd name="T11" fmla="*/ 2147483646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"/>
                  <a:gd name="T19" fmla="*/ 0 h 252"/>
                  <a:gd name="T20" fmla="*/ 12 w 12"/>
                  <a:gd name="T21" fmla="*/ 252 h 2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" h="252" extrusionOk="0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ru-RU"/>
              </a:p>
            </p:txBody>
          </p:sp>
          <p:sp>
            <p:nvSpPr>
              <p:cNvPr id="1039" name="Shape 14">
                <a:extLst>
                  <a:ext uri="{FF2B5EF4-FFF2-40B4-BE49-F238E27FC236}">
                    <a16:creationId xmlns:a16="http://schemas.microsoft.com/office/drawing/2014/main" id="{ECB7163C-7898-30C1-0ACE-C0582D0A7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300" y="1109662"/>
                <a:ext cx="19050" cy="400050"/>
              </a:xfrm>
              <a:custGeom>
                <a:avLst/>
                <a:gdLst>
                  <a:gd name="T0" fmla="*/ 2147483646 w 12"/>
                  <a:gd name="T1" fmla="*/ 0 h 252"/>
                  <a:gd name="T2" fmla="*/ 0 w 12"/>
                  <a:gd name="T3" fmla="*/ 0 h 252"/>
                  <a:gd name="T4" fmla="*/ 0 w 12"/>
                  <a:gd name="T5" fmla="*/ 2147483646 h 252"/>
                  <a:gd name="T6" fmla="*/ 2147483646 w 12"/>
                  <a:gd name="T7" fmla="*/ 2147483646 h 252"/>
                  <a:gd name="T8" fmla="*/ 2147483646 w 12"/>
                  <a:gd name="T9" fmla="*/ 0 h 252"/>
                  <a:gd name="T10" fmla="*/ 2147483646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"/>
                  <a:gd name="T19" fmla="*/ 0 h 252"/>
                  <a:gd name="T20" fmla="*/ 12 w 12"/>
                  <a:gd name="T21" fmla="*/ 252 h 2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" h="252" extrusionOk="0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2"/>
                  </a:gs>
                  <a:gs pos="100000">
                    <a:schemeClr val="accent2"/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ru-RU"/>
              </a:p>
            </p:txBody>
          </p:sp>
          <p:sp>
            <p:nvSpPr>
              <p:cNvPr id="15" name="Shape 15">
                <a:extLst>
                  <a:ext uri="{FF2B5EF4-FFF2-40B4-BE49-F238E27FC236}">
                    <a16:creationId xmlns:a16="http://schemas.microsoft.com/office/drawing/2014/main" id="{FF2B4B53-11A8-C149-727B-5B0992B62854}"/>
                  </a:ext>
                </a:extLst>
              </p:cNvPr>
              <p:cNvSpPr/>
              <p:nvPr/>
            </p:nvSpPr>
            <p:spPr>
              <a:xfrm>
                <a:off x="876338" y="1509713"/>
                <a:ext cx="19051" cy="666750"/>
              </a:xfrm>
              <a:custGeom>
                <a:avLst/>
                <a:gdLst/>
                <a:ahLst/>
                <a:cxnLst/>
                <a:rect l="0" t="0" r="0" b="0"/>
                <a:pathLst>
                  <a:path w="12" h="420" extrusionOk="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lIns="91425" tIns="45700" rIns="91425" bIns="4570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1800" ker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Shape 16">
                <a:extLst>
                  <a:ext uri="{FF2B5EF4-FFF2-40B4-BE49-F238E27FC236}">
                    <a16:creationId xmlns:a16="http://schemas.microsoft.com/office/drawing/2014/main" id="{2984C4A9-4682-F288-FFBB-9D5A6D59E8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833562"/>
                <a:ext cx="557212" cy="19050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2147483646 h 12"/>
                  <a:gd name="T4" fmla="*/ 2147483646 w 251"/>
                  <a:gd name="T5" fmla="*/ 2147483646 h 12"/>
                  <a:gd name="T6" fmla="*/ 2147483646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1"/>
                  <a:gd name="T19" fmla="*/ 0 h 12"/>
                  <a:gd name="T20" fmla="*/ 251 w 251"/>
                  <a:gd name="T21" fmla="*/ 12 h 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1" h="12" extrusionOk="0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tx2"/>
                  </a:gs>
                </a:gsLst>
                <a:lin ang="108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ru-RU"/>
              </a:p>
            </p:txBody>
          </p:sp>
          <p:sp>
            <p:nvSpPr>
              <p:cNvPr id="1042" name="Shape 17">
                <a:extLst>
                  <a:ext uri="{FF2B5EF4-FFF2-40B4-BE49-F238E27FC236}">
                    <a16:creationId xmlns:a16="http://schemas.microsoft.com/office/drawing/2014/main" id="{F00B7D7C-C8B3-FC01-EA4C-26C332F9D3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7612" y="1833562"/>
                <a:ext cx="400050" cy="19050"/>
              </a:xfrm>
              <a:custGeom>
                <a:avLst/>
                <a:gdLst>
                  <a:gd name="T0" fmla="*/ 2147483646 w 251"/>
                  <a:gd name="T1" fmla="*/ 0 h 12"/>
                  <a:gd name="T2" fmla="*/ 0 w 251"/>
                  <a:gd name="T3" fmla="*/ 0 h 12"/>
                  <a:gd name="T4" fmla="*/ 0 w 251"/>
                  <a:gd name="T5" fmla="*/ 2147483646 h 12"/>
                  <a:gd name="T6" fmla="*/ 2147483646 w 251"/>
                  <a:gd name="T7" fmla="*/ 2147483646 h 12"/>
                  <a:gd name="T8" fmla="*/ 2147483646 w 251"/>
                  <a:gd name="T9" fmla="*/ 0 h 12"/>
                  <a:gd name="T10" fmla="*/ 2147483646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1"/>
                  <a:gd name="T19" fmla="*/ 0 h 12"/>
                  <a:gd name="T20" fmla="*/ 251 w 251"/>
                  <a:gd name="T21" fmla="*/ 12 h 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1" h="12" extrusionOk="0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2"/>
                  </a:gs>
                  <a:gs pos="100000">
                    <a:schemeClr val="accent2"/>
                  </a:gs>
                </a:gsLst>
                <a:lin ang="108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425" tIns="45700" rIns="91425" bIns="45700"/>
              <a:lstStyle/>
              <a:p>
                <a:endParaRPr lang="ru-RU"/>
              </a:p>
            </p:txBody>
          </p:sp>
          <p:sp>
            <p:nvSpPr>
              <p:cNvPr id="18" name="Shape 18">
                <a:extLst>
                  <a:ext uri="{FF2B5EF4-FFF2-40B4-BE49-F238E27FC236}">
                    <a16:creationId xmlns:a16="http://schemas.microsoft.com/office/drawing/2014/main" id="{A951A26F-00FA-2F29-F6DB-6DF6181034FE}"/>
                  </a:ext>
                </a:extLst>
              </p:cNvPr>
              <p:cNvSpPr/>
              <p:nvPr/>
            </p:nvSpPr>
            <p:spPr>
              <a:xfrm>
                <a:off x="552474" y="1833563"/>
                <a:ext cx="665589" cy="19050"/>
              </a:xfrm>
              <a:custGeom>
                <a:avLst/>
                <a:gdLst/>
                <a:ahLst/>
                <a:cxnLst/>
                <a:rect l="0" t="0" r="0" b="0"/>
                <a:pathLst>
                  <a:path w="418" h="12" extrusionOk="0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10800000" scaled="0"/>
              </a:gradFill>
              <a:ln>
                <a:noFill/>
              </a:ln>
            </p:spPr>
            <p:txBody>
              <a:bodyPr spcFirstLastPara="1" lIns="91425" tIns="45700" rIns="91425" bIns="4570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  <a:defRPr/>
                </a:pPr>
                <a:endParaRPr sz="1800" ker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027" name="Shape 19">
            <a:extLst>
              <a:ext uri="{FF2B5EF4-FFF2-40B4-BE49-F238E27FC236}">
                <a16:creationId xmlns:a16="http://schemas.microsoft.com/office/drawing/2014/main" id="{5BB6C97A-1363-B408-37F6-05944941B115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422400" y="304800"/>
            <a:ext cx="100584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8" name="Shape 20">
            <a:extLst>
              <a:ext uri="{FF2B5EF4-FFF2-40B4-BE49-F238E27FC236}">
                <a16:creationId xmlns:a16="http://schemas.microsoft.com/office/drawing/2014/main" id="{EDCDE182-6327-53D3-EF32-18180A504392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1422400" y="1981200"/>
            <a:ext cx="10058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9" name="Shape 21">
            <a:extLst>
              <a:ext uri="{FF2B5EF4-FFF2-40B4-BE49-F238E27FC236}">
                <a16:creationId xmlns:a16="http://schemas.microsoft.com/office/drawing/2014/main" id="{EBCDBB39-82FB-6CB7-80C6-59DDC7135AB4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422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itchFamily="34" charset="0"/>
              <a:buNone/>
              <a:defRPr sz="1000">
                <a:latin typeface="Tahoma" pitchFamily="34" charset="0"/>
                <a:cs typeface="Tahoma" pitchFamily="34" charset="0"/>
                <a:sym typeface="Tahoma" pitchFamily="34" charset="0"/>
              </a:defRPr>
            </a:lvl1pPr>
          </a:lstStyle>
          <a:p>
            <a:pPr>
              <a:defRPr/>
            </a:pPr>
            <a:fld id="{1A7AF714-8C61-46FB-A8D5-4178116E1E1D}" type="datetime1">
              <a:rPr lang="ru-RU" altLang="ru-RU"/>
              <a:pPr>
                <a:defRPr/>
              </a:pPr>
              <a:t>24.01.2025</a:t>
            </a:fld>
            <a:endParaRPr lang="ru-RU" altLang="ru-RU"/>
          </a:p>
        </p:txBody>
      </p:sp>
      <p:sp>
        <p:nvSpPr>
          <p:cNvPr id="1030" name="Shape 22">
            <a:extLst>
              <a:ext uri="{FF2B5EF4-FFF2-40B4-BE49-F238E27FC236}">
                <a16:creationId xmlns:a16="http://schemas.microsoft.com/office/drawing/2014/main" id="{AA71942B-946C-A896-6AD3-529B80A48905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45720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ts val="1400"/>
              <a:buFont typeface="Arial" pitchFamily="34" charset="0"/>
              <a:buNone/>
              <a:defRPr sz="1000">
                <a:latin typeface="Tahoma" pitchFamily="34" charset="0"/>
                <a:cs typeface="Tahoma" pitchFamily="34" charset="0"/>
                <a:sym typeface="Tahoma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1" name="Shape 23">
            <a:extLst>
              <a:ext uri="{FF2B5EF4-FFF2-40B4-BE49-F238E27FC236}">
                <a16:creationId xmlns:a16="http://schemas.microsoft.com/office/drawing/2014/main" id="{6A495758-E1F3-2BA9-4686-D5E680A3184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89408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000"/>
              <a:buFont typeface="Tahoma" panose="020B0604030504040204" pitchFamily="34" charset="0"/>
              <a:buNone/>
              <a:defRPr sz="1000" smtClean="0">
                <a:latin typeface="Tahoma" panose="020B0604030504040204" pitchFamily="34" charset="0"/>
                <a:cs typeface="Tahoma" panose="020B0604030504040204" pitchFamily="34" charset="0"/>
                <a:sym typeface="Tahoma" panose="020B0604030504040204" pitchFamily="34" charset="0"/>
              </a:defRPr>
            </a:lvl1pPr>
          </a:lstStyle>
          <a:p>
            <a:pPr>
              <a:defRPr/>
            </a:pPr>
            <a:fld id="{0409F8C6-201E-4F84-90E2-6865C8B5F2BF}" type="slidenum">
              <a:rPr lang="en-US" altLang="ru-RU"/>
              <a:pPr>
                <a:defRPr/>
              </a:pPr>
              <a:t>‹#›</a:t>
            </a:fld>
            <a:endParaRPr lang="ru-RU" altLang="ru-RU" sz="14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02" r:id="rId1"/>
    <p:sldLayoutId id="2147483803" r:id="rId2"/>
  </p:sldLayoutIdLst>
  <p:hf sldNum="0"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tajnature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t.me/tajnatur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tajnature" TargetMode="External"/><Relationship Id="rId5" Type="http://schemas.openxmlformats.org/officeDocument/2006/relationships/hyperlink" Target="https://www.facebook.com/tajnature.tj" TargetMode="External"/><Relationship Id="rId4" Type="http://schemas.openxmlformats.org/officeDocument/2006/relationships/hyperlink" Target="http://www.tajnature.tj/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42">
            <a:extLst>
              <a:ext uri="{FF2B5EF4-FFF2-40B4-BE49-F238E27FC236}">
                <a16:creationId xmlns:a16="http://schemas.microsoft.com/office/drawing/2014/main" id="{EDEF33E1-D66B-9FA3-BD16-61369EB0581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817686" y="2052084"/>
            <a:ext cx="9884875" cy="3025014"/>
          </a:xfrm>
        </p:spPr>
        <p:txBody>
          <a:bodyPr/>
          <a:lstStyle/>
          <a:p>
            <a:pPr algn="ctr"/>
            <a:r>
              <a:rPr lang="ru-RU" altLang="ru-RU" sz="2200" b="1" kern="0" dirty="0">
                <a:solidFill>
                  <a:srgbClr val="0000CC"/>
                </a:solidFill>
                <a:latin typeface="+mj-lt"/>
              </a:rPr>
              <a:t>РАФТИ ТАТБИҚИ БАРНОМАИ МИЁНАМУҲЛАТИ</a:t>
            </a:r>
            <a:br>
              <a:rPr lang="ru-RU" altLang="ru-RU" sz="2200" b="1" kern="0" dirty="0">
                <a:solidFill>
                  <a:srgbClr val="0000CC"/>
                </a:solidFill>
                <a:latin typeface="+mj-lt"/>
              </a:rPr>
            </a:br>
            <a:r>
              <a:rPr lang="ru-RU" altLang="ru-RU" sz="2200" b="1" kern="0" dirty="0">
                <a:solidFill>
                  <a:srgbClr val="0000CC"/>
                </a:solidFill>
                <a:latin typeface="+mj-lt"/>
              </a:rPr>
              <a:t> РУШД БАРОИ СОЛҲОИ 2021-2025 </a:t>
            </a:r>
            <a:br>
              <a:rPr lang="ru-RU" altLang="ru-RU" sz="2200" b="1" kern="0" dirty="0">
                <a:solidFill>
                  <a:srgbClr val="0000CC"/>
                </a:solidFill>
                <a:latin typeface="+mj-lt"/>
              </a:rPr>
            </a:br>
            <a:br>
              <a:rPr lang="ru-RU" altLang="ru-RU" sz="2200" b="1" kern="0" dirty="0">
                <a:solidFill>
                  <a:srgbClr val="0000CC"/>
                </a:solidFill>
                <a:latin typeface="+mj-lt"/>
              </a:rPr>
            </a:br>
            <a:r>
              <a:rPr lang="ru-RU" altLang="ru-RU" sz="2200" b="1" kern="0" dirty="0">
                <a:solidFill>
                  <a:srgbClr val="0000CC"/>
                </a:solidFill>
                <a:latin typeface="+mj-lt"/>
              </a:rPr>
              <a:t> </a:t>
            </a:r>
            <a:endParaRPr lang="ru-RU" altLang="ru-RU" sz="2200" b="1" dirty="0">
              <a:solidFill>
                <a:srgbClr val="0000CC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147" name="Shape 43">
            <a:extLst>
              <a:ext uri="{FF2B5EF4-FFF2-40B4-BE49-F238E27FC236}">
                <a16:creationId xmlns:a16="http://schemas.microsoft.com/office/drawing/2014/main" id="{ADD09984-B048-CCF5-3223-773D4FFA69A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22488" y="5734049"/>
            <a:ext cx="4467002" cy="811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chemeClr val="hlink"/>
              </a:buClr>
              <a:buSzPts val="1400"/>
            </a:pPr>
            <a:r>
              <a:rPr lang="ru-RU" alt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Исфандиёр </a:t>
            </a:r>
            <a:r>
              <a:rPr lang="ru-RU" altLang="ru-RU" sz="20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Шукурзода</a:t>
            </a:r>
            <a:endParaRPr lang="ru-RU" altLang="ru-RU" sz="2000" dirty="0">
              <a:solidFill>
                <a:schemeClr val="tx1"/>
              </a:solidFill>
              <a:latin typeface="+mj-lt"/>
              <a:cs typeface="Times New Roman" panose="02020603050405020304" pitchFamily="18" charset="0"/>
              <a:sym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chemeClr val="hlink"/>
              </a:buClr>
              <a:buSzPts val="1400"/>
            </a:pPr>
            <a:r>
              <a:rPr lang="ru-RU" altLang="ru-RU" sz="20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Сардори</a:t>
            </a:r>
            <a:r>
              <a:rPr lang="ru-RU" alt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Раёсати</a:t>
            </a:r>
            <a:r>
              <a:rPr lang="ru-RU" alt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 мониторинг, </a:t>
            </a:r>
            <a:r>
              <a:rPr lang="ru-RU" altLang="ru-RU" sz="20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сиёсати</a:t>
            </a:r>
            <a:r>
              <a:rPr lang="ru-RU" alt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экологӣ</a:t>
            </a:r>
            <a:r>
              <a:rPr lang="ru-RU" alt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, </a:t>
            </a:r>
            <a:r>
              <a:rPr lang="ru-RU" altLang="ru-RU" sz="20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обуҳавошиносӣ</a:t>
            </a:r>
            <a:r>
              <a:rPr lang="ru-RU" alt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ва</a:t>
            </a:r>
            <a:r>
              <a:rPr lang="ru-RU" altLang="ru-RU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  <a:sym typeface="Tahoma" panose="020B0604030504040204" pitchFamily="34" charset="0"/>
              </a:rPr>
              <a:t> кадастр</a:t>
            </a:r>
          </a:p>
          <a:p>
            <a:pPr eaLnBrk="1" hangingPunct="1">
              <a:spcBef>
                <a:spcPts val="400"/>
              </a:spcBef>
              <a:buClr>
                <a:schemeClr val="hlink"/>
              </a:buClr>
              <a:buSzPts val="1400"/>
            </a:pPr>
            <a:endParaRPr lang="ru-RU" altLang="ru-RU" sz="2000" b="1" i="1" dirty="0">
              <a:solidFill>
                <a:schemeClr val="tx1"/>
              </a:solidFill>
              <a:latin typeface="+mj-lt"/>
              <a:cs typeface="Tahoma" panose="020B0604030504040204" pitchFamily="34" charset="0"/>
              <a:sym typeface="Tahoma" panose="020B0604030504040204" pitchFamily="34" charset="0"/>
            </a:endParaRPr>
          </a:p>
        </p:txBody>
      </p:sp>
      <p:pic>
        <p:nvPicPr>
          <p:cNvPr id="6148" name="Shape 45">
            <a:extLst>
              <a:ext uri="{FF2B5EF4-FFF2-40B4-BE49-F238E27FC236}">
                <a16:creationId xmlns:a16="http://schemas.microsoft.com/office/drawing/2014/main" id="{369F8BE3-CA82-03D1-5B04-FD99A5FB987F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536575"/>
            <a:ext cx="10080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03DFD2-BF46-5D45-78F0-98BD48B43251}"/>
              </a:ext>
            </a:extLst>
          </p:cNvPr>
          <p:cNvSpPr txBox="1"/>
          <p:nvPr/>
        </p:nvSpPr>
        <p:spPr>
          <a:xfrm>
            <a:off x="4125913" y="493713"/>
            <a:ext cx="7716837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dirty="0">
                <a:latin typeface="+mj-lt"/>
              </a:rPr>
              <a:t>КУМИТАИ ҲИФЗИ МУҲИТИ ЗИСТИ НАЗДИ ҲУКУМАТИ ҶУМҲУРИИ ТОҶИКИСТОН</a:t>
            </a:r>
          </a:p>
        </p:txBody>
      </p:sp>
      <p:sp>
        <p:nvSpPr>
          <p:cNvPr id="6150" name="AutoShape 10" descr="Вторая международная конференция высокого уровня по Международному  десятилетию действий «Вода для устойчивого развития, 2018-2028» —  Исполнительный комитет Международного фонда спасения Арала">
            <a:extLst>
              <a:ext uri="{FF2B5EF4-FFF2-40B4-BE49-F238E27FC236}">
                <a16:creationId xmlns:a16="http://schemas.microsoft.com/office/drawing/2014/main" id="{FAC81512-70B0-6CFF-2286-1FBC1C65B4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528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endParaRPr lang="ru-RU" altLang="ru-RU"/>
          </a:p>
        </p:txBody>
      </p:sp>
      <p:sp>
        <p:nvSpPr>
          <p:cNvPr id="6151" name="AutoShape 12" descr="Вторая международная конференция высокого уровня по Международному  десятилетию действий «Вода для устойчивого развития, 2018-2028» —  Исполнительный комитет Международного фонда спасения Арала">
            <a:extLst>
              <a:ext uri="{FF2B5EF4-FFF2-40B4-BE49-F238E27FC236}">
                <a16:creationId xmlns:a16="http://schemas.microsoft.com/office/drawing/2014/main" id="{F09E0D1D-562F-A66D-035D-97D167A2AC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17688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endParaRPr lang="ru-RU" altLang="ru-RU"/>
          </a:p>
        </p:txBody>
      </p:sp>
      <p:sp>
        <p:nvSpPr>
          <p:cNvPr id="6152" name="AutoShape 14" descr="Вторая международная конференция высокого уровня по Международному  десятилетию действий «Вода для устойчивого развития, 2018-2028» —  Исполнительный комитет Международного фонда спасения Арала">
            <a:extLst>
              <a:ext uri="{FF2B5EF4-FFF2-40B4-BE49-F238E27FC236}">
                <a16:creationId xmlns:a16="http://schemas.microsoft.com/office/drawing/2014/main" id="{872CB9F9-1277-FF5C-9C48-8A141AC542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70088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endParaRPr lang="ru-RU" altLang="ru-RU"/>
          </a:p>
        </p:txBody>
      </p:sp>
      <p:sp>
        <p:nvSpPr>
          <p:cNvPr id="6153" name="AutoShape 16" descr="Вторая международная конференция высокого уровня по Международному  десятилетию действий «Вода для устойчивого развития, 2018-2028» —  Исполнительный комитет Международного фонда спасения Арала">
            <a:extLst>
              <a:ext uri="{FF2B5EF4-FFF2-40B4-BE49-F238E27FC236}">
                <a16:creationId xmlns:a16="http://schemas.microsoft.com/office/drawing/2014/main" id="{9781C6BF-BF40-261F-79BF-EA24046DDD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22488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endParaRPr lang="ru-RU" altLang="ru-RU"/>
          </a:p>
        </p:txBody>
      </p:sp>
      <p:pic>
        <p:nvPicPr>
          <p:cNvPr id="6154" name="Picture 8">
            <a:extLst>
              <a:ext uri="{FF2B5EF4-FFF2-40B4-BE49-F238E27FC236}">
                <a16:creationId xmlns:a16="http://schemas.microsoft.com/office/drawing/2014/main" id="{A2A613B8-92F9-635D-2CA1-771B8295B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150" y="434975"/>
            <a:ext cx="1036638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3C288AB-787E-0142-7AE4-3A5B37BE0567}"/>
              </a:ext>
            </a:extLst>
          </p:cNvPr>
          <p:cNvSpPr/>
          <p:nvPr/>
        </p:nvSpPr>
        <p:spPr>
          <a:xfrm flipH="1">
            <a:off x="6843713" y="5460022"/>
            <a:ext cx="571500" cy="1397977"/>
          </a:xfrm>
          <a:prstGeom prst="rect">
            <a:avLst/>
          </a:prstGeom>
          <a:solidFill>
            <a:srgbClr val="478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944EAA-186A-3BA5-1661-127F3AEEBE97}"/>
              </a:ext>
            </a:extLst>
          </p:cNvPr>
          <p:cNvSpPr txBox="1"/>
          <p:nvPr/>
        </p:nvSpPr>
        <p:spPr>
          <a:xfrm rot="16200000">
            <a:off x="-977105" y="4123531"/>
            <a:ext cx="5008562" cy="460375"/>
          </a:xfrm>
          <a:prstGeom prst="rect">
            <a:avLst/>
          </a:prstGeom>
          <a:solidFill>
            <a:srgbClr val="478937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endParaRPr lang="ru-RU" sz="2400" dirty="0">
              <a:latin typeface="+mj-lt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E06659-5ED4-86D0-98BD-B0197C028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68">
            <a:extLst>
              <a:ext uri="{FF2B5EF4-FFF2-40B4-BE49-F238E27FC236}">
                <a16:creationId xmlns:a16="http://schemas.microsoft.com/office/drawing/2014/main" id="{421E1520-B883-127A-9A25-2323E01E0CA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51005" y="339725"/>
            <a:ext cx="7840144" cy="1223963"/>
          </a:xfrm>
        </p:spPr>
        <p:txBody>
          <a:bodyPr anchor="t"/>
          <a:lstStyle/>
          <a:p>
            <a:pPr algn="ctr" eaLnBrk="1" hangingPunct="1">
              <a:buClr>
                <a:srgbClr val="CC3300"/>
              </a:buClr>
              <a:buSzPts val="3200"/>
              <a:buFont typeface="Tahoma" panose="020B0604030504040204" pitchFamily="34" charset="0"/>
              <a:buNone/>
            </a:pPr>
            <a:r>
              <a:rPr lang="ru-RU" altLang="ru-RU" sz="2400" b="1" kern="0" dirty="0">
                <a:solidFill>
                  <a:schemeClr val="tx1"/>
                </a:solidFill>
                <a:latin typeface="+mj-lt"/>
              </a:rPr>
              <a:t>ЧОРАБИНИҲО АСОСИИ ИҶРОШУДАИ БАРНОМАИ МИЁНАМУҲЛАТИ РУШД БАРОИ СОЛҲОИ 2021-2025</a:t>
            </a:r>
            <a:br>
              <a:rPr lang="ru-RU" altLang="ru-RU" sz="2400" b="1" kern="0" dirty="0">
                <a:solidFill>
                  <a:srgbClr val="0000CC"/>
                </a:solidFill>
                <a:latin typeface="+mj-lt"/>
              </a:rPr>
            </a:br>
            <a:endParaRPr lang="ru-RU" altLang="ru-RU" sz="2400" dirty="0">
              <a:solidFill>
                <a:schemeClr val="tx1"/>
              </a:solidFill>
              <a:latin typeface="+mj-lt"/>
              <a:cs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910D08A-E07E-121D-B4E5-DBB00C9A9986}"/>
              </a:ext>
            </a:extLst>
          </p:cNvPr>
          <p:cNvSpPr/>
          <p:nvPr/>
        </p:nvSpPr>
        <p:spPr>
          <a:xfrm flipH="1">
            <a:off x="1285875" y="1828800"/>
            <a:ext cx="536575" cy="5029200"/>
          </a:xfrm>
          <a:prstGeom prst="rect">
            <a:avLst/>
          </a:prstGeom>
          <a:solidFill>
            <a:srgbClr val="478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7D0B674-9FF6-2B23-F8D3-C6C4D41ED2CA}"/>
              </a:ext>
            </a:extLst>
          </p:cNvPr>
          <p:cNvSpPr/>
          <p:nvPr/>
        </p:nvSpPr>
        <p:spPr>
          <a:xfrm flipH="1">
            <a:off x="3473782" y="467944"/>
            <a:ext cx="358775" cy="1144588"/>
          </a:xfrm>
          <a:prstGeom prst="rect">
            <a:avLst/>
          </a:prstGeom>
          <a:solidFill>
            <a:srgbClr val="4789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9F31C6-DBC4-DAFB-7817-2B2E5419D82B}"/>
              </a:ext>
            </a:extLst>
          </p:cNvPr>
          <p:cNvSpPr txBox="1"/>
          <p:nvPr/>
        </p:nvSpPr>
        <p:spPr>
          <a:xfrm>
            <a:off x="1822450" y="1828800"/>
            <a:ext cx="10068699" cy="425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Планирование собственных целей - Виталий Салахмир">
            <a:extLst>
              <a:ext uri="{FF2B5EF4-FFF2-40B4-BE49-F238E27FC236}">
                <a16:creationId xmlns:a16="http://schemas.microsoft.com/office/drawing/2014/main" id="{515C5F73-581F-0549-E818-5EE96119A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383" y="467944"/>
            <a:ext cx="2311399" cy="128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A6D37DF-41BA-328B-E200-DB7416465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023388"/>
              </p:ext>
            </p:extLst>
          </p:nvPr>
        </p:nvGraphicFramePr>
        <p:xfrm>
          <a:off x="1874133" y="1981200"/>
          <a:ext cx="10017015" cy="44510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86295">
                  <a:extLst>
                    <a:ext uri="{9D8B030D-6E8A-4147-A177-3AD203B41FA5}">
                      <a16:colId xmlns:a16="http://schemas.microsoft.com/office/drawing/2014/main" val="1511746472"/>
                    </a:ext>
                  </a:extLst>
                </a:gridCol>
                <a:gridCol w="4455042">
                  <a:extLst>
                    <a:ext uri="{9D8B030D-6E8A-4147-A177-3AD203B41FA5}">
                      <a16:colId xmlns:a16="http://schemas.microsoft.com/office/drawing/2014/main" val="2206979798"/>
                    </a:ext>
                  </a:extLst>
                </a:gridCol>
                <a:gridCol w="2775097">
                  <a:extLst>
                    <a:ext uri="{9D8B030D-6E8A-4147-A177-3AD203B41FA5}">
                      <a16:colId xmlns:a16="http://schemas.microsoft.com/office/drawing/2014/main" val="2199190650"/>
                    </a:ext>
                  </a:extLst>
                </a:gridCol>
                <a:gridCol w="2300581">
                  <a:extLst>
                    <a:ext uri="{9D8B030D-6E8A-4147-A177-3AD203B41FA5}">
                      <a16:colId xmlns:a16="http://schemas.microsoft.com/office/drawing/2014/main" val="3825531455"/>
                    </a:ext>
                  </a:extLst>
                </a:gridCol>
              </a:tblGrid>
              <a:tr h="790649"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marL="67945" marR="49530" indent="17780">
                        <a:lnSpc>
                          <a:spcPct val="95000"/>
                        </a:lnSpc>
                      </a:pPr>
                      <a:r>
                        <a:rPr lang="en-US" sz="1600" dirty="0">
                          <a:effectLst/>
                        </a:rPr>
                        <a:t>№</a:t>
                      </a:r>
                      <a:r>
                        <a:rPr lang="en-US" sz="1600" spc="-32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р/т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marL="798195" marR="788670" algn="ctr">
                        <a:spcBef>
                          <a:spcPts val="870"/>
                        </a:spcBef>
                      </a:pPr>
                      <a:r>
                        <a:rPr lang="en-US" sz="1600" spc="-5" dirty="0" err="1">
                          <a:effectLst/>
                        </a:rPr>
                        <a:t>Номгӯи</a:t>
                      </a:r>
                      <a:r>
                        <a:rPr lang="en-US" sz="1600" spc="-35" dirty="0">
                          <a:effectLst/>
                        </a:rPr>
                        <a:t> </a:t>
                      </a:r>
                      <a:r>
                        <a:rPr lang="en-US" sz="1600" spc="-5" dirty="0" err="1">
                          <a:effectLst/>
                        </a:rPr>
                        <a:t>Барномаҳо</a:t>
                      </a:r>
                      <a:r>
                        <a:rPr lang="en-US" sz="1600" spc="-5" dirty="0">
                          <a:effectLst/>
                        </a:rPr>
                        <a:t>,</a:t>
                      </a:r>
                      <a:r>
                        <a:rPr lang="en-US" sz="1600" spc="-30" dirty="0">
                          <a:effectLst/>
                        </a:rPr>
                        <a:t> </a:t>
                      </a:r>
                      <a:r>
                        <a:rPr lang="en-US" sz="1600" spc="-5" dirty="0" err="1">
                          <a:effectLst/>
                        </a:rPr>
                        <a:t>Стратегияҳо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 </a:t>
                      </a:r>
                      <a:endParaRPr lang="ru-RU" sz="1600">
                        <a:effectLst/>
                      </a:endParaRPr>
                    </a:p>
                    <a:p>
                      <a:pPr marL="890905">
                        <a:spcBef>
                          <a:spcPts val="870"/>
                        </a:spcBef>
                      </a:pPr>
                      <a:r>
                        <a:rPr lang="en-US" sz="1600">
                          <a:effectLst/>
                        </a:rPr>
                        <a:t>Санаи</a:t>
                      </a:r>
                      <a:r>
                        <a:rPr lang="en-US" sz="1600" spc="50">
                          <a:effectLst/>
                        </a:rPr>
                        <a:t> </a:t>
                      </a:r>
                      <a:r>
                        <a:rPr lang="en-US" sz="1600">
                          <a:effectLst/>
                        </a:rPr>
                        <a:t>қабул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775" marR="224790" algn="ctr">
                        <a:lnSpc>
                          <a:spcPct val="107000"/>
                        </a:lnSpc>
                        <a:spcBef>
                          <a:spcPts val="860"/>
                        </a:spcBef>
                      </a:pPr>
                      <a:r>
                        <a:rPr lang="ru-RU" sz="1600" dirty="0" err="1">
                          <a:effectLst/>
                        </a:rPr>
                        <a:t>Иҷро</a:t>
                      </a:r>
                      <a:r>
                        <a:rPr lang="tg-Cyrl-TJ" sz="1600" dirty="0">
                          <a:effectLst/>
                        </a:rPr>
                        <a:t>и</a:t>
                      </a:r>
                      <a:r>
                        <a:rPr lang="tg-Cyrl-TJ" sz="1600" spc="40" dirty="0">
                          <a:effectLst/>
                        </a:rPr>
                        <a:t> бандҳои БМР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12968218"/>
                  </a:ext>
                </a:extLst>
              </a:tr>
              <a:tr h="581966">
                <a:tc>
                  <a:txBody>
                    <a:bodyPr/>
                    <a:lstStyle/>
                    <a:p>
                      <a:pPr marL="6985" algn="ctr">
                        <a:spcBef>
                          <a:spcPts val="875"/>
                        </a:spcBef>
                      </a:pPr>
                      <a:r>
                        <a:rPr lang="tg-Cyrl-TJ" sz="1600" b="0" dirty="0">
                          <a:effectLst/>
                        </a:rPr>
                        <a:t>1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/>
                      <a:r>
                        <a:rPr lang="ru-RU" sz="1600" b="0" dirty="0">
                          <a:effectLst/>
                          <a:latin typeface="+mj-lt"/>
                        </a:rPr>
                        <a:t>«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Барномаи</a:t>
                      </a:r>
                      <a:r>
                        <a:rPr lang="ru-RU" sz="1600" b="0" spc="-1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давлатии</a:t>
                      </a:r>
                      <a:r>
                        <a:rPr lang="ru-RU" sz="1600" b="0" spc="-1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экологии</a:t>
                      </a:r>
                      <a:r>
                        <a:rPr lang="ru-RU" sz="1600" b="0" spc="-1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Ҷумҳурии</a:t>
                      </a:r>
                      <a:r>
                        <a:rPr lang="ru-RU" sz="1600" b="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Тоҷикистон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барои</a:t>
                      </a:r>
                      <a:r>
                        <a:rPr lang="ru-RU" sz="1600" b="0" spc="-1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солҳои</a:t>
                      </a:r>
                      <a:r>
                        <a:rPr lang="ru-RU" sz="1600" b="0" spc="-2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2023-2028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2720" marR="167005" algn="ctr">
                        <a:spcBef>
                          <a:spcPts val="20"/>
                        </a:spcBef>
                      </a:pPr>
                      <a:r>
                        <a:rPr lang="ru-RU" sz="1600" b="0" dirty="0" err="1">
                          <a:effectLst/>
                          <a:latin typeface="+mj-lt"/>
                        </a:rPr>
                        <a:t>Қарори</a:t>
                      </a:r>
                      <a:r>
                        <a:rPr lang="ru-RU" sz="1600" b="0" spc="35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Ҳукумати</a:t>
                      </a:r>
                      <a:r>
                        <a:rPr lang="ru-RU" sz="1600" b="0" spc="-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ҶТ</a:t>
                      </a:r>
                    </a:p>
                    <a:p>
                      <a:pPr marL="173355" marR="167005" algn="ctr">
                        <a:spcBef>
                          <a:spcPts val="190"/>
                        </a:spcBef>
                      </a:pPr>
                      <a:r>
                        <a:rPr lang="ru-RU" sz="1600" b="0" dirty="0">
                          <a:effectLst/>
                          <a:latin typeface="+mj-lt"/>
                        </a:rPr>
                        <a:t>аз</a:t>
                      </a:r>
                      <a:r>
                        <a:rPr lang="ru-RU" sz="1600" b="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1</a:t>
                      </a:r>
                      <a:r>
                        <a:rPr lang="ru-RU" sz="1600" b="0" spc="-3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марти</a:t>
                      </a:r>
                      <a:r>
                        <a:rPr lang="ru-RU" sz="1600" b="0" spc="-4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соли</a:t>
                      </a:r>
                      <a:r>
                        <a:rPr lang="ru-RU" sz="1600" b="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2023,</a:t>
                      </a:r>
                      <a:r>
                        <a:rPr lang="ru-RU" sz="1600" b="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№53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780" marR="224790" algn="ctr">
                        <a:spcBef>
                          <a:spcPts val="875"/>
                        </a:spcBef>
                      </a:pPr>
                      <a:r>
                        <a:rPr lang="tg-Cyrl-TJ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Боби 9, банди 2010, зербанди 10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07394402"/>
                  </a:ext>
                </a:extLst>
              </a:tr>
              <a:tr h="695131">
                <a:tc>
                  <a:txBody>
                    <a:bodyPr/>
                    <a:lstStyle/>
                    <a:p>
                      <a:pPr marL="6985" algn="ctr">
                        <a:spcBef>
                          <a:spcPts val="900"/>
                        </a:spcBef>
                      </a:pPr>
                      <a:r>
                        <a:rPr lang="tg-Cyrl-TJ" sz="1600" b="0" dirty="0">
                          <a:effectLst/>
                        </a:rPr>
                        <a:t>2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250"/>
                        </a:spcBef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«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Барномаи</a:t>
                      </a:r>
                      <a:r>
                        <a:rPr lang="en-US" sz="1600" b="0" spc="7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давлатии</a:t>
                      </a:r>
                      <a:r>
                        <a:rPr lang="en-US" sz="1600" b="0" spc="7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маҷмӯии</a:t>
                      </a:r>
                      <a:r>
                        <a:rPr lang="en-US" sz="1600" b="0" spc="6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рушди</a:t>
                      </a:r>
                      <a:r>
                        <a:rPr lang="en-US" sz="1600" b="0" spc="6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тарбия</a:t>
                      </a:r>
                      <a:r>
                        <a:rPr lang="en-US" sz="1600" b="0" spc="5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ва</a:t>
                      </a:r>
                      <a:r>
                        <a:rPr lang="en-US" sz="1600" b="0" spc="-35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маърифати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экологии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аҳолии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Ҷумҳурии</a:t>
                      </a:r>
                      <a:r>
                        <a:rPr lang="en-US" sz="1600" b="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Тоҷикистон</a:t>
                      </a:r>
                      <a:r>
                        <a:rPr lang="en-US" sz="1600" b="0" spc="-3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барои</a:t>
                      </a:r>
                      <a:r>
                        <a:rPr lang="en-US" sz="1600" b="0" spc="-4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солҳои</a:t>
                      </a:r>
                      <a:r>
                        <a:rPr lang="en-US" sz="1600" b="0" spc="-2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2021-2025»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6370" algn="ctr">
                        <a:spcBef>
                          <a:spcPts val="1080"/>
                        </a:spcBef>
                      </a:pPr>
                      <a:r>
                        <a:rPr lang="ru-RU" sz="1600" b="0" dirty="0" err="1">
                          <a:effectLst/>
                          <a:latin typeface="+mj-lt"/>
                        </a:rPr>
                        <a:t>Қарори</a:t>
                      </a:r>
                      <a:r>
                        <a:rPr lang="ru-RU" sz="1600" b="0" spc="35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Ҳукумати</a:t>
                      </a:r>
                      <a:r>
                        <a:rPr lang="ru-RU" sz="1600" b="0" spc="-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ҶТ</a:t>
                      </a:r>
                    </a:p>
                    <a:p>
                      <a:pPr marL="173355" marR="166370" algn="ctr">
                        <a:spcBef>
                          <a:spcPts val="190"/>
                        </a:spcBef>
                      </a:pPr>
                      <a:r>
                        <a:rPr lang="ru-RU" sz="1600" b="0" dirty="0">
                          <a:effectLst/>
                          <a:latin typeface="+mj-lt"/>
                        </a:rPr>
                        <a:t>аз</a:t>
                      </a:r>
                      <a:r>
                        <a:rPr lang="ru-RU" sz="1600" b="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3</a:t>
                      </a:r>
                      <a:r>
                        <a:rPr lang="ru-RU" sz="1600" b="0" spc="-4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апрели</a:t>
                      </a:r>
                      <a:r>
                        <a:rPr lang="ru-RU" sz="1600" b="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соли</a:t>
                      </a:r>
                      <a:r>
                        <a:rPr lang="ru-RU" sz="1600" b="0" spc="-6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2021,</a:t>
                      </a:r>
                      <a:r>
                        <a:rPr lang="ru-RU" sz="1600" b="0" spc="-4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№116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780" marR="224790" algn="ctr">
                        <a:spcBef>
                          <a:spcPts val="875"/>
                        </a:spcBef>
                      </a:pPr>
                      <a:r>
                        <a:rPr lang="tg-Cyrl-TJ" sz="16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Arial"/>
                        </a:rPr>
                        <a:t>Боби 9, банди 2010, зербанди 4</a:t>
                      </a:r>
                      <a:endParaRPr lang="ru-RU" sz="16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24613286"/>
                  </a:ext>
                </a:extLst>
              </a:tr>
              <a:tr h="776774">
                <a:tc>
                  <a:txBody>
                    <a:bodyPr/>
                    <a:lstStyle/>
                    <a:p>
                      <a:pPr marL="6985" algn="ctr">
                        <a:spcBef>
                          <a:spcPts val="900"/>
                        </a:spcBef>
                      </a:pPr>
                      <a:r>
                        <a:rPr lang="tg-Cyrl-TJ" sz="1600" b="0" dirty="0">
                          <a:effectLst/>
                        </a:rPr>
                        <a:t>3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/>
                      <a:r>
                        <a:rPr lang="en-US" sz="1600" b="0" dirty="0">
                          <a:effectLst/>
                          <a:latin typeface="+mj-lt"/>
                        </a:rPr>
                        <a:t>«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Барномаи</a:t>
                      </a:r>
                      <a:r>
                        <a:rPr lang="en-US" sz="1600" b="0" spc="5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рушди</a:t>
                      </a:r>
                      <a:r>
                        <a:rPr lang="en-US" sz="1600" b="0" spc="5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минбаъдаи</a:t>
                      </a:r>
                      <a:r>
                        <a:rPr lang="en-US" sz="1600" b="0" spc="7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мамнӯъгоҳи</a:t>
                      </a:r>
                      <a:r>
                        <a:rPr lang="en-US" sz="1600" b="0" spc="7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табиии</a:t>
                      </a:r>
                      <a:r>
                        <a:rPr lang="tg-Cyrl-TJ" sz="16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давлатии</a:t>
                      </a:r>
                      <a:r>
                        <a:rPr lang="en-US" sz="1600" b="0" spc="-4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«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Дашти</a:t>
                      </a:r>
                      <a:r>
                        <a:rPr lang="en-US" sz="1600" b="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Ҷум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»</a:t>
                      </a:r>
                      <a:r>
                        <a:rPr lang="en-US" sz="1600" b="0" spc="-3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барои</a:t>
                      </a:r>
                      <a:r>
                        <a:rPr lang="en-US" sz="1600" b="0" spc="-4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+mj-lt"/>
                        </a:rPr>
                        <a:t>солҳои</a:t>
                      </a:r>
                      <a:r>
                        <a:rPr lang="en-US" sz="1600" b="0" spc="-4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2021-</a:t>
                      </a:r>
                      <a:r>
                        <a:rPr lang="en-US" sz="1600" b="0" spc="-4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2025»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355" marR="167005" algn="ctr">
                        <a:spcBef>
                          <a:spcPts val="35"/>
                        </a:spcBef>
                      </a:pPr>
                      <a:r>
                        <a:rPr lang="ru-RU" sz="1600" b="0" dirty="0" err="1">
                          <a:effectLst/>
                          <a:latin typeface="+mj-lt"/>
                        </a:rPr>
                        <a:t>Қарори</a:t>
                      </a:r>
                      <a:r>
                        <a:rPr lang="ru-RU" sz="1600" b="0" spc="35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Ҳукумати</a:t>
                      </a:r>
                      <a:r>
                        <a:rPr lang="ru-RU" sz="1600" b="0" spc="-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ҶТ</a:t>
                      </a:r>
                    </a:p>
                    <a:p>
                      <a:pPr marL="171450" marR="167005" algn="ctr">
                        <a:spcBef>
                          <a:spcPts val="190"/>
                        </a:spcBef>
                      </a:pPr>
                      <a:r>
                        <a:rPr lang="ru-RU" sz="1600" b="0" dirty="0">
                          <a:effectLst/>
                          <a:latin typeface="+mj-lt"/>
                        </a:rPr>
                        <a:t>аз</a:t>
                      </a:r>
                      <a:r>
                        <a:rPr lang="ru-RU" sz="1600" b="0" spc="-6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2</a:t>
                      </a:r>
                      <a:r>
                        <a:rPr lang="ru-RU" sz="1600" b="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сентябри</a:t>
                      </a:r>
                      <a:r>
                        <a:rPr lang="ru-RU" sz="1600" b="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соли</a:t>
                      </a:r>
                      <a:r>
                        <a:rPr lang="ru-RU" sz="1600" b="0" spc="-55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2021,</a:t>
                      </a:r>
                      <a:r>
                        <a:rPr lang="ru-RU" sz="1600" b="0" spc="-5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№359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8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tg-Cyrl-TJ" sz="16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Arial"/>
                        </a:rPr>
                        <a:t>Боби 9, </a:t>
                      </a:r>
                      <a:r>
                        <a:rPr lang="tg-Cyrl-TJ" sz="1600" b="0" i="0" u="none" strike="noStrike" cap="none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Arial"/>
                        </a:rPr>
                        <a:t>банди 2014, </a:t>
                      </a:r>
                      <a:r>
                        <a:rPr lang="tg-Cyrl-TJ" sz="16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Arial"/>
                        </a:rPr>
                        <a:t>зербанди 4</a:t>
                      </a:r>
                      <a:endParaRPr lang="ru-RU" sz="16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558800">
                        <a:spcBef>
                          <a:spcPts val="900"/>
                        </a:spcBef>
                      </a:pP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90722676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marL="6985" algn="ctr">
                        <a:spcBef>
                          <a:spcPts val="900"/>
                        </a:spcBef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r>
                        <a:rPr lang="tg-Cyrl-TJ" sz="1600" b="0" dirty="0">
                          <a:effectLst/>
                        </a:rPr>
                        <a:t>4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g-Cyrl-TJ" sz="1600" b="0" dirty="0">
                          <a:effectLst/>
                          <a:latin typeface="+mj-lt"/>
                        </a:rPr>
                        <a:t>«Барномаи давлатӣ оид ба кабудизоркунии Ҷумҳурии Тоҷикистон барои давраи то соли 2040» 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035" marR="408305" algn="ctr"/>
                      <a:r>
                        <a:rPr lang="ru-RU" sz="1600" b="0" dirty="0" err="1">
                          <a:effectLst/>
                          <a:latin typeface="+mj-lt"/>
                        </a:rPr>
                        <a:t>Қарори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spc="1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spc="5" dirty="0" err="1">
                          <a:effectLst/>
                          <a:latin typeface="+mj-lt"/>
                        </a:rPr>
                        <a:t>Ҳ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уку</a:t>
                      </a:r>
                      <a:r>
                        <a:rPr lang="ru-RU" sz="1600" b="0" spc="-10" dirty="0" err="1">
                          <a:effectLst/>
                          <a:latin typeface="+mj-lt"/>
                        </a:rPr>
                        <a:t>м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а</a:t>
                      </a:r>
                      <a:r>
                        <a:rPr lang="ru-RU" sz="1600" b="0" spc="-15" dirty="0" err="1">
                          <a:effectLst/>
                          <a:latin typeface="+mj-lt"/>
                        </a:rPr>
                        <a:t>т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и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0" spc="5" dirty="0">
                          <a:effectLst/>
                          <a:latin typeface="+mj-lt"/>
                        </a:rPr>
                        <a:t>Ҷ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Т</a:t>
                      </a:r>
                    </a:p>
                    <a:p>
                      <a:pPr marL="172720" marR="167005" algn="ctr">
                        <a:spcBef>
                          <a:spcPts val="20"/>
                        </a:spcBef>
                      </a:pPr>
                      <a:r>
                        <a:rPr lang="tg-Cyrl-TJ" sz="1600" b="0" dirty="0">
                          <a:effectLst/>
                          <a:latin typeface="+mj-lt"/>
                        </a:rPr>
                        <a:t>аз 29 июни соли 2024, №374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</a:pP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1255718"/>
                  </a:ext>
                </a:extLst>
              </a:tr>
              <a:tr h="683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tg-Cyrl-TJ" sz="1600" b="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ru-RU" sz="1600" b="0" dirty="0">
                        <a:effectLst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</a:pP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marR="97155" indent="-635">
                        <a:lnSpc>
                          <a:spcPct val="100000"/>
                        </a:lnSpc>
                      </a:pPr>
                      <a:r>
                        <a:rPr lang="ru-RU" sz="1600" b="0" dirty="0" err="1">
                          <a:effectLst/>
                          <a:latin typeface="+mj-lt"/>
                        </a:rPr>
                        <a:t>Кодекси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 экологии </a:t>
                      </a:r>
                      <a:r>
                        <a:rPr lang="ru-RU" sz="1600" b="0" dirty="0" err="1">
                          <a:effectLst/>
                          <a:latin typeface="+mj-lt"/>
                        </a:rPr>
                        <a:t>ҶумҳурииТоҷикистон</a:t>
                      </a:r>
                      <a:endParaRPr lang="ru-RU" sz="1600" b="0" dirty="0">
                        <a:effectLst/>
                        <a:latin typeface="+mj-lt"/>
                      </a:endParaRPr>
                    </a:p>
                    <a:p>
                      <a:pPr marL="69850" marR="97155" indent="-635">
                        <a:lnSpc>
                          <a:spcPct val="100000"/>
                        </a:lnSpc>
                      </a:pPr>
                      <a:endParaRPr lang="ru-RU" sz="1600" b="0" dirty="0">
                        <a:effectLst/>
                        <a:latin typeface="+mj-lt"/>
                      </a:endParaRPr>
                    </a:p>
                    <a:p>
                      <a:pPr marL="69850" marR="97155" indent="-635">
                        <a:lnSpc>
                          <a:spcPct val="100000"/>
                        </a:lnSpc>
                      </a:pPr>
                      <a:r>
                        <a:rPr lang="ru-RU" sz="1600" b="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Стратегияи</a:t>
                      </a:r>
                      <a:r>
                        <a:rPr lang="ru-RU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миллии</a:t>
                      </a:r>
                      <a:r>
                        <a:rPr lang="ru-RU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идоракунии</a:t>
                      </a:r>
                      <a:r>
                        <a:rPr lang="ru-RU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партовҳо</a:t>
                      </a: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355" marR="167005" algn="ct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lang="ru-RU" sz="1600" b="0" dirty="0" err="1">
                          <a:effectLst/>
                          <a:latin typeface="+mj-lt"/>
                        </a:rPr>
                        <a:t>Лоиҳа</a:t>
                      </a:r>
                      <a:r>
                        <a:rPr lang="ru-RU" sz="1600" b="0" dirty="0"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173355" marR="167005" algn="ct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lang="ru-RU" sz="1600" b="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Лоиҳа</a:t>
                      </a:r>
                      <a:r>
                        <a:rPr lang="ru-RU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ru-RU" sz="1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25227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14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DA381B-EBBB-EF98-B040-BA2DB2200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68">
            <a:extLst>
              <a:ext uri="{FF2B5EF4-FFF2-40B4-BE49-F238E27FC236}">
                <a16:creationId xmlns:a16="http://schemas.microsoft.com/office/drawing/2014/main" id="{9CAB07D1-D3D9-CF41-1278-EFD7E60F52B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51005" y="339725"/>
            <a:ext cx="7840144" cy="1223963"/>
          </a:xfrm>
        </p:spPr>
        <p:txBody>
          <a:bodyPr anchor="t"/>
          <a:lstStyle/>
          <a:p>
            <a:pPr algn="ctr" eaLnBrk="1" hangingPunct="1">
              <a:buClr>
                <a:srgbClr val="CC3300"/>
              </a:buClr>
              <a:buSzPts val="3200"/>
            </a:pPr>
            <a:r>
              <a:rPr lang="tg-Cyrl-TJ" sz="2000" b="1" dirty="0">
                <a:solidFill>
                  <a:schemeClr val="tx1"/>
                </a:solidFill>
                <a:effectLst/>
                <a:latin typeface="+mj-lt"/>
                <a:ea typeface="Times New Roman Tj" panose="02020603050405020304" pitchFamily="18" charset="-52"/>
                <a:cs typeface="Times New Roman" panose="02020603050405020304" pitchFamily="18" charset="0"/>
              </a:rPr>
              <a:t>ЛОИҲАҲОИ ДАВЛАТИИ САРМОЯГУЗОРИИ АМАЛИШАВАНДА АЗ ҶОНИБИ   КУМИТАИ ҲИФЗИ МУҲИТИ ЗИСТ</a:t>
            </a:r>
            <a:br>
              <a:rPr lang="ru-RU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altLang="ru-RU" sz="2400" b="1" kern="0" dirty="0">
                <a:solidFill>
                  <a:srgbClr val="0000CC"/>
                </a:solidFill>
                <a:latin typeface="+mj-lt"/>
              </a:rPr>
            </a:br>
            <a:endParaRPr lang="ru-RU" altLang="ru-RU" sz="2400" dirty="0">
              <a:solidFill>
                <a:schemeClr val="tx1"/>
              </a:solidFill>
              <a:latin typeface="+mj-lt"/>
              <a:cs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DFC3F02-7E8E-18FE-71A2-08B2D7D07B8A}"/>
              </a:ext>
            </a:extLst>
          </p:cNvPr>
          <p:cNvSpPr/>
          <p:nvPr/>
        </p:nvSpPr>
        <p:spPr>
          <a:xfrm flipH="1">
            <a:off x="1285875" y="1828800"/>
            <a:ext cx="536575" cy="5029200"/>
          </a:xfrm>
          <a:prstGeom prst="rect">
            <a:avLst/>
          </a:prstGeom>
          <a:solidFill>
            <a:srgbClr val="478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778BD7C-A9EC-CB7E-C695-26D74914FCCE}"/>
              </a:ext>
            </a:extLst>
          </p:cNvPr>
          <p:cNvSpPr/>
          <p:nvPr/>
        </p:nvSpPr>
        <p:spPr>
          <a:xfrm flipH="1">
            <a:off x="3473782" y="467944"/>
            <a:ext cx="358775" cy="1144588"/>
          </a:xfrm>
          <a:prstGeom prst="rect">
            <a:avLst/>
          </a:prstGeom>
          <a:solidFill>
            <a:srgbClr val="4789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912DB5-91B4-4EC4-1498-1C49B8C17E47}"/>
              </a:ext>
            </a:extLst>
          </p:cNvPr>
          <p:cNvSpPr txBox="1"/>
          <p:nvPr/>
        </p:nvSpPr>
        <p:spPr>
          <a:xfrm>
            <a:off x="1822450" y="1828800"/>
            <a:ext cx="10068699" cy="425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Планирование собственных целей - Виталий Салахмир">
            <a:extLst>
              <a:ext uri="{FF2B5EF4-FFF2-40B4-BE49-F238E27FC236}">
                <a16:creationId xmlns:a16="http://schemas.microsoft.com/office/drawing/2014/main" id="{724F5431-927A-41F3-7F75-C80658640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383" y="467944"/>
            <a:ext cx="2311399" cy="128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8B2834DD-C0FD-FAAE-D562-8F040A181B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882106"/>
              </p:ext>
            </p:extLst>
          </p:nvPr>
        </p:nvGraphicFramePr>
        <p:xfrm>
          <a:off x="2066192" y="1966615"/>
          <a:ext cx="9592038" cy="46979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581362">
                  <a:extLst>
                    <a:ext uri="{9D8B030D-6E8A-4147-A177-3AD203B41FA5}">
                      <a16:colId xmlns:a16="http://schemas.microsoft.com/office/drawing/2014/main" val="2871554978"/>
                    </a:ext>
                  </a:extLst>
                </a:gridCol>
                <a:gridCol w="3412419">
                  <a:extLst>
                    <a:ext uri="{9D8B030D-6E8A-4147-A177-3AD203B41FA5}">
                      <a16:colId xmlns:a16="http://schemas.microsoft.com/office/drawing/2014/main" val="819532189"/>
                    </a:ext>
                  </a:extLst>
                </a:gridCol>
                <a:gridCol w="1284188">
                  <a:extLst>
                    <a:ext uri="{9D8B030D-6E8A-4147-A177-3AD203B41FA5}">
                      <a16:colId xmlns:a16="http://schemas.microsoft.com/office/drawing/2014/main" val="554824105"/>
                    </a:ext>
                  </a:extLst>
                </a:gridCol>
                <a:gridCol w="2828539">
                  <a:extLst>
                    <a:ext uri="{9D8B030D-6E8A-4147-A177-3AD203B41FA5}">
                      <a16:colId xmlns:a16="http://schemas.microsoft.com/office/drawing/2014/main" val="453832851"/>
                    </a:ext>
                  </a:extLst>
                </a:gridCol>
                <a:gridCol w="1485530">
                  <a:extLst>
                    <a:ext uri="{9D8B030D-6E8A-4147-A177-3AD203B41FA5}">
                      <a16:colId xmlns:a16="http://schemas.microsoft.com/office/drawing/2014/main" val="187001167"/>
                    </a:ext>
                  </a:extLst>
                </a:gridCol>
              </a:tblGrid>
              <a:tr h="687548">
                <a:tc>
                  <a:txBody>
                    <a:bodyPr/>
                    <a:lstStyle/>
                    <a:p>
                      <a:pPr marL="126365">
                        <a:lnSpc>
                          <a:spcPts val="1550"/>
                        </a:lnSpc>
                      </a:pPr>
                      <a:r>
                        <a:rPr lang="en-US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6945">
                        <a:lnSpc>
                          <a:spcPts val="1630"/>
                        </a:lnSpc>
                      </a:pPr>
                      <a:r>
                        <a:rPr lang="en-US" sz="1800" spc="5" dirty="0" err="1">
                          <a:effectLst/>
                        </a:rPr>
                        <a:t>Н</a:t>
                      </a:r>
                      <a:r>
                        <a:rPr lang="en-US" sz="1800" dirty="0" err="1">
                          <a:effectLst/>
                        </a:rPr>
                        <a:t>о</a:t>
                      </a:r>
                      <a:r>
                        <a:rPr lang="en-US" sz="1800" spc="-10" dirty="0" err="1">
                          <a:effectLst/>
                        </a:rPr>
                        <a:t>м</a:t>
                      </a:r>
                      <a:r>
                        <a:rPr lang="en-US" sz="1800" dirty="0" err="1">
                          <a:effectLst/>
                        </a:rPr>
                        <a:t>и</a:t>
                      </a:r>
                      <a:r>
                        <a:rPr lang="en-US" sz="1800" spc="5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лоиҳа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685">
                        <a:lnSpc>
                          <a:spcPts val="1630"/>
                        </a:lnSpc>
                      </a:pPr>
                      <a:r>
                        <a:rPr lang="en-US" sz="1800" spc="-10">
                          <a:effectLst/>
                        </a:rPr>
                        <a:t>М</a:t>
                      </a:r>
                      <a:r>
                        <a:rPr lang="en-US" sz="1800">
                          <a:effectLst/>
                        </a:rPr>
                        <a:t>уҳлат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1805">
                        <a:lnSpc>
                          <a:spcPts val="1550"/>
                        </a:lnSpc>
                      </a:pPr>
                      <a:r>
                        <a:rPr lang="en-US" sz="1800" spc="-10">
                          <a:effectLst/>
                        </a:rPr>
                        <a:t>Д</a:t>
                      </a:r>
                      <a:r>
                        <a:rPr lang="en-US" sz="1800">
                          <a:effectLst/>
                        </a:rPr>
                        <a:t>онор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 algn="ctr">
                        <a:lnSpc>
                          <a:spcPts val="1630"/>
                        </a:lnSpc>
                      </a:pPr>
                      <a:r>
                        <a:rPr lang="en-US" sz="1800">
                          <a:effectLst/>
                        </a:rPr>
                        <a:t>Буҷаи</a:t>
                      </a:r>
                      <a:r>
                        <a:rPr lang="en-US" sz="1800" spc="5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ло</a:t>
                      </a:r>
                      <a:r>
                        <a:rPr lang="en-US" sz="1800" spc="-5">
                          <a:effectLst/>
                        </a:rPr>
                        <a:t>и</a:t>
                      </a:r>
                      <a:r>
                        <a:rPr lang="en-US" sz="1800">
                          <a:effectLst/>
                        </a:rPr>
                        <a:t>ҳа</a:t>
                      </a:r>
                      <a:endParaRPr lang="ru-RU" sz="1800">
                        <a:effectLst/>
                      </a:endParaRPr>
                    </a:p>
                    <a:p>
                      <a:pPr marR="2540" algn="ctr">
                        <a:lnSpc>
                          <a:spcPts val="1525"/>
                        </a:lnSpc>
                      </a:pPr>
                      <a:r>
                        <a:rPr lang="en-US" sz="1800">
                          <a:effectLst/>
                        </a:rPr>
                        <a:t>долл. </a:t>
                      </a:r>
                      <a:r>
                        <a:rPr lang="en-US" sz="1800" spc="5">
                          <a:effectLst/>
                        </a:rPr>
                        <a:t>И</a:t>
                      </a:r>
                      <a:r>
                        <a:rPr lang="en-US" sz="1800" spc="-10">
                          <a:effectLst/>
                        </a:rPr>
                        <a:t>М</a:t>
                      </a:r>
                      <a:r>
                        <a:rPr lang="en-US" sz="1800">
                          <a:effectLst/>
                        </a:rPr>
                        <a:t>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42154920"/>
                  </a:ext>
                </a:extLst>
              </a:tr>
              <a:tr h="1214690">
                <a:tc>
                  <a:txBody>
                    <a:bodyPr/>
                    <a:lstStyle/>
                    <a:p>
                      <a:pPr marL="164465" marR="164465" algn="ctr">
                        <a:lnSpc>
                          <a:spcPts val="1520"/>
                        </a:lnSpc>
                      </a:pPr>
                      <a:r>
                        <a:rPr lang="tg-Cyrl-TJ" sz="1800" b="0" dirty="0">
                          <a:effectLst/>
                        </a:rPr>
                        <a:t>1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550"/>
                        </a:lnSpc>
                        <a:spcBef>
                          <a:spcPts val="20"/>
                        </a:spcBef>
                      </a:pPr>
                      <a:r>
                        <a:rPr lang="tg-Cyrl-TJ" sz="1800" b="0" dirty="0">
                          <a:effectLst/>
                        </a:rPr>
                        <a:t> </a:t>
                      </a:r>
                      <a:endParaRPr lang="ru-RU" sz="1800" b="0" dirty="0">
                        <a:effectLst/>
                      </a:endParaRPr>
                    </a:p>
                    <a:p>
                      <a:pPr marL="64770" marR="111125"/>
                      <a:r>
                        <a:rPr lang="tg-Cyrl-TJ" sz="1800" b="0" spc="5" dirty="0">
                          <a:effectLst/>
                        </a:rPr>
                        <a:t>Лоиҳаи Идоракунии захираҳои обӣ дар ҳавзаи дарёи Панҷ (маблағгузории иловагӣ)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7485" algn="ctr">
                        <a:lnSpc>
                          <a:spcPts val="1520"/>
                        </a:lnSpc>
                        <a:tabLst>
                          <a:tab pos="690245" algn="l"/>
                          <a:tab pos="880745" algn="l"/>
                        </a:tabLst>
                      </a:pPr>
                      <a:endParaRPr lang="tg-Cyrl-TJ" sz="1800" b="0" dirty="0">
                        <a:effectLst/>
                      </a:endParaRPr>
                    </a:p>
                    <a:p>
                      <a:pPr marL="197485" algn="ctr">
                        <a:lnSpc>
                          <a:spcPts val="1520"/>
                        </a:lnSpc>
                        <a:tabLst>
                          <a:tab pos="690245" algn="l"/>
                          <a:tab pos="880745" algn="l"/>
                        </a:tabLst>
                      </a:pPr>
                      <a:r>
                        <a:rPr lang="en-US" sz="1800" b="0" dirty="0">
                          <a:effectLst/>
                        </a:rPr>
                        <a:t>2019-202</a:t>
                      </a:r>
                      <a:r>
                        <a:rPr lang="tg-Cyrl-TJ" sz="1800" b="0" dirty="0">
                          <a:effectLst/>
                        </a:rPr>
                        <a:t>4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530"/>
                        </a:lnSpc>
                      </a:pPr>
                      <a:r>
                        <a:rPr lang="ru-RU" sz="1800" b="0" spc="-5">
                          <a:effectLst/>
                        </a:rPr>
                        <a:t>Гранти Фонди иқлими сабз</a:t>
                      </a:r>
                      <a:endParaRPr lang="ru-RU" sz="1800" b="0">
                        <a:effectLst/>
                      </a:endParaRPr>
                    </a:p>
                    <a:p>
                      <a:pPr marL="64770">
                        <a:lnSpc>
                          <a:spcPts val="1530"/>
                        </a:lnSpc>
                      </a:pPr>
                      <a:r>
                        <a:rPr lang="ru-RU" sz="1800" b="0" spc="-5">
                          <a:effectLst/>
                        </a:rPr>
                        <a:t>-Бонки Осиёгии Рушд</a:t>
                      </a:r>
                      <a:endParaRPr lang="ru-RU" sz="1800" b="0">
                        <a:effectLst/>
                      </a:endParaRPr>
                    </a:p>
                    <a:p>
                      <a:pPr marL="64770">
                        <a:lnSpc>
                          <a:spcPts val="1530"/>
                        </a:lnSpc>
                      </a:pPr>
                      <a:r>
                        <a:rPr lang="ru-RU" sz="1800" b="0" spc="-5">
                          <a:effectLst/>
                        </a:rPr>
                        <a:t> 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6080" algn="ctr"/>
                      <a:r>
                        <a:rPr lang="tg-Cyrl-TJ" sz="1800" b="0" dirty="0">
                          <a:effectLst/>
                        </a:rPr>
                        <a:t>12,6 млн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73211228"/>
                  </a:ext>
                </a:extLst>
              </a:tr>
              <a:tr h="922099">
                <a:tc>
                  <a:txBody>
                    <a:bodyPr/>
                    <a:lstStyle/>
                    <a:p>
                      <a:pPr marL="164465" marR="164465" algn="ctr">
                        <a:lnSpc>
                          <a:spcPts val="1520"/>
                        </a:lnSpc>
                      </a:pPr>
                      <a:r>
                        <a:rPr lang="tg-Cyrl-TJ" sz="1800" b="0" dirty="0">
                          <a:effectLst/>
                        </a:rPr>
                        <a:t>2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111125"/>
                      <a:r>
                        <a:rPr lang="tg-Cyrl-TJ" sz="1800" b="0">
                          <a:effectLst/>
                        </a:rPr>
                        <a:t>Лоиҳаи "Барқарорсозии устувори ландшафтҳо дар Ҷумҳурии Тоҷикистон"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7485" algn="ctr">
                        <a:lnSpc>
                          <a:spcPts val="1520"/>
                        </a:lnSpc>
                        <a:tabLst>
                          <a:tab pos="690245" algn="l"/>
                          <a:tab pos="880745" algn="l"/>
                        </a:tabLst>
                      </a:pPr>
                      <a:endParaRPr lang="tg-Cyrl-TJ" sz="1800" b="0" dirty="0">
                        <a:effectLst/>
                      </a:endParaRPr>
                    </a:p>
                    <a:p>
                      <a:pPr marL="197485" algn="ctr">
                        <a:lnSpc>
                          <a:spcPts val="1520"/>
                        </a:lnSpc>
                        <a:tabLst>
                          <a:tab pos="690245" algn="l"/>
                          <a:tab pos="880745" algn="l"/>
                        </a:tabLst>
                      </a:pPr>
                      <a:r>
                        <a:rPr lang="en-US" sz="1800" b="0" dirty="0">
                          <a:effectLst/>
                        </a:rPr>
                        <a:t>20</a:t>
                      </a:r>
                      <a:r>
                        <a:rPr lang="tg-Cyrl-TJ" sz="1800" b="0" dirty="0">
                          <a:effectLst/>
                        </a:rPr>
                        <a:t>22-2027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224155"/>
                      <a:r>
                        <a:rPr lang="ru-RU" sz="1800" b="0">
                          <a:effectLst/>
                        </a:rPr>
                        <a:t>Гранти Бонки Умумиҷаҳони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7320" marR="147955" algn="ctr"/>
                      <a:r>
                        <a:rPr lang="tg-Cyrl-TJ" sz="1800" b="0" dirty="0">
                          <a:effectLst/>
                        </a:rPr>
                        <a:t>45,0 млн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38239321"/>
                  </a:ext>
                </a:extLst>
              </a:tr>
              <a:tr h="1873617">
                <a:tc>
                  <a:txBody>
                    <a:bodyPr/>
                    <a:lstStyle/>
                    <a:p>
                      <a:pPr marL="164465" marR="164465" algn="ctr">
                        <a:lnSpc>
                          <a:spcPts val="1520"/>
                        </a:lnSpc>
                      </a:pPr>
                      <a:r>
                        <a:rPr lang="tg-Cyrl-TJ" sz="1800" b="0" dirty="0">
                          <a:effectLst/>
                        </a:rPr>
                        <a:t>3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111125"/>
                      <a:r>
                        <a:rPr lang="tg-Cyrl-TJ" sz="1800" b="0">
                          <a:effectLst/>
                        </a:rPr>
                        <a:t>Лоиҳаи “Дастгирии соҳаи кишоварзӣ дар заминаи ҷомеа плюс (CASP+)”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7485" algn="ctr">
                        <a:lnSpc>
                          <a:spcPts val="1520"/>
                        </a:lnSpc>
                        <a:tabLst>
                          <a:tab pos="690245" algn="l"/>
                          <a:tab pos="880745" algn="l"/>
                        </a:tabLst>
                      </a:pPr>
                      <a:endParaRPr lang="tg-Cyrl-TJ" sz="1800" b="0" dirty="0">
                        <a:effectLst/>
                      </a:endParaRPr>
                    </a:p>
                    <a:p>
                      <a:pPr marL="197485" algn="ctr">
                        <a:lnSpc>
                          <a:spcPts val="1520"/>
                        </a:lnSpc>
                        <a:tabLst>
                          <a:tab pos="690245" algn="l"/>
                          <a:tab pos="880745" algn="l"/>
                        </a:tabLst>
                      </a:pPr>
                      <a:r>
                        <a:rPr lang="tg-Cyrl-TJ" sz="1800" b="0" dirty="0">
                          <a:effectLst/>
                        </a:rPr>
                        <a:t>2023-2029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224155"/>
                      <a:r>
                        <a:rPr lang="ru-RU" sz="1800" b="0" dirty="0" err="1">
                          <a:effectLst/>
                        </a:rPr>
                        <a:t>Фонди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байналмилалии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рушди</a:t>
                      </a:r>
                      <a:r>
                        <a:rPr lang="ru-RU" sz="1800" b="0" dirty="0">
                          <a:effectLst/>
                        </a:rPr>
                        <a:t> </a:t>
                      </a:r>
                      <a:r>
                        <a:rPr lang="ru-RU" sz="1800" b="0" dirty="0" err="1">
                          <a:effectLst/>
                        </a:rPr>
                        <a:t>кишоварзи</a:t>
                      </a:r>
                      <a:r>
                        <a:rPr lang="ru-RU" sz="1800" b="0" dirty="0">
                          <a:effectLst/>
                        </a:rPr>
                        <a:t> (</a:t>
                      </a:r>
                      <a:r>
                        <a:rPr lang="en-US" sz="1800" b="0" dirty="0">
                          <a:effectLst/>
                        </a:rPr>
                        <a:t>IFAD</a:t>
                      </a:r>
                      <a:r>
                        <a:rPr lang="ru-RU" sz="1800" b="0" dirty="0">
                          <a:effectLst/>
                        </a:rPr>
                        <a:t>)</a:t>
                      </a:r>
                    </a:p>
                    <a:p>
                      <a:pPr marL="64770" marR="224155"/>
                      <a:r>
                        <a:rPr lang="en-US" sz="1800" b="0" dirty="0">
                          <a:effectLst/>
                        </a:rPr>
                        <a:t>- </a:t>
                      </a:r>
                      <a:r>
                        <a:rPr lang="en-US" sz="1800" b="0" dirty="0" err="1">
                          <a:effectLst/>
                        </a:rPr>
                        <a:t>Фонди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иқлими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сабз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7320" marR="147955" algn="ctr"/>
                      <a:r>
                        <a:rPr lang="tg-Cyrl-TJ" sz="1800" b="0" dirty="0">
                          <a:effectLst/>
                        </a:rPr>
                        <a:t>85,0 млн -ҳамаги</a:t>
                      </a:r>
                      <a:endParaRPr lang="ru-RU" sz="1800" b="0" dirty="0">
                        <a:effectLst/>
                      </a:endParaRPr>
                    </a:p>
                    <a:p>
                      <a:pPr marL="147320" marR="147955"/>
                      <a:r>
                        <a:rPr lang="tg-Cyrl-TJ" sz="1800" b="0" dirty="0">
                          <a:effectLst/>
                        </a:rPr>
                        <a:t>29,4 млн татбиқкунанда КҲМЗ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87458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32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DC2B23-8447-3189-F25C-ECF1C636A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68">
            <a:extLst>
              <a:ext uri="{FF2B5EF4-FFF2-40B4-BE49-F238E27FC236}">
                <a16:creationId xmlns:a16="http://schemas.microsoft.com/office/drawing/2014/main" id="{0077517A-C811-3598-8AA8-811C411858F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51005" y="339725"/>
            <a:ext cx="7840144" cy="1223963"/>
          </a:xfrm>
        </p:spPr>
        <p:txBody>
          <a:bodyPr anchor="t"/>
          <a:lstStyle/>
          <a:p>
            <a:pPr algn="ctr" eaLnBrk="1" hangingPunct="1">
              <a:buClr>
                <a:srgbClr val="CC3300"/>
              </a:buClr>
              <a:buSzPts val="3200"/>
            </a:pPr>
            <a:r>
              <a:rPr lang="tg-Cyrl-TJ" sz="2000" b="1" dirty="0">
                <a:solidFill>
                  <a:schemeClr val="tx1"/>
                </a:solidFill>
                <a:latin typeface="+mj-lt"/>
                <a:ea typeface="Times New Roman Tj" panose="02020603050405020304" pitchFamily="18" charset="-52"/>
                <a:cs typeface="Times New Roman" panose="02020603050405020304" pitchFamily="18" charset="0"/>
              </a:rPr>
              <a:t>БАНДҲОИ ИҶРОШУДА БМР 2021-2025 </a:t>
            </a:r>
            <a:br>
              <a:rPr lang="tg-Cyrl-TJ" sz="2000" b="1" dirty="0">
                <a:solidFill>
                  <a:schemeClr val="tx1"/>
                </a:solidFill>
                <a:latin typeface="+mj-lt"/>
                <a:ea typeface="Times New Roman Tj" panose="02020603050405020304" pitchFamily="18" charset="-52"/>
                <a:cs typeface="Times New Roman" panose="02020603050405020304" pitchFamily="18" charset="0"/>
              </a:rPr>
            </a:br>
            <a:r>
              <a:rPr lang="tg-Cyrl-TJ" sz="2000" b="1" dirty="0">
                <a:solidFill>
                  <a:schemeClr val="tx1"/>
                </a:solidFill>
                <a:latin typeface="+mj-lt"/>
                <a:ea typeface="Times New Roman Tj" panose="02020603050405020304" pitchFamily="18" charset="-52"/>
                <a:cs typeface="Times New Roman" panose="02020603050405020304" pitchFamily="18" charset="0"/>
              </a:rPr>
              <a:t>МУШТАРАК, БОВОСИТАИ ВА Ё БЕВОСИТА....</a:t>
            </a:r>
            <a:endParaRPr lang="ru-RU" altLang="ru-RU" sz="2400" dirty="0">
              <a:solidFill>
                <a:schemeClr val="tx1"/>
              </a:solidFill>
              <a:latin typeface="+mj-lt"/>
              <a:cs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6E78BE6-C979-2BA3-D155-790D70898E81}"/>
              </a:ext>
            </a:extLst>
          </p:cNvPr>
          <p:cNvSpPr/>
          <p:nvPr/>
        </p:nvSpPr>
        <p:spPr>
          <a:xfrm flipH="1">
            <a:off x="1285875" y="1828800"/>
            <a:ext cx="536575" cy="5029200"/>
          </a:xfrm>
          <a:prstGeom prst="rect">
            <a:avLst/>
          </a:prstGeom>
          <a:solidFill>
            <a:srgbClr val="478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DE8A9EE-45D3-E6E8-C13B-70FD49F6DECF}"/>
              </a:ext>
            </a:extLst>
          </p:cNvPr>
          <p:cNvSpPr/>
          <p:nvPr/>
        </p:nvSpPr>
        <p:spPr>
          <a:xfrm flipH="1">
            <a:off x="3473782" y="467944"/>
            <a:ext cx="358775" cy="1144588"/>
          </a:xfrm>
          <a:prstGeom prst="rect">
            <a:avLst/>
          </a:prstGeom>
          <a:solidFill>
            <a:srgbClr val="4789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1026" name="Picture 2" descr="Планирование собственных целей - Виталий Салахмир">
            <a:extLst>
              <a:ext uri="{FF2B5EF4-FFF2-40B4-BE49-F238E27FC236}">
                <a16:creationId xmlns:a16="http://schemas.microsoft.com/office/drawing/2014/main" id="{4C0F53F5-2372-7CAE-7C5A-3CA5D3A1F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383" y="467944"/>
            <a:ext cx="2311399" cy="128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65078DF-46CA-E476-4C55-5895325B54A2}"/>
              </a:ext>
            </a:extLst>
          </p:cNvPr>
          <p:cNvSpPr txBox="1"/>
          <p:nvPr/>
        </p:nvSpPr>
        <p:spPr>
          <a:xfrm>
            <a:off x="1969478" y="1942271"/>
            <a:ext cx="3428999" cy="132343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/>
              <a:t>210. </a:t>
            </a:r>
            <a:r>
              <a:rPr lang="ru-RU" sz="1600" b="1" dirty="0" err="1"/>
              <a:t>Вазифаи</a:t>
            </a:r>
            <a:r>
              <a:rPr lang="ru-RU" sz="1600" b="1" dirty="0"/>
              <a:t> </a:t>
            </a:r>
            <a:r>
              <a:rPr lang="ru-RU" sz="1600" b="1" dirty="0" err="1"/>
              <a:t>такмил</a:t>
            </a:r>
            <a:r>
              <a:rPr lang="ru-RU" sz="1600" b="1" dirty="0"/>
              <a:t> </a:t>
            </a:r>
            <a:r>
              <a:rPr lang="ru-RU" sz="1600" b="1" dirty="0" err="1"/>
              <a:t>додани</a:t>
            </a:r>
            <a:r>
              <a:rPr lang="ru-RU" sz="1600" b="1" dirty="0"/>
              <a:t> </a:t>
            </a:r>
            <a:r>
              <a:rPr lang="ru-RU" sz="1600" b="1" dirty="0" err="1"/>
              <a:t>заминаи</a:t>
            </a:r>
            <a:r>
              <a:rPr lang="ru-RU" sz="1600" b="1" dirty="0"/>
              <a:t> </a:t>
            </a:r>
            <a:r>
              <a:rPr lang="ru-RU" sz="1600" b="1" dirty="0" err="1"/>
              <a:t>меъёрию</a:t>
            </a:r>
            <a:r>
              <a:rPr lang="ru-RU" sz="1600" b="1" dirty="0"/>
              <a:t> </a:t>
            </a:r>
            <a:r>
              <a:rPr lang="ru-RU" sz="1600" b="1" dirty="0" err="1"/>
              <a:t>ҳуқуқӣ</a:t>
            </a:r>
            <a:r>
              <a:rPr lang="ru-RU" sz="1600" b="1" dirty="0"/>
              <a:t> дар </a:t>
            </a:r>
            <a:r>
              <a:rPr lang="ru-RU" sz="1600" b="1" dirty="0" err="1"/>
              <a:t>соҳаи</a:t>
            </a:r>
            <a:r>
              <a:rPr lang="ru-RU" sz="1600" b="1" dirty="0"/>
              <a:t> </a:t>
            </a:r>
            <a:r>
              <a:rPr lang="ru-RU" sz="1600" b="1" dirty="0" err="1"/>
              <a:t>ҳифзи</a:t>
            </a:r>
            <a:r>
              <a:rPr lang="ru-RU" sz="1600" b="1" dirty="0"/>
              <a:t> </a:t>
            </a:r>
            <a:r>
              <a:rPr lang="ru-RU" sz="1600" b="1" dirty="0" err="1"/>
              <a:t>муҳити</a:t>
            </a:r>
            <a:r>
              <a:rPr lang="ru-RU" sz="1600" b="1" dirty="0"/>
              <a:t> </a:t>
            </a:r>
            <a:r>
              <a:rPr lang="ru-RU" sz="1600" b="1" dirty="0" err="1"/>
              <a:t>зист</a:t>
            </a:r>
            <a:r>
              <a:rPr lang="ru-RU" sz="1600" b="1" dirty="0"/>
              <a:t> </a:t>
            </a:r>
            <a:r>
              <a:rPr lang="ru-RU" sz="1600" b="1" dirty="0" err="1"/>
              <a:t>бо</a:t>
            </a:r>
            <a:r>
              <a:rPr lang="ru-RU" sz="1600" b="1" dirty="0"/>
              <a:t> </a:t>
            </a:r>
            <a:r>
              <a:rPr lang="ru-RU" sz="1600" b="1" dirty="0" err="1"/>
              <a:t>назардошти</a:t>
            </a:r>
            <a:r>
              <a:rPr lang="ru-RU" sz="1600" b="1" dirty="0"/>
              <a:t> </a:t>
            </a:r>
            <a:r>
              <a:rPr lang="ru-RU" sz="1600" b="1" dirty="0" err="1"/>
              <a:t>таҷрибаи</a:t>
            </a:r>
            <a:r>
              <a:rPr lang="ru-RU" sz="1600" b="1" dirty="0"/>
              <a:t> </a:t>
            </a:r>
            <a:r>
              <a:rPr lang="ru-RU" sz="1600" b="1" dirty="0" err="1"/>
              <a:t>байналмилалӣ</a:t>
            </a:r>
            <a:endParaRPr lang="ru-RU" sz="1600" b="1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748BC4C-256E-8145-A701-10977A889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720277"/>
              </p:ext>
            </p:extLst>
          </p:nvPr>
        </p:nvGraphicFramePr>
        <p:xfrm>
          <a:off x="1992644" y="4171462"/>
          <a:ext cx="3321050" cy="1570162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336269">
                  <a:extLst>
                    <a:ext uri="{9D8B030D-6E8A-4147-A177-3AD203B41FA5}">
                      <a16:colId xmlns:a16="http://schemas.microsoft.com/office/drawing/2014/main" val="2339920604"/>
                    </a:ext>
                  </a:extLst>
                </a:gridCol>
                <a:gridCol w="2984781">
                  <a:extLst>
                    <a:ext uri="{9D8B030D-6E8A-4147-A177-3AD203B41FA5}">
                      <a16:colId xmlns:a16="http://schemas.microsoft.com/office/drawing/2014/main" val="34074464"/>
                    </a:ext>
                  </a:extLst>
                </a:gridCol>
              </a:tblGrid>
              <a:tr h="576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1)</a:t>
                      </a:r>
                      <a:endParaRPr lang="ru-RU" sz="1800" b="1" i="0" u="none" strike="noStrike">
                        <a:solidFill>
                          <a:srgbClr val="FF0000"/>
                        </a:solidFill>
                        <a:effectLst/>
                        <a:latin typeface="Times New Roman Tj" panose="020206030504050203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Қабул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намудани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Кодекси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экологӣ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 Tj" panose="02020603050405020304" pitchFamily="18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741119"/>
                  </a:ext>
                </a:extLst>
              </a:tr>
              <a:tr h="9936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2)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 Tj" panose="020206030504050203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Таҳияи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ҳуҷҷати</a:t>
                      </a:r>
                      <a:r>
                        <a:rPr lang="ru-RU" sz="1800" u="none" strike="noStrike" dirty="0">
                          <a:effectLst/>
                        </a:rPr>
                        <a:t> "</a:t>
                      </a:r>
                      <a:r>
                        <a:rPr lang="ru-RU" sz="1800" u="none" strike="noStrike" dirty="0" err="1">
                          <a:effectLst/>
                        </a:rPr>
                        <a:t>Арзёбии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стандарти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экологӣ</a:t>
                      </a:r>
                      <a:r>
                        <a:rPr lang="ru-RU" sz="1800" u="none" strike="noStrike" dirty="0">
                          <a:effectLst/>
                        </a:rPr>
                        <a:t>" (АСЭ).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 Tj" panose="02020603050405020304" pitchFamily="18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0820945"/>
                  </a:ext>
                </a:extLst>
              </a:tr>
            </a:tbl>
          </a:graphicData>
        </a:graphic>
      </p:graphicFrame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F7E0D007-55DF-6B32-16E5-2F1B9383E382}"/>
              </a:ext>
            </a:extLst>
          </p:cNvPr>
          <p:cNvSpPr/>
          <p:nvPr/>
        </p:nvSpPr>
        <p:spPr>
          <a:xfrm>
            <a:off x="3218961" y="3592291"/>
            <a:ext cx="536575" cy="40951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01A0D2C5-3D98-EE02-2159-13E4F034DE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857410"/>
              </p:ext>
            </p:extLst>
          </p:nvPr>
        </p:nvGraphicFramePr>
        <p:xfrm>
          <a:off x="6013938" y="1942272"/>
          <a:ext cx="5877211" cy="10772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7211">
                  <a:extLst>
                    <a:ext uri="{9D8B030D-6E8A-4147-A177-3AD203B41FA5}">
                      <a16:colId xmlns:a16="http://schemas.microsoft.com/office/drawing/2014/main" val="828841550"/>
                    </a:ext>
                  </a:extLst>
                </a:gridCol>
              </a:tblGrid>
              <a:tr h="10772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214. </a:t>
                      </a:r>
                      <a:r>
                        <a:rPr lang="ru-RU" sz="1600" u="none" strike="noStrike" dirty="0" err="1">
                          <a:effectLst/>
                        </a:rPr>
                        <a:t>Вазифаи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таҳияи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маҷмӯи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тадбирҳо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барои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барқарор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кардани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низомњои</a:t>
                      </a:r>
                      <a:r>
                        <a:rPr lang="ru-RU" sz="1600" u="none" strike="noStrike" dirty="0">
                          <a:effectLst/>
                        </a:rPr>
                        <a:t> экологии </a:t>
                      </a:r>
                      <a:r>
                        <a:rPr lang="ru-RU" sz="1600" u="none" strike="noStrike" dirty="0" err="1">
                          <a:effectLst/>
                        </a:rPr>
                        <a:t>вайроншудаи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табиӣ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ва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нигоҳ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доштани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гуногунии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биологӣ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 Tj" panose="02020603050405020304" pitchFamily="18" charset="-52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095634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58B1562E-AB39-D2E2-23A9-AA6EF3062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09389"/>
              </p:ext>
            </p:extLst>
          </p:nvPr>
        </p:nvGraphicFramePr>
        <p:xfrm>
          <a:off x="6013938" y="3355716"/>
          <a:ext cx="5877211" cy="1432714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595090">
                  <a:extLst>
                    <a:ext uri="{9D8B030D-6E8A-4147-A177-3AD203B41FA5}">
                      <a16:colId xmlns:a16="http://schemas.microsoft.com/office/drawing/2014/main" val="658410693"/>
                    </a:ext>
                  </a:extLst>
                </a:gridCol>
                <a:gridCol w="5282121">
                  <a:extLst>
                    <a:ext uri="{9D8B030D-6E8A-4147-A177-3AD203B41FA5}">
                      <a16:colId xmlns:a16="http://schemas.microsoft.com/office/drawing/2014/main" val="3250983143"/>
                    </a:ext>
                  </a:extLst>
                </a:gridCol>
              </a:tblGrid>
              <a:tr h="691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j" panose="020206030504050203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Беҳтар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кардани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эконизом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ва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хидматрасониҳои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эконизомвӣ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барои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ҷомеаҳои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деҳот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ҷиҳати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мутобиқшавӣ</a:t>
                      </a:r>
                      <a:r>
                        <a:rPr lang="ru-RU" sz="1600" u="none" strike="noStrike" dirty="0">
                          <a:effectLst/>
                        </a:rPr>
                        <a:t> ба </a:t>
                      </a:r>
                      <a:r>
                        <a:rPr lang="ru-RU" sz="1600" u="none" strike="noStrike" dirty="0" err="1">
                          <a:effectLst/>
                        </a:rPr>
                        <a:t>тағирёбии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иқлим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j" panose="02020603050405020304" pitchFamily="18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8075681"/>
                  </a:ext>
                </a:extLst>
              </a:tr>
              <a:tr h="691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 Tj" panose="02020603050405020304" pitchFamily="18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Ҳифз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ва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нигоҳдории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гуногунии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биологӣ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барои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мутобиқшавӣ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ва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истифодаи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устувори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захираҳои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табиӣ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Tj" panose="02020603050405020304" pitchFamily="18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6164371"/>
                  </a:ext>
                </a:extLst>
              </a:tr>
            </a:tbl>
          </a:graphicData>
        </a:graphic>
      </p:graphicFrame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6287EB40-2E54-36F2-E35A-A86BC99A6011}"/>
              </a:ext>
            </a:extLst>
          </p:cNvPr>
          <p:cNvSpPr/>
          <p:nvPr/>
        </p:nvSpPr>
        <p:spPr>
          <a:xfrm>
            <a:off x="8212016" y="3019490"/>
            <a:ext cx="334107" cy="3362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50B3EFA-8144-C4BA-2016-47F5D7A688C1}"/>
              </a:ext>
            </a:extLst>
          </p:cNvPr>
          <p:cNvSpPr/>
          <p:nvPr/>
        </p:nvSpPr>
        <p:spPr>
          <a:xfrm>
            <a:off x="9284677" y="5217015"/>
            <a:ext cx="2753944" cy="130126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g-Cyrl-TJ" sz="1600" b="1" dirty="0">
                <a:effectLst/>
                <a:latin typeface="+mj-lt"/>
              </a:rPr>
              <a:t>«Барномаи давлатӣ оид ба кабудизоркунии Ҷумҳурии Тоҷикистон барои давраи то соли 2040» </a:t>
            </a:r>
            <a:endParaRPr lang="ru-RU" sz="16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44E6EA0C-F18B-FF4C-E824-D2CB03B9A52E}"/>
              </a:ext>
            </a:extLst>
          </p:cNvPr>
          <p:cNvSpPr/>
          <p:nvPr/>
        </p:nvSpPr>
        <p:spPr>
          <a:xfrm>
            <a:off x="10717820" y="4788430"/>
            <a:ext cx="211016" cy="33622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26832BA-A1F9-EEC2-4549-F00BF430A6E2}"/>
              </a:ext>
            </a:extLst>
          </p:cNvPr>
          <p:cNvSpPr/>
          <p:nvPr/>
        </p:nvSpPr>
        <p:spPr>
          <a:xfrm>
            <a:off x="5688622" y="5217015"/>
            <a:ext cx="3332286" cy="135311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effectLst/>
                <a:latin typeface="+mj-lt"/>
              </a:rPr>
              <a:t>«</a:t>
            </a:r>
            <a:r>
              <a:rPr lang="en-US" sz="1600" b="1" dirty="0" err="1">
                <a:effectLst/>
                <a:latin typeface="+mj-lt"/>
              </a:rPr>
              <a:t>Барномаи</a:t>
            </a:r>
            <a:r>
              <a:rPr lang="en-US" sz="1600" b="1" spc="50" dirty="0">
                <a:effectLst/>
                <a:latin typeface="+mj-lt"/>
              </a:rPr>
              <a:t> </a:t>
            </a:r>
            <a:r>
              <a:rPr lang="en-US" sz="1600" b="1" dirty="0" err="1">
                <a:effectLst/>
                <a:latin typeface="+mj-lt"/>
              </a:rPr>
              <a:t>рушди</a:t>
            </a:r>
            <a:r>
              <a:rPr lang="en-US" sz="1600" b="1" spc="55" dirty="0">
                <a:effectLst/>
                <a:latin typeface="+mj-lt"/>
              </a:rPr>
              <a:t> </a:t>
            </a:r>
            <a:r>
              <a:rPr lang="en-US" sz="1600" b="1" dirty="0" err="1">
                <a:effectLst/>
                <a:latin typeface="+mj-lt"/>
              </a:rPr>
              <a:t>минбаъдаи</a:t>
            </a:r>
            <a:r>
              <a:rPr lang="en-US" sz="1600" b="1" spc="70" dirty="0">
                <a:effectLst/>
                <a:latin typeface="+mj-lt"/>
              </a:rPr>
              <a:t> </a:t>
            </a:r>
            <a:r>
              <a:rPr lang="en-US" sz="1600" b="1" dirty="0" err="1">
                <a:effectLst/>
                <a:latin typeface="+mj-lt"/>
              </a:rPr>
              <a:t>мамнӯъгоҳи</a:t>
            </a:r>
            <a:r>
              <a:rPr lang="en-US" sz="1600" b="1" spc="70" dirty="0">
                <a:effectLst/>
                <a:latin typeface="+mj-lt"/>
              </a:rPr>
              <a:t> </a:t>
            </a:r>
            <a:r>
              <a:rPr lang="en-US" sz="1600" b="1" dirty="0" err="1">
                <a:effectLst/>
                <a:latin typeface="+mj-lt"/>
              </a:rPr>
              <a:t>табиии</a:t>
            </a:r>
            <a:r>
              <a:rPr lang="tg-Cyrl-TJ" sz="1600" b="1" dirty="0">
                <a:effectLst/>
                <a:latin typeface="+mj-lt"/>
              </a:rPr>
              <a:t> </a:t>
            </a:r>
            <a:r>
              <a:rPr lang="en-US" sz="1600" b="1" dirty="0" err="1">
                <a:effectLst/>
                <a:latin typeface="+mj-lt"/>
              </a:rPr>
              <a:t>давлатии</a:t>
            </a:r>
            <a:r>
              <a:rPr lang="en-US" sz="1600" b="1" spc="-40" dirty="0">
                <a:effectLst/>
                <a:latin typeface="+mj-lt"/>
              </a:rPr>
              <a:t> </a:t>
            </a:r>
            <a:r>
              <a:rPr lang="en-US" sz="1600" b="1" dirty="0">
                <a:effectLst/>
                <a:latin typeface="+mj-lt"/>
              </a:rPr>
              <a:t>«</a:t>
            </a:r>
            <a:r>
              <a:rPr lang="en-US" sz="1600" b="1" dirty="0" err="1">
                <a:effectLst/>
                <a:latin typeface="+mj-lt"/>
              </a:rPr>
              <a:t>Дашти</a:t>
            </a:r>
            <a:r>
              <a:rPr lang="en-US" sz="1600" b="1" spc="-50" dirty="0">
                <a:effectLst/>
                <a:latin typeface="+mj-lt"/>
              </a:rPr>
              <a:t> </a:t>
            </a:r>
            <a:r>
              <a:rPr lang="en-US" sz="1600" b="1" dirty="0" err="1">
                <a:effectLst/>
                <a:latin typeface="+mj-lt"/>
              </a:rPr>
              <a:t>Ҷум</a:t>
            </a:r>
            <a:r>
              <a:rPr lang="en-US" sz="1600" b="1" dirty="0">
                <a:effectLst/>
                <a:latin typeface="+mj-lt"/>
              </a:rPr>
              <a:t>»</a:t>
            </a:r>
            <a:r>
              <a:rPr lang="en-US" sz="1600" b="1" spc="-30" dirty="0">
                <a:effectLst/>
                <a:latin typeface="+mj-lt"/>
              </a:rPr>
              <a:t> </a:t>
            </a:r>
            <a:r>
              <a:rPr lang="en-US" sz="1600" b="1" dirty="0" err="1">
                <a:effectLst/>
                <a:latin typeface="+mj-lt"/>
              </a:rPr>
              <a:t>барои</a:t>
            </a:r>
            <a:r>
              <a:rPr lang="en-US" sz="1600" b="1" spc="-40" dirty="0">
                <a:effectLst/>
                <a:latin typeface="+mj-lt"/>
              </a:rPr>
              <a:t> </a:t>
            </a:r>
            <a:r>
              <a:rPr lang="en-US" sz="1600" b="1" dirty="0" err="1">
                <a:effectLst/>
                <a:latin typeface="+mj-lt"/>
              </a:rPr>
              <a:t>солҳои</a:t>
            </a:r>
            <a:r>
              <a:rPr lang="en-US" sz="1600" b="1" spc="-45" dirty="0">
                <a:effectLst/>
                <a:latin typeface="+mj-lt"/>
              </a:rPr>
              <a:t> </a:t>
            </a:r>
            <a:r>
              <a:rPr lang="en-US" sz="1600" b="1" dirty="0">
                <a:effectLst/>
                <a:latin typeface="+mj-lt"/>
              </a:rPr>
              <a:t>2021-</a:t>
            </a:r>
            <a:r>
              <a:rPr lang="en-US" sz="1600" b="1" spc="-40" dirty="0">
                <a:effectLst/>
                <a:latin typeface="+mj-lt"/>
              </a:rPr>
              <a:t> </a:t>
            </a:r>
            <a:r>
              <a:rPr lang="en-US" sz="1600" b="1" dirty="0">
                <a:effectLst/>
                <a:latin typeface="+mj-lt"/>
              </a:rPr>
              <a:t>2025»</a:t>
            </a:r>
            <a:endParaRPr lang="ru-RU" sz="16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600" dirty="0"/>
          </a:p>
        </p:txBody>
      </p:sp>
      <p:sp>
        <p:nvSpPr>
          <p:cNvPr id="19" name="Стрелка: вниз 18">
            <a:extLst>
              <a:ext uri="{FF2B5EF4-FFF2-40B4-BE49-F238E27FC236}">
                <a16:creationId xmlns:a16="http://schemas.microsoft.com/office/drawing/2014/main" id="{8ACBB44D-EE17-6DCF-486F-24B8BC10F584}"/>
              </a:ext>
            </a:extLst>
          </p:cNvPr>
          <p:cNvSpPr/>
          <p:nvPr/>
        </p:nvSpPr>
        <p:spPr>
          <a:xfrm>
            <a:off x="7306408" y="4788430"/>
            <a:ext cx="211016" cy="33622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58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133">
            <a:extLst>
              <a:ext uri="{FF2B5EF4-FFF2-40B4-BE49-F238E27FC236}">
                <a16:creationId xmlns:a16="http://schemas.microsoft.com/office/drawing/2014/main" id="{1A0FAF2F-9408-80DB-C70C-9EC405E6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887" y="2325688"/>
            <a:ext cx="6473408" cy="192547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/>
          <a:lstStyle>
            <a:lvl1pPr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 hangingPunct="0"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CC66"/>
              </a:buClr>
              <a:buSzPts val="4800"/>
              <a:buFont typeface="Arial Black" pitchFamily="34" charset="0"/>
              <a:buNone/>
              <a:defRPr/>
            </a:pPr>
            <a:r>
              <a:rPr lang="tg-Cyrl-TJ" altLang="ru-RU" sz="4000" dirty="0">
                <a:solidFill>
                  <a:schemeClr val="tx1"/>
                </a:solidFill>
                <a:latin typeface="+mj-lt"/>
                <a:sym typeface="Arial Black" pitchFamily="34" charset="0"/>
              </a:rPr>
              <a:t>ТАШАККУР БАРОИ  ТАВАҶҶӮҲ!</a:t>
            </a:r>
            <a:endParaRPr lang="ru-RU" altLang="ru-RU" sz="4000" dirty="0">
              <a:solidFill>
                <a:schemeClr val="tx1"/>
              </a:solidFill>
              <a:latin typeface="+mj-lt"/>
              <a:sym typeface="Arial Black" pitchFamily="34" charset="0"/>
            </a:endParaRPr>
          </a:p>
        </p:txBody>
      </p:sp>
      <p:pic>
        <p:nvPicPr>
          <p:cNvPr id="30723" name="Shape 45">
            <a:extLst>
              <a:ext uri="{FF2B5EF4-FFF2-40B4-BE49-F238E27FC236}">
                <a16:creationId xmlns:a16="http://schemas.microsoft.com/office/drawing/2014/main" id="{7C77C463-B87E-CD63-C89B-C8A0F2BEBC24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38" y="539750"/>
            <a:ext cx="10080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D6D4B6E-D7CD-42A1-1F4B-76C6EAEA38F8}"/>
              </a:ext>
            </a:extLst>
          </p:cNvPr>
          <p:cNvSpPr txBox="1"/>
          <p:nvPr/>
        </p:nvSpPr>
        <p:spPr>
          <a:xfrm>
            <a:off x="4924425" y="768350"/>
            <a:ext cx="567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000" b="1" dirty="0">
                <a:latin typeface="+mj-lt"/>
              </a:rPr>
              <a:t>КУМИТАИ ҲИФЗИ МУҲИТИ ЗИСТИ НАЗДИ ҲУКУМАТИ ҶУМҲУРИИ ТОҶИКИСТОН</a:t>
            </a:r>
          </a:p>
        </p:txBody>
      </p:sp>
      <p:sp>
        <p:nvSpPr>
          <p:cNvPr id="30725" name="Прямоугольник 1">
            <a:extLst>
              <a:ext uri="{FF2B5EF4-FFF2-40B4-BE49-F238E27FC236}">
                <a16:creationId xmlns:a16="http://schemas.microsoft.com/office/drawing/2014/main" id="{36EF27B0-AF03-BEB1-32DB-9677BA3C9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100" y="4967288"/>
            <a:ext cx="4572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ru-RU" b="1">
                <a:solidFill>
                  <a:schemeClr val="tx1"/>
                </a:solidFill>
                <a:hlinkClick r:id="rId4"/>
              </a:rPr>
              <a:t>www.tajnature.tj</a:t>
            </a:r>
            <a:endParaRPr lang="en-US" altLang="ru-RU" b="1">
              <a:solidFill>
                <a:schemeClr val="tx1"/>
              </a:solidFill>
            </a:endParaRPr>
          </a:p>
          <a:p>
            <a:pPr>
              <a:buClrTx/>
              <a:buFontTx/>
              <a:buNone/>
            </a:pPr>
            <a:r>
              <a:rPr lang="en-US" altLang="ru-RU" b="1">
                <a:solidFill>
                  <a:schemeClr val="tx1"/>
                </a:solidFill>
                <a:hlinkClick r:id="rId5"/>
              </a:rPr>
              <a:t>https://www.facebook.com/tajnature.tj</a:t>
            </a:r>
            <a:endParaRPr lang="en-US" altLang="ru-RU" b="1">
              <a:solidFill>
                <a:schemeClr val="tx1"/>
              </a:solidFill>
            </a:endParaRPr>
          </a:p>
          <a:p>
            <a:pPr>
              <a:buClrTx/>
              <a:buFontTx/>
              <a:buNone/>
            </a:pPr>
            <a:r>
              <a:rPr lang="en-US" altLang="ru-RU" b="1">
                <a:solidFill>
                  <a:schemeClr val="tx1"/>
                </a:solidFill>
                <a:hlinkClick r:id="rId6"/>
              </a:rPr>
              <a:t>https://twitter.com/tajnature</a:t>
            </a:r>
            <a:endParaRPr lang="en-US" altLang="ru-RU" b="1">
              <a:solidFill>
                <a:schemeClr val="tx1"/>
              </a:solidFill>
            </a:endParaRPr>
          </a:p>
          <a:p>
            <a:pPr>
              <a:buClrTx/>
              <a:buFontTx/>
              <a:buNone/>
            </a:pPr>
            <a:r>
              <a:rPr lang="en-US" altLang="ru-RU" b="1">
                <a:solidFill>
                  <a:schemeClr val="tx1"/>
                </a:solidFill>
                <a:hlinkClick r:id="rId7"/>
              </a:rPr>
              <a:t>https://t.me/tajnature</a:t>
            </a:r>
            <a:endParaRPr lang="en-US" altLang="ru-RU" b="1">
              <a:solidFill>
                <a:schemeClr val="tx1"/>
              </a:solidFill>
            </a:endParaRPr>
          </a:p>
          <a:p>
            <a:pPr>
              <a:buClrTx/>
              <a:buFontTx/>
              <a:buNone/>
            </a:pPr>
            <a:r>
              <a:rPr lang="en-US" altLang="ru-RU" b="1">
                <a:solidFill>
                  <a:schemeClr val="tx1"/>
                </a:solidFill>
                <a:hlinkClick r:id="rId8"/>
              </a:rPr>
              <a:t>https://www.linkedin.com/company/tajnature</a:t>
            </a:r>
            <a:endParaRPr lang="en-US" altLang="ru-RU" b="1">
              <a:solidFill>
                <a:schemeClr val="tx1"/>
              </a:solidFill>
            </a:endParaRPr>
          </a:p>
          <a:p>
            <a:pPr>
              <a:buClrTx/>
              <a:buFontTx/>
              <a:buNone/>
            </a:pPr>
            <a:endParaRPr lang="en-US" altLang="ru-RU">
              <a:solidFill>
                <a:schemeClr val="tx1"/>
              </a:solidFill>
            </a:endParaRPr>
          </a:p>
        </p:txBody>
      </p:sp>
      <p:pic>
        <p:nvPicPr>
          <p:cNvPr id="30726" name="Picture 8">
            <a:extLst>
              <a:ext uri="{FF2B5EF4-FFF2-40B4-BE49-F238E27FC236}">
                <a16:creationId xmlns:a16="http://schemas.microsoft.com/office/drawing/2014/main" id="{3716FE08-D0F2-E7BD-1643-C95718175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863" y="452438"/>
            <a:ext cx="1036637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9629ED0-D0D2-B335-58E7-824607C1B260}"/>
              </a:ext>
            </a:extLst>
          </p:cNvPr>
          <p:cNvSpPr/>
          <p:nvPr/>
        </p:nvSpPr>
        <p:spPr>
          <a:xfrm flipH="1">
            <a:off x="1285875" y="1806575"/>
            <a:ext cx="584200" cy="5051425"/>
          </a:xfrm>
          <a:prstGeom prst="rect">
            <a:avLst/>
          </a:prstGeom>
          <a:solidFill>
            <a:srgbClr val="4789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B9C16B2-11AA-C085-D1CE-F2E3284F81A0}"/>
              </a:ext>
            </a:extLst>
          </p:cNvPr>
          <p:cNvSpPr/>
          <p:nvPr/>
        </p:nvSpPr>
        <p:spPr>
          <a:xfrm flipH="1">
            <a:off x="3413919" y="2563813"/>
            <a:ext cx="573087" cy="1503362"/>
          </a:xfrm>
          <a:prstGeom prst="rect">
            <a:avLst/>
          </a:prstGeom>
          <a:solidFill>
            <a:srgbClr val="4789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Сумерки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5126</TotalTime>
  <Words>477</Words>
  <Application>Microsoft Office PowerPoint</Application>
  <PresentationFormat>Широкоэкранный</PresentationFormat>
  <Paragraphs>88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Wingdings</vt:lpstr>
      <vt:lpstr>Arial Black</vt:lpstr>
      <vt:lpstr>Times New Roman Tj</vt:lpstr>
      <vt:lpstr>Tahoma</vt:lpstr>
      <vt:lpstr>Calibri</vt:lpstr>
      <vt:lpstr>Arial</vt:lpstr>
      <vt:lpstr>Сумерки</vt:lpstr>
      <vt:lpstr>РАФТИ ТАТБИҚИ БАРНОМАИ МИЁНАМУҲЛАТИ  РУШД БАРОИ СОЛҲОИ 2021-2025    </vt:lpstr>
      <vt:lpstr>ЧОРАБИНИҲО АСОСИИ ИҶРОШУДАИ БАРНОМАИ МИЁНАМУҲЛАТИ РУШД БАРОИ СОЛҲОИ 2021-2025 </vt:lpstr>
      <vt:lpstr>ЛОИҲАҲОИ ДАВЛАТИИ САРМОЯГУЗОРИИ АМАЛИШАВАНДА АЗ ҶОНИБИ   КУМИТАИ ҲИФЗИ МУҲИТИ ЗИСТ  </vt:lpstr>
      <vt:lpstr>БАНДҲОИ ИҶРОШУДА БМР 2021-2025  МУШТАРАК, БОВОСИТАИ ВА Ё БЕВОСИТА....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национальной политике по охране окружающей среды и изменению климата</dc:title>
  <dc:creator>Yandex.Translate</dc:creator>
  <cp:lastModifiedBy>Isfandiyor Shukurov</cp:lastModifiedBy>
  <cp:revision>252</cp:revision>
  <dcterms:modified xsi:type="dcterms:W3CDTF">2025-01-24T05:17:56Z</dcterms:modified>
</cp:coreProperties>
</file>