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5" r:id="rId3"/>
    <p:sldId id="292" r:id="rId4"/>
    <p:sldId id="299" r:id="rId5"/>
    <p:sldId id="301" r:id="rId6"/>
    <p:sldId id="277" r:id="rId7"/>
    <p:sldId id="302" r:id="rId8"/>
    <p:sldId id="303" r:id="rId9"/>
    <p:sldId id="304" r:id="rId10"/>
    <p:sldId id="306" r:id="rId11"/>
    <p:sldId id="267" r:id="rId12"/>
  </p:sldIdLst>
  <p:sldSz cx="12192000" cy="6858000"/>
  <p:notesSz cx="6797675" cy="9874250"/>
  <p:embeddedFontLst>
    <p:embeddedFont>
      <p:font typeface="Arial Black" panose="020B0A04020102020204" pitchFamily="34" charset="0"/>
      <p:bold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Times New Roman Tj" panose="02020603050405020304" pitchFamily="18" charset="-52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478937"/>
    <a:srgbClr val="FFFFFF"/>
    <a:srgbClr val="549A66"/>
    <a:srgbClr val="29C559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3918" autoAdjust="0"/>
  </p:normalViewPr>
  <p:slideViewPr>
    <p:cSldViewPr snapToGrid="0">
      <p:cViewPr varScale="1">
        <p:scale>
          <a:sx n="109" d="100"/>
          <a:sy n="109" d="100"/>
        </p:scale>
        <p:origin x="61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260EE02-2BFA-0A96-8304-A6287F1286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89E658-CE8A-F275-CE62-0ED7619DC5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ru-RU"/>
              <a:t>03.06.2022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2C0140-65D9-7B65-4818-568B43EEAF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8BD685-92B7-8EE5-60F9-765536ECBD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125628A-ADD7-4786-8F04-DC26C582D3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3">
            <a:extLst>
              <a:ext uri="{FF2B5EF4-FFF2-40B4-BE49-F238E27FC236}">
                <a16:creationId xmlns:a16="http://schemas.microsoft.com/office/drawing/2014/main" id="{B0ECFBF0-27FA-A071-1776-1DF61C054B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7950" y="739775"/>
            <a:ext cx="6583363" cy="37036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hape 4">
            <a:extLst>
              <a:ext uri="{FF2B5EF4-FFF2-40B4-BE49-F238E27FC236}">
                <a16:creationId xmlns:a16="http://schemas.microsoft.com/office/drawing/2014/main" id="{1C1655CF-BE3D-CD5F-A368-007FBADBFDC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39">
            <a:extLst>
              <a:ext uri="{FF2B5EF4-FFF2-40B4-BE49-F238E27FC236}">
                <a16:creationId xmlns:a16="http://schemas.microsoft.com/office/drawing/2014/main" id="{73920C1F-697B-05CD-B8BE-F7C0E5DA35A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hape 40">
            <a:extLst>
              <a:ext uri="{FF2B5EF4-FFF2-40B4-BE49-F238E27FC236}">
                <a16:creationId xmlns:a16="http://schemas.microsoft.com/office/drawing/2014/main" id="{D2A4CBF5-457E-072A-D706-BA74B3C7BBC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2E529B6-ACB5-74CE-31A5-28E17059F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5">
            <a:extLst>
              <a:ext uri="{FF2B5EF4-FFF2-40B4-BE49-F238E27FC236}">
                <a16:creationId xmlns:a16="http://schemas.microsoft.com/office/drawing/2014/main" id="{7BE352F9-1E5B-C708-400A-3860EAE3861F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Shape 66">
            <a:extLst>
              <a:ext uri="{FF2B5EF4-FFF2-40B4-BE49-F238E27FC236}">
                <a16:creationId xmlns:a16="http://schemas.microsoft.com/office/drawing/2014/main" id="{DA9EDFCA-130D-B411-E900-9FC7146BD6E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1743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130">
            <a:extLst>
              <a:ext uri="{FF2B5EF4-FFF2-40B4-BE49-F238E27FC236}">
                <a16:creationId xmlns:a16="http://schemas.microsoft.com/office/drawing/2014/main" id="{5B5C0CB2-73DC-D362-C1BE-25A0315893F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Shape 131">
            <a:extLst>
              <a:ext uri="{FF2B5EF4-FFF2-40B4-BE49-F238E27FC236}">
                <a16:creationId xmlns:a16="http://schemas.microsoft.com/office/drawing/2014/main" id="{F4CECBAC-5561-2A9C-81CC-67BBD095AF8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65">
            <a:extLst>
              <a:ext uri="{FF2B5EF4-FFF2-40B4-BE49-F238E27FC236}">
                <a16:creationId xmlns:a16="http://schemas.microsoft.com/office/drawing/2014/main" id="{70BC0B2C-0E47-581B-7CB7-45B73A0EC93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Shape 66">
            <a:extLst>
              <a:ext uri="{FF2B5EF4-FFF2-40B4-BE49-F238E27FC236}">
                <a16:creationId xmlns:a16="http://schemas.microsoft.com/office/drawing/2014/main" id="{DFBAA889-C889-975D-5D07-D963674A525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7604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65">
            <a:extLst>
              <a:ext uri="{FF2B5EF4-FFF2-40B4-BE49-F238E27FC236}">
                <a16:creationId xmlns:a16="http://schemas.microsoft.com/office/drawing/2014/main" id="{70BC0B2C-0E47-581B-7CB7-45B73A0EC93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Shape 66">
            <a:extLst>
              <a:ext uri="{FF2B5EF4-FFF2-40B4-BE49-F238E27FC236}">
                <a16:creationId xmlns:a16="http://schemas.microsoft.com/office/drawing/2014/main" id="{DFBAA889-C889-975D-5D07-D963674A525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65">
            <a:extLst>
              <a:ext uri="{FF2B5EF4-FFF2-40B4-BE49-F238E27FC236}">
                <a16:creationId xmlns:a16="http://schemas.microsoft.com/office/drawing/2014/main" id="{DA8BF4A3-7894-8CC3-7098-29294717B3A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Shape 66">
            <a:extLst>
              <a:ext uri="{FF2B5EF4-FFF2-40B4-BE49-F238E27FC236}">
                <a16:creationId xmlns:a16="http://schemas.microsoft.com/office/drawing/2014/main" id="{1AF49B5A-A4FA-9A5C-DFF0-60B6C3BFFEF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5">
            <a:extLst>
              <a:ext uri="{FF2B5EF4-FFF2-40B4-BE49-F238E27FC236}">
                <a16:creationId xmlns:a16="http://schemas.microsoft.com/office/drawing/2014/main" id="{263F20A6-7C6F-757F-5971-3E22D140185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Shape 66">
            <a:extLst>
              <a:ext uri="{FF2B5EF4-FFF2-40B4-BE49-F238E27FC236}">
                <a16:creationId xmlns:a16="http://schemas.microsoft.com/office/drawing/2014/main" id="{1BDD668B-D72E-646D-44C7-4034B7C0E45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6701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5">
            <a:extLst>
              <a:ext uri="{FF2B5EF4-FFF2-40B4-BE49-F238E27FC236}">
                <a16:creationId xmlns:a16="http://schemas.microsoft.com/office/drawing/2014/main" id="{263F20A6-7C6F-757F-5971-3E22D140185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Shape 66">
            <a:extLst>
              <a:ext uri="{FF2B5EF4-FFF2-40B4-BE49-F238E27FC236}">
                <a16:creationId xmlns:a16="http://schemas.microsoft.com/office/drawing/2014/main" id="{1BDD668B-D72E-646D-44C7-4034B7C0E45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5">
            <a:extLst>
              <a:ext uri="{FF2B5EF4-FFF2-40B4-BE49-F238E27FC236}">
                <a16:creationId xmlns:a16="http://schemas.microsoft.com/office/drawing/2014/main" id="{263F20A6-7C6F-757F-5971-3E22D140185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Shape 66">
            <a:extLst>
              <a:ext uri="{FF2B5EF4-FFF2-40B4-BE49-F238E27FC236}">
                <a16:creationId xmlns:a16="http://schemas.microsoft.com/office/drawing/2014/main" id="{1BDD668B-D72E-646D-44C7-4034B7C0E45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5265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5">
            <a:extLst>
              <a:ext uri="{FF2B5EF4-FFF2-40B4-BE49-F238E27FC236}">
                <a16:creationId xmlns:a16="http://schemas.microsoft.com/office/drawing/2014/main" id="{263F20A6-7C6F-757F-5971-3E22D140185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Shape 66">
            <a:extLst>
              <a:ext uri="{FF2B5EF4-FFF2-40B4-BE49-F238E27FC236}">
                <a16:creationId xmlns:a16="http://schemas.microsoft.com/office/drawing/2014/main" id="{1BDD668B-D72E-646D-44C7-4034B7C0E45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99799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5">
            <a:extLst>
              <a:ext uri="{FF2B5EF4-FFF2-40B4-BE49-F238E27FC236}">
                <a16:creationId xmlns:a16="http://schemas.microsoft.com/office/drawing/2014/main" id="{263F20A6-7C6F-757F-5971-3E22D140185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Shape 66">
            <a:extLst>
              <a:ext uri="{FF2B5EF4-FFF2-40B4-BE49-F238E27FC236}">
                <a16:creationId xmlns:a16="http://schemas.microsoft.com/office/drawing/2014/main" id="{1BDD668B-D72E-646D-44C7-4034B7C0E45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9903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5">
            <a:extLst>
              <a:ext uri="{FF2B5EF4-FFF2-40B4-BE49-F238E27FC236}">
                <a16:creationId xmlns:a16="http://schemas.microsoft.com/office/drawing/2014/main" id="{25C4DAE0-02CD-AD62-878F-EC5191AD01C4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089B6-5050-4F1C-AB11-A12CD166D536}" type="datetime1">
              <a:rPr lang="ru-RU" altLang="ru-RU"/>
              <a:pPr>
                <a:defRPr/>
              </a:pPr>
              <a:t>24.01.2025</a:t>
            </a:fld>
            <a:endParaRPr lang="ru-RU" altLang="ru-RU"/>
          </a:p>
        </p:txBody>
      </p:sp>
      <p:sp>
        <p:nvSpPr>
          <p:cNvPr id="3" name="Shape 26">
            <a:extLst>
              <a:ext uri="{FF2B5EF4-FFF2-40B4-BE49-F238E27FC236}">
                <a16:creationId xmlns:a16="http://schemas.microsoft.com/office/drawing/2014/main" id="{FFD1CE32-EF30-BF5C-6120-F548D12E0BCC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hape 27">
            <a:extLst>
              <a:ext uri="{FF2B5EF4-FFF2-40B4-BE49-F238E27FC236}">
                <a16:creationId xmlns:a16="http://schemas.microsoft.com/office/drawing/2014/main" id="{60862C85-1596-F947-F4D6-1684937FE4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D1ADE2-A4D5-4C3F-A811-BC83C2B7D42C}" type="slidenum">
              <a:rPr lang="en-US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62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">
            <a:extLst>
              <a:ext uri="{FF2B5EF4-FFF2-40B4-BE49-F238E27FC236}">
                <a16:creationId xmlns:a16="http://schemas.microsoft.com/office/drawing/2014/main" id="{99CF7814-C74C-787C-EAB2-19DD90C7F887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025E-3D0C-47D4-B920-DDD5AB5B4409}" type="datetime1">
              <a:rPr lang="ru-RU" altLang="ru-RU"/>
              <a:pPr>
                <a:defRPr/>
              </a:pPr>
              <a:t>24.01.2025</a:t>
            </a:fld>
            <a:endParaRPr lang="ru-RU" altLang="ru-RU"/>
          </a:p>
        </p:txBody>
      </p:sp>
      <p:sp>
        <p:nvSpPr>
          <p:cNvPr id="3" name="Shape 36">
            <a:extLst>
              <a:ext uri="{FF2B5EF4-FFF2-40B4-BE49-F238E27FC236}">
                <a16:creationId xmlns:a16="http://schemas.microsoft.com/office/drawing/2014/main" id="{6FF7071D-A1C4-DC41-40E6-0A9B0AD3DA25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hape 37">
            <a:extLst>
              <a:ext uri="{FF2B5EF4-FFF2-40B4-BE49-F238E27FC236}">
                <a16:creationId xmlns:a16="http://schemas.microsoft.com/office/drawing/2014/main" id="{F20B2AD9-D7C4-F5CD-C96C-430E3F0080D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FDDB3C-70E5-4EFC-8AFB-55FE1FD482DD}" type="slidenum">
              <a:rPr lang="en-US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313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Shape 6">
            <a:extLst>
              <a:ext uri="{FF2B5EF4-FFF2-40B4-BE49-F238E27FC236}">
                <a16:creationId xmlns:a16="http://schemas.microsoft.com/office/drawing/2014/main" id="{286EE4EE-FFF1-1507-775F-45B616BE8E76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12187238" cy="6851650"/>
            <a:chOff x="0" y="6350"/>
            <a:chExt cx="9140825" cy="6851649"/>
          </a:xfrm>
        </p:grpSpPr>
        <p:sp>
          <p:nvSpPr>
            <p:cNvPr id="1032" name="Shape 7">
              <a:extLst>
                <a:ext uri="{FF2B5EF4-FFF2-40B4-BE49-F238E27FC236}">
                  <a16:creationId xmlns:a16="http://schemas.microsoft.com/office/drawing/2014/main" id="{8BE5BE5A-D611-3242-78B3-49441A872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5" y="1843087"/>
              <a:ext cx="8255000" cy="5014912"/>
            </a:xfrm>
            <a:custGeom>
              <a:avLst/>
              <a:gdLst>
                <a:gd name="T0" fmla="*/ 0 w 5184"/>
                <a:gd name="T1" fmla="*/ 2147483646 h 3159"/>
                <a:gd name="T2" fmla="*/ 2147483646 w 5184"/>
                <a:gd name="T3" fmla="*/ 2147483646 h 3159"/>
                <a:gd name="T4" fmla="*/ 2147483646 w 5184"/>
                <a:gd name="T5" fmla="*/ 0 h 3159"/>
                <a:gd name="T6" fmla="*/ 0 w 5184"/>
                <a:gd name="T7" fmla="*/ 0 h 3159"/>
                <a:gd name="T8" fmla="*/ 0 w 5184"/>
                <a:gd name="T9" fmla="*/ 2147483646 h 3159"/>
                <a:gd name="T10" fmla="*/ 0 w 5184"/>
                <a:gd name="T11" fmla="*/ 2147483646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84"/>
                <a:gd name="T19" fmla="*/ 0 h 3159"/>
                <a:gd name="T20" fmla="*/ 5184 w 5184"/>
                <a:gd name="T21" fmla="*/ 3159 h 31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84" h="3159" extrusionOk="0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bg1"/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033" name="Shape 8">
              <a:extLst>
                <a:ext uri="{FF2B5EF4-FFF2-40B4-BE49-F238E27FC236}">
                  <a16:creationId xmlns:a16="http://schemas.microsoft.com/office/drawing/2014/main" id="{49A275EF-83E5-64BF-D82A-B475BDEE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43087"/>
              <a:ext cx="885825" cy="5014912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2147483646 h 3159"/>
                <a:gd name="T4" fmla="*/ 2147483646 w 556"/>
                <a:gd name="T5" fmla="*/ 2147483646 h 3159"/>
                <a:gd name="T6" fmla="*/ 214748364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6"/>
                <a:gd name="T19" fmla="*/ 0 h 3159"/>
                <a:gd name="T20" fmla="*/ 556 w 556"/>
                <a:gd name="T21" fmla="*/ 3159 h 31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6" h="3159" extrusionOk="0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tx2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ru-RU"/>
            </a:p>
          </p:txBody>
        </p:sp>
        <p:grpSp>
          <p:nvGrpSpPr>
            <p:cNvPr id="1034" name="Shape 9">
              <a:extLst>
                <a:ext uri="{FF2B5EF4-FFF2-40B4-BE49-F238E27FC236}">
                  <a16:creationId xmlns:a16="http://schemas.microsoft.com/office/drawing/2014/main" id="{EDBFB027-D161-1C02-0973-40C4FF2E41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350"/>
              <a:ext cx="9140824" cy="6851649"/>
              <a:chOff x="0" y="6350"/>
              <a:chExt cx="9140824" cy="6851649"/>
            </a:xfrm>
          </p:grpSpPr>
          <p:sp>
            <p:nvSpPr>
              <p:cNvPr id="1035" name="Shape 10">
                <a:extLst>
                  <a:ext uri="{FF2B5EF4-FFF2-40B4-BE49-F238E27FC236}">
                    <a16:creationId xmlns:a16="http://schemas.microsoft.com/office/drawing/2014/main" id="{F79140F1-75CD-0ECB-5FCA-B2EA846CE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300" y="6350"/>
                <a:ext cx="19050" cy="1103312"/>
              </a:xfrm>
              <a:custGeom>
                <a:avLst/>
                <a:gdLst>
                  <a:gd name="T0" fmla="*/ 2147483646 w 12"/>
                  <a:gd name="T1" fmla="*/ 0 h 695"/>
                  <a:gd name="T2" fmla="*/ 0 w 12"/>
                  <a:gd name="T3" fmla="*/ 0 h 695"/>
                  <a:gd name="T4" fmla="*/ 0 w 12"/>
                  <a:gd name="T5" fmla="*/ 2147483646 h 695"/>
                  <a:gd name="T6" fmla="*/ 2147483646 w 12"/>
                  <a:gd name="T7" fmla="*/ 2147483646 h 695"/>
                  <a:gd name="T8" fmla="*/ 2147483646 w 12"/>
                  <a:gd name="T9" fmla="*/ 0 h 695"/>
                  <a:gd name="T10" fmla="*/ 2147483646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695"/>
                  <a:gd name="T20" fmla="*/ 12 w 12"/>
                  <a:gd name="T21" fmla="*/ 695 h 6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695" extrusionOk="0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tx2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ru-RU"/>
              </a:p>
            </p:txBody>
          </p:sp>
          <p:sp>
            <p:nvSpPr>
              <p:cNvPr id="1036" name="Shape 11">
                <a:extLst>
                  <a:ext uri="{FF2B5EF4-FFF2-40B4-BE49-F238E27FC236}">
                    <a16:creationId xmlns:a16="http://schemas.microsoft.com/office/drawing/2014/main" id="{6C61EE47-F11A-FEB8-8113-66668C172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300" y="2576512"/>
                <a:ext cx="19050" cy="4281487"/>
              </a:xfrm>
              <a:custGeom>
                <a:avLst/>
                <a:gdLst>
                  <a:gd name="T0" fmla="*/ 0 w 12"/>
                  <a:gd name="T1" fmla="*/ 2147483646 h 2697"/>
                  <a:gd name="T2" fmla="*/ 2147483646 w 12"/>
                  <a:gd name="T3" fmla="*/ 2147483646 h 2697"/>
                  <a:gd name="T4" fmla="*/ 2147483646 w 12"/>
                  <a:gd name="T5" fmla="*/ 0 h 2697"/>
                  <a:gd name="T6" fmla="*/ 0 w 12"/>
                  <a:gd name="T7" fmla="*/ 0 h 2697"/>
                  <a:gd name="T8" fmla="*/ 0 w 12"/>
                  <a:gd name="T9" fmla="*/ 2147483646 h 2697"/>
                  <a:gd name="T10" fmla="*/ 0 w 12"/>
                  <a:gd name="T11" fmla="*/ 2147483646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697"/>
                  <a:gd name="T20" fmla="*/ 12 w 12"/>
                  <a:gd name="T21" fmla="*/ 2697 h 26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697" extrusionOk="0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bg1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ru-RU"/>
              </a:p>
            </p:txBody>
          </p:sp>
          <p:sp>
            <p:nvSpPr>
              <p:cNvPr id="1037" name="Shape 12">
                <a:extLst>
                  <a:ext uri="{FF2B5EF4-FFF2-40B4-BE49-F238E27FC236}">
                    <a16:creationId xmlns:a16="http://schemas.microsoft.com/office/drawing/2014/main" id="{154FDBAD-9417-9606-D21C-52044874A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662" y="1833562"/>
                <a:ext cx="7523162" cy="19050"/>
              </a:xfrm>
              <a:custGeom>
                <a:avLst/>
                <a:gdLst>
                  <a:gd name="T0" fmla="*/ 2147483646 w 4724"/>
                  <a:gd name="T1" fmla="*/ 0 h 12"/>
                  <a:gd name="T2" fmla="*/ 0 w 4724"/>
                  <a:gd name="T3" fmla="*/ 0 h 12"/>
                  <a:gd name="T4" fmla="*/ 0 w 4724"/>
                  <a:gd name="T5" fmla="*/ 2147483646 h 12"/>
                  <a:gd name="T6" fmla="*/ 2147483646 w 4724"/>
                  <a:gd name="T7" fmla="*/ 2147483646 h 12"/>
                  <a:gd name="T8" fmla="*/ 2147483646 w 4724"/>
                  <a:gd name="T9" fmla="*/ 0 h 12"/>
                  <a:gd name="T10" fmla="*/ 2147483646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4"/>
                  <a:gd name="T19" fmla="*/ 0 h 12"/>
                  <a:gd name="T20" fmla="*/ 4724 w 47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4" h="12" extrusionOk="0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tx2"/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ru-RU"/>
              </a:p>
            </p:txBody>
          </p:sp>
          <p:sp>
            <p:nvSpPr>
              <p:cNvPr id="1038" name="Shape 13">
                <a:extLst>
                  <a:ext uri="{FF2B5EF4-FFF2-40B4-BE49-F238E27FC236}">
                    <a16:creationId xmlns:a16="http://schemas.microsoft.com/office/drawing/2014/main" id="{2F59B9B3-FD54-BE26-4EFD-5D4FEC1B6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300" y="2176462"/>
                <a:ext cx="19050" cy="400050"/>
              </a:xfrm>
              <a:custGeom>
                <a:avLst/>
                <a:gdLst>
                  <a:gd name="T0" fmla="*/ 0 w 12"/>
                  <a:gd name="T1" fmla="*/ 2147483646 h 252"/>
                  <a:gd name="T2" fmla="*/ 2147483646 w 12"/>
                  <a:gd name="T3" fmla="*/ 2147483646 h 252"/>
                  <a:gd name="T4" fmla="*/ 2147483646 w 12"/>
                  <a:gd name="T5" fmla="*/ 0 h 252"/>
                  <a:gd name="T6" fmla="*/ 0 w 12"/>
                  <a:gd name="T7" fmla="*/ 0 h 252"/>
                  <a:gd name="T8" fmla="*/ 0 w 12"/>
                  <a:gd name="T9" fmla="*/ 2147483646 h 252"/>
                  <a:gd name="T10" fmla="*/ 0 w 12"/>
                  <a:gd name="T11" fmla="*/ 2147483646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52"/>
                  <a:gd name="T20" fmla="*/ 12 w 12"/>
                  <a:gd name="T21" fmla="*/ 252 h 2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52" extrusionOk="0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ru-RU"/>
              </a:p>
            </p:txBody>
          </p:sp>
          <p:sp>
            <p:nvSpPr>
              <p:cNvPr id="1039" name="Shape 14">
                <a:extLst>
                  <a:ext uri="{FF2B5EF4-FFF2-40B4-BE49-F238E27FC236}">
                    <a16:creationId xmlns:a16="http://schemas.microsoft.com/office/drawing/2014/main" id="{ECB7163C-7898-30C1-0ACE-C0582D0A7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300" y="1109662"/>
                <a:ext cx="19050" cy="400050"/>
              </a:xfrm>
              <a:custGeom>
                <a:avLst/>
                <a:gdLst>
                  <a:gd name="T0" fmla="*/ 2147483646 w 12"/>
                  <a:gd name="T1" fmla="*/ 0 h 252"/>
                  <a:gd name="T2" fmla="*/ 0 w 12"/>
                  <a:gd name="T3" fmla="*/ 0 h 252"/>
                  <a:gd name="T4" fmla="*/ 0 w 12"/>
                  <a:gd name="T5" fmla="*/ 2147483646 h 252"/>
                  <a:gd name="T6" fmla="*/ 2147483646 w 12"/>
                  <a:gd name="T7" fmla="*/ 2147483646 h 252"/>
                  <a:gd name="T8" fmla="*/ 2147483646 w 12"/>
                  <a:gd name="T9" fmla="*/ 0 h 252"/>
                  <a:gd name="T10" fmla="*/ 2147483646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52"/>
                  <a:gd name="T20" fmla="*/ 12 w 12"/>
                  <a:gd name="T21" fmla="*/ 252 h 2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52" extrusionOk="0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accent2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ru-RU"/>
              </a:p>
            </p:txBody>
          </p:sp>
          <p:sp>
            <p:nvSpPr>
              <p:cNvPr id="15" name="Shape 15">
                <a:extLst>
                  <a:ext uri="{FF2B5EF4-FFF2-40B4-BE49-F238E27FC236}">
                    <a16:creationId xmlns:a16="http://schemas.microsoft.com/office/drawing/2014/main" id="{FF2B4B53-11A8-C149-727B-5B0992B62854}"/>
                  </a:ext>
                </a:extLst>
              </p:cNvPr>
              <p:cNvSpPr/>
              <p:nvPr/>
            </p:nvSpPr>
            <p:spPr>
              <a:xfrm>
                <a:off x="876338" y="1509713"/>
                <a:ext cx="19051" cy="666750"/>
              </a:xfrm>
              <a:custGeom>
                <a:avLst/>
                <a:gdLst/>
                <a:ahLst/>
                <a:cxnLst/>
                <a:rect l="0" t="0" r="0" b="0"/>
                <a:pathLst>
                  <a:path w="12" h="420" extrusionOk="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800" ker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Shape 16">
                <a:extLst>
                  <a:ext uri="{FF2B5EF4-FFF2-40B4-BE49-F238E27FC236}">
                    <a16:creationId xmlns:a16="http://schemas.microsoft.com/office/drawing/2014/main" id="{2984C4A9-4682-F288-FFBB-9D5A6D59E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833562"/>
                <a:ext cx="557212" cy="19050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2147483646 h 12"/>
                  <a:gd name="T4" fmla="*/ 2147483646 w 251"/>
                  <a:gd name="T5" fmla="*/ 2147483646 h 12"/>
                  <a:gd name="T6" fmla="*/ 2147483646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1"/>
                  <a:gd name="T19" fmla="*/ 0 h 12"/>
                  <a:gd name="T20" fmla="*/ 251 w 251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1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ru-RU"/>
              </a:p>
            </p:txBody>
          </p:sp>
          <p:sp>
            <p:nvSpPr>
              <p:cNvPr id="1042" name="Shape 17">
                <a:extLst>
                  <a:ext uri="{FF2B5EF4-FFF2-40B4-BE49-F238E27FC236}">
                    <a16:creationId xmlns:a16="http://schemas.microsoft.com/office/drawing/2014/main" id="{F00B7D7C-C8B3-FC01-EA4C-26C332F9D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2" y="1833562"/>
                <a:ext cx="400050" cy="19050"/>
              </a:xfrm>
              <a:custGeom>
                <a:avLst/>
                <a:gdLst>
                  <a:gd name="T0" fmla="*/ 2147483646 w 251"/>
                  <a:gd name="T1" fmla="*/ 0 h 12"/>
                  <a:gd name="T2" fmla="*/ 0 w 251"/>
                  <a:gd name="T3" fmla="*/ 0 h 12"/>
                  <a:gd name="T4" fmla="*/ 0 w 251"/>
                  <a:gd name="T5" fmla="*/ 2147483646 h 12"/>
                  <a:gd name="T6" fmla="*/ 2147483646 w 251"/>
                  <a:gd name="T7" fmla="*/ 2147483646 h 12"/>
                  <a:gd name="T8" fmla="*/ 2147483646 w 251"/>
                  <a:gd name="T9" fmla="*/ 0 h 12"/>
                  <a:gd name="T10" fmla="*/ 2147483646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1"/>
                  <a:gd name="T19" fmla="*/ 0 h 12"/>
                  <a:gd name="T20" fmla="*/ 251 w 251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1" h="12" extrusionOk="0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chemeClr val="accent2"/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ru-RU"/>
              </a:p>
            </p:txBody>
          </p:sp>
          <p:sp>
            <p:nvSpPr>
              <p:cNvPr id="18" name="Shape 18">
                <a:extLst>
                  <a:ext uri="{FF2B5EF4-FFF2-40B4-BE49-F238E27FC236}">
                    <a16:creationId xmlns:a16="http://schemas.microsoft.com/office/drawing/2014/main" id="{A951A26F-00FA-2F29-F6DB-6DF6181034FE}"/>
                  </a:ext>
                </a:extLst>
              </p:cNvPr>
              <p:cNvSpPr/>
              <p:nvPr/>
            </p:nvSpPr>
            <p:spPr>
              <a:xfrm>
                <a:off x="552474" y="1833563"/>
                <a:ext cx="665589" cy="19050"/>
              </a:xfrm>
              <a:custGeom>
                <a:avLst/>
                <a:gdLst/>
                <a:ahLst/>
                <a:cxnLst/>
                <a:rect l="0" t="0" r="0" b="0"/>
                <a:pathLst>
                  <a:path w="418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800" ker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27" name="Shape 19">
            <a:extLst>
              <a:ext uri="{FF2B5EF4-FFF2-40B4-BE49-F238E27FC236}">
                <a16:creationId xmlns:a16="http://schemas.microsoft.com/office/drawing/2014/main" id="{5BB6C97A-1363-B408-37F6-05944941B115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422400" y="304800"/>
            <a:ext cx="10058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1028" name="Shape 20">
            <a:extLst>
              <a:ext uri="{FF2B5EF4-FFF2-40B4-BE49-F238E27FC236}">
                <a16:creationId xmlns:a16="http://schemas.microsoft.com/office/drawing/2014/main" id="{EDCDE182-6327-53D3-EF32-18180A50439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1029" name="Shape 21">
            <a:extLst>
              <a:ext uri="{FF2B5EF4-FFF2-40B4-BE49-F238E27FC236}">
                <a16:creationId xmlns:a16="http://schemas.microsoft.com/office/drawing/2014/main" id="{EBCDBB39-82FB-6CB7-80C6-59DDC7135AB4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000"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</a:lstStyle>
          <a:p>
            <a:pPr>
              <a:defRPr/>
            </a:pPr>
            <a:fld id="{1A7AF714-8C61-46FB-A8D5-4178116E1E1D}" type="datetime1">
              <a:rPr lang="ru-RU" altLang="ru-RU"/>
              <a:pPr>
                <a:defRPr/>
              </a:pPr>
              <a:t>24.01.2025</a:t>
            </a:fld>
            <a:endParaRPr lang="ru-RU" altLang="ru-RU"/>
          </a:p>
        </p:txBody>
      </p:sp>
      <p:sp>
        <p:nvSpPr>
          <p:cNvPr id="1030" name="Shape 22">
            <a:extLst>
              <a:ext uri="{FF2B5EF4-FFF2-40B4-BE49-F238E27FC236}">
                <a16:creationId xmlns:a16="http://schemas.microsoft.com/office/drawing/2014/main" id="{AA71942B-946C-A896-6AD3-529B80A48905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000"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1" name="Shape 23">
            <a:extLst>
              <a:ext uri="{FF2B5EF4-FFF2-40B4-BE49-F238E27FC236}">
                <a16:creationId xmlns:a16="http://schemas.microsoft.com/office/drawing/2014/main" id="{6A495758-E1F3-2BA9-4686-D5E680A318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000"/>
              <a:buFont typeface="Tahoma" panose="020B0604030504040204" pitchFamily="34" charset="0"/>
              <a:buNone/>
              <a:defRPr sz="1000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>
              <a:defRPr/>
            </a:pPr>
            <a:fld id="{0409F8C6-201E-4F84-90E2-6865C8B5F2BF}" type="slidenum">
              <a:rPr lang="en-US" altLang="ru-RU"/>
              <a:pPr>
                <a:defRPr/>
              </a:pPr>
              <a:t>‹#›</a:t>
            </a:fld>
            <a:endParaRPr lang="ru-RU" altLang="ru-RU" sz="1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ajnatur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t.me/tajnatur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ajnature" TargetMode="External"/><Relationship Id="rId5" Type="http://schemas.openxmlformats.org/officeDocument/2006/relationships/hyperlink" Target="https://www.facebook.com/tajnature.tj" TargetMode="External"/><Relationship Id="rId4" Type="http://schemas.openxmlformats.org/officeDocument/2006/relationships/hyperlink" Target="http://www.tajnature.tj/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42">
            <a:extLst>
              <a:ext uri="{FF2B5EF4-FFF2-40B4-BE49-F238E27FC236}">
                <a16:creationId xmlns:a16="http://schemas.microsoft.com/office/drawing/2014/main" id="{EDEF33E1-D66B-9FA3-BD16-61369EB058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7686" y="2052084"/>
            <a:ext cx="9884875" cy="3025014"/>
          </a:xfrm>
        </p:spPr>
        <p:txBody>
          <a:bodyPr/>
          <a:lstStyle/>
          <a:p>
            <a:pPr algn="ctr"/>
            <a:r>
              <a:rPr lang="tg-Cyrl-TJ" sz="2200" b="1" dirty="0">
                <a:solidFill>
                  <a:srgbClr val="0000CC"/>
                </a:solidFill>
                <a:latin typeface="+mj-lt"/>
                <a:ea typeface="Calibri" panose="020F0502020204030204" pitchFamily="34" charset="0"/>
              </a:rPr>
              <a:t>ВАЗИФАҲОИ АСОСИИ ГУРӮҲИ КОРИИ БАЙНИИДОРАВИИ №11 </a:t>
            </a:r>
            <a:br>
              <a:rPr lang="tg-Cyrl-TJ" sz="2200" b="1" dirty="0">
                <a:solidFill>
                  <a:srgbClr val="0000CC"/>
                </a:solidFill>
                <a:latin typeface="+mj-lt"/>
                <a:ea typeface="Calibri" panose="020F0502020204030204" pitchFamily="34" charset="0"/>
              </a:rPr>
            </a:br>
            <a:r>
              <a:rPr lang="tg-Cyrl-TJ" sz="2200" b="1" dirty="0">
                <a:solidFill>
                  <a:srgbClr val="0000CC"/>
                </a:solidFill>
                <a:latin typeface="+mj-lt"/>
                <a:ea typeface="Calibri" panose="020F0502020204030204" pitchFamily="34" charset="0"/>
              </a:rPr>
              <a:t>«ҲИФЗИ МУҲИТИ ЗИСТ, ҲОЛАТҲОИ ФАВҚУЛЛОДА ВА ТАҒЙИРЁБИИ ИҚЛИМ»</a:t>
            </a:r>
            <a:br>
              <a:rPr lang="tg-Cyrl-TJ" sz="2200" b="1" dirty="0">
                <a:solidFill>
                  <a:srgbClr val="0000CC"/>
                </a:solidFill>
                <a:latin typeface="+mj-lt"/>
                <a:ea typeface="Calibri" panose="020F0502020204030204" pitchFamily="34" charset="0"/>
              </a:rPr>
            </a:br>
            <a:br>
              <a:rPr lang="tg-Cyrl-TJ" sz="2200" b="1" dirty="0">
                <a:solidFill>
                  <a:srgbClr val="0000CC"/>
                </a:solidFill>
                <a:latin typeface="+mj-lt"/>
                <a:ea typeface="Calibri" panose="020F0502020204030204" pitchFamily="34" charset="0"/>
              </a:rPr>
            </a:br>
            <a:br>
              <a:rPr lang="ru-RU" altLang="ru-RU" sz="2200" b="1" kern="0" dirty="0">
                <a:solidFill>
                  <a:srgbClr val="0000CC"/>
                </a:solidFill>
                <a:latin typeface="+mj-lt"/>
              </a:rPr>
            </a:br>
            <a:br>
              <a:rPr lang="ru-RU" altLang="ru-RU" sz="2200" b="1" kern="0" dirty="0">
                <a:solidFill>
                  <a:srgbClr val="0000CC"/>
                </a:solidFill>
                <a:latin typeface="+mj-lt"/>
              </a:rPr>
            </a:br>
            <a:r>
              <a:rPr lang="ru-RU" altLang="ru-RU" sz="2200" b="1" kern="0" dirty="0">
                <a:solidFill>
                  <a:srgbClr val="0000CC"/>
                </a:solidFill>
                <a:latin typeface="+mj-lt"/>
              </a:rPr>
              <a:t> </a:t>
            </a:r>
            <a:endParaRPr lang="ru-RU" altLang="ru-RU" sz="2200" b="1" dirty="0">
              <a:solidFill>
                <a:srgbClr val="0000C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147" name="Shape 43">
            <a:extLst>
              <a:ext uri="{FF2B5EF4-FFF2-40B4-BE49-F238E27FC236}">
                <a16:creationId xmlns:a16="http://schemas.microsoft.com/office/drawing/2014/main" id="{ADD09984-B048-CCF5-3223-773D4FFA69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22488" y="5734049"/>
            <a:ext cx="4467002" cy="811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chemeClr val="hlink"/>
              </a:buClr>
              <a:buSzPts val="1400"/>
            </a:pPr>
            <a:r>
              <a:rPr lang="ru-RU" altLang="ru-RU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Исфандиёр</a:t>
            </a:r>
            <a:r>
              <a:rPr lang="ru-RU" alt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 Шукуров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chemeClr val="hlink"/>
              </a:buClr>
              <a:buSzPts val="1400"/>
            </a:pPr>
            <a:r>
              <a:rPr lang="ru-RU" altLang="ru-RU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Сардори</a:t>
            </a:r>
            <a:r>
              <a:rPr lang="ru-RU" alt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Раёсати</a:t>
            </a:r>
            <a:r>
              <a:rPr lang="ru-RU" alt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 мониторинг, </a:t>
            </a:r>
            <a:r>
              <a:rPr lang="ru-RU" altLang="ru-RU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сиёсати</a:t>
            </a:r>
            <a:r>
              <a:rPr lang="ru-RU" alt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экологӣ</a:t>
            </a:r>
            <a:r>
              <a:rPr lang="ru-RU" alt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, </a:t>
            </a:r>
            <a:r>
              <a:rPr lang="ru-RU" altLang="ru-RU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обуҳавошиносӣ</a:t>
            </a:r>
            <a:r>
              <a:rPr lang="ru-RU" alt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ва</a:t>
            </a:r>
            <a:r>
              <a:rPr lang="ru-RU" alt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 кадастр</a:t>
            </a:r>
          </a:p>
          <a:p>
            <a:pPr eaLnBrk="1" hangingPunct="1">
              <a:spcBef>
                <a:spcPts val="400"/>
              </a:spcBef>
              <a:buClr>
                <a:schemeClr val="hlink"/>
              </a:buClr>
              <a:buSzPts val="1400"/>
            </a:pPr>
            <a:endParaRPr lang="ru-RU" altLang="ru-RU" sz="2000" b="1" i="1" dirty="0">
              <a:solidFill>
                <a:schemeClr val="tx1"/>
              </a:solidFill>
              <a:latin typeface="+mj-lt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6148" name="Shape 45">
            <a:extLst>
              <a:ext uri="{FF2B5EF4-FFF2-40B4-BE49-F238E27FC236}">
                <a16:creationId xmlns:a16="http://schemas.microsoft.com/office/drawing/2014/main" id="{369F8BE3-CA82-03D1-5B04-FD99A5FB987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6575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3DFD2-BF46-5D45-78F0-98BD48B43251}"/>
              </a:ext>
            </a:extLst>
          </p:cNvPr>
          <p:cNvSpPr txBox="1"/>
          <p:nvPr/>
        </p:nvSpPr>
        <p:spPr>
          <a:xfrm>
            <a:off x="4125913" y="493713"/>
            <a:ext cx="771683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dirty="0">
                <a:latin typeface="+mj-lt"/>
              </a:rPr>
              <a:t>КУМИТАИ ҲИФЗИ МУҲИТИ ЗИСТИ НАЗДИ ҲУКУМАТИ ҶУМҲУРИИ ТОҶИКИСТОН</a:t>
            </a:r>
          </a:p>
        </p:txBody>
      </p:sp>
      <p:sp>
        <p:nvSpPr>
          <p:cNvPr id="6150" name="AutoShape 10" descr="Вторая международная конференция высокого уровня по Международному  десятилетию действий «Вода для устойчивого развития, 2018-2028» —  Исполнительный комитет Международного фонда спасения Арала">
            <a:extLst>
              <a:ext uri="{FF2B5EF4-FFF2-40B4-BE49-F238E27FC236}">
                <a16:creationId xmlns:a16="http://schemas.microsoft.com/office/drawing/2014/main" id="{FAC81512-70B0-6CFF-2286-1FBC1C65B4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528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endParaRPr lang="ru-RU" altLang="ru-RU"/>
          </a:p>
        </p:txBody>
      </p:sp>
      <p:sp>
        <p:nvSpPr>
          <p:cNvPr id="6151" name="AutoShape 12" descr="Вторая международная конференция высокого уровня по Международному  десятилетию действий «Вода для устойчивого развития, 2018-2028» —  Исполнительный комитет Международного фонда спасения Арала">
            <a:extLst>
              <a:ext uri="{FF2B5EF4-FFF2-40B4-BE49-F238E27FC236}">
                <a16:creationId xmlns:a16="http://schemas.microsoft.com/office/drawing/2014/main" id="{F09E0D1D-562F-A66D-035D-97D167A2AC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1768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endParaRPr lang="ru-RU" altLang="ru-RU"/>
          </a:p>
        </p:txBody>
      </p:sp>
      <p:sp>
        <p:nvSpPr>
          <p:cNvPr id="6152" name="AutoShape 14" descr="Вторая международная конференция высокого уровня по Международному  десятилетию действий «Вода для устойчивого развития, 2018-2028» —  Исполнительный комитет Международного фонда спасения Арала">
            <a:extLst>
              <a:ext uri="{FF2B5EF4-FFF2-40B4-BE49-F238E27FC236}">
                <a16:creationId xmlns:a16="http://schemas.microsoft.com/office/drawing/2014/main" id="{872CB9F9-1277-FF5C-9C48-8A141AC542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7008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endParaRPr lang="ru-RU" altLang="ru-RU"/>
          </a:p>
        </p:txBody>
      </p:sp>
      <p:sp>
        <p:nvSpPr>
          <p:cNvPr id="6153" name="AutoShape 16" descr="Вторая международная конференция высокого уровня по Международному  десятилетию действий «Вода для устойчивого развития, 2018-2028» —  Исполнительный комитет Международного фонда спасения Арала">
            <a:extLst>
              <a:ext uri="{FF2B5EF4-FFF2-40B4-BE49-F238E27FC236}">
                <a16:creationId xmlns:a16="http://schemas.microsoft.com/office/drawing/2014/main" id="{9781C6BF-BF40-261F-79BF-EA24046DDD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2488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endParaRPr lang="ru-RU" altLang="ru-RU"/>
          </a:p>
        </p:txBody>
      </p:sp>
      <p:pic>
        <p:nvPicPr>
          <p:cNvPr id="6154" name="Picture 8">
            <a:extLst>
              <a:ext uri="{FF2B5EF4-FFF2-40B4-BE49-F238E27FC236}">
                <a16:creationId xmlns:a16="http://schemas.microsoft.com/office/drawing/2014/main" id="{A2A613B8-92F9-635D-2CA1-771B8295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434975"/>
            <a:ext cx="1036638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C288AB-787E-0142-7AE4-3A5B37BE0567}"/>
              </a:ext>
            </a:extLst>
          </p:cNvPr>
          <p:cNvSpPr/>
          <p:nvPr/>
        </p:nvSpPr>
        <p:spPr>
          <a:xfrm flipH="1">
            <a:off x="6843713" y="5460022"/>
            <a:ext cx="571500" cy="1397977"/>
          </a:xfrm>
          <a:prstGeom prst="rect">
            <a:avLst/>
          </a:prstGeom>
          <a:solidFill>
            <a:srgbClr val="47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44EAA-186A-3BA5-1661-127F3AEEBE97}"/>
              </a:ext>
            </a:extLst>
          </p:cNvPr>
          <p:cNvSpPr txBox="1"/>
          <p:nvPr/>
        </p:nvSpPr>
        <p:spPr>
          <a:xfrm rot="16200000">
            <a:off x="-977105" y="4123531"/>
            <a:ext cx="5008562" cy="460375"/>
          </a:xfrm>
          <a:prstGeom prst="rect">
            <a:avLst/>
          </a:prstGeom>
          <a:solidFill>
            <a:srgbClr val="478937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22F803-BB25-A685-5110-40FCB17EF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68">
            <a:extLst>
              <a:ext uri="{FF2B5EF4-FFF2-40B4-BE49-F238E27FC236}">
                <a16:creationId xmlns:a16="http://schemas.microsoft.com/office/drawing/2014/main" id="{7D114089-CA82-42BE-E49C-DFB46FBB53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03033" y="339725"/>
            <a:ext cx="7688116" cy="1223963"/>
          </a:xfrm>
        </p:spPr>
        <p:txBody>
          <a:bodyPr anchor="t"/>
          <a:lstStyle/>
          <a:p>
            <a:pPr eaLnBrk="1" hangingPunct="1">
              <a:buClr>
                <a:srgbClr val="CC3300"/>
              </a:buClr>
              <a:buSzPts val="3200"/>
              <a:buFont typeface="Tahoma" panose="020B0604030504040204" pitchFamily="34" charset="0"/>
              <a:buNone/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ЧОРБАБИНИҲОИ ИҶРОШУДАИ </a:t>
            </a:r>
            <a:r>
              <a:rPr lang="ru-RU" altLang="ru-RU" sz="2400" kern="0" dirty="0">
                <a:solidFill>
                  <a:schemeClr val="tx1"/>
                </a:solidFill>
                <a:latin typeface="+mj-lt"/>
              </a:rPr>
              <a:t>БАРНОМАИ МИЁНАМУҲЛАТИ РУШД БАРОИ СОЛҲОИ 2021-2025 ДАР</a:t>
            </a: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ВАЗИФАҲО БАРОИ ҲАЛЛИ </a:t>
            </a:r>
            <a:r>
              <a:rPr lang="tg-Cyrl-TJ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МУШКИЛОТИ</a:t>
            </a: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ГУЗОШТАШУДА ВА НОИЛ ШУДАН БА ҲАДАФҲО</a:t>
            </a:r>
            <a:endParaRPr lang="ru-RU" altLang="ru-RU" sz="2400" dirty="0">
              <a:solidFill>
                <a:schemeClr val="tx1"/>
              </a:solidFill>
              <a:latin typeface="+mj-lt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34C87D-998C-074C-0E99-8C80FDEF4E49}"/>
              </a:ext>
            </a:extLst>
          </p:cNvPr>
          <p:cNvSpPr/>
          <p:nvPr/>
        </p:nvSpPr>
        <p:spPr>
          <a:xfrm flipH="1">
            <a:off x="1285875" y="1828800"/>
            <a:ext cx="536575" cy="5029200"/>
          </a:xfrm>
          <a:prstGeom prst="rect">
            <a:avLst/>
          </a:prstGeom>
          <a:solidFill>
            <a:srgbClr val="47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33CDF8-68F3-9F53-B932-174C80C76AAF}"/>
              </a:ext>
            </a:extLst>
          </p:cNvPr>
          <p:cNvSpPr/>
          <p:nvPr/>
        </p:nvSpPr>
        <p:spPr>
          <a:xfrm flipH="1">
            <a:off x="3473782" y="467944"/>
            <a:ext cx="358775" cy="1144588"/>
          </a:xfrm>
          <a:prstGeom prst="rect">
            <a:avLst/>
          </a:prstGeom>
          <a:solidFill>
            <a:srgbClr val="4789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3E5DB-8A3C-E100-975F-735BD0BD605A}"/>
              </a:ext>
            </a:extLst>
          </p:cNvPr>
          <p:cNvSpPr txBox="1"/>
          <p:nvPr/>
        </p:nvSpPr>
        <p:spPr>
          <a:xfrm>
            <a:off x="1822450" y="1828800"/>
            <a:ext cx="10068699" cy="5016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g-Cyrl-TJ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акмил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додани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заминаи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меъёрӣ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соҳаи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ҳифзи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муҳити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зист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g-Cyrl-TJ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ақвияти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низоми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ҳамоҳангсозӣ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ҳамкорӣ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самти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масъалаҳои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тағйирёбии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иқлим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хатари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офатҳои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g-Cyrl-TJ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аланд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бардоштани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иқтидори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кормандони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мақомоти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ваколатдори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давлатӣ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ҷомеаи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шаҳрвандӣ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оид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мутобиқшавӣ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тағирёбии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иқлим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идоракунии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хавфи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офатҳо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g-Cyrl-TJ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аъмини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муттаҳидсозии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амалҳо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оид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барқарор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кардани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низоми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экологии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вайроншудаи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нигоҳ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доштани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гуногунии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g-Cyrl-TJ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акмили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заминаи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ташкилию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ҳуқуқии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низоми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идоракунии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хавфи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офатҳои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g-Cyrl-TJ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астгирӣ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зиёд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намудани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сармоягузорӣ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тадбирҳо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доир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коҳиши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хавфи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офатҳои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мақсади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устуворгардонии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иқтидори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ватанӣ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g-Cyrl-TJ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аланд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бардоштани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сатҳи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омодагӣ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офатҳои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ланирование собственных целей - Виталий Салахмир">
            <a:extLst>
              <a:ext uri="{FF2B5EF4-FFF2-40B4-BE49-F238E27FC236}">
                <a16:creationId xmlns:a16="http://schemas.microsoft.com/office/drawing/2014/main" id="{787CA08C-5888-4D83-0DC1-B4A493757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83" y="467944"/>
            <a:ext cx="2311399" cy="12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6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33">
            <a:extLst>
              <a:ext uri="{FF2B5EF4-FFF2-40B4-BE49-F238E27FC236}">
                <a16:creationId xmlns:a16="http://schemas.microsoft.com/office/drawing/2014/main" id="{1A0FAF2F-9408-80DB-C70C-9EC405E6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887" y="2325688"/>
            <a:ext cx="6473408" cy="19254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CC66"/>
              </a:buClr>
              <a:buSzPts val="4800"/>
              <a:buFont typeface="Arial Black" pitchFamily="34" charset="0"/>
              <a:buNone/>
              <a:defRPr/>
            </a:pPr>
            <a:r>
              <a:rPr lang="tg-Cyrl-TJ" altLang="ru-RU" sz="4000" dirty="0">
                <a:solidFill>
                  <a:schemeClr val="tx1"/>
                </a:solidFill>
                <a:latin typeface="+mj-lt"/>
                <a:sym typeface="Arial Black" pitchFamily="34" charset="0"/>
              </a:rPr>
              <a:t>ТАШАККУР БАРОИ  ТАВАҶҶӮҲ!</a:t>
            </a:r>
            <a:endParaRPr lang="ru-RU" altLang="ru-RU" sz="4000" dirty="0">
              <a:solidFill>
                <a:schemeClr val="tx1"/>
              </a:solidFill>
              <a:latin typeface="+mj-lt"/>
              <a:sym typeface="Arial Black" pitchFamily="34" charset="0"/>
            </a:endParaRPr>
          </a:p>
        </p:txBody>
      </p:sp>
      <p:pic>
        <p:nvPicPr>
          <p:cNvPr id="30723" name="Shape 45">
            <a:extLst>
              <a:ext uri="{FF2B5EF4-FFF2-40B4-BE49-F238E27FC236}">
                <a16:creationId xmlns:a16="http://schemas.microsoft.com/office/drawing/2014/main" id="{7C77C463-B87E-CD63-C89B-C8A0F2BEBC2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539750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6D4B6E-D7CD-42A1-1F4B-76C6EAEA38F8}"/>
              </a:ext>
            </a:extLst>
          </p:cNvPr>
          <p:cNvSpPr txBox="1"/>
          <p:nvPr/>
        </p:nvSpPr>
        <p:spPr>
          <a:xfrm>
            <a:off x="4924425" y="768350"/>
            <a:ext cx="56753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latin typeface="+mj-lt"/>
              </a:rPr>
              <a:t>КУМИТАИ ҲИФЗИ МУҲИТИ ЗИСТИ НАЗДИ ҲУКУМАТИ ҶУМҲУРИИ ТОҶИКИСТОН</a:t>
            </a:r>
          </a:p>
        </p:txBody>
      </p:sp>
      <p:sp>
        <p:nvSpPr>
          <p:cNvPr id="30725" name="Прямоугольник 1">
            <a:extLst>
              <a:ext uri="{FF2B5EF4-FFF2-40B4-BE49-F238E27FC236}">
                <a16:creationId xmlns:a16="http://schemas.microsoft.com/office/drawing/2014/main" id="{36EF27B0-AF03-BEB1-32DB-9677BA3C9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4967288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b="1">
                <a:solidFill>
                  <a:schemeClr val="tx1"/>
                </a:solidFill>
                <a:hlinkClick r:id="rId4"/>
              </a:rPr>
              <a:t>www.tajnature.tj</a:t>
            </a:r>
            <a:endParaRPr lang="en-US" altLang="ru-RU" b="1">
              <a:solidFill>
                <a:schemeClr val="tx1"/>
              </a:solidFill>
            </a:endParaRPr>
          </a:p>
          <a:p>
            <a:pPr>
              <a:buClrTx/>
              <a:buFontTx/>
              <a:buNone/>
            </a:pPr>
            <a:r>
              <a:rPr lang="en-US" altLang="ru-RU" b="1">
                <a:solidFill>
                  <a:schemeClr val="tx1"/>
                </a:solidFill>
                <a:hlinkClick r:id="rId5"/>
              </a:rPr>
              <a:t>https://www.facebook.com/tajnature.tj</a:t>
            </a:r>
            <a:endParaRPr lang="en-US" altLang="ru-RU" b="1">
              <a:solidFill>
                <a:schemeClr val="tx1"/>
              </a:solidFill>
            </a:endParaRPr>
          </a:p>
          <a:p>
            <a:pPr>
              <a:buClrTx/>
              <a:buFontTx/>
              <a:buNone/>
            </a:pPr>
            <a:r>
              <a:rPr lang="en-US" altLang="ru-RU" b="1">
                <a:solidFill>
                  <a:schemeClr val="tx1"/>
                </a:solidFill>
                <a:hlinkClick r:id="rId6"/>
              </a:rPr>
              <a:t>https://twitter.com/tajnature</a:t>
            </a:r>
            <a:endParaRPr lang="en-US" altLang="ru-RU" b="1">
              <a:solidFill>
                <a:schemeClr val="tx1"/>
              </a:solidFill>
            </a:endParaRPr>
          </a:p>
          <a:p>
            <a:pPr>
              <a:buClrTx/>
              <a:buFontTx/>
              <a:buNone/>
            </a:pPr>
            <a:r>
              <a:rPr lang="en-US" altLang="ru-RU" b="1">
                <a:solidFill>
                  <a:schemeClr val="tx1"/>
                </a:solidFill>
                <a:hlinkClick r:id="rId7"/>
              </a:rPr>
              <a:t>https://t.me/tajnature</a:t>
            </a:r>
            <a:endParaRPr lang="en-US" altLang="ru-RU" b="1">
              <a:solidFill>
                <a:schemeClr val="tx1"/>
              </a:solidFill>
            </a:endParaRPr>
          </a:p>
          <a:p>
            <a:pPr>
              <a:buClrTx/>
              <a:buFontTx/>
              <a:buNone/>
            </a:pPr>
            <a:r>
              <a:rPr lang="en-US" altLang="ru-RU" b="1">
                <a:solidFill>
                  <a:schemeClr val="tx1"/>
                </a:solidFill>
                <a:hlinkClick r:id="rId8"/>
              </a:rPr>
              <a:t>https://www.linkedin.com/company/tajnature</a:t>
            </a:r>
            <a:endParaRPr lang="en-US" altLang="ru-RU" b="1">
              <a:solidFill>
                <a:schemeClr val="tx1"/>
              </a:solidFill>
            </a:endParaRPr>
          </a:p>
          <a:p>
            <a:pPr>
              <a:buClrTx/>
              <a:buFontTx/>
              <a:buNone/>
            </a:pPr>
            <a:endParaRPr lang="en-US" altLang="ru-RU">
              <a:solidFill>
                <a:schemeClr val="tx1"/>
              </a:solidFill>
            </a:endParaRPr>
          </a:p>
        </p:txBody>
      </p:sp>
      <p:pic>
        <p:nvPicPr>
          <p:cNvPr id="30726" name="Picture 8">
            <a:extLst>
              <a:ext uri="{FF2B5EF4-FFF2-40B4-BE49-F238E27FC236}">
                <a16:creationId xmlns:a16="http://schemas.microsoft.com/office/drawing/2014/main" id="{3716FE08-D0F2-E7BD-1643-C95718175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452438"/>
            <a:ext cx="10366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629ED0-D0D2-B335-58E7-824607C1B260}"/>
              </a:ext>
            </a:extLst>
          </p:cNvPr>
          <p:cNvSpPr/>
          <p:nvPr/>
        </p:nvSpPr>
        <p:spPr>
          <a:xfrm flipH="1">
            <a:off x="1285875" y="1806575"/>
            <a:ext cx="584200" cy="5051425"/>
          </a:xfrm>
          <a:prstGeom prst="rect">
            <a:avLst/>
          </a:prstGeom>
          <a:solidFill>
            <a:srgbClr val="4789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B9C16B2-11AA-C085-D1CE-F2E3284F81A0}"/>
              </a:ext>
            </a:extLst>
          </p:cNvPr>
          <p:cNvSpPr/>
          <p:nvPr/>
        </p:nvSpPr>
        <p:spPr>
          <a:xfrm flipH="1">
            <a:off x="3413919" y="2563813"/>
            <a:ext cx="573087" cy="1503362"/>
          </a:xfrm>
          <a:prstGeom prst="rect">
            <a:avLst/>
          </a:prstGeom>
          <a:solidFill>
            <a:srgbClr val="4789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68">
            <a:extLst>
              <a:ext uri="{FF2B5EF4-FFF2-40B4-BE49-F238E27FC236}">
                <a16:creationId xmlns:a16="http://schemas.microsoft.com/office/drawing/2014/main" id="{AAC40D49-B54D-E443-8083-E0AC2F3479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41558" y="344488"/>
            <a:ext cx="8434555" cy="1395412"/>
          </a:xfrm>
        </p:spPr>
        <p:txBody>
          <a:bodyPr anchor="t"/>
          <a:lstStyle/>
          <a:p>
            <a:pPr marL="536575" marR="539750" algn="ctr">
              <a:spcAft>
                <a:spcPts val="0"/>
              </a:spcAft>
            </a:pPr>
            <a:r>
              <a:rPr lang="ru-RU" altLang="ru-RU" sz="3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99"/>
                </a:solidFill>
                <a:effectLst/>
                <a:latin typeface="+mj-lt"/>
              </a:rPr>
              <a:t>ШӮРОИ МИЛЛИИ РУШДИ НАЗДИ ПРЕЗИДЕНТИ ҶУМҲУРИИ ТОҶИКИСТОН</a:t>
            </a:r>
            <a:br>
              <a:rPr lang="ru-RU" sz="2400" dirty="0">
                <a:solidFill>
                  <a:srgbClr val="003399"/>
                </a:solidFill>
                <a:effectLst/>
                <a:latin typeface="+mj-lt"/>
              </a:rPr>
            </a:br>
            <a:br>
              <a:rPr lang="ru-RU" sz="3600" dirty="0"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</a:br>
            <a:endParaRPr lang="ru-RU" altLang="ru-RU" sz="3600" dirty="0">
              <a:solidFill>
                <a:schemeClr val="tx1"/>
              </a:solidFill>
              <a:latin typeface="Calibri" panose="020F050202020403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0243" name="Shape 69">
            <a:extLst>
              <a:ext uri="{FF2B5EF4-FFF2-40B4-BE49-F238E27FC236}">
                <a16:creationId xmlns:a16="http://schemas.microsoft.com/office/drawing/2014/main" id="{527C6D2D-E0B1-E5CC-7D5E-F53F774F98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16480" y="2046514"/>
            <a:ext cx="9704070" cy="4722585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buClr>
                <a:schemeClr val="hlink"/>
              </a:buClr>
              <a:buSzPts val="1700"/>
            </a:pPr>
            <a:endParaRPr lang="ru-RU" altLang="ru-RU" sz="2800" dirty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buClr>
                <a:schemeClr val="hlink"/>
              </a:buClr>
              <a:buSzPts val="1700"/>
            </a:pPr>
            <a:endParaRPr lang="ru-RU" altLang="ru-RU" sz="2800" dirty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buClr>
                <a:schemeClr val="hlink"/>
              </a:buClr>
              <a:buSzPts val="1700"/>
              <a:buFont typeface="Noto Sans Symbols"/>
              <a:buChar char="■"/>
            </a:pPr>
            <a:endParaRPr lang="ru-RU" altLang="ru-RU" sz="3600" dirty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80000"/>
              </a:lnSpc>
              <a:buClr>
                <a:schemeClr val="hlink"/>
              </a:buClr>
              <a:buSzPts val="1700"/>
            </a:pPr>
            <a:endParaRPr lang="ru-RU" altLang="ru-RU" sz="2400" dirty="0">
              <a:solidFill>
                <a:schemeClr val="bg2"/>
              </a:solidFill>
              <a:latin typeface="Calibri" panose="020F050202020403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7173" name="Picture 9" descr="Комитет по охране окружающей среды при Правительстве Республики Таджикистан">
            <a:extLst>
              <a:ext uri="{FF2B5EF4-FFF2-40B4-BE49-F238E27FC236}">
                <a16:creationId xmlns:a16="http://schemas.microsoft.com/office/drawing/2014/main" id="{B40F595F-1B14-AE18-07B6-D7D869FE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8896" y="267357"/>
            <a:ext cx="1461083" cy="1299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3E2F8E-F14B-9DC0-5078-8F9AE6E88494}"/>
              </a:ext>
            </a:extLst>
          </p:cNvPr>
          <p:cNvSpPr/>
          <p:nvPr/>
        </p:nvSpPr>
        <p:spPr>
          <a:xfrm flipH="1">
            <a:off x="1265238" y="1828800"/>
            <a:ext cx="584200" cy="5029200"/>
          </a:xfrm>
          <a:prstGeom prst="rect">
            <a:avLst/>
          </a:prstGeom>
          <a:solidFill>
            <a:srgbClr val="47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842EB9-3EAC-B1BD-D61F-89EB23BF29F2}"/>
              </a:ext>
            </a:extLst>
          </p:cNvPr>
          <p:cNvSpPr/>
          <p:nvPr/>
        </p:nvSpPr>
        <p:spPr>
          <a:xfrm flipH="1">
            <a:off x="2643188" y="344488"/>
            <a:ext cx="358775" cy="1146175"/>
          </a:xfrm>
          <a:prstGeom prst="rect">
            <a:avLst/>
          </a:prstGeom>
          <a:solidFill>
            <a:srgbClr val="4789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6F9B9-24DB-6439-C9D4-1FCF64E48E42}"/>
              </a:ext>
            </a:extLst>
          </p:cNvPr>
          <p:cNvSpPr txBox="1"/>
          <p:nvPr/>
        </p:nvSpPr>
        <p:spPr>
          <a:xfrm>
            <a:off x="6890089" y="1936428"/>
            <a:ext cx="48364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7210" marR="537845" algn="ctr">
              <a:spcBef>
                <a:spcPts val="360"/>
              </a:spcBef>
              <a:spcAft>
                <a:spcPts val="0"/>
              </a:spcAft>
            </a:pPr>
            <a:endParaRPr lang="ru-RU" sz="1000" b="1" spc="55" dirty="0">
              <a:solidFill>
                <a:srgbClr val="231F20"/>
              </a:solidFill>
              <a:effectLst/>
              <a:latin typeface="Times New Roman Tj" panose="02020603050405020304" pitchFamily="18" charset="-52"/>
              <a:ea typeface="Times New Roman Tj" panose="02020603050405020304" pitchFamily="18" charset="-52"/>
              <a:cs typeface="Times New Roman Tj" panose="02020603050405020304" pitchFamily="18" charset="-52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7259FA5-CB5E-F8F6-D91B-93EC25DEC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72" y="2046514"/>
            <a:ext cx="3946761" cy="343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7EB378-5A45-E0F9-A96E-E75B7E1349E8}"/>
              </a:ext>
            </a:extLst>
          </p:cNvPr>
          <p:cNvSpPr txBox="1"/>
          <p:nvPr/>
        </p:nvSpPr>
        <p:spPr>
          <a:xfrm>
            <a:off x="6263241" y="2803235"/>
            <a:ext cx="5486400" cy="308033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537210" marR="537845" algn="ctr">
              <a:spcBef>
                <a:spcPts val="360"/>
              </a:spcBef>
              <a:spcAft>
                <a:spcPts val="0"/>
              </a:spcAft>
            </a:pPr>
            <a:endParaRPr lang="ru-RU" sz="1000" b="1" spc="55" dirty="0">
              <a:solidFill>
                <a:srgbClr val="231F20"/>
              </a:solidFill>
              <a:effectLst/>
              <a:latin typeface="Times New Roman Tj" panose="02020603050405020304" pitchFamily="18" charset="-52"/>
              <a:ea typeface="Times New Roman Tj" panose="02020603050405020304" pitchFamily="18" charset="-52"/>
              <a:cs typeface="Times New Roman Tj" panose="02020603050405020304" pitchFamily="18" charset="-52"/>
            </a:endParaRPr>
          </a:p>
          <a:p>
            <a:pPr indent="285750" algn="just">
              <a:spcBef>
                <a:spcPts val="52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Шӯро-мақоми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машваратӣ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дар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назди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Президенти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Ҷумҳурии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Тоҷикистон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буда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бо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мақсади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таъмини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ҳамкорӣ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байни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мақомоти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давлатӣ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бахши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хусусӣ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ҷомеаи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шаҳрвандӣ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дар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масъалаҳои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амалисозии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Стратегияи</a:t>
            </a:r>
            <a:r>
              <a:rPr lang="ru-RU" sz="20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миллии</a:t>
            </a:r>
            <a:r>
              <a:rPr lang="ru-RU" sz="20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рушди</a:t>
            </a:r>
            <a:r>
              <a:rPr lang="ru-RU" sz="20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Ҷумҳурии</a:t>
            </a:r>
            <a:r>
              <a:rPr lang="ru-RU" sz="20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Тоҷикистон</a:t>
            </a:r>
            <a:r>
              <a:rPr lang="ru-RU" sz="20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барои</a:t>
            </a:r>
            <a:r>
              <a:rPr lang="ru-RU" sz="20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давраи</a:t>
            </a:r>
            <a:r>
              <a:rPr lang="ru-RU" sz="20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 то соли 2030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барномаҳои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миёнамуҳлати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рушди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Ҷумҳурии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Тоҷикистон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Ҳадафҳои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рушди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устувор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таъсис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дода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шудааст</a:t>
            </a: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471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68">
            <a:extLst>
              <a:ext uri="{FF2B5EF4-FFF2-40B4-BE49-F238E27FC236}">
                <a16:creationId xmlns:a16="http://schemas.microsoft.com/office/drawing/2014/main" id="{AAC40D49-B54D-E443-8083-E0AC2F3479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41558" y="344488"/>
            <a:ext cx="8434555" cy="1395412"/>
          </a:xfrm>
        </p:spPr>
        <p:txBody>
          <a:bodyPr anchor="t"/>
          <a:lstStyle/>
          <a:p>
            <a:pPr marL="536575" marR="539750" algn="ctr">
              <a:spcAft>
                <a:spcPts val="0"/>
              </a:spcAft>
            </a:pPr>
            <a:r>
              <a:rPr lang="ru-RU" altLang="ru-RU" sz="3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99"/>
                </a:solidFill>
                <a:effectLst/>
                <a:latin typeface="+mj-lt"/>
              </a:rPr>
              <a:t>ШӮРОИ МИЛЛИИ РУШДИ НАЗДИ ПРЕЗИДЕНТИ ҶУМҲУРИИ ТОҶИКИСТОН</a:t>
            </a:r>
            <a:br>
              <a:rPr lang="ru-RU" sz="2400" dirty="0">
                <a:solidFill>
                  <a:srgbClr val="003399"/>
                </a:solidFill>
                <a:effectLst/>
                <a:latin typeface="+mj-lt"/>
              </a:rPr>
            </a:br>
            <a:br>
              <a:rPr lang="ru-RU" sz="3600" dirty="0"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</a:br>
            <a:endParaRPr lang="ru-RU" altLang="ru-RU" sz="3600" dirty="0">
              <a:solidFill>
                <a:schemeClr val="tx1"/>
              </a:solidFill>
              <a:latin typeface="Calibri" panose="020F050202020403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0243" name="Shape 69">
            <a:extLst>
              <a:ext uri="{FF2B5EF4-FFF2-40B4-BE49-F238E27FC236}">
                <a16:creationId xmlns:a16="http://schemas.microsoft.com/office/drawing/2014/main" id="{527C6D2D-E0B1-E5CC-7D5E-F53F774F98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16480" y="2046514"/>
            <a:ext cx="9704070" cy="4722585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buClr>
                <a:schemeClr val="hlink"/>
              </a:buClr>
              <a:buSzPts val="1700"/>
            </a:pPr>
            <a:endParaRPr lang="ru-RU" altLang="ru-RU" sz="2800" dirty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buClr>
                <a:schemeClr val="hlink"/>
              </a:buClr>
              <a:buSzPts val="1700"/>
            </a:pPr>
            <a:endParaRPr lang="ru-RU" altLang="ru-RU" sz="2800" dirty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buClr>
                <a:schemeClr val="hlink"/>
              </a:buClr>
              <a:buSzPts val="1700"/>
              <a:buFont typeface="Noto Sans Symbols"/>
              <a:buChar char="■"/>
            </a:pPr>
            <a:endParaRPr lang="ru-RU" altLang="ru-RU" sz="3600" dirty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80000"/>
              </a:lnSpc>
              <a:buClr>
                <a:schemeClr val="hlink"/>
              </a:buClr>
              <a:buSzPts val="1700"/>
            </a:pPr>
            <a:endParaRPr lang="ru-RU" altLang="ru-RU" sz="2400" dirty="0">
              <a:solidFill>
                <a:schemeClr val="bg2"/>
              </a:solidFill>
              <a:latin typeface="Calibri" panose="020F050202020403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7173" name="Picture 9" descr="Комитет по охране окружающей среды при Правительстве Республики Таджикистан">
            <a:extLst>
              <a:ext uri="{FF2B5EF4-FFF2-40B4-BE49-F238E27FC236}">
                <a16:creationId xmlns:a16="http://schemas.microsoft.com/office/drawing/2014/main" id="{B40F595F-1B14-AE18-07B6-D7D869FE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8896" y="267357"/>
            <a:ext cx="1461083" cy="1299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3E2F8E-F14B-9DC0-5078-8F9AE6E88494}"/>
              </a:ext>
            </a:extLst>
          </p:cNvPr>
          <p:cNvSpPr/>
          <p:nvPr/>
        </p:nvSpPr>
        <p:spPr>
          <a:xfrm flipH="1">
            <a:off x="1265238" y="1828800"/>
            <a:ext cx="584200" cy="5029200"/>
          </a:xfrm>
          <a:prstGeom prst="rect">
            <a:avLst/>
          </a:prstGeom>
          <a:solidFill>
            <a:srgbClr val="47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842EB9-3EAC-B1BD-D61F-89EB23BF29F2}"/>
              </a:ext>
            </a:extLst>
          </p:cNvPr>
          <p:cNvSpPr/>
          <p:nvPr/>
        </p:nvSpPr>
        <p:spPr>
          <a:xfrm flipH="1">
            <a:off x="2643188" y="344488"/>
            <a:ext cx="358775" cy="1146175"/>
          </a:xfrm>
          <a:prstGeom prst="rect">
            <a:avLst/>
          </a:prstGeom>
          <a:solidFill>
            <a:srgbClr val="4789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B104783C-BA6C-755C-CDBC-364F97BBB641}"/>
              </a:ext>
            </a:extLst>
          </p:cNvPr>
          <p:cNvGrpSpPr>
            <a:grpSpLocks/>
          </p:cNvGrpSpPr>
          <p:nvPr/>
        </p:nvGrpSpPr>
        <p:grpSpPr bwMode="auto">
          <a:xfrm>
            <a:off x="7285197" y="1964258"/>
            <a:ext cx="3823062" cy="4650377"/>
            <a:chOff x="-8" y="-5"/>
            <a:chExt cx="8547" cy="11916"/>
          </a:xfrm>
        </p:grpSpPr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03BE0EE0-B903-0E3F-DDA6-E6B4D52AD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5"/>
              <a:ext cx="8419" cy="1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38F2DB73-A93C-F5A1-733A-095254756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-5"/>
              <a:ext cx="420" cy="1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E70D30EF-4061-B5F9-3FB5-9CFB354A1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" y="1783"/>
              <a:ext cx="32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CB92E091-7E1E-AD6C-8B2C-94471DFAF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1373"/>
              <a:ext cx="246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>
              <a:extLst>
                <a:ext uri="{FF2B5EF4-FFF2-40B4-BE49-F238E27FC236}">
                  <a16:creationId xmlns:a16="http://schemas.microsoft.com/office/drawing/2014/main" id="{5319F53F-BC1B-86BE-9E62-23574E651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" y="1384"/>
              <a:ext cx="24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51124201-5289-C682-BA99-F70F91994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" y="1794"/>
              <a:ext cx="3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7">
              <a:extLst>
                <a:ext uri="{FF2B5EF4-FFF2-40B4-BE49-F238E27FC236}">
                  <a16:creationId xmlns:a16="http://schemas.microsoft.com/office/drawing/2014/main" id="{BD16B183-56A8-EBA1-65E7-E5C4CE541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" y="1135"/>
              <a:ext cx="1149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381C521-E748-79D5-7EA6-E09AD4BBDDFD}"/>
              </a:ext>
            </a:extLst>
          </p:cNvPr>
          <p:cNvSpPr txBox="1"/>
          <p:nvPr/>
        </p:nvSpPr>
        <p:spPr>
          <a:xfrm>
            <a:off x="7688649" y="3288136"/>
            <a:ext cx="3094037" cy="3178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7210" marR="537845" algn="ctr">
              <a:spcBef>
                <a:spcPts val="360"/>
              </a:spcBef>
              <a:spcAft>
                <a:spcPts val="0"/>
              </a:spcAft>
            </a:pPr>
            <a:endParaRPr lang="ru-RU" sz="1000" b="1" spc="55" dirty="0">
              <a:solidFill>
                <a:srgbClr val="231F20"/>
              </a:solidFill>
              <a:effectLst/>
              <a:latin typeface="Times New Roman Tj" panose="02020603050405020304" pitchFamily="18" charset="-52"/>
              <a:ea typeface="Times New Roman Tj" panose="02020603050405020304" pitchFamily="18" charset="-52"/>
              <a:cs typeface="Times New Roman Tj" panose="02020603050405020304" pitchFamily="18" charset="-52"/>
            </a:endParaRPr>
          </a:p>
          <a:p>
            <a:pPr marL="537210" marR="537845" algn="ctr">
              <a:spcBef>
                <a:spcPts val="360"/>
              </a:spcBef>
              <a:spcAft>
                <a:spcPts val="0"/>
              </a:spcAft>
            </a:pPr>
            <a:r>
              <a:rPr lang="ru-RU" sz="1000" b="1" spc="55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НИЗОМНОМАИ</a:t>
            </a:r>
          </a:p>
          <a:p>
            <a:pPr marL="537210" marR="537845" algn="ctr">
              <a:spcBef>
                <a:spcPts val="360"/>
              </a:spcBef>
              <a:spcAft>
                <a:spcPts val="0"/>
              </a:spcAft>
            </a:pPr>
            <a:endParaRPr lang="ru-RU" sz="1000" dirty="0">
              <a:effectLst/>
              <a:latin typeface="Times New Roman Tj" panose="02020603050405020304" pitchFamily="18" charset="-52"/>
              <a:ea typeface="Times New Roman Tj" panose="02020603050405020304" pitchFamily="18" charset="-52"/>
              <a:cs typeface="Times New Roman Tj" panose="02020603050405020304" pitchFamily="18" charset="-52"/>
            </a:endParaRPr>
          </a:p>
          <a:p>
            <a:pPr marL="536575" marR="539750" algn="ctr">
              <a:spcAft>
                <a:spcPts val="0"/>
              </a:spcAft>
            </a:pPr>
            <a:r>
              <a:rPr lang="ru-RU" sz="1000" b="1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ШЎРОИ</a:t>
            </a:r>
            <a:r>
              <a:rPr lang="ru-RU" sz="1000" b="1" spc="205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 </a:t>
            </a:r>
            <a:r>
              <a:rPr lang="ru-RU" sz="1000" b="1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МИЛЛИИ</a:t>
            </a:r>
            <a:r>
              <a:rPr lang="ru-RU" sz="1000" b="1" spc="210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 </a:t>
            </a:r>
            <a:r>
              <a:rPr lang="ru-RU" sz="1000" b="1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РУШДИ</a:t>
            </a:r>
            <a:r>
              <a:rPr lang="ru-RU" sz="1000" b="1" spc="-385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 </a:t>
            </a:r>
            <a:r>
              <a:rPr lang="ru-RU" sz="1000" b="1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НАЗДИ</a:t>
            </a:r>
            <a:r>
              <a:rPr lang="ru-RU" sz="1000" b="1" spc="45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 </a:t>
            </a:r>
            <a:r>
              <a:rPr lang="ru-RU" sz="1000" b="1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ПРЕЗИДЕНТИ</a:t>
            </a:r>
            <a:endParaRPr lang="ru-RU" sz="1000" dirty="0">
              <a:effectLst/>
              <a:latin typeface="Times New Roman Tj" panose="02020603050405020304" pitchFamily="18" charset="-52"/>
              <a:ea typeface="Times New Roman Tj" panose="02020603050405020304" pitchFamily="18" charset="-52"/>
              <a:cs typeface="Times New Roman Tj" panose="02020603050405020304" pitchFamily="18" charset="-52"/>
            </a:endParaRPr>
          </a:p>
          <a:p>
            <a:pPr marL="537210" marR="539750" algn="ctr">
              <a:spcAft>
                <a:spcPts val="0"/>
              </a:spcAft>
            </a:pPr>
            <a:r>
              <a:rPr lang="ru-RU" sz="1000" b="1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ЉУМЊУРИИ</a:t>
            </a:r>
            <a:r>
              <a:rPr lang="ru-RU" sz="1000" b="1" spc="135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 </a:t>
            </a:r>
            <a:r>
              <a:rPr lang="ru-RU" sz="1000" b="1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ТОЉИКИСТОН</a:t>
            </a:r>
            <a:endParaRPr lang="ru-RU" sz="1000" dirty="0">
              <a:effectLst/>
              <a:latin typeface="Times New Roman Tj" panose="02020603050405020304" pitchFamily="18" charset="-52"/>
              <a:ea typeface="Times New Roman Tj" panose="02020603050405020304" pitchFamily="18" charset="-52"/>
              <a:cs typeface="Times New Roman Tj" panose="02020603050405020304" pitchFamily="18" charset="-52"/>
            </a:endParaRPr>
          </a:p>
          <a:p>
            <a:pPr marL="69850" indent="269240" algn="ctr"/>
            <a:r>
              <a:rPr lang="ru-RU" sz="1000" b="1" dirty="0"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 </a:t>
            </a:r>
            <a:endParaRPr lang="ru-RU" sz="1000" dirty="0">
              <a:effectLst/>
              <a:latin typeface="Times New Roman Tj" panose="02020603050405020304" pitchFamily="18" charset="-52"/>
              <a:ea typeface="Times New Roman Tj" panose="02020603050405020304" pitchFamily="18" charset="-52"/>
              <a:cs typeface="Times New Roman Tj" panose="02020603050405020304" pitchFamily="18" charset="-52"/>
            </a:endParaRPr>
          </a:p>
          <a:p>
            <a:pPr marL="537210" marR="537210" algn="ctr">
              <a:spcBef>
                <a:spcPts val="1215"/>
              </a:spcBef>
              <a:spcAft>
                <a:spcPts val="0"/>
              </a:spcAft>
            </a:pPr>
            <a:r>
              <a:rPr lang="ru-RU" sz="1000" b="1" spc="60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ПОЛОЖЕНИЕ</a:t>
            </a:r>
            <a:endParaRPr lang="ru-RU" sz="1000" dirty="0">
              <a:effectLst/>
              <a:latin typeface="Times New Roman Tj" panose="02020603050405020304" pitchFamily="18" charset="-52"/>
              <a:ea typeface="Times New Roman Tj" panose="02020603050405020304" pitchFamily="18" charset="-52"/>
              <a:cs typeface="Times New Roman Tj" panose="02020603050405020304" pitchFamily="18" charset="-52"/>
            </a:endParaRPr>
          </a:p>
          <a:p>
            <a:pPr marL="367665" marR="375920" indent="53975" algn="ctr">
              <a:lnSpc>
                <a:spcPct val="125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О СОВЕТЕ НАЦИОНАЛЬНОГО</a:t>
            </a:r>
            <a:r>
              <a:rPr lang="ru-RU" sz="1000" b="1" spc="5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 </a:t>
            </a:r>
            <a:r>
              <a:rPr lang="ru-RU" sz="1000" b="1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РАЗВИТИЯ ПРИ ПРЕЗИДЕНТЕ</a:t>
            </a:r>
            <a:r>
              <a:rPr lang="ru-RU" sz="1000" b="1" spc="5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 </a:t>
            </a:r>
            <a:r>
              <a:rPr lang="ru-RU" sz="1000" b="1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РЕСПУБЛИКИ</a:t>
            </a:r>
            <a:r>
              <a:rPr lang="ru-RU" sz="1000" b="1" spc="-70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 </a:t>
            </a:r>
            <a:r>
              <a:rPr lang="ru-RU" sz="1000" b="1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ТАДЖИКИСТАН</a:t>
            </a:r>
            <a:endParaRPr lang="ru-RU" sz="1000" dirty="0">
              <a:effectLst/>
              <a:latin typeface="Times New Roman Tj" panose="02020603050405020304" pitchFamily="18" charset="-52"/>
              <a:ea typeface="Times New Roman Tj" panose="02020603050405020304" pitchFamily="18" charset="-52"/>
              <a:cs typeface="Times New Roman Tj" panose="02020603050405020304" pitchFamily="18" charset="-52"/>
            </a:endParaRPr>
          </a:p>
          <a:p>
            <a:pPr marL="69850" indent="269240" algn="ctr">
              <a:spcBef>
                <a:spcPts val="45"/>
              </a:spcBef>
              <a:spcAft>
                <a:spcPts val="0"/>
              </a:spcAft>
            </a:pPr>
            <a:r>
              <a:rPr lang="ru-RU" sz="1000" b="1" dirty="0"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 </a:t>
            </a:r>
            <a:endParaRPr lang="ru-RU" sz="1000" dirty="0">
              <a:effectLst/>
              <a:latin typeface="Times New Roman Tj" panose="02020603050405020304" pitchFamily="18" charset="-52"/>
              <a:ea typeface="Times New Roman Tj" panose="02020603050405020304" pitchFamily="18" charset="-52"/>
              <a:cs typeface="Times New Roman Tj" panose="02020603050405020304" pitchFamily="18" charset="-52"/>
            </a:endParaRPr>
          </a:p>
          <a:p>
            <a:pPr marL="537210" marR="537210" algn="ctr">
              <a:spcAft>
                <a:spcPts val="0"/>
              </a:spcAft>
            </a:pPr>
            <a:r>
              <a:rPr lang="en-US" sz="1000" b="1" spc="60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REGULATIONS</a:t>
            </a:r>
            <a:endParaRPr lang="ru-RU" sz="1000" dirty="0">
              <a:effectLst/>
              <a:latin typeface="Times New Roman Tj" panose="02020603050405020304" pitchFamily="18" charset="-52"/>
              <a:ea typeface="Times New Roman Tj" panose="02020603050405020304" pitchFamily="18" charset="-52"/>
              <a:cs typeface="Times New Roman Tj" panose="02020603050405020304" pitchFamily="18" charset="-52"/>
            </a:endParaRPr>
          </a:p>
          <a:p>
            <a:pPr marL="71120" marR="80010" algn="ctr">
              <a:lnSpc>
                <a:spcPct val="125000"/>
              </a:lnSpc>
              <a:spcAft>
                <a:spcPts val="0"/>
              </a:spcAft>
            </a:pPr>
            <a:r>
              <a:rPr lang="en-US" sz="1000" b="1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OF THE NATIONAL DEVELOPMENT</a:t>
            </a:r>
            <a:r>
              <a:rPr lang="en-US" sz="1000" b="1" spc="5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 </a:t>
            </a:r>
            <a:r>
              <a:rPr lang="en-US" sz="1000" b="1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COUNCIL UNDER THE PRESIDENT OF</a:t>
            </a:r>
            <a:r>
              <a:rPr lang="en-US" sz="1000" b="1" spc="-385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 </a:t>
            </a:r>
            <a:r>
              <a:rPr lang="en-US" sz="1000" b="1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THE</a:t>
            </a:r>
            <a:r>
              <a:rPr lang="en-US" sz="1000" b="1" spc="-5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 </a:t>
            </a:r>
            <a:r>
              <a:rPr lang="en-US" sz="1000" b="1" dirty="0">
                <a:solidFill>
                  <a:srgbClr val="231F20"/>
                </a:solidFill>
                <a:effectLst/>
                <a:latin typeface="Times New Roman Tj" panose="02020603050405020304" pitchFamily="18" charset="-52"/>
                <a:ea typeface="Times New Roman Tj" panose="02020603050405020304" pitchFamily="18" charset="-52"/>
                <a:cs typeface="Times New Roman Tj" panose="02020603050405020304" pitchFamily="18" charset="-52"/>
              </a:rPr>
              <a:t>REPUBLIC OF TAJIKISTAN</a:t>
            </a:r>
            <a:endParaRPr lang="ru-RU" sz="1000" dirty="0">
              <a:effectLst/>
              <a:latin typeface="Times New Roman Tj" panose="02020603050405020304" pitchFamily="18" charset="-52"/>
              <a:ea typeface="Times New Roman Tj" panose="02020603050405020304" pitchFamily="18" charset="-52"/>
              <a:cs typeface="Times New Roman Tj" panose="02020603050405020304" pitchFamily="18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6F9B9-24DB-6439-C9D4-1FCF64E48E42}"/>
              </a:ext>
            </a:extLst>
          </p:cNvPr>
          <p:cNvSpPr txBox="1"/>
          <p:nvPr/>
        </p:nvSpPr>
        <p:spPr>
          <a:xfrm>
            <a:off x="6890089" y="1936428"/>
            <a:ext cx="48364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7210" marR="537845" algn="ctr">
              <a:spcBef>
                <a:spcPts val="360"/>
              </a:spcBef>
              <a:spcAft>
                <a:spcPts val="0"/>
              </a:spcAft>
            </a:pPr>
            <a:endParaRPr lang="ru-RU" sz="1000" b="1" spc="55" dirty="0">
              <a:solidFill>
                <a:srgbClr val="231F20"/>
              </a:solidFill>
              <a:effectLst/>
              <a:latin typeface="Times New Roman Tj" panose="02020603050405020304" pitchFamily="18" charset="-52"/>
              <a:ea typeface="Times New Roman Tj" panose="02020603050405020304" pitchFamily="18" charset="-52"/>
              <a:cs typeface="Times New Roman Tj" panose="02020603050405020304" pitchFamily="18" charset="-52"/>
            </a:endParaRPr>
          </a:p>
        </p:txBody>
      </p:sp>
      <p:pic>
        <p:nvPicPr>
          <p:cNvPr id="4" name="image8.png">
            <a:extLst>
              <a:ext uri="{FF2B5EF4-FFF2-40B4-BE49-F238E27FC236}">
                <a16:creationId xmlns:a16="http://schemas.microsoft.com/office/drawing/2014/main" id="{2EC88C6A-BAC5-C825-8FCE-2A90607314D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86925" y="1822156"/>
            <a:ext cx="3569441" cy="4768487"/>
          </a:xfrm>
          <a:prstGeom prst="rect">
            <a:avLst/>
          </a:prstGeom>
          <a:ln>
            <a:solidFill>
              <a:srgbClr val="0000CC"/>
            </a:solidFill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hape 68">
            <a:extLst>
              <a:ext uri="{FF2B5EF4-FFF2-40B4-BE49-F238E27FC236}">
                <a16:creationId xmlns:a16="http://schemas.microsoft.com/office/drawing/2014/main" id="{D4CD6850-A706-DA8A-F438-1A40D4D5D9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73576" y="487363"/>
            <a:ext cx="7546974" cy="1252537"/>
          </a:xfrm>
        </p:spPr>
        <p:txBody>
          <a:bodyPr/>
          <a:lstStyle/>
          <a:p>
            <a:pPr algn="ctr" eaLnBrk="1" hangingPunct="1">
              <a:buClr>
                <a:srgbClr val="CC3300"/>
              </a:buClr>
              <a:buSzPts val="3200"/>
              <a:buFont typeface="Tahoma" panose="020B0604030504040204" pitchFamily="34" charset="0"/>
              <a:buNone/>
            </a:pPr>
            <a:r>
              <a:rPr lang="ru-RU" altLang="ru-RU" sz="2800" kern="0" dirty="0">
                <a:solidFill>
                  <a:schemeClr val="tx1"/>
                </a:solidFill>
                <a:latin typeface="+mj-lt"/>
              </a:rPr>
              <a:t>БАРНОМАИ МИЁНАМУҲЛАТИ </a:t>
            </a:r>
            <a:br>
              <a:rPr lang="ru-RU" altLang="ru-RU" sz="2800" kern="0" dirty="0">
                <a:solidFill>
                  <a:schemeClr val="tx1"/>
                </a:solidFill>
                <a:latin typeface="+mj-lt"/>
              </a:rPr>
            </a:br>
            <a:r>
              <a:rPr lang="ru-RU" altLang="ru-RU" sz="2800" kern="0" dirty="0">
                <a:solidFill>
                  <a:schemeClr val="tx1"/>
                </a:solidFill>
                <a:latin typeface="+mj-lt"/>
              </a:rPr>
              <a:t>РУШД БАРОИ СОЛҲОИ 2021-2025</a:t>
            </a:r>
            <a:endParaRPr lang="ru-RU" altLang="ru-RU" sz="2800" dirty="0">
              <a:solidFill>
                <a:schemeClr val="tx1"/>
              </a:solidFill>
              <a:latin typeface="+mj-lt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Shape 69">
            <a:extLst>
              <a:ext uri="{FF2B5EF4-FFF2-40B4-BE49-F238E27FC236}">
                <a16:creationId xmlns:a16="http://schemas.microsoft.com/office/drawing/2014/main" id="{A2265933-1F30-C42E-A327-D3E83C27D4A8}"/>
              </a:ext>
            </a:extLst>
          </p:cNvPr>
          <p:cNvSpPr txBox="1">
            <a:spLocks/>
          </p:cNvSpPr>
          <p:nvPr/>
        </p:nvSpPr>
        <p:spPr bwMode="auto">
          <a:xfrm>
            <a:off x="-3910013" y="0"/>
            <a:ext cx="917575" cy="2587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5113" indent="-265113" eaLnBrk="1" hangingPunct="1">
              <a:lnSpc>
                <a:spcPct val="80000"/>
              </a:lnSpc>
              <a:buClr>
                <a:schemeClr val="hlink"/>
              </a:buClr>
              <a:buSzPts val="1700"/>
              <a:buFont typeface="Noto Sans Symbols"/>
              <a:buChar char="■"/>
              <a:defRPr/>
            </a:pPr>
            <a:endParaRPr lang="ru-RU" altLang="ru-RU" sz="2800" kern="0" dirty="0">
              <a:latin typeface="+mn-lt"/>
              <a:cs typeface="Arial" panose="020B0604020202020204" pitchFamily="34" charset="0"/>
            </a:endParaRPr>
          </a:p>
          <a:p>
            <a:pPr marL="265113" indent="-265113" eaLnBrk="1" hangingPunct="1">
              <a:lnSpc>
                <a:spcPct val="80000"/>
              </a:lnSpc>
              <a:buClr>
                <a:schemeClr val="hlink"/>
              </a:buClr>
              <a:buSzPts val="1700"/>
              <a:defRPr/>
            </a:pPr>
            <a:endParaRPr lang="ru-RU" altLang="ru-RU" sz="2800" kern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ts val="1700"/>
              <a:defRPr/>
            </a:pPr>
            <a:endParaRPr lang="ru-RU" altLang="ru-RU" sz="2800" kern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65113" indent="-265113" eaLnBrk="1" hangingPunct="1">
              <a:lnSpc>
                <a:spcPct val="80000"/>
              </a:lnSpc>
              <a:buClr>
                <a:schemeClr val="hlink"/>
              </a:buClr>
              <a:buSzPts val="1700"/>
              <a:buFont typeface="Noto Sans Symbols"/>
              <a:buChar char="■"/>
              <a:defRPr/>
            </a:pPr>
            <a:endParaRPr lang="ru-RU" altLang="ru-RU" sz="3600" kern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65113" indent="-265113" algn="just" eaLnBrk="1" hangingPunct="1">
              <a:lnSpc>
                <a:spcPct val="80000"/>
              </a:lnSpc>
              <a:buClr>
                <a:schemeClr val="hlink"/>
              </a:buClr>
              <a:buSzPts val="1700"/>
              <a:defRPr/>
            </a:pPr>
            <a:endParaRPr lang="ru-RU" altLang="ru-RU" sz="2400" kern="0" dirty="0">
              <a:latin typeface="Calibri" panose="020F050202020403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D01CD5-A5E7-5757-FEED-1D69765A694F}"/>
              </a:ext>
            </a:extLst>
          </p:cNvPr>
          <p:cNvSpPr/>
          <p:nvPr/>
        </p:nvSpPr>
        <p:spPr>
          <a:xfrm flipH="1">
            <a:off x="540444" y="1873250"/>
            <a:ext cx="611187" cy="4984750"/>
          </a:xfrm>
          <a:prstGeom prst="rect">
            <a:avLst/>
          </a:prstGeom>
          <a:solidFill>
            <a:srgbClr val="47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C522DE-7896-1007-2F84-5FA830A18F36}"/>
              </a:ext>
            </a:extLst>
          </p:cNvPr>
          <p:cNvSpPr/>
          <p:nvPr/>
        </p:nvSpPr>
        <p:spPr>
          <a:xfrm flipH="1">
            <a:off x="3859213" y="541338"/>
            <a:ext cx="358775" cy="1144587"/>
          </a:xfrm>
          <a:prstGeom prst="rect">
            <a:avLst/>
          </a:prstGeom>
          <a:solidFill>
            <a:srgbClr val="4789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3755BA1-FC1C-F054-2177-CA70E38AB484}"/>
              </a:ext>
            </a:extLst>
          </p:cNvPr>
          <p:cNvSpPr txBox="1">
            <a:spLocks/>
          </p:cNvSpPr>
          <p:nvPr/>
        </p:nvSpPr>
        <p:spPr>
          <a:xfrm>
            <a:off x="2311400" y="1950243"/>
            <a:ext cx="3592095" cy="4343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3200" b="1" kern="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endParaRPr lang="en-US" altLang="ru-RU" sz="2400" b="1" kern="0" dirty="0">
              <a:solidFill>
                <a:srgbClr val="0000CC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43C9B17-B2ED-FE43-D385-50049F47EFCE}"/>
              </a:ext>
            </a:extLst>
          </p:cNvPr>
          <p:cNvSpPr txBox="1">
            <a:spLocks/>
          </p:cNvSpPr>
          <p:nvPr/>
        </p:nvSpPr>
        <p:spPr>
          <a:xfrm>
            <a:off x="5788085" y="2847997"/>
            <a:ext cx="6117055" cy="3445646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Барномаи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миёнамуҳлати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рушди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Ҷумҳурии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Тоҷикистон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барои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солҳои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2021-2025 </a:t>
            </a:r>
            <a:r>
              <a:rPr lang="ru-RU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барои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таъмини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иҷрои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марҳилаи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дуюми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Стратегияи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миллии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рушди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Ҷумҳурии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Тоҷикистон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барои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давраи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 то  соли 2030,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ки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бо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Маҷлиси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намояндагони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Маҷлиси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Олии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Ҷумҳурии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Тоҷикистон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аз 1 декабри соли 2016, №636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тасдиқ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шудааст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таҳия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гардидааст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800" b="1" dirty="0">
              <a:latin typeface="Times New Roman Tj" pitchFamily="18" charset="-52"/>
            </a:endParaRPr>
          </a:p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endParaRPr lang="ru-RU" altLang="ru-RU" sz="1800" dirty="0">
              <a:latin typeface="Times New Roman Tj" pitchFamily="18" charset="-52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800" dirty="0">
              <a:latin typeface="Times New Roman Tj" pitchFamily="18" charset="-52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sz="1800" dirty="0">
              <a:latin typeface="Times New Roman Tj" pitchFamily="18" charset="-52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800" dirty="0">
              <a:latin typeface="Times New Roman Tj" pitchFamily="18" charset="-52"/>
            </a:endParaRPr>
          </a:p>
          <a:p>
            <a:pPr fontAlgn="auto">
              <a:spcAft>
                <a:spcPts val="0"/>
              </a:spcAft>
              <a:defRPr/>
            </a:pPr>
            <a:endParaRPr lang="ru-RU" altLang="ru-RU" sz="1800" dirty="0"/>
          </a:p>
        </p:txBody>
      </p:sp>
      <p:pic>
        <p:nvPicPr>
          <p:cNvPr id="2052" name="Picture 4" descr="Институти хокшиносӣ ва агрохимияи Академияи илмҳои кишоварзии Тоҷикистон">
            <a:extLst>
              <a:ext uri="{FF2B5EF4-FFF2-40B4-BE49-F238E27FC236}">
                <a16:creationId xmlns:a16="http://schemas.microsoft.com/office/drawing/2014/main" id="{DB02FB3A-1E7C-C795-FF88-1757817A6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83" y="2079498"/>
            <a:ext cx="3178207" cy="4489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Комитет по охране окружающей среды при Правительстве Республики Таджикистан">
            <a:extLst>
              <a:ext uri="{FF2B5EF4-FFF2-40B4-BE49-F238E27FC236}">
                <a16:creationId xmlns:a16="http://schemas.microsoft.com/office/drawing/2014/main" id="{434B82AC-01F2-18AB-371B-6A2310EE8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1859" y="374650"/>
            <a:ext cx="1461083" cy="1299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68">
            <a:extLst>
              <a:ext uri="{FF2B5EF4-FFF2-40B4-BE49-F238E27FC236}">
                <a16:creationId xmlns:a16="http://schemas.microsoft.com/office/drawing/2014/main" id="{C53F0758-4BAC-E416-F7B3-15A960D1C9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03033" y="339725"/>
            <a:ext cx="7587914" cy="1223963"/>
          </a:xfrm>
        </p:spPr>
        <p:txBody>
          <a:bodyPr anchor="t"/>
          <a:lstStyle/>
          <a:p>
            <a:pPr algn="ctr" eaLnBrk="1" hangingPunct="1">
              <a:buClr>
                <a:srgbClr val="CC3300"/>
              </a:buClr>
              <a:buSzPts val="3200"/>
              <a:buFont typeface="Tahoma" panose="020B0604030504040204" pitchFamily="34" charset="0"/>
              <a:buNone/>
            </a:pPr>
            <a:r>
              <a:rPr lang="ru-RU" alt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ru-RU" altLang="ru-RU" sz="4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g-Cyrl-TJ" sz="2000" dirty="0">
                <a:effectLst/>
                <a:latin typeface="+mj-lt"/>
                <a:ea typeface="Calibri" panose="020F0502020204030204" pitchFamily="34" charset="0"/>
              </a:rPr>
              <a:t>ГУРӮҲИ КОРИИ БАЙНИИДОРАВИИ №11 </a:t>
            </a:r>
            <a:r>
              <a:rPr lang="tg-Cyrl-TJ" sz="20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</a:rPr>
              <a:t>«ҲИФЗИ МУҲИТИ ЗИСТ, ҲОЛАТҲОИ ФАВҚУЛЛОДА ВА ТАҒЙИРЁБИИ ИҚЛИМ»</a:t>
            </a:r>
            <a:endParaRPr lang="ru-RU" altLang="ru-RU" sz="2000" dirty="0">
              <a:solidFill>
                <a:schemeClr val="tx1"/>
              </a:solidFill>
              <a:latin typeface="+mj-lt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4339" name="Shape 69">
            <a:extLst>
              <a:ext uri="{FF2B5EF4-FFF2-40B4-BE49-F238E27FC236}">
                <a16:creationId xmlns:a16="http://schemas.microsoft.com/office/drawing/2014/main" id="{0201EB05-EC96-1850-1E6F-E917F0C2EE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59086" y="1771972"/>
            <a:ext cx="7367814" cy="4985879"/>
          </a:xfrm>
        </p:spPr>
        <p:txBody>
          <a:bodyPr/>
          <a:lstStyle/>
          <a:p>
            <a:pPr>
              <a:buClrTx/>
            </a:pP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Роҳбари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гурӯҳ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намояндаи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Кумитаи</a:t>
            </a:r>
            <a:r>
              <a:rPr lang="ru-RU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ҳифзи</a:t>
            </a:r>
            <a:r>
              <a:rPr lang="ru-RU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муҳити</a:t>
            </a:r>
            <a:r>
              <a:rPr lang="ru-RU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зисти</a:t>
            </a:r>
            <a:r>
              <a:rPr lang="ru-RU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назди</a:t>
            </a:r>
            <a:r>
              <a:rPr lang="ru-RU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Ҳукумати</a:t>
            </a:r>
            <a:r>
              <a:rPr lang="ru-RU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Ҷумҳурии</a:t>
            </a:r>
            <a:r>
              <a:rPr lang="ru-RU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Тоҷикистон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q"/>
            </a:pP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аъзо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Вазорати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рушди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иқтисод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савдо</a:t>
            </a:r>
            <a:endParaRPr lang="en-US" sz="1800" dirty="0"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Вазорати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молия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Вазорати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адлия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Вазорати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энергетика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захираҳои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об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Вазорати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корҳои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хориҷ</a:t>
            </a:r>
            <a:r>
              <a:rPr lang="tg-Cyrl-TJ" sz="1800" dirty="0">
                <a:latin typeface="+mj-lt"/>
                <a:ea typeface="Times New Roman" panose="02020603050405020304" pitchFamily="18" charset="0"/>
              </a:rPr>
              <a:t>ӣ</a:t>
            </a: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Вазорати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кишоварзӣ</a:t>
            </a:r>
            <a:endParaRPr lang="ru-RU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Вазорати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саноат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технологияҳои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нав</a:t>
            </a:r>
            <a:endParaRPr lang="ru-RU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Вазорати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маориф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илм</a:t>
            </a:r>
            <a:endParaRPr lang="ru-RU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Вазорати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тандурустӣ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ҳифзи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иҷтимоии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аҳолӣ</a:t>
            </a:r>
            <a:endParaRPr lang="ru-RU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Кумитаи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давлатии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сармоягузорӣ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идораи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амволи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давлатӣ</a:t>
            </a:r>
            <a:endParaRPr lang="ru-RU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Кумитаи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давлатии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идораи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замин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геодезӣ</a:t>
            </a:r>
            <a:endParaRPr lang="ru-RU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Кумитаи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ҳолатҳои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фавқулода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мудофиаи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гражданӣ</a:t>
            </a:r>
            <a:endParaRPr lang="ru-RU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Агентии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беҳдошти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замин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обёрӣ</a:t>
            </a:r>
            <a:endParaRPr lang="ru-RU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КВД "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Хоҷагии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манзилию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коммуналӣ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намояндагони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ҷомеаи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шаҳрвандӣ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шарикони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рушд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q"/>
            </a:pPr>
            <a:endParaRPr lang="ru-RU" altLang="ru-RU" sz="2400" dirty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D5D7C7-F889-B477-4677-AF01751ECDE5}"/>
              </a:ext>
            </a:extLst>
          </p:cNvPr>
          <p:cNvSpPr/>
          <p:nvPr/>
        </p:nvSpPr>
        <p:spPr>
          <a:xfrm flipH="1">
            <a:off x="554355" y="1828800"/>
            <a:ext cx="536575" cy="5029200"/>
          </a:xfrm>
          <a:prstGeom prst="rect">
            <a:avLst/>
          </a:prstGeom>
          <a:solidFill>
            <a:srgbClr val="47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855398-3AFE-A00F-0EA2-52B1FCDED913}"/>
              </a:ext>
            </a:extLst>
          </p:cNvPr>
          <p:cNvSpPr/>
          <p:nvPr/>
        </p:nvSpPr>
        <p:spPr>
          <a:xfrm flipH="1">
            <a:off x="3451225" y="419100"/>
            <a:ext cx="358775" cy="1144588"/>
          </a:xfrm>
          <a:prstGeom prst="rect">
            <a:avLst/>
          </a:prstGeom>
          <a:solidFill>
            <a:srgbClr val="4789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074" name="Picture 2" descr="Рабочая группа по реализации федеральных охранных стандартов (Реестр  экспертов СПК НСБ) - SPK-NSB.RU">
            <a:extLst>
              <a:ext uri="{FF2B5EF4-FFF2-40B4-BE49-F238E27FC236}">
                <a16:creationId xmlns:a16="http://schemas.microsoft.com/office/drawing/2014/main" id="{B59BBF86-A1F7-FA6E-2E0D-B094FE5C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3" y="286835"/>
            <a:ext cx="1929923" cy="148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Рабочая группа «Гражданское образование в работе с дискриминируемыми  группами» выпустила новое учебное пособие - Сеть гражданского образования в  Восточной Европе">
            <a:extLst>
              <a:ext uri="{FF2B5EF4-FFF2-40B4-BE49-F238E27FC236}">
                <a16:creationId xmlns:a16="http://schemas.microsoft.com/office/drawing/2014/main" id="{2CF211FC-4A4E-6486-33F0-2B1F11508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27" y="3182893"/>
            <a:ext cx="3596226" cy="21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4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68">
            <a:extLst>
              <a:ext uri="{FF2B5EF4-FFF2-40B4-BE49-F238E27FC236}">
                <a16:creationId xmlns:a16="http://schemas.microsoft.com/office/drawing/2014/main" id="{C53F0758-4BAC-E416-F7B3-15A960D1C9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03033" y="339725"/>
            <a:ext cx="7587914" cy="1223963"/>
          </a:xfrm>
        </p:spPr>
        <p:txBody>
          <a:bodyPr anchor="t"/>
          <a:lstStyle/>
          <a:p>
            <a:pPr eaLnBrk="1" hangingPunct="1">
              <a:buClr>
                <a:srgbClr val="CC3300"/>
              </a:buClr>
              <a:buSzPts val="3200"/>
            </a:pP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ВАЗИФА ВА ВАКОЛАТҲОИ ГУРӮҲҲОИ КОРИИ БАЙНИИДОРАВӢ:</a:t>
            </a:r>
            <a:br>
              <a:rPr lang="ru-RU" sz="2800" dirty="0">
                <a:effectLst/>
                <a:latin typeface="+mj-lt"/>
                <a:ea typeface="Times New Roman" panose="02020603050405020304" pitchFamily="18" charset="0"/>
              </a:rPr>
            </a:br>
            <a:endParaRPr lang="ru-RU" altLang="ru-RU" sz="2800" dirty="0">
              <a:solidFill>
                <a:schemeClr val="tx1"/>
              </a:solidFill>
              <a:latin typeface="+mj-lt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D5D7C7-F889-B477-4677-AF01751ECDE5}"/>
              </a:ext>
            </a:extLst>
          </p:cNvPr>
          <p:cNvSpPr/>
          <p:nvPr/>
        </p:nvSpPr>
        <p:spPr>
          <a:xfrm flipH="1">
            <a:off x="1285875" y="1828800"/>
            <a:ext cx="536575" cy="5029200"/>
          </a:xfrm>
          <a:prstGeom prst="rect">
            <a:avLst/>
          </a:prstGeom>
          <a:solidFill>
            <a:srgbClr val="47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855398-3AFE-A00F-0EA2-52B1FCDED913}"/>
              </a:ext>
            </a:extLst>
          </p:cNvPr>
          <p:cNvSpPr/>
          <p:nvPr/>
        </p:nvSpPr>
        <p:spPr>
          <a:xfrm flipH="1">
            <a:off x="3597274" y="419100"/>
            <a:ext cx="358775" cy="1144588"/>
          </a:xfrm>
          <a:prstGeom prst="rect">
            <a:avLst/>
          </a:prstGeom>
          <a:solidFill>
            <a:srgbClr val="4789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1908A-0A9D-1736-04D1-09A65ADC9DE3}"/>
              </a:ext>
            </a:extLst>
          </p:cNvPr>
          <p:cNvSpPr txBox="1"/>
          <p:nvPr/>
        </p:nvSpPr>
        <p:spPr>
          <a:xfrm>
            <a:off x="5309959" y="2215894"/>
            <a:ext cx="6650542" cy="425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525"/>
              </a:spcBef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баррасии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раванди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амалишавии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Стратегияи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миллии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рушди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Ҷумҳурии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Тоҷикистон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барои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давраи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то соли 2030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барномаҳои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миёнамуҳлати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рушди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Ҷумҳурии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Тоҷикистон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дар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ҳошияи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Ҳадафҳои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рушди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устувор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525"/>
              </a:spcBef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таҳлили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раванди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фаъолияти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вазорату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идораҳо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вобаста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ба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амалишавии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барномаҳои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соҳавӣ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525"/>
              </a:spcBef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омода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намудани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ҳисоботи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фосилавӣ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ҷамъбастӣ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оид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ба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амалишавии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ҳуҷҷатҳои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стратегии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кишвар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</a:p>
          <a:p>
            <a:pPr indent="285750" algn="just">
              <a:spcBef>
                <a:spcPts val="525"/>
              </a:spcBef>
            </a:pPr>
            <a:endParaRPr lang="ru-RU" sz="1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4108" name="Picture 12" descr="Мини группы">
            <a:extLst>
              <a:ext uri="{FF2B5EF4-FFF2-40B4-BE49-F238E27FC236}">
                <a16:creationId xmlns:a16="http://schemas.microsoft.com/office/drawing/2014/main" id="{A2A6CE8A-CCAC-5102-E13F-57F4C12E7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40" y="339725"/>
            <a:ext cx="1767601" cy="13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оординационный совет">
            <a:extLst>
              <a:ext uri="{FF2B5EF4-FFF2-40B4-BE49-F238E27FC236}">
                <a16:creationId xmlns:a16="http://schemas.microsoft.com/office/drawing/2014/main" id="{3A2A2BED-40FF-83B6-EF5A-0070BA522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4" y="2899275"/>
            <a:ext cx="3304945" cy="323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68">
            <a:extLst>
              <a:ext uri="{FF2B5EF4-FFF2-40B4-BE49-F238E27FC236}">
                <a16:creationId xmlns:a16="http://schemas.microsoft.com/office/drawing/2014/main" id="{C53F0758-4BAC-E416-F7B3-15A960D1C9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44256" y="339725"/>
            <a:ext cx="7946691" cy="1223963"/>
          </a:xfrm>
        </p:spPr>
        <p:txBody>
          <a:bodyPr anchor="t"/>
          <a:lstStyle/>
          <a:p>
            <a:pPr eaLnBrk="1" hangingPunct="1">
              <a:buClr>
                <a:srgbClr val="CC3300"/>
              </a:buClr>
              <a:buSzPts val="3200"/>
              <a:buFont typeface="Tahoma" panose="020B0604030504040204" pitchFamily="34" charset="0"/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ВАЗИФА ВА ВАКОЛАТҲОИ РОҲБАРИ ГУРӮҲИ КОРИИ БАЙНИИДОРАВИИ 11 </a:t>
            </a:r>
            <a:r>
              <a:rPr lang="tg-Cyrl-TJ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«ҲИФЗИ МУҲИТИ ЗИСТ, ҲОЛАТҲОИ ФАВҚУЛЛОДА ВА ТАҒЙИРЁБИИ ИҚЛИМ»</a:t>
            </a:r>
            <a:endParaRPr lang="ru-RU" altLang="ru-RU" sz="2400" dirty="0">
              <a:solidFill>
                <a:schemeClr val="tx1"/>
              </a:solidFill>
              <a:latin typeface="+mj-lt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D5D7C7-F889-B477-4677-AF01751ECDE5}"/>
              </a:ext>
            </a:extLst>
          </p:cNvPr>
          <p:cNvSpPr/>
          <p:nvPr/>
        </p:nvSpPr>
        <p:spPr>
          <a:xfrm flipH="1">
            <a:off x="1285875" y="1828800"/>
            <a:ext cx="536575" cy="5029200"/>
          </a:xfrm>
          <a:prstGeom prst="rect">
            <a:avLst/>
          </a:prstGeom>
          <a:solidFill>
            <a:srgbClr val="47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855398-3AFE-A00F-0EA2-52B1FCDED913}"/>
              </a:ext>
            </a:extLst>
          </p:cNvPr>
          <p:cNvSpPr/>
          <p:nvPr/>
        </p:nvSpPr>
        <p:spPr>
          <a:xfrm flipH="1">
            <a:off x="3337679" y="470938"/>
            <a:ext cx="358775" cy="1144588"/>
          </a:xfrm>
          <a:prstGeom prst="rect">
            <a:avLst/>
          </a:prstGeom>
          <a:solidFill>
            <a:srgbClr val="4789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1908A-0A9D-1736-04D1-09A65ADC9DE3}"/>
              </a:ext>
            </a:extLst>
          </p:cNvPr>
          <p:cNvSpPr txBox="1"/>
          <p:nvPr/>
        </p:nvSpPr>
        <p:spPr>
          <a:xfrm>
            <a:off x="5924765" y="2134249"/>
            <a:ext cx="6008914" cy="4098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25"/>
              </a:spcBef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ҳамоҳангсозӣ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ва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ташкили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фаъолияти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гурӯҳҳои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кории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байниидоравӣ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ru-RU" sz="2800" dirty="0"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525"/>
              </a:spcBef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ҳангоми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зарурат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ташкил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намудани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зергурӯҳҳои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корӣ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барои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бахшҳои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алоҳида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ru-RU" sz="2800" dirty="0"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525"/>
              </a:spcBef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ташкили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ҷаласаҳои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гурӯҳҳои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кории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байниидоравӣ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бо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иштироки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тамоми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ҷонибҳои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манфиатдор</a:t>
            </a: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ru-RU" sz="28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Picture 6" descr="Principles of social group work">
            <a:extLst>
              <a:ext uri="{FF2B5EF4-FFF2-40B4-BE49-F238E27FC236}">
                <a16:creationId xmlns:a16="http://schemas.microsoft.com/office/drawing/2014/main" id="{92069EFF-45D5-446E-7660-1CF05F4AE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722959"/>
            <a:ext cx="3942623" cy="29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Рабочая группа с диаграммами 3D Иллюстрация штока - иллюстрации  насчитывающей экономия, самомоднейше: 124176042">
            <a:extLst>
              <a:ext uri="{FF2B5EF4-FFF2-40B4-BE49-F238E27FC236}">
                <a16:creationId xmlns:a16="http://schemas.microsoft.com/office/drawing/2014/main" id="{7D6422DC-B66F-990E-BC87-930104053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71443"/>
            <a:ext cx="1904002" cy="14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0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68">
            <a:extLst>
              <a:ext uri="{FF2B5EF4-FFF2-40B4-BE49-F238E27FC236}">
                <a16:creationId xmlns:a16="http://schemas.microsoft.com/office/drawing/2014/main" id="{C53F0758-4BAC-E416-F7B3-15A960D1C9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03033" y="339725"/>
            <a:ext cx="7587914" cy="1223963"/>
          </a:xfrm>
        </p:spPr>
        <p:txBody>
          <a:bodyPr anchor="t"/>
          <a:lstStyle/>
          <a:p>
            <a:pPr eaLnBrk="1" hangingPunct="1">
              <a:buClr>
                <a:srgbClr val="CC3300"/>
              </a:buClr>
              <a:buSzPts val="3200"/>
              <a:buFont typeface="Tahoma" panose="020B0604030504040204" pitchFamily="34" charset="0"/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ҲАДАФҲОИ АСОСӢ (АФЗАЛИЯТҲО) РУШД  ДАР ДОИРАИ ГУРӮҲИ 11</a:t>
            </a:r>
            <a:endParaRPr lang="ru-RU" altLang="ru-RU" sz="2800" dirty="0">
              <a:solidFill>
                <a:schemeClr val="tx1"/>
              </a:solidFill>
              <a:latin typeface="+mj-lt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D5D7C7-F889-B477-4677-AF01751ECDE5}"/>
              </a:ext>
            </a:extLst>
          </p:cNvPr>
          <p:cNvSpPr/>
          <p:nvPr/>
        </p:nvSpPr>
        <p:spPr>
          <a:xfrm flipH="1">
            <a:off x="1285875" y="1828800"/>
            <a:ext cx="536575" cy="5029200"/>
          </a:xfrm>
          <a:prstGeom prst="rect">
            <a:avLst/>
          </a:prstGeom>
          <a:solidFill>
            <a:srgbClr val="47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855398-3AFE-A00F-0EA2-52B1FCDED913}"/>
              </a:ext>
            </a:extLst>
          </p:cNvPr>
          <p:cNvSpPr/>
          <p:nvPr/>
        </p:nvSpPr>
        <p:spPr>
          <a:xfrm flipH="1">
            <a:off x="3597274" y="419100"/>
            <a:ext cx="358775" cy="1144588"/>
          </a:xfrm>
          <a:prstGeom prst="rect">
            <a:avLst/>
          </a:prstGeom>
          <a:solidFill>
            <a:srgbClr val="4789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1908A-0A9D-1736-04D1-09A65ADC9DE3}"/>
              </a:ext>
            </a:extLst>
          </p:cNvPr>
          <p:cNvSpPr txBox="1"/>
          <p:nvPr/>
        </p:nvSpPr>
        <p:spPr>
          <a:xfrm>
            <a:off x="6000205" y="2064094"/>
            <a:ext cx="6008914" cy="412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20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аъмини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стратегия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барномаҳои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давлатию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соҳавӣ</a:t>
            </a:r>
            <a:endParaRPr lang="ru-RU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таъмини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инкишофи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низоми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миллии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мутобиқшавӣ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ба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тағ</a:t>
            </a:r>
            <a:r>
              <a:rPr lang="tg-Cyrl-TJ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ирёбии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иқлим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тақвияти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устувории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низомҳои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экологии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кишвар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гуногунии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биологии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мавҷуда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дар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доираи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тағйирёбии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иқлим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20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рушди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иқтисоди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сабз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устуворгардонӣ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рушди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нерӯи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миллӣ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барои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коҳиш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пешгирии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хавфҳои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нави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офатҳои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табиӣ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6" descr="Principles of social group work">
            <a:extLst>
              <a:ext uri="{FF2B5EF4-FFF2-40B4-BE49-F238E27FC236}">
                <a16:creationId xmlns:a16="http://schemas.microsoft.com/office/drawing/2014/main" id="{92069EFF-45D5-446E-7660-1CF05F4AE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722959"/>
            <a:ext cx="3942623" cy="29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Рабочая группа с диаграммами 3D Иллюстрация штока - иллюстрации  насчитывающей экономия, самомоднейше: 124176042">
            <a:extLst>
              <a:ext uri="{FF2B5EF4-FFF2-40B4-BE49-F238E27FC236}">
                <a16:creationId xmlns:a16="http://schemas.microsoft.com/office/drawing/2014/main" id="{7D6422DC-B66F-990E-BC87-930104053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8" y="271443"/>
            <a:ext cx="1904002" cy="14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32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68">
            <a:extLst>
              <a:ext uri="{FF2B5EF4-FFF2-40B4-BE49-F238E27FC236}">
                <a16:creationId xmlns:a16="http://schemas.microsoft.com/office/drawing/2014/main" id="{C53F0758-4BAC-E416-F7B3-15A960D1C9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03033" y="339725"/>
            <a:ext cx="7688116" cy="1223963"/>
          </a:xfrm>
        </p:spPr>
        <p:txBody>
          <a:bodyPr anchor="t"/>
          <a:lstStyle/>
          <a:p>
            <a:pPr eaLnBrk="1" hangingPunct="1">
              <a:buClr>
                <a:srgbClr val="CC3300"/>
              </a:buClr>
              <a:buSzPts val="3200"/>
              <a:buFont typeface="Tahoma" panose="020B0604030504040204" pitchFamily="34" charset="0"/>
              <a:buNone/>
            </a:pP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ВАЗИФАҲО БАРОИ ҲАЛЛИ </a:t>
            </a:r>
            <a:r>
              <a:rPr lang="tg-Cyrl-TJ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МУШКИЛОТИ</a:t>
            </a:r>
            <a:r>
              <a:rPr lang="ru-RU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ГУЗОШТАШУДА ВА НОИЛ ШУДАН БА ҲАДАФҲО</a:t>
            </a:r>
            <a:endParaRPr lang="ru-RU" altLang="ru-RU" sz="2400" dirty="0">
              <a:solidFill>
                <a:schemeClr val="tx1"/>
              </a:solidFill>
              <a:latin typeface="+mj-lt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D5D7C7-F889-B477-4677-AF01751ECDE5}"/>
              </a:ext>
            </a:extLst>
          </p:cNvPr>
          <p:cNvSpPr/>
          <p:nvPr/>
        </p:nvSpPr>
        <p:spPr>
          <a:xfrm flipH="1">
            <a:off x="1285875" y="1828800"/>
            <a:ext cx="536575" cy="5029200"/>
          </a:xfrm>
          <a:prstGeom prst="rect">
            <a:avLst/>
          </a:prstGeom>
          <a:solidFill>
            <a:srgbClr val="47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855398-3AFE-A00F-0EA2-52B1FCDED913}"/>
              </a:ext>
            </a:extLst>
          </p:cNvPr>
          <p:cNvSpPr/>
          <p:nvPr/>
        </p:nvSpPr>
        <p:spPr>
          <a:xfrm flipH="1">
            <a:off x="3473782" y="467944"/>
            <a:ext cx="358775" cy="1144588"/>
          </a:xfrm>
          <a:prstGeom prst="rect">
            <a:avLst/>
          </a:prstGeom>
          <a:solidFill>
            <a:srgbClr val="4789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1908A-0A9D-1736-04D1-09A65ADC9DE3}"/>
              </a:ext>
            </a:extLst>
          </p:cNvPr>
          <p:cNvSpPr txBox="1"/>
          <p:nvPr/>
        </p:nvSpPr>
        <p:spPr>
          <a:xfrm>
            <a:off x="1822450" y="1828800"/>
            <a:ext cx="10068699" cy="5016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g-Cyrl-TJ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акмил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додани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заминаи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меъёрӣ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соҳаи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ҳифзи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муҳити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зист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g-Cyrl-TJ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ақвияти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низоми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ҳамоҳангсозӣ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ҳамкорӣ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самти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масъалаҳои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тағйирёбии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иқлим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хатари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офатҳои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g-Cyrl-TJ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аланд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бардоштани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иқтидори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кормандони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мақомоти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ваколатдори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давлатӣ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ҷомеаи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шаҳрвандӣ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оид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мутобиқшавӣ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тағирёбии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иқлим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идоракунии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хавфи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офатҳо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g-Cyrl-TJ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аъмини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муттаҳидсозии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амалҳо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оид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барқарор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кардани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низоми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экологии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вайроншудаи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нигоҳ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доштани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гуногунии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g-Cyrl-TJ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акмили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заминаи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ташкилию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ҳуқуқии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низоми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идоракунии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хавфи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офатҳои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g-Cyrl-TJ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астгирӣ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зиёд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намудани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сармоягузорӣ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тадбирҳо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доир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коҳиши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хавфи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офатҳои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мақсади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устуворгардонии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иқтидори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ватанӣ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g-Cyrl-TJ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аланд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бардоштани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сатҳи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омодагӣ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офатҳои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табиӣ</a:t>
            </a:r>
            <a:r>
              <a:rPr lang="ru-RU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ланирование собственных целей - Виталий Салахмир">
            <a:extLst>
              <a:ext uri="{FF2B5EF4-FFF2-40B4-BE49-F238E27FC236}">
                <a16:creationId xmlns:a16="http://schemas.microsoft.com/office/drawing/2014/main" id="{4C46A984-739A-4810-7C9B-13B8F7EA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83" y="467944"/>
            <a:ext cx="2311399" cy="12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574104"/>
      </p:ext>
    </p:extLst>
  </p:cSld>
  <p:clrMapOvr>
    <a:masterClrMapping/>
  </p:clrMapOvr>
</p:sld>
</file>

<file path=ppt/theme/theme1.xml><?xml version="1.0" encoding="utf-8"?>
<a:theme xmlns:a="http://schemas.openxmlformats.org/drawingml/2006/main" name="Сумерки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5049</TotalTime>
  <Words>765</Words>
  <Application>Microsoft Office PowerPoint</Application>
  <PresentationFormat>Широкоэкранный</PresentationFormat>
  <Paragraphs>87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Wingdings</vt:lpstr>
      <vt:lpstr>Arial Black</vt:lpstr>
      <vt:lpstr>Times New Roman Tj</vt:lpstr>
      <vt:lpstr>Times New Roman</vt:lpstr>
      <vt:lpstr>Tahoma</vt:lpstr>
      <vt:lpstr>Cambria</vt:lpstr>
      <vt:lpstr>Noto Sans Symbols</vt:lpstr>
      <vt:lpstr>Calibri</vt:lpstr>
      <vt:lpstr>Arial</vt:lpstr>
      <vt:lpstr>Сумерки</vt:lpstr>
      <vt:lpstr>ВАЗИФАҲОИ АСОСИИ ГУРӮҲИ КОРИИ БАЙНИИДОРАВИИ №11  «ҲИФЗИ МУҲИТИ ЗИСТ, ҲОЛАТҲОИ ФАВҚУЛЛОДА ВА ТАҒЙИРЁБИИ ИҚЛИМ»     </vt:lpstr>
      <vt:lpstr> ШӮРОИ МИЛЛИИ РУШДИ НАЗДИ ПРЕЗИДЕНТИ ҶУМҲУРИИ ТОҶИКИСТОН  </vt:lpstr>
      <vt:lpstr> ШӮРОИ МИЛЛИИ РУШДИ НАЗДИ ПРЕЗИДЕНТИ ҶУМҲУРИИ ТОҶИКИСТОН  </vt:lpstr>
      <vt:lpstr>БАРНОМАИ МИЁНАМУҲЛАТИ  РУШД БАРОИ СОЛҲОИ 2021-2025</vt:lpstr>
      <vt:lpstr>  ГУРӮҲИ КОРИИ БАЙНИИДОРАВИИ №11 «ҲИФЗИ МУҲИТИ ЗИСТ, ҲОЛАТҲОИ ФАВҚУЛЛОДА ВА ТАҒЙИРЁБИИ ИҚЛИМ»</vt:lpstr>
      <vt:lpstr>ВАЗИФА ВА ВАКОЛАТҲОИ ГУРӮҲҲОИ КОРИИ БАЙНИИДОРАВӢ: </vt:lpstr>
      <vt:lpstr>ВАЗИФА ВА ВАКОЛАТҲОИ РОҲБАРИ ГУРӮҲИ КОРИИ БАЙНИИДОРАВИИ 11 «ҲИФЗИ МУҲИТИ ЗИСТ, ҲОЛАТҲОИ ФАВҚУЛЛОДА ВА ТАҒЙИРЁБИИ ИҚЛИМ»</vt:lpstr>
      <vt:lpstr>ҲАДАФҲОИ АСОСӢ (АФЗАЛИЯТҲО) РУШД  ДАР ДОИРАИ ГУРӮҲИ 11</vt:lpstr>
      <vt:lpstr>ВАЗИФАҲО БАРОИ ҲАЛЛИ МУШКИЛОТИ ГУЗОШТАШУДА ВА НОИЛ ШУДАН БА ҲАДАФҲО</vt:lpstr>
      <vt:lpstr>ЧОРБАБИНИҲОИ ИҶРОШУДАИ БАРНОМАИ МИЁНАМУҲЛАТИ РУШД БАРОИ СОЛҲОИ 2021-2025 ДАРВАЗИФАҲО БАРОИ ҲАЛЛИ МУШКИЛОТИ ГУЗОШТАШУДА ВА НОИЛ ШУДАН БА ҲАДАФҲО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национальной политике по охране окружающей среды и изменению климата</dc:title>
  <dc:creator>Yandex.Translate</dc:creator>
  <cp:lastModifiedBy>Isfandiyor Shukurov</cp:lastModifiedBy>
  <cp:revision>249</cp:revision>
  <dcterms:modified xsi:type="dcterms:W3CDTF">2025-01-24T05:18:01Z</dcterms:modified>
</cp:coreProperties>
</file>