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8" r:id="rId3"/>
    <p:sldId id="393" r:id="rId4"/>
    <p:sldId id="369" r:id="rId5"/>
    <p:sldId id="368" r:id="rId6"/>
    <p:sldId id="373" r:id="rId7"/>
    <p:sldId id="279" r:id="rId8"/>
    <p:sldId id="366" r:id="rId9"/>
    <p:sldId id="392" r:id="rId10"/>
    <p:sldId id="294" r:id="rId11"/>
    <p:sldId id="383" r:id="rId12"/>
    <p:sldId id="272" r:id="rId13"/>
    <p:sldId id="379" r:id="rId14"/>
    <p:sldId id="274" r:id="rId15"/>
    <p:sldId id="377" r:id="rId16"/>
    <p:sldId id="381" r:id="rId17"/>
    <p:sldId id="384" r:id="rId18"/>
    <p:sldId id="360" r:id="rId19"/>
    <p:sldId id="358" r:id="rId20"/>
    <p:sldId id="362" r:id="rId21"/>
    <p:sldId id="363" r:id="rId22"/>
    <p:sldId id="394" r:id="rId23"/>
    <p:sldId id="395" r:id="rId24"/>
    <p:sldId id="388" r:id="rId25"/>
    <p:sldId id="391" r:id="rId2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68003"/>
    <a:srgbClr val="F5BA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0A1B5D5-9B99-4C35-A422-299274C87663}" styleName="Средний стиль 1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Светлый стиль 1 — акцент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1" autoAdjust="0"/>
    <p:restoredTop sz="96821" autoAdjust="0"/>
  </p:normalViewPr>
  <p:slideViewPr>
    <p:cSldViewPr snapToGrid="0">
      <p:cViewPr varScale="1">
        <p:scale>
          <a:sx n="92" d="100"/>
          <a:sy n="92" d="100"/>
        </p:scale>
        <p:origin x="90" y="7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63E4C4-4142-4D0A-A0C9-14F7969FDC27}" type="doc">
      <dgm:prSet loTypeId="urn:microsoft.com/office/officeart/2005/8/layout/pyramid2" loCatId="list" qsTypeId="urn:microsoft.com/office/officeart/2005/8/quickstyle/simple1" qsCatId="simple" csTypeId="urn:microsoft.com/office/officeart/2005/8/colors/accent1_2" csCatId="accent1" phldr="1"/>
      <dgm:spPr/>
    </dgm:pt>
    <dgm:pt modelId="{3F123A00-7281-444F-8BE1-B05AA47E93AF}">
      <dgm:prSet phldrT="[Текст]">
        <dgm:style>
          <a:lnRef idx="1">
            <a:schemeClr val="accent6"/>
          </a:lnRef>
          <a:fillRef idx="2">
            <a:schemeClr val="accent6"/>
          </a:fillRef>
          <a:effectRef idx="1">
            <a:schemeClr val="accent6"/>
          </a:effectRef>
          <a:fontRef idx="minor">
            <a:schemeClr val="dk1"/>
          </a:fontRef>
        </dgm:style>
      </dgm:prSet>
      <dgm:spPr/>
      <dgm:t>
        <a:bodyPr/>
        <a:lstStyle/>
        <a:p>
          <a:r>
            <a:rPr lang="ru-RU" dirty="0">
              <a:latin typeface="+mn-lt"/>
            </a:rPr>
            <a:t>Влияние на </a:t>
          </a:r>
          <a:r>
            <a:rPr lang="ru-RU" dirty="0" err="1">
              <a:latin typeface="+mn-lt"/>
            </a:rPr>
            <a:t>агроэкосистемы</a:t>
          </a:r>
          <a:endParaRPr lang="ru-RU" dirty="0">
            <a:latin typeface="+mn-lt"/>
          </a:endParaRPr>
        </a:p>
      </dgm:t>
    </dgm:pt>
    <dgm:pt modelId="{18F2E80B-C41D-47D3-B2CB-A0FB3462F9C1}" type="parTrans" cxnId="{72873526-A389-4DB7-8D70-7E171D1814AC}">
      <dgm:prSet/>
      <dgm:spPr/>
      <dgm:t>
        <a:bodyPr/>
        <a:lstStyle/>
        <a:p>
          <a:endParaRPr lang="ru-RU">
            <a:latin typeface="+mn-lt"/>
          </a:endParaRPr>
        </a:p>
      </dgm:t>
    </dgm:pt>
    <dgm:pt modelId="{B306E783-44E0-4B0F-BECB-A0A6D4A311ED}" type="sibTrans" cxnId="{72873526-A389-4DB7-8D70-7E171D1814AC}">
      <dgm:prSet/>
      <dgm:spPr/>
      <dgm:t>
        <a:bodyPr/>
        <a:lstStyle/>
        <a:p>
          <a:endParaRPr lang="ru-RU">
            <a:latin typeface="+mn-lt"/>
          </a:endParaRPr>
        </a:p>
      </dgm:t>
    </dgm:pt>
    <dgm:pt modelId="{F32508A5-2992-419B-8791-822A564CB669}">
      <dgm:prSet phldrT="[Текст]">
        <dgm:style>
          <a:lnRef idx="1">
            <a:schemeClr val="accent6"/>
          </a:lnRef>
          <a:fillRef idx="3">
            <a:schemeClr val="accent6"/>
          </a:fillRef>
          <a:effectRef idx="2">
            <a:schemeClr val="accent6"/>
          </a:effectRef>
          <a:fontRef idx="minor">
            <a:schemeClr val="lt1"/>
          </a:fontRef>
        </dgm:style>
      </dgm:prSet>
      <dgm:spPr>
        <a:solidFill>
          <a:schemeClr val="accent6">
            <a:lumMod val="75000"/>
          </a:schemeClr>
        </a:solidFill>
        <a:ln/>
      </dgm:spPr>
      <dgm:t>
        <a:bodyPr/>
        <a:lstStyle/>
        <a:p>
          <a:r>
            <a:rPr lang="ru-RU" dirty="0">
              <a:latin typeface="+mn-lt"/>
            </a:rPr>
            <a:t>Влияние на лесные ресурсы</a:t>
          </a:r>
        </a:p>
      </dgm:t>
    </dgm:pt>
    <dgm:pt modelId="{9973075C-A405-4506-824D-9EEB7BDE4FA1}" type="parTrans" cxnId="{E577A5E7-9FD9-46A2-8D34-2EE7352750F6}">
      <dgm:prSet/>
      <dgm:spPr/>
      <dgm:t>
        <a:bodyPr/>
        <a:lstStyle/>
        <a:p>
          <a:endParaRPr lang="ru-RU">
            <a:latin typeface="+mn-lt"/>
          </a:endParaRPr>
        </a:p>
      </dgm:t>
    </dgm:pt>
    <dgm:pt modelId="{F2AE3259-C471-46AD-9E48-5D7B241C8AD5}" type="sibTrans" cxnId="{E577A5E7-9FD9-46A2-8D34-2EE7352750F6}">
      <dgm:prSet/>
      <dgm:spPr/>
      <dgm:t>
        <a:bodyPr/>
        <a:lstStyle/>
        <a:p>
          <a:endParaRPr lang="ru-RU">
            <a:latin typeface="+mn-lt"/>
          </a:endParaRPr>
        </a:p>
      </dgm:t>
    </dgm:pt>
    <dgm:pt modelId="{D9C89CCB-7159-4FCA-959B-999032230EB4}">
      <dgm:prSet phldrT="[Текст]">
        <dgm:style>
          <a:lnRef idx="1">
            <a:schemeClr val="accent5"/>
          </a:lnRef>
          <a:fillRef idx="2">
            <a:schemeClr val="accent5"/>
          </a:fillRef>
          <a:effectRef idx="1">
            <a:schemeClr val="accent5"/>
          </a:effectRef>
          <a:fontRef idx="minor">
            <a:schemeClr val="dk1"/>
          </a:fontRef>
        </dgm:style>
      </dgm:prSet>
      <dgm:spPr/>
      <dgm:t>
        <a:bodyPr/>
        <a:lstStyle/>
        <a:p>
          <a:r>
            <a:rPr lang="ru-RU" dirty="0">
              <a:latin typeface="+mn-lt"/>
            </a:rPr>
            <a:t>Влияние на водные ресурсы</a:t>
          </a:r>
        </a:p>
      </dgm:t>
    </dgm:pt>
    <dgm:pt modelId="{1C2CB810-A87D-4AE1-A4A4-907A9539D8EE}" type="parTrans" cxnId="{D4F41C08-5A05-4B42-B17C-DEEA7F0E9ED4}">
      <dgm:prSet/>
      <dgm:spPr/>
      <dgm:t>
        <a:bodyPr/>
        <a:lstStyle/>
        <a:p>
          <a:endParaRPr lang="ru-RU">
            <a:latin typeface="+mn-lt"/>
          </a:endParaRPr>
        </a:p>
      </dgm:t>
    </dgm:pt>
    <dgm:pt modelId="{E1CDA316-A965-462E-BDEC-CE60474F9873}" type="sibTrans" cxnId="{D4F41C08-5A05-4B42-B17C-DEEA7F0E9ED4}">
      <dgm:prSet/>
      <dgm:spPr/>
      <dgm:t>
        <a:bodyPr/>
        <a:lstStyle/>
        <a:p>
          <a:endParaRPr lang="ru-RU">
            <a:latin typeface="+mn-lt"/>
          </a:endParaRPr>
        </a:p>
      </dgm:t>
    </dgm:pt>
    <dgm:pt modelId="{5838E267-6D7F-49A8-994E-B4B28AA54BAA}">
      <dgm:prSet>
        <dgm:style>
          <a:lnRef idx="3">
            <a:schemeClr val="lt1"/>
          </a:lnRef>
          <a:fillRef idx="1">
            <a:schemeClr val="accent4"/>
          </a:fillRef>
          <a:effectRef idx="1">
            <a:schemeClr val="accent4"/>
          </a:effectRef>
          <a:fontRef idx="minor">
            <a:schemeClr val="lt1"/>
          </a:fontRef>
        </dgm:style>
      </dgm:prSet>
      <dgm:spPr>
        <a:ln/>
      </dgm:spPr>
      <dgm:t>
        <a:bodyPr/>
        <a:lstStyle/>
        <a:p>
          <a:r>
            <a:rPr lang="ru-RU" dirty="0">
              <a:latin typeface="+mn-lt"/>
            </a:rPr>
            <a:t>Влияние на земельные ресурсы</a:t>
          </a:r>
        </a:p>
      </dgm:t>
    </dgm:pt>
    <dgm:pt modelId="{25358F6C-2BB8-49EB-BD78-5979F4DB4B0D}" type="parTrans" cxnId="{7AF6F4DD-01D8-4710-9F75-AB722C215DE8}">
      <dgm:prSet/>
      <dgm:spPr/>
      <dgm:t>
        <a:bodyPr/>
        <a:lstStyle/>
        <a:p>
          <a:endParaRPr lang="ru-RU">
            <a:latin typeface="+mn-lt"/>
          </a:endParaRPr>
        </a:p>
      </dgm:t>
    </dgm:pt>
    <dgm:pt modelId="{CC5AA3E8-5B28-4CE7-AF7D-B50B7B48EC9A}" type="sibTrans" cxnId="{7AF6F4DD-01D8-4710-9F75-AB722C215DE8}">
      <dgm:prSet/>
      <dgm:spPr/>
      <dgm:t>
        <a:bodyPr/>
        <a:lstStyle/>
        <a:p>
          <a:endParaRPr lang="ru-RU">
            <a:latin typeface="+mn-lt"/>
          </a:endParaRPr>
        </a:p>
      </dgm:t>
    </dgm:pt>
    <dgm:pt modelId="{15BC162B-D5AC-4754-A3CD-53B62437D07C}" type="pres">
      <dgm:prSet presAssocID="{E063E4C4-4142-4D0A-A0C9-14F7969FDC27}" presName="compositeShape" presStyleCnt="0">
        <dgm:presLayoutVars>
          <dgm:dir/>
          <dgm:resizeHandles/>
        </dgm:presLayoutVars>
      </dgm:prSet>
      <dgm:spPr/>
    </dgm:pt>
    <dgm:pt modelId="{C2E79E6C-38EC-4CF1-A9D3-F6B86058161C}" type="pres">
      <dgm:prSet presAssocID="{E063E4C4-4142-4D0A-A0C9-14F7969FDC27}" presName="pyramid" presStyleLbl="node1" presStyleIdx="0" presStyleCnt="1" custLinFactNeighborX="-795" custLinFactNeighborY="-7107"/>
      <dgm:spPr/>
    </dgm:pt>
    <dgm:pt modelId="{1A367C7D-73DC-41E6-B090-A5A8854569BA}" type="pres">
      <dgm:prSet presAssocID="{E063E4C4-4142-4D0A-A0C9-14F7969FDC27}" presName="theList" presStyleCnt="0"/>
      <dgm:spPr/>
    </dgm:pt>
    <dgm:pt modelId="{9DE3FB9D-939C-4996-BBF8-B02E62DD3050}" type="pres">
      <dgm:prSet presAssocID="{5838E267-6D7F-49A8-994E-B4B28AA54BAA}" presName="aNode" presStyleLbl="fgAcc1" presStyleIdx="0" presStyleCnt="4">
        <dgm:presLayoutVars>
          <dgm:bulletEnabled val="1"/>
        </dgm:presLayoutVars>
      </dgm:prSet>
      <dgm:spPr/>
    </dgm:pt>
    <dgm:pt modelId="{FD4FEC49-15BB-4B57-9AC9-37EFBBA7A23B}" type="pres">
      <dgm:prSet presAssocID="{5838E267-6D7F-49A8-994E-B4B28AA54BAA}" presName="aSpace" presStyleCnt="0"/>
      <dgm:spPr/>
    </dgm:pt>
    <dgm:pt modelId="{010A7063-63C1-43D3-B131-E34878398FBC}" type="pres">
      <dgm:prSet presAssocID="{3F123A00-7281-444F-8BE1-B05AA47E93AF}" presName="aNode" presStyleLbl="fgAcc1" presStyleIdx="1" presStyleCnt="4">
        <dgm:presLayoutVars>
          <dgm:bulletEnabled val="1"/>
        </dgm:presLayoutVars>
      </dgm:prSet>
      <dgm:spPr/>
    </dgm:pt>
    <dgm:pt modelId="{81DB47F2-4A78-4045-A077-C2C54F051294}" type="pres">
      <dgm:prSet presAssocID="{3F123A00-7281-444F-8BE1-B05AA47E93AF}" presName="aSpace" presStyleCnt="0"/>
      <dgm:spPr/>
    </dgm:pt>
    <dgm:pt modelId="{3202A9D1-B4B5-4F1F-98C1-3B68667DB1C1}" type="pres">
      <dgm:prSet presAssocID="{F32508A5-2992-419B-8791-822A564CB669}" presName="aNode" presStyleLbl="fgAcc1" presStyleIdx="2" presStyleCnt="4">
        <dgm:presLayoutVars>
          <dgm:bulletEnabled val="1"/>
        </dgm:presLayoutVars>
      </dgm:prSet>
      <dgm:spPr/>
    </dgm:pt>
    <dgm:pt modelId="{0712DA3F-771F-4FBE-BC0A-431D043CCD52}" type="pres">
      <dgm:prSet presAssocID="{F32508A5-2992-419B-8791-822A564CB669}" presName="aSpace" presStyleCnt="0"/>
      <dgm:spPr/>
    </dgm:pt>
    <dgm:pt modelId="{23886AAD-EFC0-4CE6-BFDE-1F8BB4E06356}" type="pres">
      <dgm:prSet presAssocID="{D9C89CCB-7159-4FCA-959B-999032230EB4}" presName="aNode" presStyleLbl="fgAcc1" presStyleIdx="3" presStyleCnt="4" custLinFactNeighborX="11865" custLinFactNeighborY="203">
        <dgm:presLayoutVars>
          <dgm:bulletEnabled val="1"/>
        </dgm:presLayoutVars>
      </dgm:prSet>
      <dgm:spPr/>
    </dgm:pt>
    <dgm:pt modelId="{C98D9FFE-0D73-49C0-AF74-5CCE33ED8014}" type="pres">
      <dgm:prSet presAssocID="{D9C89CCB-7159-4FCA-959B-999032230EB4}" presName="aSpace" presStyleCnt="0"/>
      <dgm:spPr/>
    </dgm:pt>
  </dgm:ptLst>
  <dgm:cxnLst>
    <dgm:cxn modelId="{D4F41C08-5A05-4B42-B17C-DEEA7F0E9ED4}" srcId="{E063E4C4-4142-4D0A-A0C9-14F7969FDC27}" destId="{D9C89CCB-7159-4FCA-959B-999032230EB4}" srcOrd="3" destOrd="0" parTransId="{1C2CB810-A87D-4AE1-A4A4-907A9539D8EE}" sibTransId="{E1CDA316-A965-462E-BDEC-CE60474F9873}"/>
    <dgm:cxn modelId="{72873526-A389-4DB7-8D70-7E171D1814AC}" srcId="{E063E4C4-4142-4D0A-A0C9-14F7969FDC27}" destId="{3F123A00-7281-444F-8BE1-B05AA47E93AF}" srcOrd="1" destOrd="0" parTransId="{18F2E80B-C41D-47D3-B2CB-A0FB3462F9C1}" sibTransId="{B306E783-44E0-4B0F-BECB-A0A6D4A311ED}"/>
    <dgm:cxn modelId="{E158A983-4D4E-4A7E-8169-B8448FDC9B04}" type="presOf" srcId="{F32508A5-2992-419B-8791-822A564CB669}" destId="{3202A9D1-B4B5-4F1F-98C1-3B68667DB1C1}" srcOrd="0" destOrd="0" presId="urn:microsoft.com/office/officeart/2005/8/layout/pyramid2"/>
    <dgm:cxn modelId="{4AAD9792-A71A-473B-8B70-3FFEDB73FB19}" type="presOf" srcId="{D9C89CCB-7159-4FCA-959B-999032230EB4}" destId="{23886AAD-EFC0-4CE6-BFDE-1F8BB4E06356}" srcOrd="0" destOrd="0" presId="urn:microsoft.com/office/officeart/2005/8/layout/pyramid2"/>
    <dgm:cxn modelId="{326D26BB-2B2E-4453-AD67-9F7531A454F3}" type="presOf" srcId="{3F123A00-7281-444F-8BE1-B05AA47E93AF}" destId="{010A7063-63C1-43D3-B131-E34878398FBC}" srcOrd="0" destOrd="0" presId="urn:microsoft.com/office/officeart/2005/8/layout/pyramid2"/>
    <dgm:cxn modelId="{198B5CC9-CE2C-4FFF-A944-B328718CAEE4}" type="presOf" srcId="{E063E4C4-4142-4D0A-A0C9-14F7969FDC27}" destId="{15BC162B-D5AC-4754-A3CD-53B62437D07C}" srcOrd="0" destOrd="0" presId="urn:microsoft.com/office/officeart/2005/8/layout/pyramid2"/>
    <dgm:cxn modelId="{127DE5CF-294A-4669-82CC-2A6AECEC7CED}" type="presOf" srcId="{5838E267-6D7F-49A8-994E-B4B28AA54BAA}" destId="{9DE3FB9D-939C-4996-BBF8-B02E62DD3050}" srcOrd="0" destOrd="0" presId="urn:microsoft.com/office/officeart/2005/8/layout/pyramid2"/>
    <dgm:cxn modelId="{7AF6F4DD-01D8-4710-9F75-AB722C215DE8}" srcId="{E063E4C4-4142-4D0A-A0C9-14F7969FDC27}" destId="{5838E267-6D7F-49A8-994E-B4B28AA54BAA}" srcOrd="0" destOrd="0" parTransId="{25358F6C-2BB8-49EB-BD78-5979F4DB4B0D}" sibTransId="{CC5AA3E8-5B28-4CE7-AF7D-B50B7B48EC9A}"/>
    <dgm:cxn modelId="{E577A5E7-9FD9-46A2-8D34-2EE7352750F6}" srcId="{E063E4C4-4142-4D0A-A0C9-14F7969FDC27}" destId="{F32508A5-2992-419B-8791-822A564CB669}" srcOrd="2" destOrd="0" parTransId="{9973075C-A405-4506-824D-9EEB7BDE4FA1}" sibTransId="{F2AE3259-C471-46AD-9E48-5D7B241C8AD5}"/>
    <dgm:cxn modelId="{B8665D15-A3E5-407D-B0B0-481237A60DD0}" type="presParOf" srcId="{15BC162B-D5AC-4754-A3CD-53B62437D07C}" destId="{C2E79E6C-38EC-4CF1-A9D3-F6B86058161C}" srcOrd="0" destOrd="0" presId="urn:microsoft.com/office/officeart/2005/8/layout/pyramid2"/>
    <dgm:cxn modelId="{DB949B7D-C335-4E1B-BE23-E5106084AC2D}" type="presParOf" srcId="{15BC162B-D5AC-4754-A3CD-53B62437D07C}" destId="{1A367C7D-73DC-41E6-B090-A5A8854569BA}" srcOrd="1" destOrd="0" presId="urn:microsoft.com/office/officeart/2005/8/layout/pyramid2"/>
    <dgm:cxn modelId="{5506BE39-C06A-4D08-BB92-814D07442056}" type="presParOf" srcId="{1A367C7D-73DC-41E6-B090-A5A8854569BA}" destId="{9DE3FB9D-939C-4996-BBF8-B02E62DD3050}" srcOrd="0" destOrd="0" presId="urn:microsoft.com/office/officeart/2005/8/layout/pyramid2"/>
    <dgm:cxn modelId="{58960D7A-85D2-4A7E-B879-377DFD221DEE}" type="presParOf" srcId="{1A367C7D-73DC-41E6-B090-A5A8854569BA}" destId="{FD4FEC49-15BB-4B57-9AC9-37EFBBA7A23B}" srcOrd="1" destOrd="0" presId="urn:microsoft.com/office/officeart/2005/8/layout/pyramid2"/>
    <dgm:cxn modelId="{B1CB29B3-FB2E-4D2E-8CC2-0CF3C6714DD0}" type="presParOf" srcId="{1A367C7D-73DC-41E6-B090-A5A8854569BA}" destId="{010A7063-63C1-43D3-B131-E34878398FBC}" srcOrd="2" destOrd="0" presId="urn:microsoft.com/office/officeart/2005/8/layout/pyramid2"/>
    <dgm:cxn modelId="{BAA070E5-F053-4E81-9221-D4B7CEC11873}" type="presParOf" srcId="{1A367C7D-73DC-41E6-B090-A5A8854569BA}" destId="{81DB47F2-4A78-4045-A077-C2C54F051294}" srcOrd="3" destOrd="0" presId="urn:microsoft.com/office/officeart/2005/8/layout/pyramid2"/>
    <dgm:cxn modelId="{55B74D97-8B40-41C7-A20B-3319CFC46F97}" type="presParOf" srcId="{1A367C7D-73DC-41E6-B090-A5A8854569BA}" destId="{3202A9D1-B4B5-4F1F-98C1-3B68667DB1C1}" srcOrd="4" destOrd="0" presId="urn:microsoft.com/office/officeart/2005/8/layout/pyramid2"/>
    <dgm:cxn modelId="{A04620F0-0BCC-4BE2-AAA0-5F4D4896D184}" type="presParOf" srcId="{1A367C7D-73DC-41E6-B090-A5A8854569BA}" destId="{0712DA3F-771F-4FBE-BC0A-431D043CCD52}" srcOrd="5" destOrd="0" presId="urn:microsoft.com/office/officeart/2005/8/layout/pyramid2"/>
    <dgm:cxn modelId="{65F395D4-2374-42B1-9BA7-433BB4852A71}" type="presParOf" srcId="{1A367C7D-73DC-41E6-B090-A5A8854569BA}" destId="{23886AAD-EFC0-4CE6-BFDE-1F8BB4E06356}" srcOrd="6" destOrd="0" presId="urn:microsoft.com/office/officeart/2005/8/layout/pyramid2"/>
    <dgm:cxn modelId="{47286F53-0471-454C-AE8C-C2524CFE2683}" type="presParOf" srcId="{1A367C7D-73DC-41E6-B090-A5A8854569BA}" destId="{C98D9FFE-0D73-49C0-AF74-5CCE33ED8014}" srcOrd="7" destOrd="0" presId="urn:microsoft.com/office/officeart/2005/8/layout/pyramid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B15423-3F61-473C-BDD4-65A3CB0C8CB2}" type="doc">
      <dgm:prSet loTypeId="urn:microsoft.com/office/officeart/2005/8/layout/pList2" loCatId="list" qsTypeId="urn:microsoft.com/office/officeart/2005/8/quickstyle/simple1" qsCatId="simple" csTypeId="urn:microsoft.com/office/officeart/2005/8/colors/colorful5" csCatId="colorful" phldr="1"/>
      <dgm:spPr/>
      <dgm:t>
        <a:bodyPr/>
        <a:lstStyle/>
        <a:p>
          <a:endParaRPr lang="ru-RU"/>
        </a:p>
      </dgm:t>
    </dgm:pt>
    <dgm:pt modelId="{9E9452CF-EB34-484F-9A15-AB8519036E05}">
      <dgm:prSet phldrT="[Текст]" custT="1"/>
      <dgm:spPr/>
      <dgm:t>
        <a:bodyPr/>
        <a:lstStyle/>
        <a:p>
          <a:r>
            <a:rPr lang="ru-RU" altLang="ru-RU" sz="1400" dirty="0">
              <a:latin typeface="+mj-lt"/>
            </a:rPr>
            <a:t>Увеличение площадей, связности и целостности природных экосистем по меньшей мере на [X%], способствующее поддержанию здоровых и устойчивых популяций всех видов при одновременном сокращении числа видов, находящихся под угрозой исчезновения, на [X%] и сохранении генетического разнообразия</a:t>
          </a:r>
          <a:endParaRPr lang="ru-RU" sz="1400" dirty="0"/>
        </a:p>
      </dgm:t>
    </dgm:pt>
    <dgm:pt modelId="{E0A21B0B-53B0-4436-A934-4C585353A7C7}" type="parTrans" cxnId="{C2E8F6C9-4075-4103-81F4-96956301F616}">
      <dgm:prSet/>
      <dgm:spPr/>
      <dgm:t>
        <a:bodyPr/>
        <a:lstStyle/>
        <a:p>
          <a:endParaRPr lang="ru-RU"/>
        </a:p>
      </dgm:t>
    </dgm:pt>
    <dgm:pt modelId="{3BE7AB4E-9B66-4C72-9448-2937620193FC}" type="sibTrans" cxnId="{C2E8F6C9-4075-4103-81F4-96956301F616}">
      <dgm:prSet/>
      <dgm:spPr/>
      <dgm:t>
        <a:bodyPr/>
        <a:lstStyle/>
        <a:p>
          <a:endParaRPr lang="ru-RU"/>
        </a:p>
      </dgm:t>
    </dgm:pt>
    <dgm:pt modelId="{89C45FFB-23D3-432A-B77C-1D275A8914BD}">
      <dgm:prSet phldrT="[Текст]" custT="1"/>
      <dgm:spPr/>
      <dgm:t>
        <a:bodyPr/>
        <a:lstStyle/>
        <a:p>
          <a:pPr>
            <a:buNone/>
          </a:pPr>
          <a:r>
            <a:rPr lang="ru-RU" altLang="ru-RU" sz="1500" dirty="0">
              <a:latin typeface="+mj-lt"/>
            </a:rPr>
            <a:t>Оценка по достоинству, поддержание или увеличение вклада природы на благо человека посредством сохранения и устойчивого использования в целях содействия реализации глобальной повестки дня в области развития на благо всех людей</a:t>
          </a:r>
        </a:p>
      </dgm:t>
    </dgm:pt>
    <dgm:pt modelId="{407466C0-28B4-4D07-8212-2931DA859683}" type="parTrans" cxnId="{DAB73EA5-9A2E-473D-AAE2-7B14327EF22E}">
      <dgm:prSet/>
      <dgm:spPr/>
      <dgm:t>
        <a:bodyPr/>
        <a:lstStyle/>
        <a:p>
          <a:endParaRPr lang="ru-RU"/>
        </a:p>
      </dgm:t>
    </dgm:pt>
    <dgm:pt modelId="{DB5E89ED-D036-4B7B-A52B-D872F52B02F1}" type="sibTrans" cxnId="{DAB73EA5-9A2E-473D-AAE2-7B14327EF22E}">
      <dgm:prSet/>
      <dgm:spPr/>
      <dgm:t>
        <a:bodyPr/>
        <a:lstStyle/>
        <a:p>
          <a:endParaRPr lang="ru-RU"/>
        </a:p>
      </dgm:t>
    </dgm:pt>
    <dgm:pt modelId="{B225AC7C-D1F0-4483-832D-B09056825547}">
      <dgm:prSet phldrT="[Текст]" custT="1"/>
      <dgm:spPr/>
      <dgm:t>
        <a:bodyPr/>
        <a:lstStyle/>
        <a:p>
          <a:r>
            <a:rPr lang="ru-RU" sz="1900" i="0" dirty="0">
              <a:latin typeface="+mj-lt"/>
            </a:rPr>
            <a:t>Справедливое и равноправное распределение выгод от использования генетических ресурсов</a:t>
          </a:r>
          <a:endParaRPr lang="ru-RU" sz="1900" i="0" dirty="0"/>
        </a:p>
      </dgm:t>
    </dgm:pt>
    <dgm:pt modelId="{8DC4A8B3-BD56-4D33-9ECA-607F6849E4A9}" type="parTrans" cxnId="{CB91883C-893B-4DA1-897E-2E8029823958}">
      <dgm:prSet/>
      <dgm:spPr/>
      <dgm:t>
        <a:bodyPr/>
        <a:lstStyle/>
        <a:p>
          <a:endParaRPr lang="ru-RU"/>
        </a:p>
      </dgm:t>
    </dgm:pt>
    <dgm:pt modelId="{51E5E43E-5D88-43CF-A731-0C2F7CD61A76}" type="sibTrans" cxnId="{CB91883C-893B-4DA1-897E-2E8029823958}">
      <dgm:prSet/>
      <dgm:spPr/>
      <dgm:t>
        <a:bodyPr/>
        <a:lstStyle/>
        <a:p>
          <a:endParaRPr lang="ru-RU"/>
        </a:p>
      </dgm:t>
    </dgm:pt>
    <dgm:pt modelId="{26E39E7A-A990-4E05-8C49-61A1577CFEB6}">
      <dgm:prSet custT="1"/>
      <dgm:spPr/>
      <dgm:t>
        <a:bodyPr/>
        <a:lstStyle/>
        <a:p>
          <a:r>
            <a:rPr lang="ru-RU" sz="1900" i="0" dirty="0">
              <a:latin typeface="+mj-lt"/>
            </a:rPr>
            <a:t>Наличие средств осуществления для достижения всех целей и выполнения всех задач рамочной программы </a:t>
          </a:r>
          <a:endParaRPr lang="ru-RU" altLang="ru-RU" sz="1900" i="0" dirty="0">
            <a:latin typeface="+mj-lt"/>
          </a:endParaRPr>
        </a:p>
      </dgm:t>
    </dgm:pt>
    <dgm:pt modelId="{9D845F70-1633-46C0-BF52-2A0AAC565715}" type="parTrans" cxnId="{2AE81885-E94F-4883-8148-F35229D0C21A}">
      <dgm:prSet/>
      <dgm:spPr/>
      <dgm:t>
        <a:bodyPr/>
        <a:lstStyle/>
        <a:p>
          <a:endParaRPr lang="ru-RU"/>
        </a:p>
      </dgm:t>
    </dgm:pt>
    <dgm:pt modelId="{2B9CF221-9164-4CB0-A898-8FC9DEB40B83}" type="sibTrans" cxnId="{2AE81885-E94F-4883-8148-F35229D0C21A}">
      <dgm:prSet/>
      <dgm:spPr/>
      <dgm:t>
        <a:bodyPr/>
        <a:lstStyle/>
        <a:p>
          <a:endParaRPr lang="ru-RU"/>
        </a:p>
      </dgm:t>
    </dgm:pt>
    <dgm:pt modelId="{371E382B-CF7E-4C5A-BD0A-839CA07B38FC}" type="pres">
      <dgm:prSet presAssocID="{3FB15423-3F61-473C-BDD4-65A3CB0C8CB2}" presName="Name0" presStyleCnt="0">
        <dgm:presLayoutVars>
          <dgm:dir/>
          <dgm:resizeHandles val="exact"/>
        </dgm:presLayoutVars>
      </dgm:prSet>
      <dgm:spPr/>
    </dgm:pt>
    <dgm:pt modelId="{4EC8F965-90EC-4354-ADAA-A6F4C076767E}" type="pres">
      <dgm:prSet presAssocID="{3FB15423-3F61-473C-BDD4-65A3CB0C8CB2}" presName="bkgdShp" presStyleLbl="alignAccFollowNode1" presStyleIdx="0" presStyleCnt="1" custScaleY="46463" custLinFactNeighborY="-16130">
        <dgm:style>
          <a:lnRef idx="0">
            <a:schemeClr val="accent4"/>
          </a:lnRef>
          <a:fillRef idx="3">
            <a:schemeClr val="accent4"/>
          </a:fillRef>
          <a:effectRef idx="3">
            <a:schemeClr val="accent4"/>
          </a:effectRef>
          <a:fontRef idx="minor">
            <a:schemeClr val="lt1"/>
          </a:fontRef>
        </dgm:style>
      </dgm:prSet>
      <dgm:spPr/>
    </dgm:pt>
    <dgm:pt modelId="{204B9E5F-11FD-4142-B9C2-24353E135480}" type="pres">
      <dgm:prSet presAssocID="{3FB15423-3F61-473C-BDD4-65A3CB0C8CB2}" presName="linComp" presStyleCnt="0"/>
      <dgm:spPr/>
    </dgm:pt>
    <dgm:pt modelId="{3F4CDAE6-276C-41B9-A542-CA77FB1C4466}" type="pres">
      <dgm:prSet presAssocID="{9E9452CF-EB34-484F-9A15-AB8519036E05}" presName="compNode" presStyleCnt="0"/>
      <dgm:spPr/>
    </dgm:pt>
    <dgm:pt modelId="{9094A5ED-D5F1-42CA-AA39-053416551B06}" type="pres">
      <dgm:prSet presAssocID="{9E9452CF-EB34-484F-9A15-AB8519036E05}" presName="node" presStyleLbl="node1" presStyleIdx="0" presStyleCnt="4" custScaleY="129463" custLinFactNeighborX="5257" custLinFactNeighborY="-10350">
        <dgm:presLayoutVars>
          <dgm:bulletEnabled val="1"/>
        </dgm:presLayoutVars>
      </dgm:prSet>
      <dgm:spPr/>
    </dgm:pt>
    <dgm:pt modelId="{7DEA7E22-1AEA-4FB4-8A73-9ED935C562A5}" type="pres">
      <dgm:prSet presAssocID="{9E9452CF-EB34-484F-9A15-AB8519036E05}" presName="invisiNode" presStyleLbl="node1" presStyleIdx="0" presStyleCnt="4"/>
      <dgm:spPr/>
    </dgm:pt>
    <dgm:pt modelId="{6C63B979-D08C-4ACB-B9B7-603694F54868}" type="pres">
      <dgm:prSet presAssocID="{9E9452CF-EB34-484F-9A15-AB8519036E05}" presName="imagNode" presStyleLbl="fgImgPlace1" presStyleIdx="0" presStyleCnt="4" custScaleY="41897" custLinFactNeighborX="5101" custLinFactNeighborY="9826"/>
      <dgm:spPr/>
    </dgm:pt>
    <dgm:pt modelId="{5E625532-642E-4225-81E6-FBB4A6DA66AB}" type="pres">
      <dgm:prSet presAssocID="{3BE7AB4E-9B66-4C72-9448-2937620193FC}" presName="sibTrans" presStyleLbl="sibTrans2D1" presStyleIdx="0" presStyleCnt="0"/>
      <dgm:spPr/>
    </dgm:pt>
    <dgm:pt modelId="{474A849A-7A3E-46BC-AA30-F33ABAD432A2}" type="pres">
      <dgm:prSet presAssocID="{89C45FFB-23D3-432A-B77C-1D275A8914BD}" presName="compNode" presStyleCnt="0"/>
      <dgm:spPr/>
    </dgm:pt>
    <dgm:pt modelId="{0BE615B6-0F82-48A3-A433-7B50BE3B3A13}" type="pres">
      <dgm:prSet presAssocID="{89C45FFB-23D3-432A-B77C-1D275A8914BD}" presName="node" presStyleLbl="node1" presStyleIdx="1" presStyleCnt="4" custScaleY="129463" custLinFactNeighborX="2433" custLinFactNeighborY="-11174">
        <dgm:presLayoutVars>
          <dgm:bulletEnabled val="1"/>
        </dgm:presLayoutVars>
      </dgm:prSet>
      <dgm:spPr/>
    </dgm:pt>
    <dgm:pt modelId="{E05527C9-561C-489E-8487-7406C5ABA2D0}" type="pres">
      <dgm:prSet presAssocID="{89C45FFB-23D3-432A-B77C-1D275A8914BD}" presName="invisiNode" presStyleLbl="node1" presStyleIdx="1" presStyleCnt="4"/>
      <dgm:spPr/>
    </dgm:pt>
    <dgm:pt modelId="{54A65487-57CC-4916-97F7-25E2FE04EA10}" type="pres">
      <dgm:prSet presAssocID="{89C45FFB-23D3-432A-B77C-1D275A8914BD}" presName="imagNode" presStyleLbl="fgImgPlace1" presStyleIdx="1" presStyleCnt="4" custScaleY="41897" custLinFactNeighborX="2435" custLinFactNeighborY="9341"/>
      <dgm:spPr/>
    </dgm:pt>
    <dgm:pt modelId="{29D55DBD-5F35-4802-9463-221FEE38511F}" type="pres">
      <dgm:prSet presAssocID="{DB5E89ED-D036-4B7B-A52B-D872F52B02F1}" presName="sibTrans" presStyleLbl="sibTrans2D1" presStyleIdx="0" presStyleCnt="0"/>
      <dgm:spPr/>
    </dgm:pt>
    <dgm:pt modelId="{CAEB1D7D-07EF-449A-8312-2DBB64099B2C}" type="pres">
      <dgm:prSet presAssocID="{B225AC7C-D1F0-4483-832D-B09056825547}" presName="compNode" presStyleCnt="0"/>
      <dgm:spPr/>
    </dgm:pt>
    <dgm:pt modelId="{EC9E6DAD-E629-44CF-A5C2-2FBD7C8E0278}" type="pres">
      <dgm:prSet presAssocID="{B225AC7C-D1F0-4483-832D-B09056825547}" presName="node" presStyleLbl="node1" presStyleIdx="2" presStyleCnt="4" custScaleY="129463" custLinFactNeighborX="-487" custLinFactNeighborY="-11832">
        <dgm:presLayoutVars>
          <dgm:bulletEnabled val="1"/>
        </dgm:presLayoutVars>
      </dgm:prSet>
      <dgm:spPr/>
    </dgm:pt>
    <dgm:pt modelId="{E3B91C17-DC56-44B3-B514-AD283964C27F}" type="pres">
      <dgm:prSet presAssocID="{B225AC7C-D1F0-4483-832D-B09056825547}" presName="invisiNode" presStyleLbl="node1" presStyleIdx="2" presStyleCnt="4"/>
      <dgm:spPr/>
    </dgm:pt>
    <dgm:pt modelId="{32109075-5484-49F2-ABFF-74F7F6D53666}" type="pres">
      <dgm:prSet presAssocID="{B225AC7C-D1F0-4483-832D-B09056825547}" presName="imagNode" presStyleLbl="fgImgPlace1" presStyleIdx="2" presStyleCnt="4" custScaleY="41897" custLinFactNeighborX="-486" custLinFactNeighborY="10606"/>
      <dgm:spPr/>
    </dgm:pt>
    <dgm:pt modelId="{D6F13985-2986-495E-BAD6-004CBC9FFC87}" type="pres">
      <dgm:prSet presAssocID="{51E5E43E-5D88-43CF-A731-0C2F7CD61A76}" presName="sibTrans" presStyleLbl="sibTrans2D1" presStyleIdx="0" presStyleCnt="0"/>
      <dgm:spPr/>
    </dgm:pt>
    <dgm:pt modelId="{5DEAB895-3D29-4C13-8898-0A0CDF99EE7B}" type="pres">
      <dgm:prSet presAssocID="{26E39E7A-A990-4E05-8C49-61A1577CFEB6}" presName="compNode" presStyleCnt="0"/>
      <dgm:spPr/>
    </dgm:pt>
    <dgm:pt modelId="{E9930F6A-8BF4-47B1-8C4E-835C2565FCCF}" type="pres">
      <dgm:prSet presAssocID="{26E39E7A-A990-4E05-8C49-61A1577CFEB6}" presName="node" presStyleLbl="node1" presStyleIdx="3" presStyleCnt="4" custScaleY="129463" custLinFactNeighborX="-3894" custLinFactNeighborY="-11832">
        <dgm:presLayoutVars>
          <dgm:bulletEnabled val="1"/>
        </dgm:presLayoutVars>
      </dgm:prSet>
      <dgm:spPr/>
    </dgm:pt>
    <dgm:pt modelId="{7293CD7F-42E1-4048-A9B4-E40847CFEC14}" type="pres">
      <dgm:prSet presAssocID="{26E39E7A-A990-4E05-8C49-61A1577CFEB6}" presName="invisiNode" presStyleLbl="node1" presStyleIdx="3" presStyleCnt="4"/>
      <dgm:spPr/>
    </dgm:pt>
    <dgm:pt modelId="{6AF3B7E7-D3AF-4FED-A40D-C75CEEE192EF}" type="pres">
      <dgm:prSet presAssocID="{26E39E7A-A990-4E05-8C49-61A1577CFEB6}" presName="imagNode" presStyleLbl="fgImgPlace1" presStyleIdx="3" presStyleCnt="4" custScaleY="41897" custLinFactNeighborX="-3893" custLinFactNeighborY="10606"/>
      <dgm:spPr/>
    </dgm:pt>
  </dgm:ptLst>
  <dgm:cxnLst>
    <dgm:cxn modelId="{CB91883C-893B-4DA1-897E-2E8029823958}" srcId="{3FB15423-3F61-473C-BDD4-65A3CB0C8CB2}" destId="{B225AC7C-D1F0-4483-832D-B09056825547}" srcOrd="2" destOrd="0" parTransId="{8DC4A8B3-BD56-4D33-9ECA-607F6849E4A9}" sibTransId="{51E5E43E-5D88-43CF-A731-0C2F7CD61A76}"/>
    <dgm:cxn modelId="{4DA59D63-0600-4BF7-B9E8-320FFB7BFF7C}" type="presOf" srcId="{51E5E43E-5D88-43CF-A731-0C2F7CD61A76}" destId="{D6F13985-2986-495E-BAD6-004CBC9FFC87}" srcOrd="0" destOrd="0" presId="urn:microsoft.com/office/officeart/2005/8/layout/pList2"/>
    <dgm:cxn modelId="{0814C37A-D8C6-4B09-9216-234E7E073AB3}" type="presOf" srcId="{3BE7AB4E-9B66-4C72-9448-2937620193FC}" destId="{5E625532-642E-4225-81E6-FBB4A6DA66AB}" srcOrd="0" destOrd="0" presId="urn:microsoft.com/office/officeart/2005/8/layout/pList2"/>
    <dgm:cxn modelId="{2AE81885-E94F-4883-8148-F35229D0C21A}" srcId="{3FB15423-3F61-473C-BDD4-65A3CB0C8CB2}" destId="{26E39E7A-A990-4E05-8C49-61A1577CFEB6}" srcOrd="3" destOrd="0" parTransId="{9D845F70-1633-46C0-BF52-2A0AAC565715}" sibTransId="{2B9CF221-9164-4CB0-A898-8FC9DEB40B83}"/>
    <dgm:cxn modelId="{FFBF6F9F-EADF-4529-A05E-16F35D830348}" type="presOf" srcId="{9E9452CF-EB34-484F-9A15-AB8519036E05}" destId="{9094A5ED-D5F1-42CA-AA39-053416551B06}" srcOrd="0" destOrd="0" presId="urn:microsoft.com/office/officeart/2005/8/layout/pList2"/>
    <dgm:cxn modelId="{DAB73EA5-9A2E-473D-AAE2-7B14327EF22E}" srcId="{3FB15423-3F61-473C-BDD4-65A3CB0C8CB2}" destId="{89C45FFB-23D3-432A-B77C-1D275A8914BD}" srcOrd="1" destOrd="0" parTransId="{407466C0-28B4-4D07-8212-2931DA859683}" sibTransId="{DB5E89ED-D036-4B7B-A52B-D872F52B02F1}"/>
    <dgm:cxn modelId="{384D1FB5-1959-49C1-83AA-93C68C1CCF6C}" type="presOf" srcId="{3FB15423-3F61-473C-BDD4-65A3CB0C8CB2}" destId="{371E382B-CF7E-4C5A-BD0A-839CA07B38FC}" srcOrd="0" destOrd="0" presId="urn:microsoft.com/office/officeart/2005/8/layout/pList2"/>
    <dgm:cxn modelId="{8A272DBB-82AC-428A-903A-74119B9F9DBC}" type="presOf" srcId="{26E39E7A-A990-4E05-8C49-61A1577CFEB6}" destId="{E9930F6A-8BF4-47B1-8C4E-835C2565FCCF}" srcOrd="0" destOrd="0" presId="urn:microsoft.com/office/officeart/2005/8/layout/pList2"/>
    <dgm:cxn modelId="{C2E8F6C9-4075-4103-81F4-96956301F616}" srcId="{3FB15423-3F61-473C-BDD4-65A3CB0C8CB2}" destId="{9E9452CF-EB34-484F-9A15-AB8519036E05}" srcOrd="0" destOrd="0" parTransId="{E0A21B0B-53B0-4436-A934-4C585353A7C7}" sibTransId="{3BE7AB4E-9B66-4C72-9448-2937620193FC}"/>
    <dgm:cxn modelId="{F679AAE9-57C1-438B-AF01-A57B872EB490}" type="presOf" srcId="{B225AC7C-D1F0-4483-832D-B09056825547}" destId="{EC9E6DAD-E629-44CF-A5C2-2FBD7C8E0278}" srcOrd="0" destOrd="0" presId="urn:microsoft.com/office/officeart/2005/8/layout/pList2"/>
    <dgm:cxn modelId="{8B4D30F3-84C5-41CA-8C7B-5150EC209B98}" type="presOf" srcId="{89C45FFB-23D3-432A-B77C-1D275A8914BD}" destId="{0BE615B6-0F82-48A3-A433-7B50BE3B3A13}" srcOrd="0" destOrd="0" presId="urn:microsoft.com/office/officeart/2005/8/layout/pList2"/>
    <dgm:cxn modelId="{C0F73EFC-0FAC-439E-A76C-D615ADDED9AC}" type="presOf" srcId="{DB5E89ED-D036-4B7B-A52B-D872F52B02F1}" destId="{29D55DBD-5F35-4802-9463-221FEE38511F}" srcOrd="0" destOrd="0" presId="urn:microsoft.com/office/officeart/2005/8/layout/pList2"/>
    <dgm:cxn modelId="{458C1DE0-4042-48D2-96D5-8C3BB6C52E32}" type="presParOf" srcId="{371E382B-CF7E-4C5A-BD0A-839CA07B38FC}" destId="{4EC8F965-90EC-4354-ADAA-A6F4C076767E}" srcOrd="0" destOrd="0" presId="urn:microsoft.com/office/officeart/2005/8/layout/pList2"/>
    <dgm:cxn modelId="{AB00949F-E114-437F-8A18-9C14A871248F}" type="presParOf" srcId="{371E382B-CF7E-4C5A-BD0A-839CA07B38FC}" destId="{204B9E5F-11FD-4142-B9C2-24353E135480}" srcOrd="1" destOrd="0" presId="urn:microsoft.com/office/officeart/2005/8/layout/pList2"/>
    <dgm:cxn modelId="{85A5CD2B-E5BE-482B-895A-E20CB54D07B2}" type="presParOf" srcId="{204B9E5F-11FD-4142-B9C2-24353E135480}" destId="{3F4CDAE6-276C-41B9-A542-CA77FB1C4466}" srcOrd="0" destOrd="0" presId="urn:microsoft.com/office/officeart/2005/8/layout/pList2"/>
    <dgm:cxn modelId="{9640CBD3-A8D4-4CA4-A872-CBCC124C8293}" type="presParOf" srcId="{3F4CDAE6-276C-41B9-A542-CA77FB1C4466}" destId="{9094A5ED-D5F1-42CA-AA39-053416551B06}" srcOrd="0" destOrd="0" presId="urn:microsoft.com/office/officeart/2005/8/layout/pList2"/>
    <dgm:cxn modelId="{08CD20AF-6EED-45F5-AE50-D9DB8B764397}" type="presParOf" srcId="{3F4CDAE6-276C-41B9-A542-CA77FB1C4466}" destId="{7DEA7E22-1AEA-4FB4-8A73-9ED935C562A5}" srcOrd="1" destOrd="0" presId="urn:microsoft.com/office/officeart/2005/8/layout/pList2"/>
    <dgm:cxn modelId="{7A6493FA-6ABB-447F-91FF-41014FE93D42}" type="presParOf" srcId="{3F4CDAE6-276C-41B9-A542-CA77FB1C4466}" destId="{6C63B979-D08C-4ACB-B9B7-603694F54868}" srcOrd="2" destOrd="0" presId="urn:microsoft.com/office/officeart/2005/8/layout/pList2"/>
    <dgm:cxn modelId="{9DA8F4DC-C157-4C32-8DA2-7FE848C73F19}" type="presParOf" srcId="{204B9E5F-11FD-4142-B9C2-24353E135480}" destId="{5E625532-642E-4225-81E6-FBB4A6DA66AB}" srcOrd="1" destOrd="0" presId="urn:microsoft.com/office/officeart/2005/8/layout/pList2"/>
    <dgm:cxn modelId="{80ADD021-3DE9-4501-A350-9A44A05D9606}" type="presParOf" srcId="{204B9E5F-11FD-4142-B9C2-24353E135480}" destId="{474A849A-7A3E-46BC-AA30-F33ABAD432A2}" srcOrd="2" destOrd="0" presId="urn:microsoft.com/office/officeart/2005/8/layout/pList2"/>
    <dgm:cxn modelId="{EA5400E2-FED5-4933-BB73-8DADADBC06EF}" type="presParOf" srcId="{474A849A-7A3E-46BC-AA30-F33ABAD432A2}" destId="{0BE615B6-0F82-48A3-A433-7B50BE3B3A13}" srcOrd="0" destOrd="0" presId="urn:microsoft.com/office/officeart/2005/8/layout/pList2"/>
    <dgm:cxn modelId="{59A42E17-4475-4C6E-885B-0510C5ECF1DF}" type="presParOf" srcId="{474A849A-7A3E-46BC-AA30-F33ABAD432A2}" destId="{E05527C9-561C-489E-8487-7406C5ABA2D0}" srcOrd="1" destOrd="0" presId="urn:microsoft.com/office/officeart/2005/8/layout/pList2"/>
    <dgm:cxn modelId="{1DAFE399-36A8-4F9A-BB87-AC0C51C9207B}" type="presParOf" srcId="{474A849A-7A3E-46BC-AA30-F33ABAD432A2}" destId="{54A65487-57CC-4916-97F7-25E2FE04EA10}" srcOrd="2" destOrd="0" presId="urn:microsoft.com/office/officeart/2005/8/layout/pList2"/>
    <dgm:cxn modelId="{68BAD626-54CC-4BA0-96AE-5F3F2047E4A9}" type="presParOf" srcId="{204B9E5F-11FD-4142-B9C2-24353E135480}" destId="{29D55DBD-5F35-4802-9463-221FEE38511F}" srcOrd="3" destOrd="0" presId="urn:microsoft.com/office/officeart/2005/8/layout/pList2"/>
    <dgm:cxn modelId="{D1501A1F-6B88-4523-AE3F-815398765CC8}" type="presParOf" srcId="{204B9E5F-11FD-4142-B9C2-24353E135480}" destId="{CAEB1D7D-07EF-449A-8312-2DBB64099B2C}" srcOrd="4" destOrd="0" presId="urn:microsoft.com/office/officeart/2005/8/layout/pList2"/>
    <dgm:cxn modelId="{802BE2DF-47C7-4E42-87BF-7A9AFAC97BF0}" type="presParOf" srcId="{CAEB1D7D-07EF-449A-8312-2DBB64099B2C}" destId="{EC9E6DAD-E629-44CF-A5C2-2FBD7C8E0278}" srcOrd="0" destOrd="0" presId="urn:microsoft.com/office/officeart/2005/8/layout/pList2"/>
    <dgm:cxn modelId="{99C7A0A2-D8FC-4E76-A691-B81A4D31756F}" type="presParOf" srcId="{CAEB1D7D-07EF-449A-8312-2DBB64099B2C}" destId="{E3B91C17-DC56-44B3-B514-AD283964C27F}" srcOrd="1" destOrd="0" presId="urn:microsoft.com/office/officeart/2005/8/layout/pList2"/>
    <dgm:cxn modelId="{F6B4A698-2EFE-4E1A-B316-5A3254C2D5B8}" type="presParOf" srcId="{CAEB1D7D-07EF-449A-8312-2DBB64099B2C}" destId="{32109075-5484-49F2-ABFF-74F7F6D53666}" srcOrd="2" destOrd="0" presId="urn:microsoft.com/office/officeart/2005/8/layout/pList2"/>
    <dgm:cxn modelId="{01FB13AE-503A-4F07-BDC7-CE1E50BB9DE0}" type="presParOf" srcId="{204B9E5F-11FD-4142-B9C2-24353E135480}" destId="{D6F13985-2986-495E-BAD6-004CBC9FFC87}" srcOrd="5" destOrd="0" presId="urn:microsoft.com/office/officeart/2005/8/layout/pList2"/>
    <dgm:cxn modelId="{B05A2349-6249-4FAC-A74F-89DE0CCEFA2E}" type="presParOf" srcId="{204B9E5F-11FD-4142-B9C2-24353E135480}" destId="{5DEAB895-3D29-4C13-8898-0A0CDF99EE7B}" srcOrd="6" destOrd="0" presId="urn:microsoft.com/office/officeart/2005/8/layout/pList2"/>
    <dgm:cxn modelId="{096A5E2F-9EF7-4EDF-9538-F566BDB5D69F}" type="presParOf" srcId="{5DEAB895-3D29-4C13-8898-0A0CDF99EE7B}" destId="{E9930F6A-8BF4-47B1-8C4E-835C2565FCCF}" srcOrd="0" destOrd="0" presId="urn:microsoft.com/office/officeart/2005/8/layout/pList2"/>
    <dgm:cxn modelId="{B1111B60-9EBA-456A-8FB1-409FBE8D6ABC}" type="presParOf" srcId="{5DEAB895-3D29-4C13-8898-0A0CDF99EE7B}" destId="{7293CD7F-42E1-4048-A9B4-E40847CFEC14}" srcOrd="1" destOrd="0" presId="urn:microsoft.com/office/officeart/2005/8/layout/pList2"/>
    <dgm:cxn modelId="{49D332FF-1E58-4278-81D8-E8E985DB9575}" type="presParOf" srcId="{5DEAB895-3D29-4C13-8898-0A0CDF99EE7B}" destId="{6AF3B7E7-D3AF-4FED-A40D-C75CEEE192EF}" srcOrd="2" destOrd="0" presId="urn:microsoft.com/office/officeart/2005/8/layout/pList2"/>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E79E6C-38EC-4CF1-A9D3-F6B86058161C}">
      <dsp:nvSpPr>
        <dsp:cNvPr id="0" name=""/>
        <dsp:cNvSpPr/>
      </dsp:nvSpPr>
      <dsp:spPr>
        <a:xfrm>
          <a:off x="0" y="0"/>
          <a:ext cx="5052333" cy="5733632"/>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E3FB9D-939C-4996-BBF8-B02E62DD3050}">
      <dsp:nvSpPr>
        <dsp:cNvPr id="0" name=""/>
        <dsp:cNvSpPr/>
      </dsp:nvSpPr>
      <dsp:spPr>
        <a:xfrm>
          <a:off x="2526166" y="573923"/>
          <a:ext cx="3284017" cy="1019063"/>
        </a:xfrm>
        <a:prstGeom prst="roundRect">
          <a:avLst/>
        </a:prstGeom>
        <a:solidFill>
          <a:schemeClr val="accent4"/>
        </a:solidFill>
        <a:ln w="19050" cap="flat" cmpd="sng" algn="ctr">
          <a:solidFill>
            <a:schemeClr val="lt1"/>
          </a:solidFill>
          <a:prstDash val="solid"/>
          <a:miter lim="800000"/>
        </a:ln>
        <a:effectLst/>
      </dsp:spPr>
      <dsp:style>
        <a:lnRef idx="3">
          <a:schemeClr val="lt1"/>
        </a:lnRef>
        <a:fillRef idx="1">
          <a:schemeClr val="accent4"/>
        </a:fillRef>
        <a:effectRef idx="1">
          <a:schemeClr val="accent4"/>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ru-RU" sz="2500" kern="1200" dirty="0">
              <a:latin typeface="+mn-lt"/>
            </a:rPr>
            <a:t>Влияние на земельные ресурсы</a:t>
          </a:r>
        </a:p>
      </dsp:txBody>
      <dsp:txXfrm>
        <a:off x="2575913" y="623670"/>
        <a:ext cx="3184523" cy="919569"/>
      </dsp:txXfrm>
    </dsp:sp>
    <dsp:sp modelId="{010A7063-63C1-43D3-B131-E34878398FBC}">
      <dsp:nvSpPr>
        <dsp:cNvPr id="0" name=""/>
        <dsp:cNvSpPr/>
      </dsp:nvSpPr>
      <dsp:spPr>
        <a:xfrm>
          <a:off x="2526166" y="1720369"/>
          <a:ext cx="3284017" cy="1019063"/>
        </a:xfrm>
        <a:prstGeom prst="roundRect">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ru-RU" sz="2500" kern="1200" dirty="0">
              <a:latin typeface="+mn-lt"/>
            </a:rPr>
            <a:t>Влияние на </a:t>
          </a:r>
          <a:r>
            <a:rPr lang="ru-RU" sz="2500" kern="1200" dirty="0" err="1">
              <a:latin typeface="+mn-lt"/>
            </a:rPr>
            <a:t>агроэкосистемы</a:t>
          </a:r>
          <a:endParaRPr lang="ru-RU" sz="2500" kern="1200" dirty="0">
            <a:latin typeface="+mn-lt"/>
          </a:endParaRPr>
        </a:p>
      </dsp:txBody>
      <dsp:txXfrm>
        <a:off x="2575913" y="1770116"/>
        <a:ext cx="3184523" cy="919569"/>
      </dsp:txXfrm>
    </dsp:sp>
    <dsp:sp modelId="{3202A9D1-B4B5-4F1F-98C1-3B68667DB1C1}">
      <dsp:nvSpPr>
        <dsp:cNvPr id="0" name=""/>
        <dsp:cNvSpPr/>
      </dsp:nvSpPr>
      <dsp:spPr>
        <a:xfrm>
          <a:off x="2526166" y="2866815"/>
          <a:ext cx="3284017" cy="1019063"/>
        </a:xfrm>
        <a:prstGeom prst="roundRect">
          <a:avLst/>
        </a:prstGeom>
        <a:solidFill>
          <a:schemeClr val="accent6">
            <a:lumMod val="75000"/>
          </a:schemeClr>
        </a:solidFill>
        <a:ln w="6350" cap="flat" cmpd="sng" algn="ctr">
          <a:solidFill>
            <a:schemeClr val="accent6"/>
          </a:solidFill>
          <a:prstDash val="solid"/>
          <a:miter lim="800000"/>
        </a:ln>
        <a:effectLst/>
      </dsp:spPr>
      <dsp:style>
        <a:lnRef idx="1">
          <a:schemeClr val="accent6"/>
        </a:lnRef>
        <a:fillRef idx="3">
          <a:schemeClr val="accent6"/>
        </a:fillRef>
        <a:effectRef idx="2">
          <a:schemeClr val="accent6"/>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ru-RU" sz="2500" kern="1200" dirty="0">
              <a:latin typeface="+mn-lt"/>
            </a:rPr>
            <a:t>Влияние на лесные ресурсы</a:t>
          </a:r>
        </a:p>
      </dsp:txBody>
      <dsp:txXfrm>
        <a:off x="2575913" y="2916562"/>
        <a:ext cx="3184523" cy="919569"/>
      </dsp:txXfrm>
    </dsp:sp>
    <dsp:sp modelId="{23886AAD-EFC0-4CE6-BFDE-1F8BB4E06356}">
      <dsp:nvSpPr>
        <dsp:cNvPr id="0" name=""/>
        <dsp:cNvSpPr/>
      </dsp:nvSpPr>
      <dsp:spPr>
        <a:xfrm>
          <a:off x="2526166" y="4013521"/>
          <a:ext cx="3284017" cy="1019063"/>
        </a:xfrm>
        <a:prstGeom prst="roundRect">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ru-RU" sz="2500" kern="1200" dirty="0">
              <a:latin typeface="+mn-lt"/>
            </a:rPr>
            <a:t>Влияние на водные ресурсы</a:t>
          </a:r>
        </a:p>
      </dsp:txBody>
      <dsp:txXfrm>
        <a:off x="2575913" y="4063268"/>
        <a:ext cx="3184523" cy="9195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C8F965-90EC-4354-ADAA-A6F4C076767E}">
      <dsp:nvSpPr>
        <dsp:cNvPr id="0" name=""/>
        <dsp:cNvSpPr/>
      </dsp:nvSpPr>
      <dsp:spPr>
        <a:xfrm>
          <a:off x="0" y="247283"/>
          <a:ext cx="9147969" cy="1079997"/>
        </a:xfrm>
        <a:prstGeom prst="roundRect">
          <a:avLst>
            <a:gd name="adj" fmla="val 10000"/>
          </a:avLst>
        </a:prstGeom>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4"/>
        </a:lnRef>
        <a:fillRef idx="3">
          <a:schemeClr val="accent4"/>
        </a:fillRef>
        <a:effectRef idx="3">
          <a:schemeClr val="accent4"/>
        </a:effectRef>
        <a:fontRef idx="minor">
          <a:schemeClr val="lt1"/>
        </a:fontRef>
      </dsp:style>
    </dsp:sp>
    <dsp:sp modelId="{6C63B979-D08C-4ACB-B9B7-603694F54868}">
      <dsp:nvSpPr>
        <dsp:cNvPr id="0" name=""/>
        <dsp:cNvSpPr/>
      </dsp:nvSpPr>
      <dsp:spPr>
        <a:xfrm>
          <a:off x="383004" y="763362"/>
          <a:ext cx="1996665" cy="714166"/>
        </a:xfrm>
        <a:prstGeom prst="roundRect">
          <a:avLst>
            <a:gd name="adj" fmla="val 10000"/>
          </a:avLst>
        </a:prstGeom>
        <a:solidFill>
          <a:schemeClr val="accent5">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94A5ED-D5F1-42CA-AA39-053416551B06}">
      <dsp:nvSpPr>
        <dsp:cNvPr id="0" name=""/>
        <dsp:cNvSpPr/>
      </dsp:nvSpPr>
      <dsp:spPr>
        <a:xfrm rot="10800000">
          <a:off x="386119" y="1402609"/>
          <a:ext cx="1996665" cy="3677995"/>
        </a:xfrm>
        <a:prstGeom prst="round2SameRect">
          <a:avLst>
            <a:gd name="adj1" fmla="val 10500"/>
            <a:gd name="adj2" fmla="val 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ru-RU" altLang="ru-RU" sz="1400" kern="1200" dirty="0">
              <a:latin typeface="+mj-lt"/>
            </a:rPr>
            <a:t>Увеличение площадей, связности и целостности природных экосистем по меньшей мере на [X%], способствующее поддержанию здоровых и устойчивых популяций всех видов при одновременном сокращении числа видов, находящихся под угрозой исчезновения, на [X%] и сохранении генетического разнообразия</a:t>
          </a:r>
          <a:endParaRPr lang="ru-RU" sz="1400" kern="1200" dirty="0"/>
        </a:p>
      </dsp:txBody>
      <dsp:txXfrm rot="10800000">
        <a:off x="447523" y="1402609"/>
        <a:ext cx="1873857" cy="3616591"/>
      </dsp:txXfrm>
    </dsp:sp>
    <dsp:sp modelId="{54A65487-57CC-4916-97F7-25E2FE04EA10}">
      <dsp:nvSpPr>
        <dsp:cNvPr id="0" name=""/>
        <dsp:cNvSpPr/>
      </dsp:nvSpPr>
      <dsp:spPr>
        <a:xfrm>
          <a:off x="2526104" y="755094"/>
          <a:ext cx="1996665" cy="714166"/>
        </a:xfrm>
        <a:prstGeom prst="roundRect">
          <a:avLst>
            <a:gd name="adj" fmla="val 10000"/>
          </a:avLst>
        </a:prstGeom>
        <a:solidFill>
          <a:schemeClr val="accent5">
            <a:tint val="50000"/>
            <a:hueOff val="-2243214"/>
            <a:satOff val="-7649"/>
            <a:lumOff val="-12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E615B6-0F82-48A3-A433-7B50BE3B3A13}">
      <dsp:nvSpPr>
        <dsp:cNvPr id="0" name=""/>
        <dsp:cNvSpPr/>
      </dsp:nvSpPr>
      <dsp:spPr>
        <a:xfrm rot="10800000">
          <a:off x="2526065" y="1379200"/>
          <a:ext cx="1996665" cy="3677995"/>
        </a:xfrm>
        <a:prstGeom prst="round2SameRect">
          <a:avLst>
            <a:gd name="adj1" fmla="val 10500"/>
            <a:gd name="adj2" fmla="val 0"/>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ru-RU" altLang="ru-RU" sz="1500" kern="1200" dirty="0">
              <a:latin typeface="+mj-lt"/>
            </a:rPr>
            <a:t>Оценка по достоинству, поддержание или увеличение вклада природы на благо человека посредством сохранения и устойчивого использования в целях содействия реализации глобальной повестки дня в области развития на благо всех людей</a:t>
          </a:r>
        </a:p>
      </dsp:txBody>
      <dsp:txXfrm rot="10800000">
        <a:off x="2587469" y="1379200"/>
        <a:ext cx="1873857" cy="3616591"/>
      </dsp:txXfrm>
    </dsp:sp>
    <dsp:sp modelId="{32109075-5484-49F2-ABFF-74F7F6D53666}">
      <dsp:nvSpPr>
        <dsp:cNvPr id="0" name=""/>
        <dsp:cNvSpPr/>
      </dsp:nvSpPr>
      <dsp:spPr>
        <a:xfrm>
          <a:off x="4664113" y="776657"/>
          <a:ext cx="1996665" cy="714166"/>
        </a:xfrm>
        <a:prstGeom prst="roundRect">
          <a:avLst>
            <a:gd name="adj" fmla="val 10000"/>
          </a:avLst>
        </a:prstGeom>
        <a:solidFill>
          <a:schemeClr val="accent5">
            <a:tint val="50000"/>
            <a:hueOff val="-4486427"/>
            <a:satOff val="-15298"/>
            <a:lumOff val="-2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9E6DAD-E629-44CF-A5C2-2FBD7C8E0278}">
      <dsp:nvSpPr>
        <dsp:cNvPr id="0" name=""/>
        <dsp:cNvSpPr/>
      </dsp:nvSpPr>
      <dsp:spPr>
        <a:xfrm rot="10800000">
          <a:off x="4664093" y="1360506"/>
          <a:ext cx="1996665" cy="3677995"/>
        </a:xfrm>
        <a:prstGeom prst="round2SameRect">
          <a:avLst>
            <a:gd name="adj1" fmla="val 10500"/>
            <a:gd name="adj2" fmla="val 0"/>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0">
          <a:noAutofit/>
        </a:bodyPr>
        <a:lstStyle/>
        <a:p>
          <a:pPr marL="0" lvl="0" indent="0" algn="ctr" defTabSz="844550">
            <a:lnSpc>
              <a:spcPct val="90000"/>
            </a:lnSpc>
            <a:spcBef>
              <a:spcPct val="0"/>
            </a:spcBef>
            <a:spcAft>
              <a:spcPct val="35000"/>
            </a:spcAft>
            <a:buNone/>
          </a:pPr>
          <a:r>
            <a:rPr lang="ru-RU" sz="1900" i="0" kern="1200" dirty="0">
              <a:latin typeface="+mj-lt"/>
            </a:rPr>
            <a:t>Справедливое и равноправное распределение выгод от использования генетических ресурсов</a:t>
          </a:r>
          <a:endParaRPr lang="ru-RU" sz="1900" i="0" kern="1200" dirty="0"/>
        </a:p>
      </dsp:txBody>
      <dsp:txXfrm rot="10800000">
        <a:off x="4725497" y="1360506"/>
        <a:ext cx="1873857" cy="3616591"/>
      </dsp:txXfrm>
    </dsp:sp>
    <dsp:sp modelId="{6AF3B7E7-D3AF-4FED-A40D-C75CEEE192EF}">
      <dsp:nvSpPr>
        <dsp:cNvPr id="0" name=""/>
        <dsp:cNvSpPr/>
      </dsp:nvSpPr>
      <dsp:spPr>
        <a:xfrm>
          <a:off x="6792419" y="776657"/>
          <a:ext cx="1996665" cy="714166"/>
        </a:xfrm>
        <a:prstGeom prst="roundRect">
          <a:avLst>
            <a:gd name="adj" fmla="val 10000"/>
          </a:avLst>
        </a:prstGeom>
        <a:solidFill>
          <a:schemeClr val="accent5">
            <a:tint val="50000"/>
            <a:hueOff val="-6729641"/>
            <a:satOff val="-22947"/>
            <a:lumOff val="-38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930F6A-8BF4-47B1-8C4E-835C2565FCCF}">
      <dsp:nvSpPr>
        <dsp:cNvPr id="0" name=""/>
        <dsp:cNvSpPr/>
      </dsp:nvSpPr>
      <dsp:spPr>
        <a:xfrm rot="10800000">
          <a:off x="6792399" y="1360506"/>
          <a:ext cx="1996665" cy="3677995"/>
        </a:xfrm>
        <a:prstGeom prst="round2SameRect">
          <a:avLst>
            <a:gd name="adj1" fmla="val 10500"/>
            <a:gd name="adj2" fmla="val 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0">
          <a:noAutofit/>
        </a:bodyPr>
        <a:lstStyle/>
        <a:p>
          <a:pPr marL="0" lvl="0" indent="0" algn="ctr" defTabSz="844550">
            <a:lnSpc>
              <a:spcPct val="90000"/>
            </a:lnSpc>
            <a:spcBef>
              <a:spcPct val="0"/>
            </a:spcBef>
            <a:spcAft>
              <a:spcPct val="35000"/>
            </a:spcAft>
            <a:buNone/>
          </a:pPr>
          <a:r>
            <a:rPr lang="ru-RU" sz="1900" i="0" kern="1200" dirty="0">
              <a:latin typeface="+mj-lt"/>
            </a:rPr>
            <a:t>Наличие средств осуществления для достижения всех целей и выполнения всех задач рамочной программы </a:t>
          </a:r>
          <a:endParaRPr lang="ru-RU" altLang="ru-RU" sz="1900" i="0" kern="1200" dirty="0">
            <a:latin typeface="+mj-lt"/>
          </a:endParaRPr>
        </a:p>
      </dsp:txBody>
      <dsp:txXfrm rot="10800000">
        <a:off x="6853803" y="1360506"/>
        <a:ext cx="1873857" cy="3616591"/>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E3ED03-149D-4985-A643-DE1CE8956297}" type="datetimeFigureOut">
              <a:rPr lang="ru-RU" smtClean="0"/>
              <a:t>07.08.2023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022428-6384-4523-8AEE-23A8C00460F9}" type="slidenum">
              <a:rPr lang="ru-RU" smtClean="0"/>
              <a:t>‹#›</a:t>
            </a:fld>
            <a:endParaRPr lang="ru-RU"/>
          </a:p>
        </p:txBody>
      </p:sp>
    </p:spTree>
    <p:extLst>
      <p:ext uri="{BB962C8B-B14F-4D97-AF65-F5344CB8AC3E}">
        <p14:creationId xmlns:p14="http://schemas.microsoft.com/office/powerpoint/2010/main" val="2117802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7B022428-6384-4523-8AEE-23A8C00460F9}" type="slidenum">
              <a:rPr lang="ru-RU" smtClean="0"/>
              <a:t>1</a:t>
            </a:fld>
            <a:endParaRPr lang="ru-RU"/>
          </a:p>
        </p:txBody>
      </p:sp>
    </p:spTree>
    <p:extLst>
      <p:ext uri="{BB962C8B-B14F-4D97-AF65-F5344CB8AC3E}">
        <p14:creationId xmlns:p14="http://schemas.microsoft.com/office/powerpoint/2010/main" val="141858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Влияние изменения климата на экосистемы Таджикистана. </a:t>
            </a:r>
          </a:p>
          <a:p>
            <a:r>
              <a:rPr lang="ru-RU" dirty="0"/>
              <a:t>При неблагоприятном исходе климатические изменения могут повлиять на Экосистемы обеспечивающие экономическое развитие и жизнедеятельность населения, а именно – на Земельные ресурсы, Агроэкосистемы, Лесные ресурсы и Водные ресурсы. </a:t>
            </a:r>
          </a:p>
          <a:p>
            <a:endParaRPr lang="ru-RU" dirty="0"/>
          </a:p>
          <a:p>
            <a:r>
              <a:rPr lang="ru-RU" b="0" i="0" dirty="0">
                <a:solidFill>
                  <a:srgbClr val="292B2C"/>
                </a:solidFill>
                <a:effectLst/>
                <a:latin typeface="Open Sans" panose="020B0606030504020204" pitchFamily="34" charset="0"/>
              </a:rPr>
              <a:t>В экосистемах Таджикистана с богатым биологическим разнообразием может произойти изменение вертикальных границ распространения растительности и животного мира. Заметное влияние потепление будет оказывать на травянистую растительность. На высокогорных пастбищах и альпийских лугах это влияние окажет негативные последствия в частности на состояние зимних пастбищ и сенокосов при уменьшении количества осадков и росте температуры они могут ухудшиться. </a:t>
            </a:r>
          </a:p>
          <a:p>
            <a:endParaRPr lang="ru-RU" dirty="0"/>
          </a:p>
          <a:p>
            <a:endParaRPr lang="ru-RU" dirty="0"/>
          </a:p>
        </p:txBody>
      </p:sp>
      <p:sp>
        <p:nvSpPr>
          <p:cNvPr id="4" name="Номер слайда 3"/>
          <p:cNvSpPr>
            <a:spLocks noGrp="1"/>
          </p:cNvSpPr>
          <p:nvPr>
            <p:ph type="sldNum" sz="quarter" idx="5"/>
          </p:nvPr>
        </p:nvSpPr>
        <p:spPr/>
        <p:txBody>
          <a:bodyPr/>
          <a:lstStyle/>
          <a:p>
            <a:fld id="{7B022428-6384-4523-8AEE-23A8C00460F9}" type="slidenum">
              <a:rPr lang="ru-RU" smtClean="0"/>
              <a:t>12</a:t>
            </a:fld>
            <a:endParaRPr lang="ru-RU"/>
          </a:p>
        </p:txBody>
      </p:sp>
    </p:spTree>
    <p:extLst>
      <p:ext uri="{BB962C8B-B14F-4D97-AF65-F5344CB8AC3E}">
        <p14:creationId xmlns:p14="http://schemas.microsoft.com/office/powerpoint/2010/main" val="3782833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b="0" i="0" dirty="0">
                <a:solidFill>
                  <a:srgbClr val="292B2C"/>
                </a:solidFill>
                <a:effectLst/>
                <a:latin typeface="Open Sans" panose="020B0606030504020204" pitchFamily="34" charset="0"/>
              </a:rPr>
              <a:t>Вероятно, в связи с сокращением объема речного стока и повышением температуры на фоне возрастающей антропогенной нагрузки большинство экосистем будет деградировать. В случае частой и продолжительной засухи под угрозой могут оказаться влаголюбивая растительность и леса.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b="0" i="0" dirty="0">
                <a:solidFill>
                  <a:srgbClr val="292B2C"/>
                </a:solidFill>
                <a:effectLst/>
                <a:latin typeface="Open Sans" panose="020B0606030504020204" pitchFamily="34" charset="0"/>
              </a:rPr>
              <a:t>С потеплением климата будут наблюдаться изменения в фенологии древесно-кустарниковой и травянистой растительности.</a:t>
            </a:r>
          </a:p>
          <a:p>
            <a:pPr algn="l"/>
            <a:endParaRPr lang="ru-RU" b="0" i="0" dirty="0">
              <a:solidFill>
                <a:srgbClr val="292B2C"/>
              </a:solidFill>
              <a:effectLst/>
              <a:latin typeface="Open Sans" panose="020B0606030504020204" pitchFamily="34" charset="0"/>
            </a:endParaRPr>
          </a:p>
          <a:p>
            <a:pPr algn="l"/>
            <a:r>
              <a:rPr lang="ru-RU" b="0" i="0" dirty="0">
                <a:solidFill>
                  <a:srgbClr val="292B2C"/>
                </a:solidFill>
                <a:effectLst/>
                <a:latin typeface="Open Sans" panose="020B0606030504020204" pitchFamily="34" charset="0"/>
              </a:rPr>
              <a:t>Сельское хозяйство Таджикистана может значительно пострадать от изменения климата, где, кроме прочего, засушливый характер климата способствует деградации земель и развитию процессов опустынивания. Более продолжительные засушливые периоды на фоне высоких весенних и летних температур воздуха могут увеличить риск развития процессов опустынивания в южных и центральных районах республики. Повышение уровня бедность, снижение урожайности, усиление ситуации с продовольственной безопасностью и соответственно снижение уровня и продолжительность жизни населения.</a:t>
            </a:r>
            <a:endParaRPr lang="ru-RU" dirty="0"/>
          </a:p>
        </p:txBody>
      </p:sp>
      <p:sp>
        <p:nvSpPr>
          <p:cNvPr id="4" name="Номер слайда 3"/>
          <p:cNvSpPr>
            <a:spLocks noGrp="1"/>
          </p:cNvSpPr>
          <p:nvPr>
            <p:ph type="sldNum" sz="quarter" idx="5"/>
          </p:nvPr>
        </p:nvSpPr>
        <p:spPr/>
        <p:txBody>
          <a:bodyPr/>
          <a:lstStyle/>
          <a:p>
            <a:fld id="{7B022428-6384-4523-8AEE-23A8C00460F9}" type="slidenum">
              <a:rPr lang="ru-RU" smtClean="0"/>
              <a:t>13</a:t>
            </a:fld>
            <a:endParaRPr lang="ru-RU"/>
          </a:p>
        </p:txBody>
      </p:sp>
    </p:spTree>
    <p:extLst>
      <p:ext uri="{BB962C8B-B14F-4D97-AF65-F5344CB8AC3E}">
        <p14:creationId xmlns:p14="http://schemas.microsoft.com/office/powerpoint/2010/main" val="3101265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nSpc>
                <a:spcPct val="107000"/>
              </a:lnSpc>
              <a:spcAft>
                <a:spcPts val="800"/>
              </a:spcAft>
            </a:pPr>
            <a:r>
              <a:rPr lang="ru-RU" sz="1800" dirty="0">
                <a:effectLst/>
                <a:latin typeface="Calibri" panose="020F0502020204030204" pitchFamily="34" charset="0"/>
                <a:ea typeface="Calibri" panose="020F0502020204030204" pitchFamily="34" charset="0"/>
                <a:cs typeface="Calibri" panose="020F0502020204030204" pitchFamily="34" charset="0"/>
              </a:rPr>
              <a:t>На карте представлены наиболее уязвимые к условиям изменения климата экосистемы и </a:t>
            </a:r>
            <a:r>
              <a:rPr lang="ru-RU" sz="1800" dirty="0" err="1">
                <a:effectLst/>
                <a:latin typeface="Calibri" panose="020F0502020204030204" pitchFamily="34" charset="0"/>
                <a:ea typeface="Calibri" panose="020F0502020204030204" pitchFamily="34" charset="0"/>
                <a:cs typeface="Calibri" panose="020F0502020204030204" pitchFamily="34" charset="0"/>
              </a:rPr>
              <a:t>экорайоны</a:t>
            </a:r>
            <a:r>
              <a:rPr lang="ru-RU" sz="1800" dirty="0">
                <a:effectLst/>
                <a:latin typeface="Calibri" panose="020F0502020204030204" pitchFamily="34" charset="0"/>
                <a:ea typeface="Calibri" panose="020F0502020204030204" pitchFamily="34" charset="0"/>
                <a:cs typeface="Calibri" panose="020F0502020204030204" pitchFamily="34" charset="0"/>
              </a:rPr>
              <a:t>. Наиболее уязвимые это регион обозначенный красным цветом, где наблюдается высокая тенденция деградации экосистем и соответственно сокращения биоразнообразия. С 1 по 5 </a:t>
            </a:r>
            <a:r>
              <a:rPr lang="ru-RU" sz="1800" dirty="0" err="1">
                <a:effectLst/>
                <a:latin typeface="Calibri" panose="020F0502020204030204" pitchFamily="34" charset="0"/>
                <a:ea typeface="Calibri" panose="020F0502020204030204" pitchFamily="34" charset="0"/>
                <a:cs typeface="Calibri" panose="020F0502020204030204" pitchFamily="34" charset="0"/>
              </a:rPr>
              <a:t>экорайоны</a:t>
            </a:r>
            <a:r>
              <a:rPr lang="ru-RU" sz="1800" dirty="0">
                <a:effectLst/>
                <a:latin typeface="Calibri" panose="020F0502020204030204" pitchFamily="34" charset="0"/>
                <a:ea typeface="Calibri" panose="020F0502020204030204" pitchFamily="34" charset="0"/>
                <a:cs typeface="Calibri" panose="020F0502020204030204" pitchFamily="34" charset="0"/>
              </a:rPr>
              <a:t> являются наиболее уязвимыми районами к условиям изменения климата.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Номер слайда 3"/>
          <p:cNvSpPr>
            <a:spLocks noGrp="1"/>
          </p:cNvSpPr>
          <p:nvPr>
            <p:ph type="sldNum" sz="quarter" idx="5"/>
          </p:nvPr>
        </p:nvSpPr>
        <p:spPr/>
        <p:txBody>
          <a:bodyPr/>
          <a:lstStyle/>
          <a:p>
            <a:fld id="{7B022428-6384-4523-8AEE-23A8C00460F9}" type="slidenum">
              <a:rPr lang="ru-RU" smtClean="0"/>
              <a:t>14</a:t>
            </a:fld>
            <a:endParaRPr lang="ru-RU"/>
          </a:p>
        </p:txBody>
      </p:sp>
    </p:spTree>
    <p:extLst>
      <p:ext uri="{BB962C8B-B14F-4D97-AF65-F5344CB8AC3E}">
        <p14:creationId xmlns:p14="http://schemas.microsoft.com/office/powerpoint/2010/main" val="3144378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0" i="0" dirty="0">
                <a:solidFill>
                  <a:srgbClr val="292B2C"/>
                </a:solidFill>
                <a:effectLst/>
                <a:latin typeface="Open Sans" panose="020B0606030504020204" pitchFamily="34" charset="0"/>
              </a:rPr>
              <a:t>Изменение климата имеет многосторонние последствия на природные ресурсы, экономику и здоровье населения. </a:t>
            </a:r>
          </a:p>
          <a:p>
            <a:r>
              <a:rPr lang="ru-RU" b="0" i="0" dirty="0">
                <a:solidFill>
                  <a:srgbClr val="292B2C"/>
                </a:solidFill>
                <a:effectLst/>
                <a:latin typeface="Open Sans" panose="020B0606030504020204" pitchFamily="34" charset="0"/>
              </a:rPr>
              <a:t>В связи с этим, необходимо акцентировать основное внимание на оценке неблагоприятных последствий изменения климата и разработке соответствующих стратегий реагирования и адаптации.</a:t>
            </a:r>
            <a:endParaRPr lang="ru-RU" dirty="0"/>
          </a:p>
        </p:txBody>
      </p:sp>
      <p:sp>
        <p:nvSpPr>
          <p:cNvPr id="4" name="Номер слайда 3"/>
          <p:cNvSpPr>
            <a:spLocks noGrp="1"/>
          </p:cNvSpPr>
          <p:nvPr>
            <p:ph type="sldNum" sz="quarter" idx="5"/>
          </p:nvPr>
        </p:nvSpPr>
        <p:spPr/>
        <p:txBody>
          <a:bodyPr/>
          <a:lstStyle/>
          <a:p>
            <a:fld id="{7B022428-6384-4523-8AEE-23A8C00460F9}" type="slidenum">
              <a:rPr lang="ru-RU" smtClean="0"/>
              <a:t>15</a:t>
            </a:fld>
            <a:endParaRPr lang="ru-RU"/>
          </a:p>
        </p:txBody>
      </p:sp>
    </p:spTree>
    <p:extLst>
      <p:ext uri="{BB962C8B-B14F-4D97-AF65-F5344CB8AC3E}">
        <p14:creationId xmlns:p14="http://schemas.microsoft.com/office/powerpoint/2010/main" val="1703564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Одной из адаптационных мер на данный момент является гомологическое моделирование культур к условиям изменения климата. </a:t>
            </a:r>
          </a:p>
          <a:p>
            <a:r>
              <a:rPr lang="ru-RU" dirty="0"/>
              <a:t>В рамках некоторых инициатив реализованных в стране были изучены некоторые виды сельскохозяйственных растений и их адаптация к разным климатическим условиям. </a:t>
            </a:r>
          </a:p>
        </p:txBody>
      </p:sp>
      <p:sp>
        <p:nvSpPr>
          <p:cNvPr id="4" name="Номер слайда 3"/>
          <p:cNvSpPr>
            <a:spLocks noGrp="1"/>
          </p:cNvSpPr>
          <p:nvPr>
            <p:ph type="sldNum" sz="quarter" idx="5"/>
          </p:nvPr>
        </p:nvSpPr>
        <p:spPr/>
        <p:txBody>
          <a:bodyPr/>
          <a:lstStyle/>
          <a:p>
            <a:fld id="{7B022428-6384-4523-8AEE-23A8C00460F9}" type="slidenum">
              <a:rPr lang="ru-RU" smtClean="0"/>
              <a:t>16</a:t>
            </a:fld>
            <a:endParaRPr lang="ru-RU"/>
          </a:p>
        </p:txBody>
      </p:sp>
    </p:spTree>
    <p:extLst>
      <p:ext uri="{BB962C8B-B14F-4D97-AF65-F5344CB8AC3E}">
        <p14:creationId xmlns:p14="http://schemas.microsoft.com/office/powerpoint/2010/main" val="3171673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7B022428-6384-4523-8AEE-23A8C00460F9}" type="slidenum">
              <a:rPr lang="ru-RU" smtClean="0"/>
              <a:t>17</a:t>
            </a:fld>
            <a:endParaRPr lang="ru-RU"/>
          </a:p>
        </p:txBody>
      </p:sp>
    </p:spTree>
    <p:extLst>
      <p:ext uri="{BB962C8B-B14F-4D97-AF65-F5344CB8AC3E}">
        <p14:creationId xmlns:p14="http://schemas.microsoft.com/office/powerpoint/2010/main" val="527479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7B022428-6384-4523-8AEE-23A8C00460F9}" type="slidenum">
              <a:rPr lang="ru-RU" smtClean="0"/>
              <a:t>18</a:t>
            </a:fld>
            <a:endParaRPr lang="ru-RU"/>
          </a:p>
        </p:txBody>
      </p:sp>
    </p:spTree>
    <p:extLst>
      <p:ext uri="{BB962C8B-B14F-4D97-AF65-F5344CB8AC3E}">
        <p14:creationId xmlns:p14="http://schemas.microsoft.com/office/powerpoint/2010/main" val="542311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Образ слайда 1">
            <a:extLst>
              <a:ext uri="{FF2B5EF4-FFF2-40B4-BE49-F238E27FC236}">
                <a16:creationId xmlns:a16="http://schemas.microsoft.com/office/drawing/2014/main" id="{BC552348-FEAD-E6B4-5F90-C46E083EE724}"/>
              </a:ext>
            </a:extLst>
          </p:cNvPr>
          <p:cNvSpPr>
            <a:spLocks noGrp="1" noRot="1" noChangeAspect="1" noChangeArrowheads="1" noTextEdit="1"/>
          </p:cNvSpPr>
          <p:nvPr>
            <p:ph type="sldImg"/>
          </p:nvPr>
        </p:nvSpPr>
        <p:spPr>
          <a:ln/>
        </p:spPr>
      </p:sp>
      <p:sp>
        <p:nvSpPr>
          <p:cNvPr id="9219" name="Заметки 2">
            <a:extLst>
              <a:ext uri="{FF2B5EF4-FFF2-40B4-BE49-F238E27FC236}">
                <a16:creationId xmlns:a16="http://schemas.microsoft.com/office/drawing/2014/main" id="{3EB12E1F-1AA7-F114-7E49-85D2264ADD5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dirty="0">
                <a:latin typeface="Arial" panose="020B0604020202020204" pitchFamily="34" charset="0"/>
              </a:rPr>
              <a:t>Учитывая все национальные, региональные и глобальные вызовы Таджикистан как Сторона Конвенции о биологическом разнообразии и ее протоколов в сотрудничестве с партнерами по развитию планирует реализацию нескольких инициатив направленных на восстановление, сохранение и устойчивое использование биоразнообразия, в частности: </a:t>
            </a:r>
          </a:p>
          <a:p>
            <a:pPr marL="228600" indent="-228600">
              <a:buAutoNum type="arabicPeriod"/>
            </a:pPr>
            <a:r>
              <a:rPr lang="ru-RU" altLang="ru-RU" dirty="0">
                <a:latin typeface="Arial" panose="020B0604020202020204" pitchFamily="34" charset="0"/>
              </a:rPr>
              <a:t>Проект по «Поддержке ранних действий по реализации Глобальной рамочной программы». В рамках данного проекта будут разработаны национальные приоритетные цели и задачи на период до 2030 г. </a:t>
            </a:r>
          </a:p>
          <a:p>
            <a:pPr marL="228600" indent="-228600">
              <a:buAutoNum type="arabicPeriod"/>
            </a:pPr>
            <a:r>
              <a:rPr lang="ru-RU" altLang="ru-RU" dirty="0">
                <a:latin typeface="Arial" panose="020B0604020202020204" pitchFamily="34" charset="0"/>
              </a:rPr>
              <a:t>Проект «Программа поддержки подготовки плана финансирования биоразнообразия», подразумевает разработку план действий или «дорожной карты» по привлечению финансовых средств на реализацию запланированных мероприятий. На данный момент ГЭФ планирует финансовую поддержку для стран с развивающейся экономикой на реализацию инициатив в частности на восстановление деградированных экосистем. В связи с этим на национальном уровне необходима межведомственная и </a:t>
            </a:r>
            <a:r>
              <a:rPr lang="ru-RU" altLang="ru-RU" dirty="0" err="1">
                <a:latin typeface="Arial" panose="020B0604020202020204" pitchFamily="34" charset="0"/>
              </a:rPr>
              <a:t>межсекторальная</a:t>
            </a:r>
            <a:r>
              <a:rPr lang="ru-RU" altLang="ru-RU" dirty="0">
                <a:latin typeface="Arial" panose="020B0604020202020204" pitchFamily="34" charset="0"/>
              </a:rPr>
              <a:t> координация и сотрудничество по определению наиболее </a:t>
            </a:r>
            <a:r>
              <a:rPr lang="ru-RU" altLang="ru-RU" dirty="0" err="1">
                <a:latin typeface="Arial" panose="020B0604020202020204" pitchFamily="34" charset="0"/>
              </a:rPr>
              <a:t>деградироанных</a:t>
            </a:r>
            <a:r>
              <a:rPr lang="ru-RU" altLang="ru-RU" dirty="0">
                <a:latin typeface="Arial" panose="020B0604020202020204" pitchFamily="34" charset="0"/>
              </a:rPr>
              <a:t> участков экосистем, реализуемых мероприятий и объем финансовых средств. </a:t>
            </a:r>
          </a:p>
          <a:p>
            <a:pPr marL="228600" indent="-228600">
              <a:buAutoNum type="arabicPeriod"/>
            </a:pPr>
            <a:r>
              <a:rPr lang="ru-RU" altLang="ru-RU" dirty="0">
                <a:latin typeface="Arial" panose="020B0604020202020204" pitchFamily="34" charset="0"/>
              </a:rPr>
              <a:t>Проект «Обновление национальной стратегии на период до 2030 г. и подготовка 7-го отчета по биоразнообразию», данный документ будет отражать политику страны, ситуацию с биоразнообразием в целом по стране, реализуемым мероприятиям, и план действий на период до 2030 года. </a:t>
            </a:r>
          </a:p>
        </p:txBody>
      </p:sp>
      <p:sp>
        <p:nvSpPr>
          <p:cNvPr id="9220" name="Дата 3">
            <a:extLst>
              <a:ext uri="{FF2B5EF4-FFF2-40B4-BE49-F238E27FC236}">
                <a16:creationId xmlns:a16="http://schemas.microsoft.com/office/drawing/2014/main" id="{C15D7451-A1F7-2C12-140F-6A7764A9BC9B}"/>
              </a:ext>
            </a:extLst>
          </p:cNvPr>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8C7770F-0371-436C-9927-857980C0BBAE}" type="datetime1">
              <a:rPr lang="ru-RU" altLang="ru-RU" smtClean="0">
                <a:latin typeface="Arial" panose="020B0604020202020204" pitchFamily="34" charset="0"/>
              </a:rPr>
              <a:pPr fontAlgn="base">
                <a:spcBef>
                  <a:spcPct val="0"/>
                </a:spcBef>
                <a:spcAft>
                  <a:spcPct val="0"/>
                </a:spcAft>
              </a:pPr>
              <a:t>07.08.2023</a:t>
            </a:fld>
            <a:endParaRPr lang="ru-RU" altLang="ru-RU">
              <a:latin typeface="Arial" panose="020B0604020202020204" pitchFamily="34" charset="0"/>
            </a:endParaRPr>
          </a:p>
        </p:txBody>
      </p:sp>
      <p:sp>
        <p:nvSpPr>
          <p:cNvPr id="9221" name="Номер слайда 4">
            <a:extLst>
              <a:ext uri="{FF2B5EF4-FFF2-40B4-BE49-F238E27FC236}">
                <a16:creationId xmlns:a16="http://schemas.microsoft.com/office/drawing/2014/main" id="{7A720BB5-D1E1-ACF5-21FE-AB298C669D4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2D4F957-8CCC-459A-A384-EBF1D2C96609}" type="slidenum">
              <a:rPr lang="ru-RU" altLang="ru-RU" smtClean="0"/>
              <a:pPr fontAlgn="base">
                <a:spcBef>
                  <a:spcPct val="0"/>
                </a:spcBef>
                <a:spcAft>
                  <a:spcPct val="0"/>
                </a:spcAft>
              </a:pPr>
              <a:t>19</a:t>
            </a:fld>
            <a:endParaRPr lang="ru-RU" alt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err="1"/>
              <a:t>Кунминь</a:t>
            </a:r>
            <a:r>
              <a:rPr lang="ru-RU" dirty="0"/>
              <a:t>-Монреальская Глобальная рамочная программа по биоразнообразию на период до 2030 года состоит из 11 разделов, каждый из которых содержит отдельные подразделы. Основными разделами данной программы являются </a:t>
            </a:r>
            <a:r>
              <a:rPr lang="ru-RU" b="1" dirty="0"/>
              <a:t>Раздел С.</a:t>
            </a:r>
            <a:r>
              <a:rPr lang="ru-RU" dirty="0"/>
              <a:t> Соображения об осуществлении рамочной программы. </a:t>
            </a:r>
            <a:r>
              <a:rPr lang="ru-RU" b="1" dirty="0"/>
              <a:t>Раздел</a:t>
            </a:r>
            <a:r>
              <a:rPr lang="ru-RU" dirty="0"/>
              <a:t> </a:t>
            </a:r>
            <a:r>
              <a:rPr lang="ru-RU" sz="1200" b="1" dirty="0">
                <a:solidFill>
                  <a:srgbClr val="0070C0"/>
                </a:solidFill>
                <a:latin typeface="Calibri Light" panose="020F0302020204030204" pitchFamily="34" charset="0"/>
                <a:cs typeface="Calibri Light" panose="020F0302020204030204" pitchFamily="34" charset="0"/>
              </a:rPr>
              <a:t>G.</a:t>
            </a:r>
            <a:r>
              <a:rPr lang="ru-RU" sz="1200" dirty="0">
                <a:latin typeface="+mj-lt"/>
              </a:rPr>
              <a:t> </a:t>
            </a:r>
            <a:r>
              <a:rPr lang="ru-RU" sz="1200" dirty="0" err="1">
                <a:latin typeface="+mj-lt"/>
              </a:rPr>
              <a:t>Куньминско</a:t>
            </a:r>
            <a:r>
              <a:rPr lang="ru-RU" sz="1200" dirty="0">
                <a:latin typeface="+mj-lt"/>
              </a:rPr>
              <a:t>-Монреальские глобальные цели на период до 2050 г. (</a:t>
            </a:r>
            <a:r>
              <a:rPr lang="ru-RU" sz="1200" b="1" dirty="0">
                <a:solidFill>
                  <a:srgbClr val="0070C0"/>
                </a:solidFill>
                <a:latin typeface="Calibri Light" panose="020F0302020204030204" pitchFamily="34" charset="0"/>
                <a:cs typeface="Calibri Light" panose="020F0302020204030204" pitchFamily="34" charset="0"/>
              </a:rPr>
              <a:t>содержит 4 цели: А. В. С. </a:t>
            </a:r>
            <a:r>
              <a:rPr lang="en-US" sz="1200" b="1" dirty="0">
                <a:solidFill>
                  <a:srgbClr val="0070C0"/>
                </a:solidFill>
                <a:latin typeface="Calibri Light" panose="020F0302020204030204" pitchFamily="34" charset="0"/>
                <a:cs typeface="Calibri Light" panose="020F0302020204030204" pitchFamily="34" charset="0"/>
              </a:rPr>
              <a:t>D</a:t>
            </a:r>
            <a:r>
              <a:rPr lang="ru-RU" sz="1200" b="1" dirty="0">
                <a:solidFill>
                  <a:srgbClr val="0070C0"/>
                </a:solidFill>
                <a:latin typeface="Calibri Light" panose="020F0302020204030204" pitchFamily="34" charset="0"/>
                <a:cs typeface="Calibri Light" panose="020F0302020204030204" pitchFamily="34" charset="0"/>
              </a:rPr>
              <a:t>.</a:t>
            </a:r>
            <a:r>
              <a:rPr lang="ru-RU" sz="1200" dirty="0">
                <a:latin typeface="+mj-lt"/>
              </a:rPr>
              <a:t>) и </a:t>
            </a:r>
            <a:r>
              <a:rPr lang="ru-RU" sz="1200" b="1" dirty="0">
                <a:solidFill>
                  <a:srgbClr val="0070C0"/>
                </a:solidFill>
                <a:latin typeface="Calibri Light" panose="020F0302020204030204" pitchFamily="34" charset="0"/>
                <a:cs typeface="Calibri Light" panose="020F0302020204030204" pitchFamily="34" charset="0"/>
              </a:rPr>
              <a:t>Раздел H.</a:t>
            </a:r>
            <a:r>
              <a:rPr lang="ru-RU" sz="1200" dirty="0">
                <a:latin typeface="+mj-lt"/>
              </a:rPr>
              <a:t> </a:t>
            </a:r>
            <a:r>
              <a:rPr lang="ru-RU" sz="1200" dirty="0" err="1">
                <a:latin typeface="+mj-lt"/>
              </a:rPr>
              <a:t>Куньминско</a:t>
            </a:r>
            <a:r>
              <a:rPr lang="ru-RU" sz="1200" dirty="0">
                <a:latin typeface="+mj-lt"/>
              </a:rPr>
              <a:t>-Монреальские глобальные задачи на период до 2030 г. (</a:t>
            </a:r>
            <a:r>
              <a:rPr lang="ru-RU" sz="1200" b="1" dirty="0">
                <a:solidFill>
                  <a:srgbClr val="0070C0"/>
                </a:solidFill>
                <a:latin typeface="Calibri Light" panose="020F0302020204030204" pitchFamily="34" charset="0"/>
                <a:cs typeface="Calibri Light" panose="020F0302020204030204" pitchFamily="34" charset="0"/>
              </a:rPr>
              <a:t>23 задачи</a:t>
            </a:r>
            <a:r>
              <a:rPr lang="ru-RU" sz="1200" dirty="0">
                <a:latin typeface="+mj-lt"/>
              </a:rPr>
              <a:t>)</a:t>
            </a:r>
          </a:p>
          <a:p>
            <a:endParaRPr lang="ru-RU" dirty="0"/>
          </a:p>
        </p:txBody>
      </p:sp>
      <p:sp>
        <p:nvSpPr>
          <p:cNvPr id="4" name="Номер слайда 3"/>
          <p:cNvSpPr>
            <a:spLocks noGrp="1"/>
          </p:cNvSpPr>
          <p:nvPr>
            <p:ph type="sldNum" sz="quarter" idx="5"/>
          </p:nvPr>
        </p:nvSpPr>
        <p:spPr/>
        <p:txBody>
          <a:bodyPr/>
          <a:lstStyle/>
          <a:p>
            <a:fld id="{7B022428-6384-4523-8AEE-23A8C00460F9}" type="slidenum">
              <a:rPr lang="ru-RU" smtClean="0"/>
              <a:t>20</a:t>
            </a:fld>
            <a:endParaRPr lang="ru-RU"/>
          </a:p>
        </p:txBody>
      </p:sp>
    </p:spTree>
    <p:extLst>
      <p:ext uri="{BB962C8B-B14F-4D97-AF65-F5344CB8AC3E}">
        <p14:creationId xmlns:p14="http://schemas.microsoft.com/office/powerpoint/2010/main" val="2719835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Образ слайда 1">
            <a:extLst>
              <a:ext uri="{FF2B5EF4-FFF2-40B4-BE49-F238E27FC236}">
                <a16:creationId xmlns:a16="http://schemas.microsoft.com/office/drawing/2014/main" id="{E68D684A-E5CD-7B5D-2834-3E9A8E440E2B}"/>
              </a:ext>
            </a:extLst>
          </p:cNvPr>
          <p:cNvSpPr>
            <a:spLocks noGrp="1" noRot="1" noChangeAspect="1" noChangeArrowheads="1" noTextEdit="1"/>
          </p:cNvSpPr>
          <p:nvPr>
            <p:ph type="sldImg"/>
          </p:nvPr>
        </p:nvSpPr>
        <p:spPr>
          <a:ln/>
        </p:spPr>
      </p:sp>
      <p:sp>
        <p:nvSpPr>
          <p:cNvPr id="16387" name="Заметки 2">
            <a:extLst>
              <a:ext uri="{FF2B5EF4-FFF2-40B4-BE49-F238E27FC236}">
                <a16:creationId xmlns:a16="http://schemas.microsoft.com/office/drawing/2014/main" id="{119748AF-98A0-EC90-126D-A902E52CD6C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latin typeface="Arial" panose="020B0604020202020204" pitchFamily="34" charset="0"/>
            </a:endParaRPr>
          </a:p>
        </p:txBody>
      </p:sp>
      <p:sp>
        <p:nvSpPr>
          <p:cNvPr id="16388" name="Дата 3">
            <a:extLst>
              <a:ext uri="{FF2B5EF4-FFF2-40B4-BE49-F238E27FC236}">
                <a16:creationId xmlns:a16="http://schemas.microsoft.com/office/drawing/2014/main" id="{C60C003D-D4FA-6E6C-316C-BDE7CC50C556}"/>
              </a:ext>
            </a:extLst>
          </p:cNvPr>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51B773C-CA46-4C51-AF75-75DAFF324076}" type="datetime1">
              <a:rPr lang="ru-RU" altLang="ru-RU" smtClean="0">
                <a:latin typeface="Arial" panose="020B0604020202020204" pitchFamily="34" charset="0"/>
              </a:rPr>
              <a:pPr fontAlgn="base">
                <a:spcBef>
                  <a:spcPct val="0"/>
                </a:spcBef>
                <a:spcAft>
                  <a:spcPct val="0"/>
                </a:spcAft>
              </a:pPr>
              <a:t>07.08.2023</a:t>
            </a:fld>
            <a:endParaRPr lang="ru-RU" altLang="ru-RU">
              <a:latin typeface="Arial" panose="020B0604020202020204" pitchFamily="34" charset="0"/>
            </a:endParaRPr>
          </a:p>
        </p:txBody>
      </p:sp>
      <p:sp>
        <p:nvSpPr>
          <p:cNvPr id="16389" name="Номер слайда 4">
            <a:extLst>
              <a:ext uri="{FF2B5EF4-FFF2-40B4-BE49-F238E27FC236}">
                <a16:creationId xmlns:a16="http://schemas.microsoft.com/office/drawing/2014/main" id="{A025DC1C-683E-7FDD-A7D7-865366F7947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0E011F9-BC60-497B-BFA5-8C8BBFE0056D}" type="slidenum">
              <a:rPr lang="ru-RU" altLang="ru-RU" smtClean="0"/>
              <a:pPr fontAlgn="base">
                <a:spcBef>
                  <a:spcPct val="0"/>
                </a:spcBef>
                <a:spcAft>
                  <a:spcPct val="0"/>
                </a:spcAft>
              </a:pPr>
              <a:t>21</a:t>
            </a:fld>
            <a:endParaRPr lang="ru-RU" alt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effectLst/>
                <a:latin typeface="Calibri" panose="020F0502020204030204" pitchFamily="34" charset="0"/>
                <a:ea typeface="Calibri" panose="020F0502020204030204" pitchFamily="34" charset="0"/>
                <a:cs typeface="Calibri" panose="020F0502020204030204" pitchFamily="34" charset="0"/>
              </a:rPr>
              <a:t>В своих не однократных выступлениях Президент Республики Таджикистан Лидер нации уважаемый Эмомали Рахмон отмечал, что «Основным стратегическим направлением Правительства Республики Таджикистан является снижение уровня бедности, обеспечение продовольственной безопасности, </a:t>
            </a:r>
            <a:r>
              <a:rPr lang="ru-RU" sz="1200" b="1" dirty="0">
                <a:latin typeface="+mj-lt"/>
                <a:cs typeface="Calibri" pitchFamily="34" charset="0"/>
              </a:rPr>
              <a:t>сохранение и устойчивое использование биоразнообразия для повышения уровня жизнедеятельности населения и </a:t>
            </a:r>
            <a:r>
              <a:rPr lang="ru-RU" sz="1200" dirty="0">
                <a:effectLst/>
                <a:latin typeface="Calibri" panose="020F0502020204030204" pitchFamily="34" charset="0"/>
                <a:ea typeface="Calibri" panose="020F0502020204030204" pitchFamily="34" charset="0"/>
                <a:cs typeface="Calibri" panose="020F0502020204030204" pitchFamily="34" charset="0"/>
              </a:rPr>
              <a:t>обеспечение биологической безопасности». Где одним из факторов является устойчивое использование биологического разнообразия страны.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a:p>
            <a:endParaRPr lang="ru-RU" dirty="0"/>
          </a:p>
        </p:txBody>
      </p:sp>
      <p:sp>
        <p:nvSpPr>
          <p:cNvPr id="4" name="Номер слайда 3"/>
          <p:cNvSpPr>
            <a:spLocks noGrp="1"/>
          </p:cNvSpPr>
          <p:nvPr>
            <p:ph type="sldNum" sz="quarter" idx="5"/>
          </p:nvPr>
        </p:nvSpPr>
        <p:spPr/>
        <p:txBody>
          <a:bodyPr/>
          <a:lstStyle/>
          <a:p>
            <a:fld id="{7B022428-6384-4523-8AEE-23A8C00460F9}" type="slidenum">
              <a:rPr lang="ru-RU" smtClean="0"/>
              <a:t>2</a:t>
            </a:fld>
            <a:endParaRPr lang="ru-RU"/>
          </a:p>
        </p:txBody>
      </p:sp>
    </p:spTree>
    <p:extLst>
      <p:ext uri="{BB962C8B-B14F-4D97-AF65-F5344CB8AC3E}">
        <p14:creationId xmlns:p14="http://schemas.microsoft.com/office/powerpoint/2010/main" val="32233438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altLang="ru-RU" b="1" i="1" dirty="0"/>
              <a:t>Цель A. </a:t>
            </a:r>
            <a:r>
              <a:rPr lang="ru-RU" altLang="ru-RU" sz="1200" dirty="0"/>
              <a:t>Экосистемы, виды и генетическое разнообразие </a:t>
            </a:r>
          </a:p>
          <a:p>
            <a:pPr algn="just"/>
            <a:r>
              <a:rPr lang="ru-RU" altLang="ru-RU" sz="1200" i="1" dirty="0"/>
              <a:t>Увеличение площадей, связности и целостности природных экосистем по меньшей мере на [X%], способствующее поддержанию здоровых и устойчивых популяций всех видов при одновременном сокращении числа видов, находящихся под угрозой исчезновения, на [X%] и сохранении генетического разнообразия.</a:t>
            </a:r>
          </a:p>
          <a:p>
            <a:pPr algn="just"/>
            <a:endParaRPr lang="ru-RU" sz="1200" i="1" dirty="0"/>
          </a:p>
          <a:p>
            <a:pPr algn="l"/>
            <a:r>
              <a:rPr lang="ru-RU" altLang="ru-RU" b="1" i="1" dirty="0"/>
              <a:t>Цель B. </a:t>
            </a:r>
            <a:r>
              <a:rPr lang="ru-RU" altLang="ru-RU" sz="1200" b="0" dirty="0"/>
              <a:t>Вклад природы на благо людей (экосистемные услуги)</a:t>
            </a:r>
            <a:endParaRPr lang="ru-RU" altLang="ru-RU" b="1" i="1" dirty="0"/>
          </a:p>
          <a:p>
            <a:pPr algn="just"/>
            <a:r>
              <a:rPr lang="ru-RU" altLang="ru-RU" sz="1200" i="1" dirty="0"/>
              <a:t>Оценка по достоинству, поддержание или увеличение вклада природы на благо человека посредством сохранения и устойчивого использования в целях содействия реализации глобальной повестки дня в области развития на благо всех людей.</a:t>
            </a:r>
          </a:p>
          <a:p>
            <a:pPr algn="just"/>
            <a:endParaRPr lang="ru-RU" altLang="ru-RU" sz="1200" i="1" dirty="0"/>
          </a:p>
          <a:p>
            <a:pPr algn="l">
              <a:spcBef>
                <a:spcPct val="50000"/>
              </a:spcBef>
              <a:defRPr/>
            </a:pPr>
            <a:r>
              <a:rPr lang="ru-RU" sz="1200" b="1" i="1" dirty="0">
                <a:latin typeface="+mj-lt"/>
              </a:rPr>
              <a:t>Цель C. </a:t>
            </a:r>
            <a:endParaRPr lang="ru-RU" sz="1200" i="1" dirty="0">
              <a:latin typeface="+mj-lt"/>
            </a:endParaRPr>
          </a:p>
          <a:p>
            <a:pPr algn="l">
              <a:spcBef>
                <a:spcPct val="50000"/>
              </a:spcBef>
              <a:defRPr/>
            </a:pPr>
            <a:r>
              <a:rPr lang="ru-RU" sz="1200" i="1" dirty="0">
                <a:latin typeface="+mj-lt"/>
              </a:rPr>
              <a:t>Справедливое и равноправное распределение выгод от использования генетических ресурсов. </a:t>
            </a:r>
          </a:p>
          <a:p>
            <a:pPr algn="l">
              <a:spcBef>
                <a:spcPct val="50000"/>
              </a:spcBef>
              <a:defRPr/>
            </a:pPr>
            <a:endParaRPr lang="ru-RU" altLang="ru-RU" sz="1200" i="1" dirty="0">
              <a:solidFill>
                <a:schemeClr val="tx2"/>
              </a:solidFill>
              <a:latin typeface="+mj-lt"/>
            </a:endParaRPr>
          </a:p>
          <a:p>
            <a:pPr algn="l">
              <a:defRPr/>
            </a:pPr>
            <a:r>
              <a:rPr lang="ru-RU" sz="1200" b="1" i="1" dirty="0">
                <a:latin typeface="Arial" charset="0"/>
              </a:rPr>
              <a:t>Цель D.</a:t>
            </a:r>
            <a:r>
              <a:rPr lang="ru-RU" sz="1200" i="1" dirty="0">
                <a:latin typeface="Arial" charset="0"/>
              </a:rPr>
              <a:t> </a:t>
            </a:r>
          </a:p>
          <a:p>
            <a:pPr algn="l">
              <a:defRPr/>
            </a:pPr>
            <a:r>
              <a:rPr lang="ru-RU" sz="1200" i="1" dirty="0">
                <a:latin typeface="Arial" charset="0"/>
              </a:rPr>
              <a:t>Наличие средств осуществления для достижения всех целей и выполнения всех задач рамочной программы </a:t>
            </a:r>
            <a:endParaRPr lang="ru-RU" altLang="ru-RU" sz="800" dirty="0">
              <a:solidFill>
                <a:schemeClr val="tx2"/>
              </a:solidFill>
              <a:latin typeface="+mj-lt"/>
            </a:endParaRPr>
          </a:p>
          <a:p>
            <a:pPr algn="l"/>
            <a:endParaRPr lang="ru-RU" altLang="ru-RU" sz="1200" dirty="0"/>
          </a:p>
          <a:p>
            <a:pPr algn="just"/>
            <a:endParaRPr lang="ru-RU" dirty="0"/>
          </a:p>
        </p:txBody>
      </p:sp>
      <p:sp>
        <p:nvSpPr>
          <p:cNvPr id="4" name="Номер слайда 3"/>
          <p:cNvSpPr>
            <a:spLocks noGrp="1"/>
          </p:cNvSpPr>
          <p:nvPr>
            <p:ph type="sldNum" sz="quarter" idx="5"/>
          </p:nvPr>
        </p:nvSpPr>
        <p:spPr/>
        <p:txBody>
          <a:bodyPr/>
          <a:lstStyle/>
          <a:p>
            <a:fld id="{7B022428-6384-4523-8AEE-23A8C00460F9}" type="slidenum">
              <a:rPr lang="ru-RU" smtClean="0"/>
              <a:t>22</a:t>
            </a:fld>
            <a:endParaRPr lang="ru-RU"/>
          </a:p>
        </p:txBody>
      </p:sp>
    </p:spTree>
    <p:extLst>
      <p:ext uri="{BB962C8B-B14F-4D97-AF65-F5344CB8AC3E}">
        <p14:creationId xmlns:p14="http://schemas.microsoft.com/office/powerpoint/2010/main" val="39051860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7B022428-6384-4523-8AEE-23A8C00460F9}" type="slidenum">
              <a:rPr lang="ru-RU" smtClean="0"/>
              <a:t>23</a:t>
            </a:fld>
            <a:endParaRPr lang="ru-RU"/>
          </a:p>
        </p:txBody>
      </p:sp>
    </p:spTree>
    <p:extLst>
      <p:ext uri="{BB962C8B-B14F-4D97-AF65-F5344CB8AC3E}">
        <p14:creationId xmlns:p14="http://schemas.microsoft.com/office/powerpoint/2010/main" val="6029171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Образ слайда 1">
            <a:extLst>
              <a:ext uri="{FF2B5EF4-FFF2-40B4-BE49-F238E27FC236}">
                <a16:creationId xmlns:a16="http://schemas.microsoft.com/office/drawing/2014/main" id="{097434E2-3596-5FE4-9AB9-371390A03B8F}"/>
              </a:ext>
            </a:extLst>
          </p:cNvPr>
          <p:cNvSpPr>
            <a:spLocks noGrp="1" noRot="1" noChangeAspect="1" noChangeArrowheads="1" noTextEdit="1"/>
          </p:cNvSpPr>
          <p:nvPr>
            <p:ph type="sldImg"/>
          </p:nvPr>
        </p:nvSpPr>
        <p:spPr>
          <a:ln/>
        </p:spPr>
      </p:sp>
      <p:sp>
        <p:nvSpPr>
          <p:cNvPr id="7171" name="Заметки 2">
            <a:extLst>
              <a:ext uri="{FF2B5EF4-FFF2-40B4-BE49-F238E27FC236}">
                <a16:creationId xmlns:a16="http://schemas.microsoft.com/office/drawing/2014/main" id="{6C161667-59D8-B6C6-CAC6-A39D600FEE7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z="1800">
                <a:latin typeface="Calibri" panose="020F0502020204030204" pitchFamily="34" charset="0"/>
                <a:ea typeface="Calibri" panose="020F0502020204030204" pitchFamily="34" charset="0"/>
                <a:cs typeface="Times New Roman" panose="02020603050405020304" pitchFamily="18" charset="0"/>
              </a:rPr>
              <a:t>Биоразнообразие имеет фундаментальное значение для благополучия человека и здоровья планеты, а также для экономического процветания всех людей, в том числе для жизни в равновесии и гармонии с Землей; </a:t>
            </a:r>
          </a:p>
          <a:p>
            <a:r>
              <a:rPr lang="ru-RU" altLang="ru-RU" sz="1800">
                <a:latin typeface="Calibri" panose="020F0502020204030204" pitchFamily="34" charset="0"/>
                <a:ea typeface="Calibri" panose="020F0502020204030204" pitchFamily="34" charset="0"/>
                <a:cs typeface="Times New Roman" panose="02020603050405020304" pitchFamily="18" charset="0"/>
              </a:rPr>
              <a:t>Человечество зависим от биоразнообразия в плане обеспечения продовольствием, лекарствами, энергией, чистым воздухом и водой, в плане безопасности от стихийных бедствий, а также отдыха и культурного вдохновения, и оно поддерживает все системы жизни на Земле. </a:t>
            </a:r>
          </a:p>
          <a:p>
            <a:endParaRPr lang="ru-RU" altLang="ru-RU">
              <a:latin typeface="Arial" panose="020B0604020202020204" pitchFamily="34" charset="0"/>
              <a:ea typeface="Calibri" panose="020F0502020204030204" pitchFamily="34" charset="0"/>
              <a:cs typeface="Times New Roman" panose="02020603050405020304" pitchFamily="18" charset="0"/>
            </a:endParaRPr>
          </a:p>
        </p:txBody>
      </p:sp>
      <p:sp>
        <p:nvSpPr>
          <p:cNvPr id="7172" name="Дата 3">
            <a:extLst>
              <a:ext uri="{FF2B5EF4-FFF2-40B4-BE49-F238E27FC236}">
                <a16:creationId xmlns:a16="http://schemas.microsoft.com/office/drawing/2014/main" id="{22ADEAE1-55EE-0FAD-F22A-4836C94B4FFE}"/>
              </a:ext>
            </a:extLst>
          </p:cNvPr>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D754F2C-A204-4AB9-A8DD-BCA04381FCED}" type="datetime1">
              <a:rPr lang="ru-RU" altLang="ru-RU" smtClean="0">
                <a:latin typeface="Arial" panose="020B0604020202020204" pitchFamily="34" charset="0"/>
              </a:rPr>
              <a:pPr fontAlgn="base">
                <a:spcBef>
                  <a:spcPct val="0"/>
                </a:spcBef>
                <a:spcAft>
                  <a:spcPct val="0"/>
                </a:spcAft>
              </a:pPr>
              <a:t>07.08.2023</a:t>
            </a:fld>
            <a:endParaRPr lang="ru-RU" altLang="ru-RU">
              <a:latin typeface="Arial" panose="020B0604020202020204" pitchFamily="34" charset="0"/>
            </a:endParaRPr>
          </a:p>
        </p:txBody>
      </p:sp>
      <p:sp>
        <p:nvSpPr>
          <p:cNvPr id="7173" name="Номер слайда 4">
            <a:extLst>
              <a:ext uri="{FF2B5EF4-FFF2-40B4-BE49-F238E27FC236}">
                <a16:creationId xmlns:a16="http://schemas.microsoft.com/office/drawing/2014/main" id="{8762BF37-402D-71FB-F73E-935929AAB91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3E75573-7DB2-45D6-B603-10A69B44A1F2}" type="slidenum">
              <a:rPr lang="ru-RU" altLang="ru-RU" smtClean="0"/>
              <a:pPr fontAlgn="base">
                <a:spcBef>
                  <a:spcPct val="0"/>
                </a:spcBef>
                <a:spcAft>
                  <a:spcPct val="0"/>
                </a:spcAft>
              </a:pPr>
              <a:t>25</a:t>
            </a:fld>
            <a:endParaRPr lang="ru-RU" alt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Образ слайда 1">
            <a:extLst>
              <a:ext uri="{FF2B5EF4-FFF2-40B4-BE49-F238E27FC236}">
                <a16:creationId xmlns:a16="http://schemas.microsoft.com/office/drawing/2014/main" id="{097434E2-3596-5FE4-9AB9-371390A03B8F}"/>
              </a:ext>
            </a:extLst>
          </p:cNvPr>
          <p:cNvSpPr>
            <a:spLocks noGrp="1" noRot="1" noChangeAspect="1" noChangeArrowheads="1" noTextEdit="1"/>
          </p:cNvSpPr>
          <p:nvPr>
            <p:ph type="sldImg"/>
          </p:nvPr>
        </p:nvSpPr>
        <p:spPr>
          <a:ln/>
        </p:spPr>
      </p:sp>
      <p:sp>
        <p:nvSpPr>
          <p:cNvPr id="7171" name="Заметки 2">
            <a:extLst>
              <a:ext uri="{FF2B5EF4-FFF2-40B4-BE49-F238E27FC236}">
                <a16:creationId xmlns:a16="http://schemas.microsoft.com/office/drawing/2014/main" id="{6C161667-59D8-B6C6-CAC6-A39D600FEE7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z="1800" dirty="0">
                <a:latin typeface="Calibri" panose="020F0502020204030204" pitchFamily="34" charset="0"/>
                <a:ea typeface="Calibri" panose="020F0502020204030204" pitchFamily="34" charset="0"/>
                <a:cs typeface="Times New Roman" panose="02020603050405020304" pitchFamily="18" charset="0"/>
              </a:rPr>
              <a:t>Биоразнообразие имеет фундаментальное значение для благополучия человека и здоровья планеты, а также для экономического процветания всех людей, в том числе для жизни в равновесии и гармонии с Землей; </a:t>
            </a:r>
          </a:p>
          <a:p>
            <a:r>
              <a:rPr lang="ru-RU" altLang="ru-RU" sz="1800" dirty="0">
                <a:latin typeface="Calibri" panose="020F0502020204030204" pitchFamily="34" charset="0"/>
                <a:ea typeface="Calibri" panose="020F0502020204030204" pitchFamily="34" charset="0"/>
                <a:cs typeface="Times New Roman" panose="02020603050405020304" pitchFamily="18" charset="0"/>
              </a:rPr>
              <a:t>Человечество зависим от биоразнообразия в плане обеспечения продовольствием, лекарствами, энергией, чистым воздухом и водой, в плане безопасности от стихийных бедствий, а также отдыха и культурного вдохновения, и оно поддерживает все системы жизни на Земле. </a:t>
            </a:r>
          </a:p>
          <a:p>
            <a:endParaRPr lang="ru-RU" altLang="ru-RU" dirty="0">
              <a:latin typeface="Arial" panose="020B0604020202020204" pitchFamily="34" charset="0"/>
              <a:ea typeface="Calibri" panose="020F0502020204030204" pitchFamily="34" charset="0"/>
              <a:cs typeface="Times New Roman" panose="02020603050405020304" pitchFamily="18" charset="0"/>
            </a:endParaRPr>
          </a:p>
        </p:txBody>
      </p:sp>
      <p:sp>
        <p:nvSpPr>
          <p:cNvPr id="7172" name="Дата 3">
            <a:extLst>
              <a:ext uri="{FF2B5EF4-FFF2-40B4-BE49-F238E27FC236}">
                <a16:creationId xmlns:a16="http://schemas.microsoft.com/office/drawing/2014/main" id="{22ADEAE1-55EE-0FAD-F22A-4836C94B4FFE}"/>
              </a:ext>
            </a:extLst>
          </p:cNvPr>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D754F2C-A204-4AB9-A8DD-BCA04381FCED}" type="datetime1">
              <a:rPr lang="ru-RU" altLang="ru-RU" smtClean="0">
                <a:latin typeface="Arial" panose="020B0604020202020204" pitchFamily="34" charset="0"/>
              </a:rPr>
              <a:pPr fontAlgn="base">
                <a:spcBef>
                  <a:spcPct val="0"/>
                </a:spcBef>
                <a:spcAft>
                  <a:spcPct val="0"/>
                </a:spcAft>
              </a:pPr>
              <a:t>07.08.2023</a:t>
            </a:fld>
            <a:endParaRPr lang="ru-RU" altLang="ru-RU">
              <a:latin typeface="Arial" panose="020B0604020202020204" pitchFamily="34" charset="0"/>
            </a:endParaRPr>
          </a:p>
        </p:txBody>
      </p:sp>
      <p:sp>
        <p:nvSpPr>
          <p:cNvPr id="7173" name="Номер слайда 4">
            <a:extLst>
              <a:ext uri="{FF2B5EF4-FFF2-40B4-BE49-F238E27FC236}">
                <a16:creationId xmlns:a16="http://schemas.microsoft.com/office/drawing/2014/main" id="{8762BF37-402D-71FB-F73E-935929AAB91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3E75573-7DB2-45D6-B603-10A69B44A1F2}" type="slidenum">
              <a:rPr lang="ru-RU" altLang="ru-RU" smtClean="0"/>
              <a:pPr fontAlgn="base">
                <a:spcBef>
                  <a:spcPct val="0"/>
                </a:spcBef>
                <a:spcAft>
                  <a:spcPct val="0"/>
                </a:spcAft>
              </a:pPr>
              <a:t>3</a:t>
            </a:fld>
            <a:endParaRPr lang="ru-RU" altLang="ru-RU"/>
          </a:p>
        </p:txBody>
      </p:sp>
    </p:spTree>
    <p:extLst>
      <p:ext uri="{BB962C8B-B14F-4D97-AF65-F5344CB8AC3E}">
        <p14:creationId xmlns:p14="http://schemas.microsoft.com/office/powerpoint/2010/main" val="4252432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7B022428-6384-4523-8AEE-23A8C00460F9}" type="slidenum">
              <a:rPr lang="ru-RU" smtClean="0"/>
              <a:t>4</a:t>
            </a:fld>
            <a:endParaRPr lang="ru-RU"/>
          </a:p>
        </p:txBody>
      </p:sp>
    </p:spTree>
    <p:extLst>
      <p:ext uri="{BB962C8B-B14F-4D97-AF65-F5344CB8AC3E}">
        <p14:creationId xmlns:p14="http://schemas.microsoft.com/office/powerpoint/2010/main" val="799856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7B022428-6384-4523-8AEE-23A8C00460F9}" type="slidenum">
              <a:rPr lang="ru-RU" smtClean="0"/>
              <a:t>6</a:t>
            </a:fld>
            <a:endParaRPr lang="ru-RU"/>
          </a:p>
        </p:txBody>
      </p:sp>
    </p:spTree>
    <p:extLst>
      <p:ext uri="{BB962C8B-B14F-4D97-AF65-F5344CB8AC3E}">
        <p14:creationId xmlns:p14="http://schemas.microsoft.com/office/powerpoint/2010/main" val="3224470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Не</a:t>
            </a:r>
            <a:r>
              <a:rPr lang="ru-RU" baseline="0" dirty="0"/>
              <a:t> маловажным фактом является то, что </a:t>
            </a:r>
            <a:r>
              <a:rPr lang="ru-RU" dirty="0"/>
              <a:t>уникальность генетических ресурсов Таджикистана представлена</a:t>
            </a:r>
            <a:r>
              <a:rPr lang="ru-RU" baseline="0" dirty="0"/>
              <a:t> 0,66% мирового разнообразия животных и 1,8% растений.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ln w="0"/>
                <a:solidFill>
                  <a:sysClr val="windowText" lastClr="000000"/>
                </a:solidFill>
                <a:latin typeface="Calibri" panose="020F0502020204030204" pitchFamily="34" charset="0"/>
                <a:cs typeface="Calibri" panose="020F0502020204030204" pitchFamily="34" charset="0"/>
              </a:rPr>
              <a:t>Таджикистан является одним из центров происхождения культурных растений.</a:t>
            </a:r>
          </a:p>
          <a:p>
            <a:endParaRPr lang="ru-RU" baseline="0" dirty="0"/>
          </a:p>
          <a:p>
            <a:endParaRPr lang="ru-RU" dirty="0"/>
          </a:p>
        </p:txBody>
      </p:sp>
      <p:sp>
        <p:nvSpPr>
          <p:cNvPr id="4" name="Номер слайда 3"/>
          <p:cNvSpPr>
            <a:spLocks noGrp="1"/>
          </p:cNvSpPr>
          <p:nvPr>
            <p:ph type="sldNum" sz="quarter" idx="10"/>
          </p:nvPr>
        </p:nvSpPr>
        <p:spPr/>
        <p:txBody>
          <a:bodyPr/>
          <a:lstStyle/>
          <a:p>
            <a:fld id="{FEC131E0-B741-48EE-8889-F916B5EFF762}" type="slidenum">
              <a:rPr lang="ru-RU" smtClean="0"/>
              <a:pPr/>
              <a:t>7</a:t>
            </a:fld>
            <a:endParaRPr lang="ru-RU"/>
          </a:p>
        </p:txBody>
      </p:sp>
    </p:spTree>
    <p:extLst>
      <p:ext uri="{BB962C8B-B14F-4D97-AF65-F5344CB8AC3E}">
        <p14:creationId xmlns:p14="http://schemas.microsoft.com/office/powerpoint/2010/main" val="3427826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Вопрос деградации земель, на данный момент на ровне с другими приоритетами деградация земель занимает одну из основных ниш в повестке дня не только в Таджикистане но и во всем мире. </a:t>
            </a:r>
          </a:p>
          <a:p>
            <a:r>
              <a:rPr lang="ru-RU" dirty="0"/>
              <a:t>На карте-схеме представлены основные факторы деградации земель, в частности они разделены на 4 категории: 1. Неиспользуемые земли; 2. Процессы и состояние деградированных земель; 3. Используемые земли; и 4. Пастбища. </a:t>
            </a:r>
          </a:p>
          <a:p>
            <a:r>
              <a:rPr lang="ru-RU" dirty="0"/>
              <a:t>В нижнем правом углу стрелками обозначены виды деградации это водная и ветровая. Толщина стрелок определяет уровень, умеренный, средний и высокий. Согласно данной карте все регионы страны подвержены процессам деградации. </a:t>
            </a:r>
          </a:p>
        </p:txBody>
      </p:sp>
      <p:sp>
        <p:nvSpPr>
          <p:cNvPr id="4" name="Номер слайда 3"/>
          <p:cNvSpPr>
            <a:spLocks noGrp="1"/>
          </p:cNvSpPr>
          <p:nvPr>
            <p:ph type="sldNum" sz="quarter" idx="5"/>
          </p:nvPr>
        </p:nvSpPr>
        <p:spPr/>
        <p:txBody>
          <a:bodyPr/>
          <a:lstStyle/>
          <a:p>
            <a:fld id="{7B022428-6384-4523-8AEE-23A8C00460F9}" type="slidenum">
              <a:rPr lang="ru-RU" smtClean="0"/>
              <a:t>9</a:t>
            </a:fld>
            <a:endParaRPr lang="ru-RU"/>
          </a:p>
        </p:txBody>
      </p:sp>
    </p:spTree>
    <p:extLst>
      <p:ext uri="{BB962C8B-B14F-4D97-AF65-F5344CB8AC3E}">
        <p14:creationId xmlns:p14="http://schemas.microsoft.com/office/powerpoint/2010/main" val="1845061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Основные факторами и угрозы на биоразнообразие оказывают: </a:t>
            </a:r>
          </a:p>
          <a:p>
            <a:pPr marL="273050" indent="-273050">
              <a:spcBef>
                <a:spcPct val="20000"/>
              </a:spcBef>
              <a:buSzPct val="100000"/>
              <a:buFont typeface="Arial" panose="020B0604020202020204" pitchFamily="34" charset="0"/>
              <a:buChar char="•"/>
              <a:defRPr/>
            </a:pPr>
            <a:r>
              <a:rPr lang="ru-RU" altLang="ru-RU" sz="1200" dirty="0">
                <a:latin typeface="+mj-lt"/>
              </a:rPr>
              <a:t>Увеличение поголовья домашнего скота и </a:t>
            </a:r>
            <a:r>
              <a:rPr lang="ru-RU" sz="1200" dirty="0">
                <a:latin typeface="+mj-lt"/>
              </a:rPr>
              <a:t>бессистемная пастьба без учета возможностей продуктивности пастбищ;</a:t>
            </a:r>
          </a:p>
          <a:p>
            <a:pPr marL="273050" indent="-273050" algn="just">
              <a:buFont typeface="Arial" panose="020B0604020202020204" pitchFamily="34" charset="0"/>
              <a:buChar char="•"/>
            </a:pPr>
            <a:r>
              <a:rPr lang="ru-RU" altLang="ru-RU" sz="1200" dirty="0">
                <a:latin typeface="+mj-lt"/>
              </a:rPr>
              <a:t>Чужеродные и инвазивные виды растений в составе естественных экосистем;</a:t>
            </a:r>
          </a:p>
          <a:p>
            <a:pPr marL="273050" indent="-273050">
              <a:spcBef>
                <a:spcPct val="20000"/>
              </a:spcBef>
              <a:buSzPct val="100000"/>
              <a:buFont typeface="Arial" panose="020B0604020202020204" pitchFamily="34" charset="0"/>
              <a:buChar char="•"/>
              <a:defRPr/>
            </a:pPr>
            <a:r>
              <a:rPr lang="ru-RU" sz="1200" dirty="0">
                <a:latin typeface="+mj-lt"/>
              </a:rPr>
              <a:t>Вырубка лесов;</a:t>
            </a:r>
          </a:p>
          <a:p>
            <a:pPr marL="273050" indent="-273050">
              <a:spcBef>
                <a:spcPct val="20000"/>
              </a:spcBef>
              <a:buSzPct val="100000"/>
              <a:buFont typeface="Arial" panose="020B0604020202020204" pitchFamily="34" charset="0"/>
              <a:buChar char="•"/>
              <a:defRPr/>
            </a:pPr>
            <a:r>
              <a:rPr lang="ru-RU" sz="1200" dirty="0">
                <a:latin typeface="+mj-lt"/>
              </a:rPr>
              <a:t>Орошение и экологически несбалансированные способы освоения природных ресурсов;</a:t>
            </a:r>
          </a:p>
          <a:p>
            <a:pPr marL="273050" indent="-273050">
              <a:spcBef>
                <a:spcPct val="20000"/>
              </a:spcBef>
              <a:buSzPct val="100000"/>
              <a:buFont typeface="Arial" panose="020B0604020202020204" pitchFamily="34" charset="0"/>
              <a:buChar char="•"/>
              <a:defRPr/>
            </a:pPr>
            <a:r>
              <a:rPr lang="ru-RU" sz="1200" dirty="0">
                <a:latin typeface="+mj-lt"/>
              </a:rPr>
              <a:t>Распашка горных территорий под посевы зерновых и других сельскохозяйственных культур;</a:t>
            </a:r>
          </a:p>
          <a:p>
            <a:pPr marL="273050" indent="-273050">
              <a:spcBef>
                <a:spcPct val="20000"/>
              </a:spcBef>
              <a:buSzPct val="100000"/>
              <a:buFont typeface="Arial" panose="020B0604020202020204" pitchFamily="34" charset="0"/>
              <a:buChar char="•"/>
              <a:defRPr/>
            </a:pPr>
            <a:r>
              <a:rPr lang="ru-RU" sz="1200" dirty="0">
                <a:latin typeface="+mj-lt"/>
              </a:rPr>
              <a:t>Урбанизация территории (строительство и расширение существующих населенных пунктов, автодорог, промышленных предприятий и т.п.);</a:t>
            </a:r>
          </a:p>
          <a:p>
            <a:pPr marL="273050" indent="-273050">
              <a:spcBef>
                <a:spcPct val="20000"/>
              </a:spcBef>
              <a:buSzPct val="100000"/>
              <a:buFont typeface="Arial" panose="020B0604020202020204" pitchFamily="34" charset="0"/>
              <a:buChar char="•"/>
              <a:defRPr/>
            </a:pPr>
            <a:r>
              <a:rPr lang="ru-RU" sz="1200" dirty="0">
                <a:latin typeface="+mj-lt"/>
              </a:rPr>
              <a:t>Природные факторы, вызванные процессами изменения климата.</a:t>
            </a:r>
          </a:p>
          <a:p>
            <a:endParaRPr lang="ru-RU" dirty="0"/>
          </a:p>
        </p:txBody>
      </p:sp>
      <p:sp>
        <p:nvSpPr>
          <p:cNvPr id="4" name="Номер слайда 3"/>
          <p:cNvSpPr>
            <a:spLocks noGrp="1"/>
          </p:cNvSpPr>
          <p:nvPr>
            <p:ph type="sldNum" sz="quarter" idx="5"/>
          </p:nvPr>
        </p:nvSpPr>
        <p:spPr/>
        <p:txBody>
          <a:bodyPr/>
          <a:lstStyle/>
          <a:p>
            <a:fld id="{7B022428-6384-4523-8AEE-23A8C00460F9}" type="slidenum">
              <a:rPr lang="ru-RU" smtClean="0"/>
              <a:t>10</a:t>
            </a:fld>
            <a:endParaRPr lang="ru-RU"/>
          </a:p>
        </p:txBody>
      </p:sp>
    </p:spTree>
    <p:extLst>
      <p:ext uri="{BB962C8B-B14F-4D97-AF65-F5344CB8AC3E}">
        <p14:creationId xmlns:p14="http://schemas.microsoft.com/office/powerpoint/2010/main" val="1767197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Одной из основных причин деградации природных экосистем является Климат. </a:t>
            </a:r>
          </a:p>
          <a:p>
            <a:r>
              <a:rPr lang="ru-RU" dirty="0"/>
              <a:t>Таджикистан расположен в субтропической зоне, и имеющий преимущественно континентальный климат. В стране наблюдаются резкие различия в климатических условиях в зависимости от высоты над уровнем моря. Так, климат может варьироваться от засушливого до полузасушливого, лето – от долгого и жаркого до короткого и теплого, а зима – от короткой и мягкой до продолжительной и суровой.</a:t>
            </a:r>
          </a:p>
          <a:p>
            <a:endParaRPr lang="ru-RU" dirty="0"/>
          </a:p>
          <a:p>
            <a:r>
              <a:rPr lang="ru-RU" dirty="0"/>
              <a:t>Прогнозируется значительное повышение среднегодовых значений температуры. В зависимости от применяемых сценариев, эти изменения будут более или менее серьезными, однако прогнозируемое повышение независимо от этого будет значительным. </a:t>
            </a:r>
          </a:p>
          <a:p>
            <a:endParaRPr lang="ru-RU" dirty="0"/>
          </a:p>
          <a:p>
            <a:r>
              <a:rPr lang="ru-RU" dirty="0"/>
              <a:t>Изменения количества осадков в значительной степени варьируются в зависимости от сезона. По прогнозам, ожидается увеличение количества осадков в зимний период, в то время как среднее количество весенних осадков указывает лишь на незначительное их увеличение, однако следует ожидать более обильного выпадения проливных дождей. </a:t>
            </a:r>
          </a:p>
        </p:txBody>
      </p:sp>
      <p:sp>
        <p:nvSpPr>
          <p:cNvPr id="4" name="Номер слайда 3"/>
          <p:cNvSpPr>
            <a:spLocks noGrp="1"/>
          </p:cNvSpPr>
          <p:nvPr>
            <p:ph type="sldNum" sz="quarter" idx="5"/>
          </p:nvPr>
        </p:nvSpPr>
        <p:spPr/>
        <p:txBody>
          <a:bodyPr/>
          <a:lstStyle/>
          <a:p>
            <a:fld id="{7B022428-6384-4523-8AEE-23A8C00460F9}" type="slidenum">
              <a:rPr lang="ru-RU" smtClean="0"/>
              <a:t>11</a:t>
            </a:fld>
            <a:endParaRPr lang="ru-RU"/>
          </a:p>
        </p:txBody>
      </p:sp>
    </p:spTree>
    <p:extLst>
      <p:ext uri="{BB962C8B-B14F-4D97-AF65-F5344CB8AC3E}">
        <p14:creationId xmlns:p14="http://schemas.microsoft.com/office/powerpoint/2010/main" val="3945955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0D0DAFC-5908-4624-9EF7-FDD2C40594E2}"/>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8419E7AE-6811-4B52-97B2-851003A741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75514401-208D-4559-AD5D-668591A0580C}"/>
              </a:ext>
            </a:extLst>
          </p:cNvPr>
          <p:cNvSpPr>
            <a:spLocks noGrp="1"/>
          </p:cNvSpPr>
          <p:nvPr>
            <p:ph type="dt" sz="half" idx="10"/>
          </p:nvPr>
        </p:nvSpPr>
        <p:spPr/>
        <p:txBody>
          <a:bodyPr/>
          <a:lstStyle/>
          <a:p>
            <a:fld id="{E9016C4A-893A-45BC-B549-3E637D73F282}" type="datetimeFigureOut">
              <a:rPr lang="ru-RU" smtClean="0"/>
              <a:t>07.08.2023</a:t>
            </a:fld>
            <a:endParaRPr lang="ru-RU"/>
          </a:p>
        </p:txBody>
      </p:sp>
      <p:sp>
        <p:nvSpPr>
          <p:cNvPr id="5" name="Нижний колонтитул 4">
            <a:extLst>
              <a:ext uri="{FF2B5EF4-FFF2-40B4-BE49-F238E27FC236}">
                <a16:creationId xmlns:a16="http://schemas.microsoft.com/office/drawing/2014/main" id="{6B22E856-B881-4411-B9DF-3824DF7252B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C239B9C-FA8B-4E8B-82C7-36E222290659}"/>
              </a:ext>
            </a:extLst>
          </p:cNvPr>
          <p:cNvSpPr>
            <a:spLocks noGrp="1"/>
          </p:cNvSpPr>
          <p:nvPr>
            <p:ph type="sldNum" sz="quarter" idx="12"/>
          </p:nvPr>
        </p:nvSpPr>
        <p:spPr/>
        <p:txBody>
          <a:bodyPr/>
          <a:lstStyle/>
          <a:p>
            <a:fld id="{75B48E8C-989B-45F6-901A-79F622A89A56}" type="slidenum">
              <a:rPr lang="ru-RU" smtClean="0"/>
              <a:t>‹#›</a:t>
            </a:fld>
            <a:endParaRPr lang="ru-RU"/>
          </a:p>
        </p:txBody>
      </p:sp>
    </p:spTree>
    <p:extLst>
      <p:ext uri="{BB962C8B-B14F-4D97-AF65-F5344CB8AC3E}">
        <p14:creationId xmlns:p14="http://schemas.microsoft.com/office/powerpoint/2010/main" val="3255805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CDBE44A-7635-4D61-A3FB-80D2C7A1AF0B}"/>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563491E0-08FA-4568-B05F-447012F292EE}"/>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59F8DAB-6D53-4581-AC73-75C4E2B3FFC7}"/>
              </a:ext>
            </a:extLst>
          </p:cNvPr>
          <p:cNvSpPr>
            <a:spLocks noGrp="1"/>
          </p:cNvSpPr>
          <p:nvPr>
            <p:ph type="dt" sz="half" idx="10"/>
          </p:nvPr>
        </p:nvSpPr>
        <p:spPr/>
        <p:txBody>
          <a:bodyPr/>
          <a:lstStyle/>
          <a:p>
            <a:fld id="{E9016C4A-893A-45BC-B549-3E637D73F282}" type="datetimeFigureOut">
              <a:rPr lang="ru-RU" smtClean="0"/>
              <a:t>07.08.2023</a:t>
            </a:fld>
            <a:endParaRPr lang="ru-RU"/>
          </a:p>
        </p:txBody>
      </p:sp>
      <p:sp>
        <p:nvSpPr>
          <p:cNvPr id="5" name="Нижний колонтитул 4">
            <a:extLst>
              <a:ext uri="{FF2B5EF4-FFF2-40B4-BE49-F238E27FC236}">
                <a16:creationId xmlns:a16="http://schemas.microsoft.com/office/drawing/2014/main" id="{D0E7361D-01D5-4530-9068-CD8AC1074E1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4B161FA-598D-4A3C-A27F-E436632D2B89}"/>
              </a:ext>
            </a:extLst>
          </p:cNvPr>
          <p:cNvSpPr>
            <a:spLocks noGrp="1"/>
          </p:cNvSpPr>
          <p:nvPr>
            <p:ph type="sldNum" sz="quarter" idx="12"/>
          </p:nvPr>
        </p:nvSpPr>
        <p:spPr/>
        <p:txBody>
          <a:bodyPr/>
          <a:lstStyle/>
          <a:p>
            <a:fld id="{75B48E8C-989B-45F6-901A-79F622A89A56}" type="slidenum">
              <a:rPr lang="ru-RU" smtClean="0"/>
              <a:t>‹#›</a:t>
            </a:fld>
            <a:endParaRPr lang="ru-RU"/>
          </a:p>
        </p:txBody>
      </p:sp>
    </p:spTree>
    <p:extLst>
      <p:ext uri="{BB962C8B-B14F-4D97-AF65-F5344CB8AC3E}">
        <p14:creationId xmlns:p14="http://schemas.microsoft.com/office/powerpoint/2010/main" val="999992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BE313ECF-6311-40C6-B6CB-3C9BE9F8BA8B}"/>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9B08FFE6-21BC-4450-B0A6-A8AF71671A60}"/>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9CB94A5-1269-461C-8696-3F110D68F420}"/>
              </a:ext>
            </a:extLst>
          </p:cNvPr>
          <p:cNvSpPr>
            <a:spLocks noGrp="1"/>
          </p:cNvSpPr>
          <p:nvPr>
            <p:ph type="dt" sz="half" idx="10"/>
          </p:nvPr>
        </p:nvSpPr>
        <p:spPr/>
        <p:txBody>
          <a:bodyPr/>
          <a:lstStyle/>
          <a:p>
            <a:fld id="{E9016C4A-893A-45BC-B549-3E637D73F282}" type="datetimeFigureOut">
              <a:rPr lang="ru-RU" smtClean="0"/>
              <a:t>07.08.2023</a:t>
            </a:fld>
            <a:endParaRPr lang="ru-RU"/>
          </a:p>
        </p:txBody>
      </p:sp>
      <p:sp>
        <p:nvSpPr>
          <p:cNvPr id="5" name="Нижний колонтитул 4">
            <a:extLst>
              <a:ext uri="{FF2B5EF4-FFF2-40B4-BE49-F238E27FC236}">
                <a16:creationId xmlns:a16="http://schemas.microsoft.com/office/drawing/2014/main" id="{60E4C8E6-49F8-4788-A615-A9FF447F841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4E61346-810D-441B-9FC8-33561D7FD153}"/>
              </a:ext>
            </a:extLst>
          </p:cNvPr>
          <p:cNvSpPr>
            <a:spLocks noGrp="1"/>
          </p:cNvSpPr>
          <p:nvPr>
            <p:ph type="sldNum" sz="quarter" idx="12"/>
          </p:nvPr>
        </p:nvSpPr>
        <p:spPr/>
        <p:txBody>
          <a:bodyPr/>
          <a:lstStyle/>
          <a:p>
            <a:fld id="{75B48E8C-989B-45F6-901A-79F622A89A56}" type="slidenum">
              <a:rPr lang="ru-RU" smtClean="0"/>
              <a:t>‹#›</a:t>
            </a:fld>
            <a:endParaRPr lang="ru-RU"/>
          </a:p>
        </p:txBody>
      </p:sp>
    </p:spTree>
    <p:extLst>
      <p:ext uri="{BB962C8B-B14F-4D97-AF65-F5344CB8AC3E}">
        <p14:creationId xmlns:p14="http://schemas.microsoft.com/office/powerpoint/2010/main" val="38663421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59200" y="609600"/>
            <a:ext cx="8128000" cy="1143000"/>
          </a:xfrm>
        </p:spPr>
        <p:txBody>
          <a:bodyPr/>
          <a:lstStyle/>
          <a:p>
            <a:r>
              <a:rPr lang="ru-RU"/>
              <a:t>Образец заголовка</a:t>
            </a:r>
          </a:p>
        </p:txBody>
      </p:sp>
      <p:sp>
        <p:nvSpPr>
          <p:cNvPr id="3" name="Текст 2"/>
          <p:cNvSpPr>
            <a:spLocks noGrp="1"/>
          </p:cNvSpPr>
          <p:nvPr>
            <p:ph type="body" sz="half" idx="1"/>
          </p:nvPr>
        </p:nvSpPr>
        <p:spPr>
          <a:xfrm>
            <a:off x="3759200" y="1981200"/>
            <a:ext cx="39624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7924800" y="1981200"/>
            <a:ext cx="39624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7924800" y="4114800"/>
            <a:ext cx="39624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Дата 3">
            <a:extLst>
              <a:ext uri="{FF2B5EF4-FFF2-40B4-BE49-F238E27FC236}">
                <a16:creationId xmlns:a16="http://schemas.microsoft.com/office/drawing/2014/main" id="{A4016374-27D5-036B-2B1F-167198A85690}"/>
              </a:ext>
            </a:extLst>
          </p:cNvPr>
          <p:cNvSpPr>
            <a:spLocks noGrp="1"/>
          </p:cNvSpPr>
          <p:nvPr>
            <p:ph type="dt" sz="half" idx="10"/>
          </p:nvPr>
        </p:nvSpPr>
        <p:spPr/>
        <p:txBody>
          <a:bodyPr/>
          <a:lstStyle>
            <a:lvl1pPr>
              <a:defRPr/>
            </a:lvl1pPr>
          </a:lstStyle>
          <a:p>
            <a:pPr>
              <a:defRPr/>
            </a:pPr>
            <a:endParaRPr lang="ru-RU"/>
          </a:p>
        </p:txBody>
      </p:sp>
      <p:sp>
        <p:nvSpPr>
          <p:cNvPr id="7" name="Нижний колонтитул 4">
            <a:extLst>
              <a:ext uri="{FF2B5EF4-FFF2-40B4-BE49-F238E27FC236}">
                <a16:creationId xmlns:a16="http://schemas.microsoft.com/office/drawing/2014/main" id="{638858D9-0897-4E72-BFEE-0BA97EB97A95}"/>
              </a:ext>
            </a:extLst>
          </p:cNvPr>
          <p:cNvSpPr>
            <a:spLocks noGrp="1"/>
          </p:cNvSpPr>
          <p:nvPr>
            <p:ph type="ftr" sz="quarter" idx="11"/>
          </p:nvPr>
        </p:nvSpPr>
        <p:spPr/>
        <p:txBody>
          <a:bodyPr/>
          <a:lstStyle>
            <a:lvl1pPr>
              <a:defRPr/>
            </a:lvl1pPr>
          </a:lstStyle>
          <a:p>
            <a:pPr>
              <a:defRPr/>
            </a:pPr>
            <a:endParaRPr lang="ru-RU"/>
          </a:p>
        </p:txBody>
      </p:sp>
      <p:sp>
        <p:nvSpPr>
          <p:cNvPr id="8" name="Номер слайда 5">
            <a:extLst>
              <a:ext uri="{FF2B5EF4-FFF2-40B4-BE49-F238E27FC236}">
                <a16:creationId xmlns:a16="http://schemas.microsoft.com/office/drawing/2014/main" id="{480028C9-0177-5E7A-D9D2-9808BACD022E}"/>
              </a:ext>
            </a:extLst>
          </p:cNvPr>
          <p:cNvSpPr>
            <a:spLocks noGrp="1"/>
          </p:cNvSpPr>
          <p:nvPr>
            <p:ph type="sldNum" sz="quarter" idx="12"/>
          </p:nvPr>
        </p:nvSpPr>
        <p:spPr/>
        <p:txBody>
          <a:bodyPr/>
          <a:lstStyle>
            <a:lvl1pPr>
              <a:defRPr/>
            </a:lvl1pPr>
          </a:lstStyle>
          <a:p>
            <a:pPr>
              <a:defRPr/>
            </a:pPr>
            <a:fld id="{5EE89B6A-DBF2-43CC-8E8C-A9618CF85D05}" type="slidenum">
              <a:rPr lang="ru-RU" altLang="ru-RU"/>
              <a:pPr>
                <a:defRPr/>
              </a:pPr>
              <a:t>‹#›</a:t>
            </a:fld>
            <a:endParaRPr lang="ru-RU" altLang="ru-RU"/>
          </a:p>
        </p:txBody>
      </p:sp>
    </p:spTree>
    <p:extLst>
      <p:ext uri="{BB962C8B-B14F-4D97-AF65-F5344CB8AC3E}">
        <p14:creationId xmlns:p14="http://schemas.microsoft.com/office/powerpoint/2010/main" val="4129961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C40913-1766-4120-B777-CFFAEE7EA432}"/>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25D4813C-3815-4D4A-9CF4-97D53284B70E}"/>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75A56BA-8E47-4F88-A0FB-2F966DDCD534}"/>
              </a:ext>
            </a:extLst>
          </p:cNvPr>
          <p:cNvSpPr>
            <a:spLocks noGrp="1"/>
          </p:cNvSpPr>
          <p:nvPr>
            <p:ph type="dt" sz="half" idx="10"/>
          </p:nvPr>
        </p:nvSpPr>
        <p:spPr/>
        <p:txBody>
          <a:bodyPr/>
          <a:lstStyle/>
          <a:p>
            <a:fld id="{E9016C4A-893A-45BC-B549-3E637D73F282}" type="datetimeFigureOut">
              <a:rPr lang="ru-RU" smtClean="0"/>
              <a:t>07.08.2023</a:t>
            </a:fld>
            <a:endParaRPr lang="ru-RU"/>
          </a:p>
        </p:txBody>
      </p:sp>
      <p:sp>
        <p:nvSpPr>
          <p:cNvPr id="5" name="Нижний колонтитул 4">
            <a:extLst>
              <a:ext uri="{FF2B5EF4-FFF2-40B4-BE49-F238E27FC236}">
                <a16:creationId xmlns:a16="http://schemas.microsoft.com/office/drawing/2014/main" id="{03B0E058-C3B4-4327-826B-CDB4DF67E66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4CE4615-EFA0-4DA3-817B-D66F9E0507C3}"/>
              </a:ext>
            </a:extLst>
          </p:cNvPr>
          <p:cNvSpPr>
            <a:spLocks noGrp="1"/>
          </p:cNvSpPr>
          <p:nvPr>
            <p:ph type="sldNum" sz="quarter" idx="12"/>
          </p:nvPr>
        </p:nvSpPr>
        <p:spPr/>
        <p:txBody>
          <a:bodyPr/>
          <a:lstStyle/>
          <a:p>
            <a:fld id="{75B48E8C-989B-45F6-901A-79F622A89A56}" type="slidenum">
              <a:rPr lang="ru-RU" smtClean="0"/>
              <a:t>‹#›</a:t>
            </a:fld>
            <a:endParaRPr lang="ru-RU"/>
          </a:p>
        </p:txBody>
      </p:sp>
    </p:spTree>
    <p:extLst>
      <p:ext uri="{BB962C8B-B14F-4D97-AF65-F5344CB8AC3E}">
        <p14:creationId xmlns:p14="http://schemas.microsoft.com/office/powerpoint/2010/main" val="238539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AE22B8A-BC9F-49BF-BAC1-49DCFE6FD778}"/>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8331F719-7A99-45A4-B993-C4B0B055EE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C03EFF06-3F3E-4260-857F-EDB3D4D69AC2}"/>
              </a:ext>
            </a:extLst>
          </p:cNvPr>
          <p:cNvSpPr>
            <a:spLocks noGrp="1"/>
          </p:cNvSpPr>
          <p:nvPr>
            <p:ph type="dt" sz="half" idx="10"/>
          </p:nvPr>
        </p:nvSpPr>
        <p:spPr/>
        <p:txBody>
          <a:bodyPr/>
          <a:lstStyle/>
          <a:p>
            <a:fld id="{E9016C4A-893A-45BC-B549-3E637D73F282}" type="datetimeFigureOut">
              <a:rPr lang="ru-RU" smtClean="0"/>
              <a:t>07.08.2023</a:t>
            </a:fld>
            <a:endParaRPr lang="ru-RU"/>
          </a:p>
        </p:txBody>
      </p:sp>
      <p:sp>
        <p:nvSpPr>
          <p:cNvPr id="5" name="Нижний колонтитул 4">
            <a:extLst>
              <a:ext uri="{FF2B5EF4-FFF2-40B4-BE49-F238E27FC236}">
                <a16:creationId xmlns:a16="http://schemas.microsoft.com/office/drawing/2014/main" id="{59EEF1ED-33C1-4F94-9D0C-9B30E15DDA8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7180AFF-8A21-4CC9-B37C-8B6BC99FEDB5}"/>
              </a:ext>
            </a:extLst>
          </p:cNvPr>
          <p:cNvSpPr>
            <a:spLocks noGrp="1"/>
          </p:cNvSpPr>
          <p:nvPr>
            <p:ph type="sldNum" sz="quarter" idx="12"/>
          </p:nvPr>
        </p:nvSpPr>
        <p:spPr/>
        <p:txBody>
          <a:bodyPr/>
          <a:lstStyle/>
          <a:p>
            <a:fld id="{75B48E8C-989B-45F6-901A-79F622A89A56}" type="slidenum">
              <a:rPr lang="ru-RU" smtClean="0"/>
              <a:t>‹#›</a:t>
            </a:fld>
            <a:endParaRPr lang="ru-RU"/>
          </a:p>
        </p:txBody>
      </p:sp>
    </p:spTree>
    <p:extLst>
      <p:ext uri="{BB962C8B-B14F-4D97-AF65-F5344CB8AC3E}">
        <p14:creationId xmlns:p14="http://schemas.microsoft.com/office/powerpoint/2010/main" val="1879306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AF4EF25-48D2-48BC-A94A-A27D08BE1985}"/>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FE1938CA-3CF4-427A-8641-5FC57624A026}"/>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C77051AD-9794-4572-B6E6-F26689B674A0}"/>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CEC19D98-EDA1-4638-9D91-EE7AD30310D2}"/>
              </a:ext>
            </a:extLst>
          </p:cNvPr>
          <p:cNvSpPr>
            <a:spLocks noGrp="1"/>
          </p:cNvSpPr>
          <p:nvPr>
            <p:ph type="dt" sz="half" idx="10"/>
          </p:nvPr>
        </p:nvSpPr>
        <p:spPr/>
        <p:txBody>
          <a:bodyPr/>
          <a:lstStyle/>
          <a:p>
            <a:fld id="{E9016C4A-893A-45BC-B549-3E637D73F282}" type="datetimeFigureOut">
              <a:rPr lang="ru-RU" smtClean="0"/>
              <a:t>07.08.2023</a:t>
            </a:fld>
            <a:endParaRPr lang="ru-RU"/>
          </a:p>
        </p:txBody>
      </p:sp>
      <p:sp>
        <p:nvSpPr>
          <p:cNvPr id="6" name="Нижний колонтитул 5">
            <a:extLst>
              <a:ext uri="{FF2B5EF4-FFF2-40B4-BE49-F238E27FC236}">
                <a16:creationId xmlns:a16="http://schemas.microsoft.com/office/drawing/2014/main" id="{A68DFC72-4758-4718-B3BE-26A178BEB8AE}"/>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3E6C323B-2511-4C11-B061-FDE86C0D5251}"/>
              </a:ext>
            </a:extLst>
          </p:cNvPr>
          <p:cNvSpPr>
            <a:spLocks noGrp="1"/>
          </p:cNvSpPr>
          <p:nvPr>
            <p:ph type="sldNum" sz="quarter" idx="12"/>
          </p:nvPr>
        </p:nvSpPr>
        <p:spPr/>
        <p:txBody>
          <a:bodyPr/>
          <a:lstStyle/>
          <a:p>
            <a:fld id="{75B48E8C-989B-45F6-901A-79F622A89A56}" type="slidenum">
              <a:rPr lang="ru-RU" smtClean="0"/>
              <a:t>‹#›</a:t>
            </a:fld>
            <a:endParaRPr lang="ru-RU"/>
          </a:p>
        </p:txBody>
      </p:sp>
    </p:spTree>
    <p:extLst>
      <p:ext uri="{BB962C8B-B14F-4D97-AF65-F5344CB8AC3E}">
        <p14:creationId xmlns:p14="http://schemas.microsoft.com/office/powerpoint/2010/main" val="3313129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AA5DD9A-DE8E-48BC-959E-92ADF47730CC}"/>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B93865DC-499C-4360-8BC4-68D326A5DD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92793F55-EAE6-4E37-9006-1F99398A0991}"/>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9380FBFF-6E76-443D-B28F-192CF78DB6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3350289B-0AEF-400F-BAF2-9550F92A86A2}"/>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20EBE384-B9F3-4E13-A851-E5A8F721DAD4}"/>
              </a:ext>
            </a:extLst>
          </p:cNvPr>
          <p:cNvSpPr>
            <a:spLocks noGrp="1"/>
          </p:cNvSpPr>
          <p:nvPr>
            <p:ph type="dt" sz="half" idx="10"/>
          </p:nvPr>
        </p:nvSpPr>
        <p:spPr/>
        <p:txBody>
          <a:bodyPr/>
          <a:lstStyle/>
          <a:p>
            <a:fld id="{E9016C4A-893A-45BC-B549-3E637D73F282}" type="datetimeFigureOut">
              <a:rPr lang="ru-RU" smtClean="0"/>
              <a:t>07.08.2023</a:t>
            </a:fld>
            <a:endParaRPr lang="ru-RU"/>
          </a:p>
        </p:txBody>
      </p:sp>
      <p:sp>
        <p:nvSpPr>
          <p:cNvPr id="8" name="Нижний колонтитул 7">
            <a:extLst>
              <a:ext uri="{FF2B5EF4-FFF2-40B4-BE49-F238E27FC236}">
                <a16:creationId xmlns:a16="http://schemas.microsoft.com/office/drawing/2014/main" id="{1D26D5A3-C4F6-4512-8511-ADF707BBD3D3}"/>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5A9A4E31-A7EB-4A90-974C-59E1DB32B754}"/>
              </a:ext>
            </a:extLst>
          </p:cNvPr>
          <p:cNvSpPr>
            <a:spLocks noGrp="1"/>
          </p:cNvSpPr>
          <p:nvPr>
            <p:ph type="sldNum" sz="quarter" idx="12"/>
          </p:nvPr>
        </p:nvSpPr>
        <p:spPr/>
        <p:txBody>
          <a:bodyPr/>
          <a:lstStyle/>
          <a:p>
            <a:fld id="{75B48E8C-989B-45F6-901A-79F622A89A56}" type="slidenum">
              <a:rPr lang="ru-RU" smtClean="0"/>
              <a:t>‹#›</a:t>
            </a:fld>
            <a:endParaRPr lang="ru-RU"/>
          </a:p>
        </p:txBody>
      </p:sp>
    </p:spTree>
    <p:extLst>
      <p:ext uri="{BB962C8B-B14F-4D97-AF65-F5344CB8AC3E}">
        <p14:creationId xmlns:p14="http://schemas.microsoft.com/office/powerpoint/2010/main" val="1511291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B53BF21-D05E-4979-AE5B-5F0414AD7C82}"/>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9C2B445F-4C1B-4BD9-83A0-341803B64BFC}"/>
              </a:ext>
            </a:extLst>
          </p:cNvPr>
          <p:cNvSpPr>
            <a:spLocks noGrp="1"/>
          </p:cNvSpPr>
          <p:nvPr>
            <p:ph type="dt" sz="half" idx="10"/>
          </p:nvPr>
        </p:nvSpPr>
        <p:spPr/>
        <p:txBody>
          <a:bodyPr/>
          <a:lstStyle/>
          <a:p>
            <a:fld id="{E9016C4A-893A-45BC-B549-3E637D73F282}" type="datetimeFigureOut">
              <a:rPr lang="ru-RU" smtClean="0"/>
              <a:t>07.08.2023</a:t>
            </a:fld>
            <a:endParaRPr lang="ru-RU"/>
          </a:p>
        </p:txBody>
      </p:sp>
      <p:sp>
        <p:nvSpPr>
          <p:cNvPr id="4" name="Нижний колонтитул 3">
            <a:extLst>
              <a:ext uri="{FF2B5EF4-FFF2-40B4-BE49-F238E27FC236}">
                <a16:creationId xmlns:a16="http://schemas.microsoft.com/office/drawing/2014/main" id="{97332592-6E18-4337-9D64-BBB378ACF1F2}"/>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578829C0-0FE0-44DE-A8B1-612D1401A256}"/>
              </a:ext>
            </a:extLst>
          </p:cNvPr>
          <p:cNvSpPr>
            <a:spLocks noGrp="1"/>
          </p:cNvSpPr>
          <p:nvPr>
            <p:ph type="sldNum" sz="quarter" idx="12"/>
          </p:nvPr>
        </p:nvSpPr>
        <p:spPr/>
        <p:txBody>
          <a:bodyPr/>
          <a:lstStyle/>
          <a:p>
            <a:fld id="{75B48E8C-989B-45F6-901A-79F622A89A56}" type="slidenum">
              <a:rPr lang="ru-RU" smtClean="0"/>
              <a:t>‹#›</a:t>
            </a:fld>
            <a:endParaRPr lang="ru-RU"/>
          </a:p>
        </p:txBody>
      </p:sp>
    </p:spTree>
    <p:extLst>
      <p:ext uri="{BB962C8B-B14F-4D97-AF65-F5344CB8AC3E}">
        <p14:creationId xmlns:p14="http://schemas.microsoft.com/office/powerpoint/2010/main" val="2895096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F9DAB4F0-D9CF-44C7-8EB7-5C93DAD96902}"/>
              </a:ext>
            </a:extLst>
          </p:cNvPr>
          <p:cNvSpPr>
            <a:spLocks noGrp="1"/>
          </p:cNvSpPr>
          <p:nvPr>
            <p:ph type="dt" sz="half" idx="10"/>
          </p:nvPr>
        </p:nvSpPr>
        <p:spPr/>
        <p:txBody>
          <a:bodyPr/>
          <a:lstStyle/>
          <a:p>
            <a:fld id="{E9016C4A-893A-45BC-B549-3E637D73F282}" type="datetimeFigureOut">
              <a:rPr lang="ru-RU" smtClean="0"/>
              <a:t>07.08.2023</a:t>
            </a:fld>
            <a:endParaRPr lang="ru-RU"/>
          </a:p>
        </p:txBody>
      </p:sp>
      <p:sp>
        <p:nvSpPr>
          <p:cNvPr id="3" name="Нижний колонтитул 2">
            <a:extLst>
              <a:ext uri="{FF2B5EF4-FFF2-40B4-BE49-F238E27FC236}">
                <a16:creationId xmlns:a16="http://schemas.microsoft.com/office/drawing/2014/main" id="{5860A1B1-6DA0-4B25-BD22-FB1F601ED6C1}"/>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1FEFEC8A-704B-445B-9732-25046E2A1F8F}"/>
              </a:ext>
            </a:extLst>
          </p:cNvPr>
          <p:cNvSpPr>
            <a:spLocks noGrp="1"/>
          </p:cNvSpPr>
          <p:nvPr>
            <p:ph type="sldNum" sz="quarter" idx="12"/>
          </p:nvPr>
        </p:nvSpPr>
        <p:spPr/>
        <p:txBody>
          <a:bodyPr/>
          <a:lstStyle/>
          <a:p>
            <a:fld id="{75B48E8C-989B-45F6-901A-79F622A89A56}" type="slidenum">
              <a:rPr lang="ru-RU" smtClean="0"/>
              <a:t>‹#›</a:t>
            </a:fld>
            <a:endParaRPr lang="ru-RU"/>
          </a:p>
        </p:txBody>
      </p:sp>
    </p:spTree>
    <p:extLst>
      <p:ext uri="{BB962C8B-B14F-4D97-AF65-F5344CB8AC3E}">
        <p14:creationId xmlns:p14="http://schemas.microsoft.com/office/powerpoint/2010/main" val="4270583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7D8E1FF-2678-4868-8E1B-13F0719F67FB}"/>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E7CD86B1-4CF8-4D16-81A8-9C06B32692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5B23274B-329A-49C8-9DE8-8B3864FD75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258C781A-29F3-4275-933F-DAF1D1359FC1}"/>
              </a:ext>
            </a:extLst>
          </p:cNvPr>
          <p:cNvSpPr>
            <a:spLocks noGrp="1"/>
          </p:cNvSpPr>
          <p:nvPr>
            <p:ph type="dt" sz="half" idx="10"/>
          </p:nvPr>
        </p:nvSpPr>
        <p:spPr/>
        <p:txBody>
          <a:bodyPr/>
          <a:lstStyle/>
          <a:p>
            <a:fld id="{E9016C4A-893A-45BC-B549-3E637D73F282}" type="datetimeFigureOut">
              <a:rPr lang="ru-RU" smtClean="0"/>
              <a:t>07.08.2023</a:t>
            </a:fld>
            <a:endParaRPr lang="ru-RU"/>
          </a:p>
        </p:txBody>
      </p:sp>
      <p:sp>
        <p:nvSpPr>
          <p:cNvPr id="6" name="Нижний колонтитул 5">
            <a:extLst>
              <a:ext uri="{FF2B5EF4-FFF2-40B4-BE49-F238E27FC236}">
                <a16:creationId xmlns:a16="http://schemas.microsoft.com/office/drawing/2014/main" id="{4D38E435-A0F5-45AB-A8D2-AD9CDFEE1076}"/>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AED9AF47-7760-4FB5-A1D1-FA05C850083C}"/>
              </a:ext>
            </a:extLst>
          </p:cNvPr>
          <p:cNvSpPr>
            <a:spLocks noGrp="1"/>
          </p:cNvSpPr>
          <p:nvPr>
            <p:ph type="sldNum" sz="quarter" idx="12"/>
          </p:nvPr>
        </p:nvSpPr>
        <p:spPr/>
        <p:txBody>
          <a:bodyPr/>
          <a:lstStyle/>
          <a:p>
            <a:fld id="{75B48E8C-989B-45F6-901A-79F622A89A56}" type="slidenum">
              <a:rPr lang="ru-RU" smtClean="0"/>
              <a:t>‹#›</a:t>
            </a:fld>
            <a:endParaRPr lang="ru-RU"/>
          </a:p>
        </p:txBody>
      </p:sp>
    </p:spTree>
    <p:extLst>
      <p:ext uri="{BB962C8B-B14F-4D97-AF65-F5344CB8AC3E}">
        <p14:creationId xmlns:p14="http://schemas.microsoft.com/office/powerpoint/2010/main" val="4084346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C1FA247-C83C-4054-BE8D-E3AADE90B179}"/>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B5FEE097-C1D9-4951-94BC-27B99CDAA7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147E96A5-5908-4A5F-BCE3-7C4D6C52F8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9D8A1DCD-F426-49DB-9EDF-11DF693A62ED}"/>
              </a:ext>
            </a:extLst>
          </p:cNvPr>
          <p:cNvSpPr>
            <a:spLocks noGrp="1"/>
          </p:cNvSpPr>
          <p:nvPr>
            <p:ph type="dt" sz="half" idx="10"/>
          </p:nvPr>
        </p:nvSpPr>
        <p:spPr/>
        <p:txBody>
          <a:bodyPr/>
          <a:lstStyle/>
          <a:p>
            <a:fld id="{E9016C4A-893A-45BC-B549-3E637D73F282}" type="datetimeFigureOut">
              <a:rPr lang="ru-RU" smtClean="0"/>
              <a:t>07.08.2023</a:t>
            </a:fld>
            <a:endParaRPr lang="ru-RU"/>
          </a:p>
        </p:txBody>
      </p:sp>
      <p:sp>
        <p:nvSpPr>
          <p:cNvPr id="6" name="Нижний колонтитул 5">
            <a:extLst>
              <a:ext uri="{FF2B5EF4-FFF2-40B4-BE49-F238E27FC236}">
                <a16:creationId xmlns:a16="http://schemas.microsoft.com/office/drawing/2014/main" id="{CF85922F-0491-46E9-ABE0-F8703C4F62C5}"/>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3BC931F7-F2BB-40D6-BDAD-F0B34690CE90}"/>
              </a:ext>
            </a:extLst>
          </p:cNvPr>
          <p:cNvSpPr>
            <a:spLocks noGrp="1"/>
          </p:cNvSpPr>
          <p:nvPr>
            <p:ph type="sldNum" sz="quarter" idx="12"/>
          </p:nvPr>
        </p:nvSpPr>
        <p:spPr/>
        <p:txBody>
          <a:bodyPr/>
          <a:lstStyle/>
          <a:p>
            <a:fld id="{75B48E8C-989B-45F6-901A-79F622A89A56}" type="slidenum">
              <a:rPr lang="ru-RU" smtClean="0"/>
              <a:t>‹#›</a:t>
            </a:fld>
            <a:endParaRPr lang="ru-RU"/>
          </a:p>
        </p:txBody>
      </p:sp>
    </p:spTree>
    <p:extLst>
      <p:ext uri="{BB962C8B-B14F-4D97-AF65-F5344CB8AC3E}">
        <p14:creationId xmlns:p14="http://schemas.microsoft.com/office/powerpoint/2010/main" val="2457325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68CED2A-16AD-4A8E-8395-789B22D5DF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E1FCB0F1-788D-4DCB-97B6-39125D6914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2A016BA-0B13-43ED-A276-B14DD63058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016C4A-893A-45BC-B549-3E637D73F282}" type="datetimeFigureOut">
              <a:rPr lang="ru-RU" smtClean="0"/>
              <a:t>07.08.2023</a:t>
            </a:fld>
            <a:endParaRPr lang="ru-RU"/>
          </a:p>
        </p:txBody>
      </p:sp>
      <p:sp>
        <p:nvSpPr>
          <p:cNvPr id="5" name="Нижний колонтитул 4">
            <a:extLst>
              <a:ext uri="{FF2B5EF4-FFF2-40B4-BE49-F238E27FC236}">
                <a16:creationId xmlns:a16="http://schemas.microsoft.com/office/drawing/2014/main" id="{446BE697-697B-4C9F-A118-9240BE65D6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C721E247-C352-495C-8EF3-D99353FA4E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B48E8C-989B-45F6-901A-79F622A89A56}" type="slidenum">
              <a:rPr lang="ru-RU" smtClean="0"/>
              <a:t>‹#›</a:t>
            </a:fld>
            <a:endParaRPr lang="ru-RU"/>
          </a:p>
        </p:txBody>
      </p:sp>
    </p:spTree>
    <p:extLst>
      <p:ext uri="{BB962C8B-B14F-4D97-AF65-F5344CB8AC3E}">
        <p14:creationId xmlns:p14="http://schemas.microsoft.com/office/powerpoint/2010/main" val="29393094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1.jpeg"/><Relationship Id="rId7" Type="http://schemas.openxmlformats.org/officeDocument/2006/relationships/diagramQuickStyle" Target="../diagrams/quickStyle1.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2.jpeg"/><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g"/><Relationship Id="rId9" Type="http://schemas.openxmlformats.org/officeDocument/2006/relationships/image" Target="../media/image59.jpeg"/></Relationships>
</file>

<file path=ppt/slides/_rels/slide14.xml.rels><?xml version="1.0" encoding="UTF-8" standalone="yes"?>
<Relationships xmlns="http://schemas.openxmlformats.org/package/2006/relationships"><Relationship Id="rId8" Type="http://schemas.openxmlformats.org/officeDocument/2006/relationships/image" Target="../media/image65.gif"/><Relationship Id="rId13" Type="http://schemas.openxmlformats.org/officeDocument/2006/relationships/image" Target="../media/image70.gif"/><Relationship Id="rId3" Type="http://schemas.openxmlformats.org/officeDocument/2006/relationships/image" Target="../media/image60.gif"/><Relationship Id="rId7" Type="http://schemas.openxmlformats.org/officeDocument/2006/relationships/image" Target="../media/image64.gif"/><Relationship Id="rId12" Type="http://schemas.openxmlformats.org/officeDocument/2006/relationships/image" Target="../media/image69.gi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3.gif"/><Relationship Id="rId11" Type="http://schemas.openxmlformats.org/officeDocument/2006/relationships/image" Target="../media/image68.gif"/><Relationship Id="rId5" Type="http://schemas.openxmlformats.org/officeDocument/2006/relationships/image" Target="../media/image62.gif"/><Relationship Id="rId10" Type="http://schemas.openxmlformats.org/officeDocument/2006/relationships/image" Target="../media/image67.gif"/><Relationship Id="rId4" Type="http://schemas.openxmlformats.org/officeDocument/2006/relationships/image" Target="../media/image61.gif"/><Relationship Id="rId9" Type="http://schemas.openxmlformats.org/officeDocument/2006/relationships/image" Target="../media/image66.gif"/></Relationships>
</file>

<file path=ppt/slides/_rels/slide1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6.emf"/><Relationship Id="rId4" Type="http://schemas.openxmlformats.org/officeDocument/2006/relationships/image" Target="../media/image75.emf"/></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1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jpeg"/></Relationships>
</file>

<file path=ppt/slides/_rels/slide1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hyperlink" Target="mailto:sirgashev@gmail.com" TargetMode="External"/><Relationship Id="rId5" Type="http://schemas.openxmlformats.org/officeDocument/2006/relationships/hyperlink" Target="mailto:biodiv@biodiv.tojikiston.com" TargetMode="External"/><Relationship Id="rId4" Type="http://schemas.openxmlformats.org/officeDocument/2006/relationships/hyperlink" Target="http://www.biodiv.tj/"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notesSlide" Target="../notesSlides/notesSlide4.xml"/><Relationship Id="rId16"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jpeg"/><Relationship Id="rId18" Type="http://schemas.openxmlformats.org/officeDocument/2006/relationships/image" Target="../media/image33.jpeg"/><Relationship Id="rId3" Type="http://schemas.openxmlformats.org/officeDocument/2006/relationships/image" Target="../media/image19.jpeg"/><Relationship Id="rId7" Type="http://schemas.openxmlformats.org/officeDocument/2006/relationships/image" Target="../media/image22.jpeg"/><Relationship Id="rId12" Type="http://schemas.openxmlformats.org/officeDocument/2006/relationships/image" Target="../media/image27.jpeg"/><Relationship Id="rId17" Type="http://schemas.openxmlformats.org/officeDocument/2006/relationships/image" Target="../media/image32.png"/><Relationship Id="rId2" Type="http://schemas.openxmlformats.org/officeDocument/2006/relationships/notesSlide" Target="../notesSlides/notesSlide5.xml"/><Relationship Id="rId16" Type="http://schemas.openxmlformats.org/officeDocument/2006/relationships/image" Target="../media/image31.png"/><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26.jpeg"/><Relationship Id="rId5" Type="http://schemas.openxmlformats.org/officeDocument/2006/relationships/image" Target="../media/image21.png"/><Relationship Id="rId15" Type="http://schemas.openxmlformats.org/officeDocument/2006/relationships/image" Target="../media/image30.jpeg"/><Relationship Id="rId10" Type="http://schemas.openxmlformats.org/officeDocument/2006/relationships/image" Target="../media/image25.png"/><Relationship Id="rId4" Type="http://schemas.openxmlformats.org/officeDocument/2006/relationships/image" Target="../media/image20.jpeg"/><Relationship Id="rId9" Type="http://schemas.openxmlformats.org/officeDocument/2006/relationships/image" Target="../media/image24.png"/><Relationship Id="rId14" Type="http://schemas.openxmlformats.org/officeDocument/2006/relationships/image" Target="../media/image29.jpeg"/></Relationships>
</file>

<file path=ppt/slides/_rels/slide7.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48000"/>
          </a:schemeClr>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FD4874C-9478-42D5-8347-F47465437223}"/>
              </a:ext>
            </a:extLst>
          </p:cNvPr>
          <p:cNvSpPr>
            <a:spLocks noGrp="1"/>
          </p:cNvSpPr>
          <p:nvPr>
            <p:ph type="ctrTitle"/>
          </p:nvPr>
        </p:nvSpPr>
        <p:spPr>
          <a:xfrm>
            <a:off x="600076" y="2971620"/>
            <a:ext cx="10991848" cy="914759"/>
          </a:xfrm>
          <a:ln>
            <a:gradFill flip="none" rotWithShape="1">
              <a:gsLst>
                <a:gs pos="70000">
                  <a:schemeClr val="accent1">
                    <a:lumMod val="5000"/>
                    <a:lumOff val="95000"/>
                    <a:alpha val="71000"/>
                  </a:schemeClr>
                </a:gs>
                <a:gs pos="100000">
                  <a:schemeClr val="accent1">
                    <a:alpha val="55000"/>
                  </a:schemeClr>
                </a:gs>
              </a:gsLst>
              <a:lin ang="16200000" scaled="1"/>
              <a:tileRect/>
            </a:gradFill>
          </a:ln>
        </p:spPr>
        <p:txBody>
          <a:bodyPr>
            <a:normAutofit/>
          </a:bodyPr>
          <a:lstStyle/>
          <a:p>
            <a:r>
              <a:rPr lang="ru-RU" b="1" dirty="0">
                <a:solidFill>
                  <a:srgbClr val="00B050"/>
                </a:solidFill>
                <a:latin typeface="Century Gothic" panose="020B0502020202020204" pitchFamily="34" charset="0"/>
              </a:rPr>
              <a:t>БИОРАЗНООБРАЗИЕ</a:t>
            </a:r>
            <a:endParaRPr lang="ru-RU" b="1" dirty="0">
              <a:solidFill>
                <a:srgbClr val="00B0F0"/>
              </a:solidFill>
              <a:latin typeface="Century Gothic" panose="020B0502020202020204" pitchFamily="34" charset="0"/>
            </a:endParaRPr>
          </a:p>
        </p:txBody>
      </p:sp>
      <p:sp>
        <p:nvSpPr>
          <p:cNvPr id="3" name="Подзаголовок 2">
            <a:extLst>
              <a:ext uri="{FF2B5EF4-FFF2-40B4-BE49-F238E27FC236}">
                <a16:creationId xmlns:a16="http://schemas.microsoft.com/office/drawing/2014/main" id="{8B9665FC-AC2A-4AFF-9CAF-8EE729A03784}"/>
              </a:ext>
            </a:extLst>
          </p:cNvPr>
          <p:cNvSpPr>
            <a:spLocks noGrp="1"/>
          </p:cNvSpPr>
          <p:nvPr>
            <p:ph type="subTitle" idx="1"/>
          </p:nvPr>
        </p:nvSpPr>
        <p:spPr>
          <a:xfrm>
            <a:off x="600076" y="3825146"/>
            <a:ext cx="10991850" cy="1421928"/>
          </a:xfrm>
          <a:solidFill>
            <a:schemeClr val="bg1"/>
          </a:solidFill>
        </p:spPr>
        <p:txBody>
          <a:bodyPr wrap="square" anchor="ctr" anchorCtr="1">
            <a:spAutoFit/>
          </a:bodyPr>
          <a:lstStyle/>
          <a:p>
            <a:r>
              <a:rPr lang="ru-RU" sz="32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ИНТЕГРАЦИЯ ДЕЙСТВИЙ ПО ВОССТАНОВЛЕНИЮ ДЕГРАДИРОВАННЫХ ПРИРОДНЫХ ЭКОСИСТЕМ И СОХРАНЕНИЕ  БИОЛОГИЧЕСКОГО РАЗНООБРАЗИЯ</a:t>
            </a:r>
            <a:endParaRPr lang="ru-RU" sz="4000" dirty="0">
              <a:solidFill>
                <a:schemeClr val="accent1"/>
              </a:solidFill>
            </a:endParaRPr>
          </a:p>
        </p:txBody>
      </p:sp>
      <p:sp>
        <p:nvSpPr>
          <p:cNvPr id="4" name="Подзаголовок 2">
            <a:extLst>
              <a:ext uri="{FF2B5EF4-FFF2-40B4-BE49-F238E27FC236}">
                <a16:creationId xmlns:a16="http://schemas.microsoft.com/office/drawing/2014/main" id="{2D1A5815-7D92-4082-9687-C3ACFDB7821A}"/>
              </a:ext>
            </a:extLst>
          </p:cNvPr>
          <p:cNvSpPr txBox="1">
            <a:spLocks/>
          </p:cNvSpPr>
          <p:nvPr/>
        </p:nvSpPr>
        <p:spPr>
          <a:xfrm>
            <a:off x="1524000" y="5564221"/>
            <a:ext cx="9144000" cy="126393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dirty="0"/>
              <a:t>Иргашев С.Т. </a:t>
            </a:r>
            <a:br>
              <a:rPr lang="ru-RU" dirty="0"/>
            </a:br>
            <a:r>
              <a:rPr lang="ru-RU" dirty="0"/>
              <a:t>Национальный центр биоразнообразия и биобезопасности </a:t>
            </a:r>
            <a:br>
              <a:rPr lang="ru-RU" dirty="0"/>
            </a:br>
            <a:r>
              <a:rPr lang="ru-RU" dirty="0"/>
              <a:t>Комитета охраны окружающей среды при Правительстве РТ</a:t>
            </a:r>
          </a:p>
        </p:txBody>
      </p:sp>
      <p:sp>
        <p:nvSpPr>
          <p:cNvPr id="5" name="TextBox 4">
            <a:extLst>
              <a:ext uri="{FF2B5EF4-FFF2-40B4-BE49-F238E27FC236}">
                <a16:creationId xmlns:a16="http://schemas.microsoft.com/office/drawing/2014/main" id="{D287A744-A104-4E65-A0B3-7B8DF859021D}"/>
              </a:ext>
            </a:extLst>
          </p:cNvPr>
          <p:cNvSpPr txBox="1"/>
          <p:nvPr/>
        </p:nvSpPr>
        <p:spPr>
          <a:xfrm>
            <a:off x="600076" y="1025858"/>
            <a:ext cx="10991848" cy="1569660"/>
          </a:xfrm>
          <a:prstGeom prst="rect">
            <a:avLst/>
          </a:prstGeom>
          <a:noFill/>
          <a:ln>
            <a:gradFill>
              <a:gsLst>
                <a:gs pos="70000">
                  <a:schemeClr val="accent1">
                    <a:lumMod val="5000"/>
                    <a:lumOff val="95000"/>
                    <a:alpha val="50000"/>
                  </a:schemeClr>
                </a:gs>
                <a:gs pos="100000">
                  <a:schemeClr val="accent1"/>
                </a:gs>
              </a:gsLst>
              <a:lin ang="5400000" scaled="1"/>
            </a:gradFill>
          </a:ln>
        </p:spPr>
        <p:txBody>
          <a:bodyPr wrap="square" rtlCol="0">
            <a:spAutoFit/>
          </a:bodyPr>
          <a:lstStyle/>
          <a:p>
            <a:pPr algn="ctr"/>
            <a:r>
              <a:rPr lang="ru-RU" sz="2400" dirty="0">
                <a:solidFill>
                  <a:srgbClr val="F68003"/>
                </a:solidFill>
                <a:latin typeface="Century Gothic" panose="020B0502020202020204" pitchFamily="34" charset="0"/>
              </a:rPr>
              <a:t>Межведомственная рабочая группа №11 </a:t>
            </a:r>
          </a:p>
          <a:p>
            <a:pPr algn="ctr"/>
            <a:r>
              <a:rPr lang="ru-RU" sz="2400" dirty="0">
                <a:solidFill>
                  <a:srgbClr val="F68003"/>
                </a:solidFill>
                <a:latin typeface="Century Gothic" panose="020B0502020202020204" pitchFamily="34" charset="0"/>
              </a:rPr>
              <a:t>«Охрана окружающей среды, ЧС и ИК» </a:t>
            </a:r>
          </a:p>
          <a:p>
            <a:pPr algn="ctr"/>
            <a:r>
              <a:rPr lang="ru-RU" sz="2400" dirty="0">
                <a:solidFill>
                  <a:srgbClr val="F68003"/>
                </a:solidFill>
                <a:latin typeface="Century Gothic" panose="020B0502020202020204" pitchFamily="34" charset="0"/>
              </a:rPr>
              <a:t>в рамках Национального совета по развитию при </a:t>
            </a:r>
            <a:br>
              <a:rPr lang="ru-RU" sz="2400" dirty="0">
                <a:solidFill>
                  <a:srgbClr val="F68003"/>
                </a:solidFill>
                <a:latin typeface="Century Gothic" panose="020B0502020202020204" pitchFamily="34" charset="0"/>
              </a:rPr>
            </a:br>
            <a:r>
              <a:rPr lang="ru-RU" sz="2400" dirty="0">
                <a:solidFill>
                  <a:srgbClr val="F68003"/>
                </a:solidFill>
                <a:latin typeface="Century Gothic" panose="020B0502020202020204" pitchFamily="34" charset="0"/>
              </a:rPr>
              <a:t>Президенте Республики Таджикистан</a:t>
            </a:r>
          </a:p>
        </p:txBody>
      </p:sp>
      <p:grpSp>
        <p:nvGrpSpPr>
          <p:cNvPr id="14" name="Группа 13">
            <a:extLst>
              <a:ext uri="{FF2B5EF4-FFF2-40B4-BE49-F238E27FC236}">
                <a16:creationId xmlns:a16="http://schemas.microsoft.com/office/drawing/2014/main" id="{F7449712-B2F4-44F0-8649-3BFE79242187}"/>
              </a:ext>
            </a:extLst>
          </p:cNvPr>
          <p:cNvGrpSpPr/>
          <p:nvPr/>
        </p:nvGrpSpPr>
        <p:grpSpPr>
          <a:xfrm>
            <a:off x="2315931" y="97866"/>
            <a:ext cx="7560133" cy="898778"/>
            <a:chOff x="1447342" y="-46882"/>
            <a:chExt cx="8666367" cy="1081923"/>
          </a:xfrm>
        </p:grpSpPr>
        <p:pic>
          <p:nvPicPr>
            <p:cNvPr id="11" name="Рисунок 10">
              <a:extLst>
                <a:ext uri="{FF2B5EF4-FFF2-40B4-BE49-F238E27FC236}">
                  <a16:creationId xmlns:a16="http://schemas.microsoft.com/office/drawing/2014/main" id="{98C57497-2A06-458E-B3E8-69F5FC704CE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423" r="3090"/>
            <a:stretch/>
          </p:blipFill>
          <p:spPr>
            <a:xfrm>
              <a:off x="1447342" y="-46805"/>
              <a:ext cx="1026919" cy="1081846"/>
            </a:xfrm>
            <a:prstGeom prst="rect">
              <a:avLst/>
            </a:prstGeom>
            <a:effectLst/>
          </p:spPr>
        </p:pic>
        <p:pic>
          <p:nvPicPr>
            <p:cNvPr id="12" name="Рисунок 11">
              <a:extLst>
                <a:ext uri="{FF2B5EF4-FFF2-40B4-BE49-F238E27FC236}">
                  <a16:creationId xmlns:a16="http://schemas.microsoft.com/office/drawing/2014/main" id="{AEE24A78-1DDF-4AEC-AD60-05523DE369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0819" y="-46882"/>
              <a:ext cx="1081846" cy="1081844"/>
            </a:xfrm>
            <a:prstGeom prst="rect">
              <a:avLst/>
            </a:prstGeom>
          </p:spPr>
        </p:pic>
        <p:sp>
          <p:nvSpPr>
            <p:cNvPr id="13" name="TextBox 12">
              <a:extLst>
                <a:ext uri="{FF2B5EF4-FFF2-40B4-BE49-F238E27FC236}">
                  <a16:creationId xmlns:a16="http://schemas.microsoft.com/office/drawing/2014/main" id="{BB52767D-C1AD-42D5-A51A-6AE2D31CFC8A}"/>
                </a:ext>
              </a:extLst>
            </p:cNvPr>
            <p:cNvSpPr txBox="1"/>
            <p:nvPr/>
          </p:nvSpPr>
          <p:spPr>
            <a:xfrm>
              <a:off x="3711595" y="-2389"/>
              <a:ext cx="6402114" cy="1000331"/>
            </a:xfrm>
            <a:prstGeom prst="rect">
              <a:avLst/>
            </a:prstGeom>
            <a:noFill/>
          </p:spPr>
          <p:txBody>
            <a:bodyPr wrap="square" rtlCol="0">
              <a:spAutoFit/>
            </a:bodyPr>
            <a:lstStyle/>
            <a:p>
              <a:r>
                <a:rPr lang="ru-RU" sz="2400" dirty="0"/>
                <a:t>Комитет охраны окружающей среды при Правительстве Республики Таджикистан </a:t>
              </a:r>
            </a:p>
          </p:txBody>
        </p:sp>
      </p:grpSp>
      <p:sp>
        <p:nvSpPr>
          <p:cNvPr id="19" name="TextBox 18">
            <a:extLst>
              <a:ext uri="{FF2B5EF4-FFF2-40B4-BE49-F238E27FC236}">
                <a16:creationId xmlns:a16="http://schemas.microsoft.com/office/drawing/2014/main" id="{B9DF0B15-995E-F475-2D1D-20E690919B4D}"/>
              </a:ext>
            </a:extLst>
          </p:cNvPr>
          <p:cNvSpPr txBox="1"/>
          <p:nvPr/>
        </p:nvSpPr>
        <p:spPr>
          <a:xfrm>
            <a:off x="600074" y="2602288"/>
            <a:ext cx="10991848" cy="369332"/>
          </a:xfrm>
          <a:prstGeom prst="rect">
            <a:avLst/>
          </a:prstGeom>
          <a:noFill/>
        </p:spPr>
        <p:txBody>
          <a:bodyPr wrap="square" rtlCol="0">
            <a:spAutoFit/>
          </a:bodyPr>
          <a:lstStyle/>
          <a:p>
            <a:pPr algn="ctr"/>
            <a:r>
              <a:rPr lang="en-US" dirty="0">
                <a:solidFill>
                  <a:srgbClr val="F68003"/>
                </a:solidFill>
                <a:latin typeface="Century Gothic" panose="020B0502020202020204" pitchFamily="34" charset="0"/>
              </a:rPr>
              <a:t>7 </a:t>
            </a:r>
            <a:r>
              <a:rPr lang="ru-RU" dirty="0">
                <a:solidFill>
                  <a:srgbClr val="F68003"/>
                </a:solidFill>
                <a:latin typeface="Century Gothic" panose="020B0502020202020204" pitchFamily="34" charset="0"/>
              </a:rPr>
              <a:t>августа 2023 г.</a:t>
            </a:r>
            <a:r>
              <a:rPr lang="en-US" dirty="0">
                <a:solidFill>
                  <a:srgbClr val="F68003"/>
                </a:solidFill>
                <a:latin typeface="Century Gothic" panose="020B0502020202020204" pitchFamily="34" charset="0"/>
              </a:rPr>
              <a:t> |</a:t>
            </a:r>
            <a:r>
              <a:rPr lang="ru-RU" dirty="0">
                <a:solidFill>
                  <a:srgbClr val="F68003"/>
                </a:solidFill>
                <a:latin typeface="Century Gothic" panose="020B0502020202020204" pitchFamily="34" charset="0"/>
              </a:rPr>
              <a:t> Гостиница </a:t>
            </a:r>
            <a:r>
              <a:rPr lang="tr-TR" dirty="0">
                <a:solidFill>
                  <a:srgbClr val="F68003"/>
                </a:solidFill>
                <a:latin typeface="Century Gothic" panose="020B0502020202020204" pitchFamily="34" charset="0"/>
              </a:rPr>
              <a:t>Hyatt Regency Dushanbe</a:t>
            </a:r>
            <a:r>
              <a:rPr lang="ru-RU" dirty="0">
                <a:solidFill>
                  <a:srgbClr val="F68003"/>
                </a:solidFill>
                <a:latin typeface="Century Gothic" panose="020B0502020202020204" pitchFamily="34" charset="0"/>
              </a:rPr>
              <a:t> </a:t>
            </a:r>
            <a:r>
              <a:rPr lang="en-US" dirty="0">
                <a:solidFill>
                  <a:srgbClr val="F68003"/>
                </a:solidFill>
                <a:latin typeface="Century Gothic" panose="020B0502020202020204" pitchFamily="34" charset="0"/>
              </a:rPr>
              <a:t>|</a:t>
            </a:r>
            <a:r>
              <a:rPr lang="ru-RU" dirty="0">
                <a:solidFill>
                  <a:srgbClr val="F68003"/>
                </a:solidFill>
                <a:latin typeface="Century Gothic" panose="020B0502020202020204" pitchFamily="34" charset="0"/>
              </a:rPr>
              <a:t> г. Душанбе, Таджикистан</a:t>
            </a:r>
          </a:p>
        </p:txBody>
      </p:sp>
    </p:spTree>
    <p:extLst>
      <p:ext uri="{BB962C8B-B14F-4D97-AF65-F5344CB8AC3E}">
        <p14:creationId xmlns:p14="http://schemas.microsoft.com/office/powerpoint/2010/main" val="3287606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2777458" y="155642"/>
            <a:ext cx="9220715" cy="4415450"/>
          </a:xfrm>
          <a:prstGeom prst="rect">
            <a:avLst/>
          </a:prstGeom>
          <a:noFill/>
          <a:ln w="9525">
            <a:noFill/>
            <a:miter lim="800000"/>
            <a:headEnd/>
            <a:tailEnd/>
          </a:ln>
        </p:spPr>
        <p:txBody>
          <a:bodyPr/>
          <a:lstStyle/>
          <a:p>
            <a:pPr marL="273050" indent="-273050">
              <a:spcBef>
                <a:spcPct val="20000"/>
              </a:spcBef>
              <a:buSzPct val="100000"/>
              <a:buFont typeface="Arial" panose="020B0604020202020204" pitchFamily="34" charset="0"/>
              <a:buChar char="•"/>
              <a:defRPr/>
            </a:pPr>
            <a:r>
              <a:rPr lang="ru-RU" altLang="ru-RU" sz="2200" dirty="0">
                <a:latin typeface="+mj-lt"/>
              </a:rPr>
              <a:t>Увеличение поголовья домашнего скота и </a:t>
            </a:r>
            <a:r>
              <a:rPr lang="ru-RU" sz="2200" dirty="0">
                <a:latin typeface="+mj-lt"/>
              </a:rPr>
              <a:t>бессистемная пастьба без учета возможностей восстановления пастбищ;</a:t>
            </a:r>
          </a:p>
          <a:p>
            <a:pPr marL="273050" indent="-273050">
              <a:buFont typeface="Arial" panose="020B0604020202020204" pitchFamily="34" charset="0"/>
              <a:buChar char="•"/>
            </a:pPr>
            <a:r>
              <a:rPr lang="ru-RU" altLang="ru-RU" sz="2200" dirty="0">
                <a:latin typeface="+mj-lt"/>
              </a:rPr>
              <a:t>Чужеродные и инвазивные виды растений в составе естественных экосистем;</a:t>
            </a:r>
          </a:p>
          <a:p>
            <a:pPr marL="273050" indent="-273050">
              <a:spcBef>
                <a:spcPct val="20000"/>
              </a:spcBef>
              <a:buSzPct val="100000"/>
              <a:buFont typeface="Arial" panose="020B0604020202020204" pitchFamily="34" charset="0"/>
              <a:buChar char="•"/>
              <a:defRPr/>
            </a:pPr>
            <a:r>
              <a:rPr lang="ru-RU" sz="2200" dirty="0">
                <a:latin typeface="+mj-lt"/>
              </a:rPr>
              <a:t>Вырубка лесов, сокращение лесопокрытых участков;</a:t>
            </a:r>
          </a:p>
          <a:p>
            <a:pPr marL="273050" indent="-273050">
              <a:spcBef>
                <a:spcPct val="20000"/>
              </a:spcBef>
              <a:buSzPct val="100000"/>
              <a:buFont typeface="Arial" panose="020B0604020202020204" pitchFamily="34" charset="0"/>
              <a:buChar char="•"/>
              <a:defRPr/>
            </a:pPr>
            <a:r>
              <a:rPr lang="ru-RU" sz="2200" dirty="0">
                <a:latin typeface="+mj-lt"/>
              </a:rPr>
              <a:t>Орошение и экологически несбалансированные способы освоения природных ресурсов;</a:t>
            </a:r>
          </a:p>
          <a:p>
            <a:pPr marL="273050" indent="-273050">
              <a:spcBef>
                <a:spcPct val="20000"/>
              </a:spcBef>
              <a:buSzPct val="100000"/>
              <a:buFont typeface="Arial" panose="020B0604020202020204" pitchFamily="34" charset="0"/>
              <a:buChar char="•"/>
              <a:defRPr/>
            </a:pPr>
            <a:r>
              <a:rPr lang="ru-RU" sz="2200" dirty="0">
                <a:latin typeface="+mj-lt"/>
              </a:rPr>
              <a:t>Распашка горных территорий под посевы зерновых и других сельскохозяйственных культур;</a:t>
            </a:r>
          </a:p>
          <a:p>
            <a:pPr marL="273050" indent="-273050">
              <a:spcBef>
                <a:spcPct val="20000"/>
              </a:spcBef>
              <a:buSzPct val="100000"/>
              <a:buFont typeface="Arial" panose="020B0604020202020204" pitchFamily="34" charset="0"/>
              <a:buChar char="•"/>
              <a:defRPr/>
            </a:pPr>
            <a:r>
              <a:rPr lang="ru-RU" sz="2200" dirty="0">
                <a:latin typeface="+mj-lt"/>
              </a:rPr>
              <a:t>Урбанизация территории (строительство и расширение существующих населенных пунктов, автодорог, промышленных предприятий и т.п.);</a:t>
            </a:r>
          </a:p>
          <a:p>
            <a:pPr marL="273050" indent="-273050">
              <a:spcBef>
                <a:spcPct val="20000"/>
              </a:spcBef>
              <a:buSzPct val="100000"/>
              <a:buFont typeface="Arial" panose="020B0604020202020204" pitchFamily="34" charset="0"/>
              <a:buChar char="•"/>
              <a:defRPr/>
            </a:pPr>
            <a:r>
              <a:rPr lang="ru-RU" sz="2200" dirty="0">
                <a:latin typeface="+mj-lt"/>
              </a:rPr>
              <a:t>Природные факторы, вызванные процессами изменения климата.</a:t>
            </a:r>
          </a:p>
        </p:txBody>
      </p:sp>
      <p:sp>
        <p:nvSpPr>
          <p:cNvPr id="2" name="Прямоугольник 1">
            <a:extLst>
              <a:ext uri="{FF2B5EF4-FFF2-40B4-BE49-F238E27FC236}">
                <a16:creationId xmlns:a16="http://schemas.microsoft.com/office/drawing/2014/main" id="{742FF077-210F-6A01-28C5-F0014C14BEB8}"/>
              </a:ext>
            </a:extLst>
          </p:cNvPr>
          <p:cNvSpPr/>
          <p:nvPr/>
        </p:nvSpPr>
        <p:spPr>
          <a:xfrm>
            <a:off x="193826" y="0"/>
            <a:ext cx="2393732" cy="6858000"/>
          </a:xfrm>
          <a:prstGeom prst="rect">
            <a:avLst/>
          </a:prstGeom>
          <a:solidFill>
            <a:srgbClr val="3CB3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nvGrpSpPr>
          <p:cNvPr id="3" name="Группа 2">
            <a:extLst>
              <a:ext uri="{FF2B5EF4-FFF2-40B4-BE49-F238E27FC236}">
                <a16:creationId xmlns:a16="http://schemas.microsoft.com/office/drawing/2014/main" id="{E8152CAA-113F-3D26-6FAB-103689AD0DB1}"/>
              </a:ext>
            </a:extLst>
          </p:cNvPr>
          <p:cNvGrpSpPr/>
          <p:nvPr/>
        </p:nvGrpSpPr>
        <p:grpSpPr>
          <a:xfrm>
            <a:off x="116732" y="4766553"/>
            <a:ext cx="11881442" cy="1973808"/>
            <a:chOff x="2759412" y="5120359"/>
            <a:chExt cx="9113621" cy="1620001"/>
          </a:xfrm>
        </p:grpSpPr>
        <p:pic>
          <p:nvPicPr>
            <p:cNvPr id="16388" name="Picture 7" descr="IMG_02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2989" y="5120359"/>
              <a:ext cx="2158435" cy="1620000"/>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6389" name="Picture 8" descr="IMG_02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9163" y="5120359"/>
              <a:ext cx="2157403" cy="1620000"/>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6390" name="Picture 4" descr="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9412" y="5120360"/>
              <a:ext cx="2285838" cy="1620000"/>
            </a:xfrm>
            <a:prstGeom prst="rect">
              <a:avLst/>
            </a:prstGeom>
            <a:noFill/>
            <a:ln w="12700" algn="in">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9" name="Рисунок 22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14599" y="5120359"/>
              <a:ext cx="2158434" cy="1620000"/>
            </a:xfrm>
            <a:prstGeom prst="rect">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pic>
      </p:grpSp>
      <p:sp>
        <p:nvSpPr>
          <p:cNvPr id="4" name="Rectangle 2"/>
          <p:cNvSpPr>
            <a:spLocks noGrp="1" noChangeArrowheads="1"/>
          </p:cNvSpPr>
          <p:nvPr>
            <p:ph type="title"/>
          </p:nvPr>
        </p:nvSpPr>
        <p:spPr>
          <a:xfrm>
            <a:off x="383727" y="116543"/>
            <a:ext cx="2013929" cy="1336067"/>
          </a:xfrm>
        </p:spPr>
        <p:txBody>
          <a:bodyPr>
            <a:normAutofit/>
          </a:bodyPr>
          <a:lstStyle/>
          <a:p>
            <a:pPr algn="ctr">
              <a:defRPr/>
            </a:pPr>
            <a:r>
              <a:rPr lang="ru-RU" sz="3600" b="1" dirty="0">
                <a:solidFill>
                  <a:schemeClr val="bg1"/>
                </a:solidFill>
                <a:effectLst>
                  <a:outerShdw blurRad="38100" dist="38100" dir="2700000" algn="tl">
                    <a:srgbClr val="000000">
                      <a:alpha val="43137"/>
                    </a:srgbClr>
                  </a:outerShdw>
                </a:effectLst>
              </a:rPr>
              <a:t>Факторы и угрозы</a:t>
            </a:r>
          </a:p>
        </p:txBody>
      </p:sp>
    </p:spTree>
    <p:extLst>
      <p:ext uri="{BB962C8B-B14F-4D97-AF65-F5344CB8AC3E}">
        <p14:creationId xmlns:p14="http://schemas.microsoft.com/office/powerpoint/2010/main" val="204409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3F726255-570E-EF5C-B9F4-155EA94B01CB}"/>
              </a:ext>
            </a:extLst>
          </p:cNvPr>
          <p:cNvSpPr/>
          <p:nvPr/>
        </p:nvSpPr>
        <p:spPr>
          <a:xfrm>
            <a:off x="193826" y="0"/>
            <a:ext cx="2393732" cy="6858000"/>
          </a:xfrm>
          <a:prstGeom prst="rect">
            <a:avLst/>
          </a:prstGeom>
          <a:solidFill>
            <a:srgbClr val="3CB3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11" name="Рисунок 10">
            <a:extLst>
              <a:ext uri="{FF2B5EF4-FFF2-40B4-BE49-F238E27FC236}">
                <a16:creationId xmlns:a16="http://schemas.microsoft.com/office/drawing/2014/main" id="{1D698D1A-C446-4A04-AB53-1657E01C420A}"/>
              </a:ext>
            </a:extLst>
          </p:cNvPr>
          <p:cNvPicPr>
            <a:picLocks noChangeAspect="1"/>
          </p:cNvPicPr>
          <p:nvPr/>
        </p:nvPicPr>
        <p:blipFill rotWithShape="1">
          <a:blip r:embed="rId3"/>
          <a:srcRect t="19233"/>
          <a:stretch/>
        </p:blipFill>
        <p:spPr>
          <a:xfrm>
            <a:off x="2746011" y="995952"/>
            <a:ext cx="3987336" cy="1903889"/>
          </a:xfrm>
          <a:prstGeom prst="rect">
            <a:avLst/>
          </a:prstGeom>
        </p:spPr>
      </p:pic>
      <p:sp>
        <p:nvSpPr>
          <p:cNvPr id="2" name="Заголовок 1">
            <a:extLst>
              <a:ext uri="{FF2B5EF4-FFF2-40B4-BE49-F238E27FC236}">
                <a16:creationId xmlns:a16="http://schemas.microsoft.com/office/drawing/2014/main" id="{5CA06185-013F-4825-B8D7-30BD3E9715FF}"/>
              </a:ext>
            </a:extLst>
          </p:cNvPr>
          <p:cNvSpPr>
            <a:spLocks noGrp="1"/>
          </p:cNvSpPr>
          <p:nvPr>
            <p:ph type="title"/>
          </p:nvPr>
        </p:nvSpPr>
        <p:spPr>
          <a:xfrm>
            <a:off x="577057" y="301917"/>
            <a:ext cx="1657777" cy="623455"/>
          </a:xfrm>
        </p:spPr>
        <p:txBody>
          <a:bodyPr>
            <a:normAutofit/>
          </a:bodyPr>
          <a:lstStyle/>
          <a:p>
            <a:r>
              <a:rPr lang="ru-RU" sz="3600" b="1" dirty="0">
                <a:solidFill>
                  <a:schemeClr val="bg1"/>
                </a:solidFill>
                <a:effectLst>
                  <a:outerShdw blurRad="38100" dist="38100" dir="2700000" algn="tl">
                    <a:srgbClr val="000000">
                      <a:alpha val="43137"/>
                    </a:srgbClr>
                  </a:outerShdw>
                </a:effectLst>
              </a:rPr>
              <a:t>Климат</a:t>
            </a:r>
          </a:p>
        </p:txBody>
      </p:sp>
      <p:pic>
        <p:nvPicPr>
          <p:cNvPr id="5" name="Рисунок 4">
            <a:extLst>
              <a:ext uri="{FF2B5EF4-FFF2-40B4-BE49-F238E27FC236}">
                <a16:creationId xmlns:a16="http://schemas.microsoft.com/office/drawing/2014/main" id="{F2243F59-1B25-4A6F-958D-9842B8292508}"/>
              </a:ext>
            </a:extLst>
          </p:cNvPr>
          <p:cNvPicPr>
            <a:picLocks noChangeAspect="1"/>
          </p:cNvPicPr>
          <p:nvPr/>
        </p:nvPicPr>
        <p:blipFill rotWithShape="1">
          <a:blip r:embed="rId4"/>
          <a:srcRect t="246" b="1"/>
          <a:stretch/>
        </p:blipFill>
        <p:spPr>
          <a:xfrm>
            <a:off x="6891801" y="422520"/>
            <a:ext cx="5106373" cy="2785962"/>
          </a:xfrm>
          <a:prstGeom prst="rect">
            <a:avLst/>
          </a:prstGeom>
        </p:spPr>
      </p:pic>
      <p:pic>
        <p:nvPicPr>
          <p:cNvPr id="7" name="Рисунок 6">
            <a:extLst>
              <a:ext uri="{FF2B5EF4-FFF2-40B4-BE49-F238E27FC236}">
                <a16:creationId xmlns:a16="http://schemas.microsoft.com/office/drawing/2014/main" id="{D478B197-25D8-4865-9F41-4833338B5137}"/>
              </a:ext>
            </a:extLst>
          </p:cNvPr>
          <p:cNvPicPr>
            <a:picLocks noChangeAspect="1"/>
          </p:cNvPicPr>
          <p:nvPr/>
        </p:nvPicPr>
        <p:blipFill rotWithShape="1">
          <a:blip r:embed="rId5"/>
          <a:srcRect t="3058"/>
          <a:stretch/>
        </p:blipFill>
        <p:spPr>
          <a:xfrm>
            <a:off x="1007111" y="3429000"/>
            <a:ext cx="5448423" cy="3142693"/>
          </a:xfrm>
          <a:prstGeom prst="rect">
            <a:avLst/>
          </a:prstGeom>
        </p:spPr>
      </p:pic>
      <p:pic>
        <p:nvPicPr>
          <p:cNvPr id="9" name="Рисунок 8">
            <a:extLst>
              <a:ext uri="{FF2B5EF4-FFF2-40B4-BE49-F238E27FC236}">
                <a16:creationId xmlns:a16="http://schemas.microsoft.com/office/drawing/2014/main" id="{FF78F467-38AF-4791-A52A-82666E969079}"/>
              </a:ext>
            </a:extLst>
          </p:cNvPr>
          <p:cNvPicPr>
            <a:picLocks noChangeAspect="1"/>
          </p:cNvPicPr>
          <p:nvPr/>
        </p:nvPicPr>
        <p:blipFill rotWithShape="1">
          <a:blip r:embed="rId6"/>
          <a:srcRect t="6313"/>
          <a:stretch/>
        </p:blipFill>
        <p:spPr>
          <a:xfrm>
            <a:off x="6650878" y="3526850"/>
            <a:ext cx="5448423" cy="3146102"/>
          </a:xfrm>
          <a:prstGeom prst="rect">
            <a:avLst/>
          </a:prstGeom>
        </p:spPr>
      </p:pic>
    </p:spTree>
    <p:extLst>
      <p:ext uri="{BB962C8B-B14F-4D97-AF65-F5344CB8AC3E}">
        <p14:creationId xmlns:p14="http://schemas.microsoft.com/office/powerpoint/2010/main" val="2919122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a:extLst>
              <a:ext uri="{FF2B5EF4-FFF2-40B4-BE49-F238E27FC236}">
                <a16:creationId xmlns:a16="http://schemas.microsoft.com/office/drawing/2014/main" id="{24A19498-DA4F-595A-EEC0-A11DB7801B39}"/>
              </a:ext>
            </a:extLst>
          </p:cNvPr>
          <p:cNvSpPr/>
          <p:nvPr/>
        </p:nvSpPr>
        <p:spPr>
          <a:xfrm>
            <a:off x="193826" y="0"/>
            <a:ext cx="2393732" cy="6858000"/>
          </a:xfrm>
          <a:prstGeom prst="rect">
            <a:avLst/>
          </a:prstGeom>
          <a:solidFill>
            <a:srgbClr val="3CB3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10" name="Рисунок 3" descr="Рисунок5.jpg">
            <a:extLst>
              <a:ext uri="{FF2B5EF4-FFF2-40B4-BE49-F238E27FC236}">
                <a16:creationId xmlns:a16="http://schemas.microsoft.com/office/drawing/2014/main" id="{8A8912DD-E937-43D4-94A3-9FF97E0F1A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flipH="1">
            <a:off x="8431302" y="111451"/>
            <a:ext cx="2462186" cy="354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IMG_0252">
            <a:extLst>
              <a:ext uri="{FF2B5EF4-FFF2-40B4-BE49-F238E27FC236}">
                <a16:creationId xmlns:a16="http://schemas.microsoft.com/office/drawing/2014/main" id="{444B8843-3217-4604-B542-BD064753C8B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593579" y="3266881"/>
            <a:ext cx="2482907" cy="3545774"/>
          </a:xfrm>
          <a:prstGeom prst="rect">
            <a:avLst/>
          </a:prstGeom>
          <a:noFill/>
          <a:ln w="9525">
            <a:noFill/>
            <a:miter lim="800000"/>
            <a:headEnd/>
            <a:tailEnd/>
          </a:ln>
          <a:effectLst/>
        </p:spPr>
      </p:pic>
      <p:sp>
        <p:nvSpPr>
          <p:cNvPr id="17414" name="TextBox 4"/>
          <p:cNvSpPr txBox="1">
            <a:spLocks noChangeArrowheads="1"/>
          </p:cNvSpPr>
          <p:nvPr/>
        </p:nvSpPr>
        <p:spPr bwMode="auto">
          <a:xfrm rot="17693120">
            <a:off x="765680" y="3020502"/>
            <a:ext cx="521497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b="1" dirty="0">
                <a:solidFill>
                  <a:srgbClr val="C00000"/>
                </a:solidFill>
              </a:rPr>
              <a:t>Экосистемы, обеспечивающие экономическое развитие и жизнедеятельность населения</a:t>
            </a:r>
          </a:p>
        </p:txBody>
      </p:sp>
      <p:grpSp>
        <p:nvGrpSpPr>
          <p:cNvPr id="5" name="Группа 4">
            <a:extLst>
              <a:ext uri="{FF2B5EF4-FFF2-40B4-BE49-F238E27FC236}">
                <a16:creationId xmlns:a16="http://schemas.microsoft.com/office/drawing/2014/main" id="{A095F824-FBB4-7F5C-82F8-FC3B271DCDB7}"/>
              </a:ext>
            </a:extLst>
          </p:cNvPr>
          <p:cNvGrpSpPr/>
          <p:nvPr/>
        </p:nvGrpSpPr>
        <p:grpSpPr>
          <a:xfrm>
            <a:off x="2598421" y="615351"/>
            <a:ext cx="5810184" cy="5733632"/>
            <a:chOff x="484539" y="995351"/>
            <a:chExt cx="5810184" cy="5733632"/>
          </a:xfrm>
        </p:grpSpPr>
        <p:graphicFrame>
          <p:nvGraphicFramePr>
            <p:cNvPr id="3" name="Схема 2"/>
            <p:cNvGraphicFramePr/>
            <p:nvPr>
              <p:extLst>
                <p:ext uri="{D42A27DB-BD31-4B8C-83A1-F6EECF244321}">
                  <p14:modId xmlns:p14="http://schemas.microsoft.com/office/powerpoint/2010/main" val="248609467"/>
                </p:ext>
              </p:extLst>
            </p:nvPr>
          </p:nvGraphicFramePr>
          <p:xfrm>
            <a:off x="484539" y="995351"/>
            <a:ext cx="5810184" cy="573363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Стрелка вправо 5"/>
            <p:cNvSpPr/>
            <p:nvPr/>
          </p:nvSpPr>
          <p:spPr bwMode="auto">
            <a:xfrm rot="18751166">
              <a:off x="2062439" y="2548283"/>
              <a:ext cx="1081039" cy="243222"/>
            </a:xfrm>
            <a:prstGeom prst="rightArrow">
              <a:avLst>
                <a:gd name="adj1" fmla="val 42955"/>
                <a:gd name="adj2"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 name="Стрелка вправо 6"/>
            <p:cNvSpPr/>
            <p:nvPr/>
          </p:nvSpPr>
          <p:spPr bwMode="auto">
            <a:xfrm rot="1794681">
              <a:off x="1461548" y="4961112"/>
              <a:ext cx="1611457" cy="24906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 name="Стрелка вправо 7"/>
            <p:cNvSpPr/>
            <p:nvPr/>
          </p:nvSpPr>
          <p:spPr bwMode="auto">
            <a:xfrm rot="20813929">
              <a:off x="1992790" y="3255180"/>
              <a:ext cx="1055182" cy="20872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9" name="Стрелка вправо 8"/>
            <p:cNvSpPr/>
            <p:nvPr/>
          </p:nvSpPr>
          <p:spPr bwMode="auto">
            <a:xfrm>
              <a:off x="1723683" y="4286474"/>
              <a:ext cx="1226626" cy="2159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sp>
        <p:nvSpPr>
          <p:cNvPr id="13" name="Заголовок 1">
            <a:extLst>
              <a:ext uri="{FF2B5EF4-FFF2-40B4-BE49-F238E27FC236}">
                <a16:creationId xmlns:a16="http://schemas.microsoft.com/office/drawing/2014/main" id="{1D272616-A81E-A217-765F-60D9491059A7}"/>
              </a:ext>
            </a:extLst>
          </p:cNvPr>
          <p:cNvSpPr txBox="1">
            <a:spLocks/>
          </p:cNvSpPr>
          <p:nvPr/>
        </p:nvSpPr>
        <p:spPr>
          <a:xfrm>
            <a:off x="193826" y="301917"/>
            <a:ext cx="2393731" cy="1507398"/>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600" b="1" dirty="0">
                <a:solidFill>
                  <a:schemeClr val="bg1"/>
                </a:solidFill>
                <a:effectLst>
                  <a:outerShdw blurRad="38100" dist="38100" dir="2700000" algn="tl">
                    <a:srgbClr val="000000">
                      <a:alpha val="43137"/>
                    </a:srgbClr>
                  </a:outerShdw>
                </a:effectLst>
              </a:rPr>
              <a:t>Влияние изменения климата на экосистемы </a:t>
            </a:r>
          </a:p>
        </p:txBody>
      </p:sp>
    </p:spTree>
    <p:extLst>
      <p:ext uri="{BB962C8B-B14F-4D97-AF65-F5344CB8AC3E}">
        <p14:creationId xmlns:p14="http://schemas.microsoft.com/office/powerpoint/2010/main" val="563172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F7F07BF4-EBD3-32A6-1667-3D65927288A8}"/>
              </a:ext>
            </a:extLst>
          </p:cNvPr>
          <p:cNvSpPr/>
          <p:nvPr/>
        </p:nvSpPr>
        <p:spPr>
          <a:xfrm>
            <a:off x="193826" y="0"/>
            <a:ext cx="2393732" cy="6858000"/>
          </a:xfrm>
          <a:prstGeom prst="rect">
            <a:avLst/>
          </a:prstGeom>
          <a:solidFill>
            <a:srgbClr val="3CB3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23" name="Picture 6">
            <a:extLst>
              <a:ext uri="{FF2B5EF4-FFF2-40B4-BE49-F238E27FC236}">
                <a16:creationId xmlns:a16="http://schemas.microsoft.com/office/drawing/2014/main" id="{41009BE0-C068-44AF-8246-C8D2895D23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632" b="5461"/>
          <a:stretch/>
        </p:blipFill>
        <p:spPr bwMode="auto">
          <a:xfrm>
            <a:off x="4368767" y="450584"/>
            <a:ext cx="3649490" cy="2160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FD1FC4AE-483A-49C8-8857-FCBC729CB391}"/>
              </a:ext>
            </a:extLst>
          </p:cNvPr>
          <p:cNvSpPr>
            <a:spLocks noGrp="1"/>
          </p:cNvSpPr>
          <p:nvPr>
            <p:ph type="title"/>
          </p:nvPr>
        </p:nvSpPr>
        <p:spPr>
          <a:xfrm>
            <a:off x="238610" y="198642"/>
            <a:ext cx="2348948" cy="1392470"/>
          </a:xfrm>
        </p:spPr>
        <p:txBody>
          <a:bodyPr>
            <a:noAutofit/>
          </a:bodyPr>
          <a:lstStyle/>
          <a:p>
            <a:pPr algn="ctr"/>
            <a:r>
              <a:rPr lang="ru-RU" sz="3200" b="1" dirty="0">
                <a:solidFill>
                  <a:schemeClr val="bg1"/>
                </a:solidFill>
                <a:effectLst>
                  <a:outerShdw blurRad="38100" dist="38100" dir="2700000" algn="tl">
                    <a:srgbClr val="000000">
                      <a:alpha val="43137"/>
                    </a:srgbClr>
                  </a:outerShdw>
                </a:effectLst>
              </a:rPr>
              <a:t>Последствия изменения климата </a:t>
            </a:r>
          </a:p>
        </p:txBody>
      </p:sp>
      <p:pic>
        <p:nvPicPr>
          <p:cNvPr id="7" name="Объект 6">
            <a:extLst>
              <a:ext uri="{FF2B5EF4-FFF2-40B4-BE49-F238E27FC236}">
                <a16:creationId xmlns:a16="http://schemas.microsoft.com/office/drawing/2014/main" id="{DE53E2C8-7F62-4C97-B32C-6FD222A4287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37254" y="488510"/>
            <a:ext cx="3521002" cy="2339999"/>
          </a:xfrm>
        </p:spPr>
      </p:pic>
      <p:pic>
        <p:nvPicPr>
          <p:cNvPr id="1032" name="Picture 8">
            <a:extLst>
              <a:ext uri="{FF2B5EF4-FFF2-40B4-BE49-F238E27FC236}">
                <a16:creationId xmlns:a16="http://schemas.microsoft.com/office/drawing/2014/main" id="{012592A1-E6C9-426A-91BF-006270F911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4462" y="4232301"/>
            <a:ext cx="3120000" cy="234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7350D9A6-7CF8-4E96-BB3B-19C5239D96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4462" y="2132541"/>
            <a:ext cx="3883207" cy="2340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940D7C05-F05E-481F-A794-D1ACFB3CD7C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9143" b="8904"/>
          <a:stretch/>
        </p:blipFill>
        <p:spPr bwMode="auto">
          <a:xfrm>
            <a:off x="8051207" y="4232301"/>
            <a:ext cx="3807049" cy="23400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C12A5637-B678-4883-A2CB-8654E00A09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7717" y="4232301"/>
            <a:ext cx="3120000" cy="23400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6EE59B2E-F02D-4E63-A171-5CA74014B66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74077" y="2142480"/>
            <a:ext cx="3120000" cy="2340000"/>
          </a:xfrm>
          <a:prstGeom prst="rect">
            <a:avLst/>
          </a:prstGeom>
          <a:noFill/>
          <a:extLst>
            <a:ext uri="{909E8E84-426E-40DD-AFC4-6F175D3DCCD1}">
              <a14:hiddenFill xmlns:a14="http://schemas.microsoft.com/office/drawing/2010/main">
                <a:solidFill>
                  <a:srgbClr val="FFFFFF"/>
                </a:solidFill>
              </a14:hiddenFill>
            </a:ext>
          </a:extLst>
        </p:spPr>
      </p:pic>
      <p:sp>
        <p:nvSpPr>
          <p:cNvPr id="9" name="Полилиния: фигура 8">
            <a:extLst>
              <a:ext uri="{FF2B5EF4-FFF2-40B4-BE49-F238E27FC236}">
                <a16:creationId xmlns:a16="http://schemas.microsoft.com/office/drawing/2014/main" id="{E20F75F1-15F0-4BBA-ACB1-B364F795CD5D}"/>
              </a:ext>
            </a:extLst>
          </p:cNvPr>
          <p:cNvSpPr/>
          <p:nvPr/>
        </p:nvSpPr>
        <p:spPr>
          <a:xfrm>
            <a:off x="803070" y="735401"/>
            <a:ext cx="8481391" cy="3750366"/>
          </a:xfrm>
          <a:custGeom>
            <a:avLst/>
            <a:gdLst>
              <a:gd name="connsiteX0" fmla="*/ 0 w 8481391"/>
              <a:gd name="connsiteY0" fmla="*/ 3750366 h 3750366"/>
              <a:gd name="connsiteX1" fmla="*/ 79513 w 8481391"/>
              <a:gd name="connsiteY1" fmla="*/ 3723861 h 3750366"/>
              <a:gd name="connsiteX2" fmla="*/ 145774 w 8481391"/>
              <a:gd name="connsiteY2" fmla="*/ 3670852 h 3750366"/>
              <a:gd name="connsiteX3" fmla="*/ 198782 w 8481391"/>
              <a:gd name="connsiteY3" fmla="*/ 3644348 h 3750366"/>
              <a:gd name="connsiteX4" fmla="*/ 238539 w 8481391"/>
              <a:gd name="connsiteY4" fmla="*/ 3591339 h 3750366"/>
              <a:gd name="connsiteX5" fmla="*/ 304800 w 8481391"/>
              <a:gd name="connsiteY5" fmla="*/ 3551583 h 3750366"/>
              <a:gd name="connsiteX6" fmla="*/ 397565 w 8481391"/>
              <a:gd name="connsiteY6" fmla="*/ 3485322 h 3750366"/>
              <a:gd name="connsiteX7" fmla="*/ 437322 w 8481391"/>
              <a:gd name="connsiteY7" fmla="*/ 3458818 h 3750366"/>
              <a:gd name="connsiteX8" fmla="*/ 622852 w 8481391"/>
              <a:gd name="connsiteY8" fmla="*/ 3313044 h 3750366"/>
              <a:gd name="connsiteX9" fmla="*/ 1033669 w 8481391"/>
              <a:gd name="connsiteY9" fmla="*/ 3021496 h 3750366"/>
              <a:gd name="connsiteX10" fmla="*/ 1166191 w 8481391"/>
              <a:gd name="connsiteY10" fmla="*/ 2928731 h 3750366"/>
              <a:gd name="connsiteX11" fmla="*/ 1404730 w 8481391"/>
              <a:gd name="connsiteY11" fmla="*/ 2796209 h 3750366"/>
              <a:gd name="connsiteX12" fmla="*/ 1497495 w 8481391"/>
              <a:gd name="connsiteY12" fmla="*/ 2756452 h 3750366"/>
              <a:gd name="connsiteX13" fmla="*/ 1563756 w 8481391"/>
              <a:gd name="connsiteY13" fmla="*/ 2716696 h 3750366"/>
              <a:gd name="connsiteX14" fmla="*/ 1683026 w 8481391"/>
              <a:gd name="connsiteY14" fmla="*/ 2663687 h 3750366"/>
              <a:gd name="connsiteX15" fmla="*/ 1789043 w 8481391"/>
              <a:gd name="connsiteY15" fmla="*/ 2584174 h 3750366"/>
              <a:gd name="connsiteX16" fmla="*/ 1828800 w 8481391"/>
              <a:gd name="connsiteY16" fmla="*/ 2637183 h 3750366"/>
              <a:gd name="connsiteX17" fmla="*/ 1868556 w 8481391"/>
              <a:gd name="connsiteY17" fmla="*/ 2703444 h 3750366"/>
              <a:gd name="connsiteX18" fmla="*/ 1908313 w 8481391"/>
              <a:gd name="connsiteY18" fmla="*/ 2729948 h 3750366"/>
              <a:gd name="connsiteX19" fmla="*/ 1961322 w 8481391"/>
              <a:gd name="connsiteY19" fmla="*/ 2782957 h 3750366"/>
              <a:gd name="connsiteX20" fmla="*/ 2080591 w 8481391"/>
              <a:gd name="connsiteY20" fmla="*/ 2902226 h 3750366"/>
              <a:gd name="connsiteX21" fmla="*/ 2107095 w 8481391"/>
              <a:gd name="connsiteY21" fmla="*/ 2941983 h 3750366"/>
              <a:gd name="connsiteX22" fmla="*/ 2213113 w 8481391"/>
              <a:gd name="connsiteY22" fmla="*/ 3048000 h 3750366"/>
              <a:gd name="connsiteX23" fmla="*/ 2332382 w 8481391"/>
              <a:gd name="connsiteY23" fmla="*/ 2941983 h 3750366"/>
              <a:gd name="connsiteX24" fmla="*/ 2438400 w 8481391"/>
              <a:gd name="connsiteY24" fmla="*/ 2875722 h 3750366"/>
              <a:gd name="connsiteX25" fmla="*/ 2491409 w 8481391"/>
              <a:gd name="connsiteY25" fmla="*/ 2835966 h 3750366"/>
              <a:gd name="connsiteX26" fmla="*/ 2690191 w 8481391"/>
              <a:gd name="connsiteY26" fmla="*/ 2729948 h 3750366"/>
              <a:gd name="connsiteX27" fmla="*/ 2769704 w 8481391"/>
              <a:gd name="connsiteY27" fmla="*/ 2690192 h 3750366"/>
              <a:gd name="connsiteX28" fmla="*/ 2994991 w 8481391"/>
              <a:gd name="connsiteY28" fmla="*/ 2597426 h 3750366"/>
              <a:gd name="connsiteX29" fmla="*/ 3193774 w 8481391"/>
              <a:gd name="connsiteY29" fmla="*/ 2491409 h 3750366"/>
              <a:gd name="connsiteX30" fmla="*/ 3286539 w 8481391"/>
              <a:gd name="connsiteY30" fmla="*/ 2451652 h 3750366"/>
              <a:gd name="connsiteX31" fmla="*/ 3445565 w 8481391"/>
              <a:gd name="connsiteY31" fmla="*/ 2358887 h 3750366"/>
              <a:gd name="connsiteX32" fmla="*/ 3697356 w 8481391"/>
              <a:gd name="connsiteY32" fmla="*/ 2199861 h 3750366"/>
              <a:gd name="connsiteX33" fmla="*/ 3776869 w 8481391"/>
              <a:gd name="connsiteY33" fmla="*/ 2146852 h 3750366"/>
              <a:gd name="connsiteX34" fmla="*/ 3909391 w 8481391"/>
              <a:gd name="connsiteY34" fmla="*/ 2080592 h 3750366"/>
              <a:gd name="connsiteX35" fmla="*/ 4121426 w 8481391"/>
              <a:gd name="connsiteY35" fmla="*/ 1948070 h 3750366"/>
              <a:gd name="connsiteX36" fmla="*/ 4161182 w 8481391"/>
              <a:gd name="connsiteY36" fmla="*/ 1908313 h 3750366"/>
              <a:gd name="connsiteX37" fmla="*/ 4306956 w 8481391"/>
              <a:gd name="connsiteY37" fmla="*/ 1961322 h 3750366"/>
              <a:gd name="connsiteX38" fmla="*/ 4439478 w 8481391"/>
              <a:gd name="connsiteY38" fmla="*/ 2080592 h 3750366"/>
              <a:gd name="connsiteX39" fmla="*/ 4479235 w 8481391"/>
              <a:gd name="connsiteY39" fmla="*/ 2093844 h 3750366"/>
              <a:gd name="connsiteX40" fmla="*/ 4585252 w 8481391"/>
              <a:gd name="connsiteY40" fmla="*/ 2107096 h 3750366"/>
              <a:gd name="connsiteX41" fmla="*/ 5009322 w 8481391"/>
              <a:gd name="connsiteY41" fmla="*/ 1908313 h 3750366"/>
              <a:gd name="connsiteX42" fmla="*/ 5049078 w 8481391"/>
              <a:gd name="connsiteY42" fmla="*/ 1895061 h 3750366"/>
              <a:gd name="connsiteX43" fmla="*/ 5141843 w 8481391"/>
              <a:gd name="connsiteY43" fmla="*/ 1868557 h 3750366"/>
              <a:gd name="connsiteX44" fmla="*/ 5367130 w 8481391"/>
              <a:gd name="connsiteY44" fmla="*/ 1749287 h 3750366"/>
              <a:gd name="connsiteX45" fmla="*/ 5486400 w 8481391"/>
              <a:gd name="connsiteY45" fmla="*/ 1683026 h 3750366"/>
              <a:gd name="connsiteX46" fmla="*/ 5565913 w 8481391"/>
              <a:gd name="connsiteY46" fmla="*/ 1616766 h 3750366"/>
              <a:gd name="connsiteX47" fmla="*/ 5618922 w 8481391"/>
              <a:gd name="connsiteY47" fmla="*/ 1590261 h 3750366"/>
              <a:gd name="connsiteX48" fmla="*/ 5711687 w 8481391"/>
              <a:gd name="connsiteY48" fmla="*/ 1524000 h 3750366"/>
              <a:gd name="connsiteX49" fmla="*/ 5751443 w 8481391"/>
              <a:gd name="connsiteY49" fmla="*/ 1484244 h 3750366"/>
              <a:gd name="connsiteX50" fmla="*/ 6069495 w 8481391"/>
              <a:gd name="connsiteY50" fmla="*/ 1298713 h 3750366"/>
              <a:gd name="connsiteX51" fmla="*/ 6109252 w 8481391"/>
              <a:gd name="connsiteY51" fmla="*/ 1272209 h 3750366"/>
              <a:gd name="connsiteX52" fmla="*/ 6215269 w 8481391"/>
              <a:gd name="connsiteY52" fmla="*/ 1219200 h 3750366"/>
              <a:gd name="connsiteX53" fmla="*/ 6268278 w 8481391"/>
              <a:gd name="connsiteY53" fmla="*/ 1179444 h 3750366"/>
              <a:gd name="connsiteX54" fmla="*/ 6374295 w 8481391"/>
              <a:gd name="connsiteY54" fmla="*/ 1126435 h 3750366"/>
              <a:gd name="connsiteX55" fmla="*/ 6506817 w 8481391"/>
              <a:gd name="connsiteY55" fmla="*/ 1060174 h 3750366"/>
              <a:gd name="connsiteX56" fmla="*/ 6546574 w 8481391"/>
              <a:gd name="connsiteY56" fmla="*/ 1020418 h 3750366"/>
              <a:gd name="connsiteX57" fmla="*/ 6612835 w 8481391"/>
              <a:gd name="connsiteY57" fmla="*/ 1007166 h 3750366"/>
              <a:gd name="connsiteX58" fmla="*/ 6652591 w 8481391"/>
              <a:gd name="connsiteY58" fmla="*/ 993913 h 3750366"/>
              <a:gd name="connsiteX59" fmla="*/ 6692348 w 8481391"/>
              <a:gd name="connsiteY59" fmla="*/ 967409 h 3750366"/>
              <a:gd name="connsiteX60" fmla="*/ 6745356 w 8481391"/>
              <a:gd name="connsiteY60" fmla="*/ 940905 h 3750366"/>
              <a:gd name="connsiteX61" fmla="*/ 6838122 w 8481391"/>
              <a:gd name="connsiteY61" fmla="*/ 887896 h 3750366"/>
              <a:gd name="connsiteX62" fmla="*/ 6970643 w 8481391"/>
              <a:gd name="connsiteY62" fmla="*/ 821635 h 3750366"/>
              <a:gd name="connsiteX63" fmla="*/ 7010400 w 8481391"/>
              <a:gd name="connsiteY63" fmla="*/ 795131 h 3750366"/>
              <a:gd name="connsiteX64" fmla="*/ 7156174 w 8481391"/>
              <a:gd name="connsiteY64" fmla="*/ 715618 h 3750366"/>
              <a:gd name="connsiteX65" fmla="*/ 7262191 w 8481391"/>
              <a:gd name="connsiteY65" fmla="*/ 781879 h 3750366"/>
              <a:gd name="connsiteX66" fmla="*/ 7315200 w 8481391"/>
              <a:gd name="connsiteY66" fmla="*/ 808383 h 3750366"/>
              <a:gd name="connsiteX67" fmla="*/ 7354956 w 8481391"/>
              <a:gd name="connsiteY67" fmla="*/ 795131 h 3750366"/>
              <a:gd name="connsiteX68" fmla="*/ 7421217 w 8481391"/>
              <a:gd name="connsiteY68" fmla="*/ 728870 h 3750366"/>
              <a:gd name="connsiteX69" fmla="*/ 7540487 w 8481391"/>
              <a:gd name="connsiteY69" fmla="*/ 662609 h 3750366"/>
              <a:gd name="connsiteX70" fmla="*/ 7580243 w 8481391"/>
              <a:gd name="connsiteY70" fmla="*/ 622852 h 3750366"/>
              <a:gd name="connsiteX71" fmla="*/ 7699513 w 8481391"/>
              <a:gd name="connsiteY71" fmla="*/ 530087 h 3750366"/>
              <a:gd name="connsiteX72" fmla="*/ 7739269 w 8481391"/>
              <a:gd name="connsiteY72" fmla="*/ 490331 h 3750366"/>
              <a:gd name="connsiteX73" fmla="*/ 7792278 w 8481391"/>
              <a:gd name="connsiteY73" fmla="*/ 463826 h 3750366"/>
              <a:gd name="connsiteX74" fmla="*/ 7832035 w 8481391"/>
              <a:gd name="connsiteY74" fmla="*/ 424070 h 3750366"/>
              <a:gd name="connsiteX75" fmla="*/ 7885043 w 8481391"/>
              <a:gd name="connsiteY75" fmla="*/ 397566 h 3750366"/>
              <a:gd name="connsiteX76" fmla="*/ 8057322 w 8481391"/>
              <a:gd name="connsiteY76" fmla="*/ 291548 h 3750366"/>
              <a:gd name="connsiteX77" fmla="*/ 8189843 w 8481391"/>
              <a:gd name="connsiteY77" fmla="*/ 198783 h 3750366"/>
              <a:gd name="connsiteX78" fmla="*/ 8242852 w 8481391"/>
              <a:gd name="connsiteY78" fmla="*/ 172279 h 3750366"/>
              <a:gd name="connsiteX79" fmla="*/ 8362122 w 8481391"/>
              <a:gd name="connsiteY79" fmla="*/ 79513 h 3750366"/>
              <a:gd name="connsiteX80" fmla="*/ 8415130 w 8481391"/>
              <a:gd name="connsiteY80" fmla="*/ 53009 h 3750366"/>
              <a:gd name="connsiteX81" fmla="*/ 8481391 w 8481391"/>
              <a:gd name="connsiteY81" fmla="*/ 0 h 375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8481391" h="3750366">
                <a:moveTo>
                  <a:pt x="0" y="3750366"/>
                </a:moveTo>
                <a:cubicBezTo>
                  <a:pt x="26504" y="3741531"/>
                  <a:pt x="54986" y="3737239"/>
                  <a:pt x="79513" y="3723861"/>
                </a:cubicBezTo>
                <a:cubicBezTo>
                  <a:pt x="104344" y="3710316"/>
                  <a:pt x="122239" y="3686542"/>
                  <a:pt x="145774" y="3670852"/>
                </a:cubicBezTo>
                <a:cubicBezTo>
                  <a:pt x="162211" y="3659894"/>
                  <a:pt x="181113" y="3653183"/>
                  <a:pt x="198782" y="3644348"/>
                </a:cubicBezTo>
                <a:cubicBezTo>
                  <a:pt x="212034" y="3626678"/>
                  <a:pt x="221917" y="3605883"/>
                  <a:pt x="238539" y="3591339"/>
                </a:cubicBezTo>
                <a:cubicBezTo>
                  <a:pt x="257924" y="3574378"/>
                  <a:pt x="282958" y="3565234"/>
                  <a:pt x="304800" y="3551583"/>
                </a:cubicBezTo>
                <a:cubicBezTo>
                  <a:pt x="354771" y="3520352"/>
                  <a:pt x="343135" y="3524201"/>
                  <a:pt x="397565" y="3485322"/>
                </a:cubicBezTo>
                <a:cubicBezTo>
                  <a:pt x="410526" y="3476065"/>
                  <a:pt x="424670" y="3468493"/>
                  <a:pt x="437322" y="3458818"/>
                </a:cubicBezTo>
                <a:cubicBezTo>
                  <a:pt x="499798" y="3411043"/>
                  <a:pt x="561009" y="3361635"/>
                  <a:pt x="622852" y="3313044"/>
                </a:cubicBezTo>
                <a:cubicBezTo>
                  <a:pt x="920901" y="3078862"/>
                  <a:pt x="694373" y="3247693"/>
                  <a:pt x="1033669" y="3021496"/>
                </a:cubicBezTo>
                <a:cubicBezTo>
                  <a:pt x="1078534" y="2991586"/>
                  <a:pt x="1119055" y="2954917"/>
                  <a:pt x="1166191" y="2928731"/>
                </a:cubicBezTo>
                <a:cubicBezTo>
                  <a:pt x="1245704" y="2884557"/>
                  <a:pt x="1321125" y="2832040"/>
                  <a:pt x="1404730" y="2796209"/>
                </a:cubicBezTo>
                <a:cubicBezTo>
                  <a:pt x="1435652" y="2782957"/>
                  <a:pt x="1467405" y="2771497"/>
                  <a:pt x="1497495" y="2756452"/>
                </a:cubicBezTo>
                <a:cubicBezTo>
                  <a:pt x="1520533" y="2744933"/>
                  <a:pt x="1541144" y="2729030"/>
                  <a:pt x="1563756" y="2716696"/>
                </a:cubicBezTo>
                <a:cubicBezTo>
                  <a:pt x="1636051" y="2677262"/>
                  <a:pt x="1624449" y="2683212"/>
                  <a:pt x="1683026" y="2663687"/>
                </a:cubicBezTo>
                <a:cubicBezTo>
                  <a:pt x="1718365" y="2637183"/>
                  <a:pt x="1762539" y="2548835"/>
                  <a:pt x="1789043" y="2584174"/>
                </a:cubicBezTo>
                <a:cubicBezTo>
                  <a:pt x="1802295" y="2601844"/>
                  <a:pt x="1816548" y="2618805"/>
                  <a:pt x="1828800" y="2637183"/>
                </a:cubicBezTo>
                <a:cubicBezTo>
                  <a:pt x="1843088" y="2658615"/>
                  <a:pt x="1851793" y="2683887"/>
                  <a:pt x="1868556" y="2703444"/>
                </a:cubicBezTo>
                <a:cubicBezTo>
                  <a:pt x="1878921" y="2715537"/>
                  <a:pt x="1896220" y="2719583"/>
                  <a:pt x="1908313" y="2729948"/>
                </a:cubicBezTo>
                <a:cubicBezTo>
                  <a:pt x="1927286" y="2746210"/>
                  <a:pt x="1942748" y="2766240"/>
                  <a:pt x="1961322" y="2782957"/>
                </a:cubicBezTo>
                <a:cubicBezTo>
                  <a:pt x="2058072" y="2870032"/>
                  <a:pt x="2019962" y="2817344"/>
                  <a:pt x="2080591" y="2902226"/>
                </a:cubicBezTo>
                <a:cubicBezTo>
                  <a:pt x="2089848" y="2915187"/>
                  <a:pt x="2096381" y="2930198"/>
                  <a:pt x="2107095" y="2941983"/>
                </a:cubicBezTo>
                <a:cubicBezTo>
                  <a:pt x="2140713" y="2978963"/>
                  <a:pt x="2213113" y="3048000"/>
                  <a:pt x="2213113" y="3048000"/>
                </a:cubicBezTo>
                <a:cubicBezTo>
                  <a:pt x="2252869" y="3012661"/>
                  <a:pt x="2290128" y="2974295"/>
                  <a:pt x="2332382" y="2941983"/>
                </a:cubicBezTo>
                <a:cubicBezTo>
                  <a:pt x="2365486" y="2916668"/>
                  <a:pt x="2403725" y="2898838"/>
                  <a:pt x="2438400" y="2875722"/>
                </a:cubicBezTo>
                <a:cubicBezTo>
                  <a:pt x="2456777" y="2863470"/>
                  <a:pt x="2472294" y="2847032"/>
                  <a:pt x="2491409" y="2835966"/>
                </a:cubicBezTo>
                <a:cubicBezTo>
                  <a:pt x="2556399" y="2798340"/>
                  <a:pt x="2623669" y="2764793"/>
                  <a:pt x="2690191" y="2729948"/>
                </a:cubicBezTo>
                <a:cubicBezTo>
                  <a:pt x="2716441" y="2716198"/>
                  <a:pt x="2742303" y="2701475"/>
                  <a:pt x="2769704" y="2690192"/>
                </a:cubicBezTo>
                <a:cubicBezTo>
                  <a:pt x="2844800" y="2659270"/>
                  <a:pt x="2923333" y="2635644"/>
                  <a:pt x="2994991" y="2597426"/>
                </a:cubicBezTo>
                <a:cubicBezTo>
                  <a:pt x="3061252" y="2562087"/>
                  <a:pt x="3124750" y="2520991"/>
                  <a:pt x="3193774" y="2491409"/>
                </a:cubicBezTo>
                <a:cubicBezTo>
                  <a:pt x="3224696" y="2478157"/>
                  <a:pt x="3257330" y="2468343"/>
                  <a:pt x="3286539" y="2451652"/>
                </a:cubicBezTo>
                <a:cubicBezTo>
                  <a:pt x="3492098" y="2334190"/>
                  <a:pt x="3285529" y="2422903"/>
                  <a:pt x="3445565" y="2358887"/>
                </a:cubicBezTo>
                <a:cubicBezTo>
                  <a:pt x="3581070" y="2223385"/>
                  <a:pt x="3388187" y="2405975"/>
                  <a:pt x="3697356" y="2199861"/>
                </a:cubicBezTo>
                <a:cubicBezTo>
                  <a:pt x="3723860" y="2182191"/>
                  <a:pt x="3749106" y="2162469"/>
                  <a:pt x="3776869" y="2146852"/>
                </a:cubicBezTo>
                <a:cubicBezTo>
                  <a:pt x="3819914" y="2122639"/>
                  <a:pt x="3865687" y="2103594"/>
                  <a:pt x="3909391" y="2080592"/>
                </a:cubicBezTo>
                <a:cubicBezTo>
                  <a:pt x="3996941" y="2034513"/>
                  <a:pt x="4045910" y="2008484"/>
                  <a:pt x="4121426" y="1948070"/>
                </a:cubicBezTo>
                <a:cubicBezTo>
                  <a:pt x="4136061" y="1936362"/>
                  <a:pt x="4147930" y="1921565"/>
                  <a:pt x="4161182" y="1908313"/>
                </a:cubicBezTo>
                <a:cubicBezTo>
                  <a:pt x="4234903" y="1920601"/>
                  <a:pt x="4247561" y="1912726"/>
                  <a:pt x="4306956" y="1961322"/>
                </a:cubicBezTo>
                <a:cubicBezTo>
                  <a:pt x="4370253" y="2013110"/>
                  <a:pt x="4375241" y="2043885"/>
                  <a:pt x="4439478" y="2080592"/>
                </a:cubicBezTo>
                <a:cubicBezTo>
                  <a:pt x="4451607" y="2087523"/>
                  <a:pt x="4465983" y="2089427"/>
                  <a:pt x="4479235" y="2093844"/>
                </a:cubicBezTo>
                <a:cubicBezTo>
                  <a:pt x="4527194" y="2125817"/>
                  <a:pt x="4518277" y="2133407"/>
                  <a:pt x="4585252" y="2107096"/>
                </a:cubicBezTo>
                <a:cubicBezTo>
                  <a:pt x="5069138" y="1916998"/>
                  <a:pt x="4736811" y="2044569"/>
                  <a:pt x="5009322" y="1908313"/>
                </a:cubicBezTo>
                <a:cubicBezTo>
                  <a:pt x="5021816" y="1902066"/>
                  <a:pt x="5035698" y="1899075"/>
                  <a:pt x="5049078" y="1895061"/>
                </a:cubicBezTo>
                <a:cubicBezTo>
                  <a:pt x="5079881" y="1885820"/>
                  <a:pt x="5112608" y="1881956"/>
                  <a:pt x="5141843" y="1868557"/>
                </a:cubicBezTo>
                <a:cubicBezTo>
                  <a:pt x="5219086" y="1833154"/>
                  <a:pt x="5292853" y="1790552"/>
                  <a:pt x="5367130" y="1749287"/>
                </a:cubicBezTo>
                <a:cubicBezTo>
                  <a:pt x="5406887" y="1727200"/>
                  <a:pt x="5448558" y="1708254"/>
                  <a:pt x="5486400" y="1683026"/>
                </a:cubicBezTo>
                <a:cubicBezTo>
                  <a:pt x="5515106" y="1663889"/>
                  <a:pt x="5537649" y="1636551"/>
                  <a:pt x="5565913" y="1616766"/>
                </a:cubicBezTo>
                <a:cubicBezTo>
                  <a:pt x="5582097" y="1605437"/>
                  <a:pt x="5602255" y="1600867"/>
                  <a:pt x="5618922" y="1590261"/>
                </a:cubicBezTo>
                <a:cubicBezTo>
                  <a:pt x="5650981" y="1569860"/>
                  <a:pt x="5682014" y="1547738"/>
                  <a:pt x="5711687" y="1524000"/>
                </a:cubicBezTo>
                <a:cubicBezTo>
                  <a:pt x="5726321" y="1512292"/>
                  <a:pt x="5735849" y="1494640"/>
                  <a:pt x="5751443" y="1484244"/>
                </a:cubicBezTo>
                <a:cubicBezTo>
                  <a:pt x="5904790" y="1382013"/>
                  <a:pt x="5932372" y="1378701"/>
                  <a:pt x="6069495" y="1298713"/>
                </a:cubicBezTo>
                <a:cubicBezTo>
                  <a:pt x="6083253" y="1290688"/>
                  <a:pt x="6095270" y="1279836"/>
                  <a:pt x="6109252" y="1272209"/>
                </a:cubicBezTo>
                <a:cubicBezTo>
                  <a:pt x="6143938" y="1253289"/>
                  <a:pt x="6181141" y="1239108"/>
                  <a:pt x="6215269" y="1219200"/>
                </a:cubicBezTo>
                <a:cubicBezTo>
                  <a:pt x="6234347" y="1208071"/>
                  <a:pt x="6249200" y="1190573"/>
                  <a:pt x="6268278" y="1179444"/>
                </a:cubicBezTo>
                <a:cubicBezTo>
                  <a:pt x="6302406" y="1159536"/>
                  <a:pt x="6340646" y="1147142"/>
                  <a:pt x="6374295" y="1126435"/>
                </a:cubicBezTo>
                <a:cubicBezTo>
                  <a:pt x="6495410" y="1051902"/>
                  <a:pt x="6383144" y="1084908"/>
                  <a:pt x="6506817" y="1060174"/>
                </a:cubicBezTo>
                <a:cubicBezTo>
                  <a:pt x="6520069" y="1046922"/>
                  <a:pt x="6529811" y="1028799"/>
                  <a:pt x="6546574" y="1020418"/>
                </a:cubicBezTo>
                <a:cubicBezTo>
                  <a:pt x="6566721" y="1010345"/>
                  <a:pt x="6590983" y="1012629"/>
                  <a:pt x="6612835" y="1007166"/>
                </a:cubicBezTo>
                <a:cubicBezTo>
                  <a:pt x="6626387" y="1003778"/>
                  <a:pt x="6640097" y="1000160"/>
                  <a:pt x="6652591" y="993913"/>
                </a:cubicBezTo>
                <a:cubicBezTo>
                  <a:pt x="6666837" y="986790"/>
                  <a:pt x="6678519" y="975311"/>
                  <a:pt x="6692348" y="967409"/>
                </a:cubicBezTo>
                <a:cubicBezTo>
                  <a:pt x="6709500" y="957608"/>
                  <a:pt x="6728604" y="951375"/>
                  <a:pt x="6745356" y="940905"/>
                </a:cubicBezTo>
                <a:cubicBezTo>
                  <a:pt x="6837047" y="883598"/>
                  <a:pt x="6760014" y="913931"/>
                  <a:pt x="6838122" y="887896"/>
                </a:cubicBezTo>
                <a:cubicBezTo>
                  <a:pt x="6970570" y="781936"/>
                  <a:pt x="6837945" y="871396"/>
                  <a:pt x="6970643" y="821635"/>
                </a:cubicBezTo>
                <a:cubicBezTo>
                  <a:pt x="6985556" y="816043"/>
                  <a:pt x="6996418" y="802758"/>
                  <a:pt x="7010400" y="795131"/>
                </a:cubicBezTo>
                <a:cubicBezTo>
                  <a:pt x="7175762" y="704934"/>
                  <a:pt x="7065362" y="776158"/>
                  <a:pt x="7156174" y="715618"/>
                </a:cubicBezTo>
                <a:cubicBezTo>
                  <a:pt x="7191513" y="737705"/>
                  <a:pt x="7226194" y="760881"/>
                  <a:pt x="7262191" y="781879"/>
                </a:cubicBezTo>
                <a:cubicBezTo>
                  <a:pt x="7279255" y="791833"/>
                  <a:pt x="7295643" y="805589"/>
                  <a:pt x="7315200" y="808383"/>
                </a:cubicBezTo>
                <a:cubicBezTo>
                  <a:pt x="7329028" y="810358"/>
                  <a:pt x="7341704" y="799548"/>
                  <a:pt x="7354956" y="795131"/>
                </a:cubicBezTo>
                <a:cubicBezTo>
                  <a:pt x="7377043" y="773044"/>
                  <a:pt x="7395956" y="747242"/>
                  <a:pt x="7421217" y="728870"/>
                </a:cubicBezTo>
                <a:cubicBezTo>
                  <a:pt x="7527541" y="651543"/>
                  <a:pt x="7469320" y="721915"/>
                  <a:pt x="7540487" y="662609"/>
                </a:cubicBezTo>
                <a:cubicBezTo>
                  <a:pt x="7554885" y="650611"/>
                  <a:pt x="7565845" y="634850"/>
                  <a:pt x="7580243" y="622852"/>
                </a:cubicBezTo>
                <a:cubicBezTo>
                  <a:pt x="7618935" y="590608"/>
                  <a:pt x="7663899" y="565701"/>
                  <a:pt x="7699513" y="530087"/>
                </a:cubicBezTo>
                <a:cubicBezTo>
                  <a:pt x="7712765" y="516835"/>
                  <a:pt x="7724019" y="501224"/>
                  <a:pt x="7739269" y="490331"/>
                </a:cubicBezTo>
                <a:cubicBezTo>
                  <a:pt x="7755345" y="478848"/>
                  <a:pt x="7776202" y="475309"/>
                  <a:pt x="7792278" y="463826"/>
                </a:cubicBezTo>
                <a:cubicBezTo>
                  <a:pt x="7807529" y="452933"/>
                  <a:pt x="7816784" y="434963"/>
                  <a:pt x="7832035" y="424070"/>
                </a:cubicBezTo>
                <a:cubicBezTo>
                  <a:pt x="7848110" y="412588"/>
                  <a:pt x="7868606" y="408524"/>
                  <a:pt x="7885043" y="397566"/>
                </a:cubicBezTo>
                <a:cubicBezTo>
                  <a:pt x="8049168" y="288149"/>
                  <a:pt x="7929003" y="342875"/>
                  <a:pt x="8057322" y="291548"/>
                </a:cubicBezTo>
                <a:cubicBezTo>
                  <a:pt x="8105742" y="218918"/>
                  <a:pt x="8069581" y="258914"/>
                  <a:pt x="8189843" y="198783"/>
                </a:cubicBezTo>
                <a:lnTo>
                  <a:pt x="8242852" y="172279"/>
                </a:lnTo>
                <a:cubicBezTo>
                  <a:pt x="8295807" y="119324"/>
                  <a:pt x="8282867" y="127066"/>
                  <a:pt x="8362122" y="79513"/>
                </a:cubicBezTo>
                <a:cubicBezTo>
                  <a:pt x="8379062" y="69349"/>
                  <a:pt x="8399055" y="64491"/>
                  <a:pt x="8415130" y="53009"/>
                </a:cubicBezTo>
                <a:cubicBezTo>
                  <a:pt x="8524192" y="-24893"/>
                  <a:pt x="8405279" y="38056"/>
                  <a:pt x="8481391" y="0"/>
                </a:cubicBezTo>
              </a:path>
            </a:pathLst>
          </a:custGeom>
          <a:noFill/>
          <a:ln w="57150">
            <a:solidFill>
              <a:srgbClr val="FF0000"/>
            </a:solidFill>
            <a:prstDash val="lgDash"/>
            <a:headEnd type="none" w="med" len="med"/>
            <a:tailEnd type="arrow" w="med" len="med"/>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оловина рамки 10">
            <a:extLst>
              <a:ext uri="{FF2B5EF4-FFF2-40B4-BE49-F238E27FC236}">
                <a16:creationId xmlns:a16="http://schemas.microsoft.com/office/drawing/2014/main" id="{5ACC3D7F-6C5C-4A51-9DD9-3F44B8B35AF1}"/>
              </a:ext>
            </a:extLst>
          </p:cNvPr>
          <p:cNvSpPr/>
          <p:nvPr/>
        </p:nvSpPr>
        <p:spPr>
          <a:xfrm flipV="1">
            <a:off x="547905" y="1816190"/>
            <a:ext cx="9714775" cy="4531533"/>
          </a:xfrm>
          <a:prstGeom prst="halfFrame">
            <a:avLst>
              <a:gd name="adj1" fmla="val 2135"/>
              <a:gd name="adj2" fmla="val 2256"/>
            </a:avLst>
          </a:prstGeom>
          <a:solidFill>
            <a:schemeClr val="bg1"/>
          </a:solidFill>
          <a:ln>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3171482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518BB125-C2F2-572B-70A4-EFE5B146CE3F}"/>
              </a:ext>
            </a:extLst>
          </p:cNvPr>
          <p:cNvSpPr/>
          <p:nvPr/>
        </p:nvSpPr>
        <p:spPr>
          <a:xfrm>
            <a:off x="193826" y="0"/>
            <a:ext cx="2393732" cy="6858000"/>
          </a:xfrm>
          <a:prstGeom prst="rect">
            <a:avLst/>
          </a:prstGeom>
          <a:solidFill>
            <a:srgbClr val="3CB3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nvGrpSpPr>
          <p:cNvPr id="2" name="Группа 1">
            <a:extLst>
              <a:ext uri="{FF2B5EF4-FFF2-40B4-BE49-F238E27FC236}">
                <a16:creationId xmlns:a16="http://schemas.microsoft.com/office/drawing/2014/main" id="{228DC10C-1E44-4810-97A1-F4725C7001C0}"/>
              </a:ext>
            </a:extLst>
          </p:cNvPr>
          <p:cNvGrpSpPr/>
          <p:nvPr/>
        </p:nvGrpSpPr>
        <p:grpSpPr>
          <a:xfrm>
            <a:off x="1602182" y="817123"/>
            <a:ext cx="8495129" cy="6040877"/>
            <a:chOff x="1831020" y="293399"/>
            <a:chExt cx="8629629" cy="6090201"/>
          </a:xfrm>
        </p:grpSpPr>
        <p:pic>
          <p:nvPicPr>
            <p:cNvPr id="10" name="Рисунок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46251" y="3379401"/>
              <a:ext cx="2356218" cy="2633998"/>
            </a:xfrm>
            <a:prstGeom prst="rect">
              <a:avLst/>
            </a:prstGeom>
          </p:spPr>
        </p:pic>
        <p:pic>
          <p:nvPicPr>
            <p:cNvPr id="11" name="Рисунок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9715" y="3214417"/>
              <a:ext cx="1694565" cy="2609829"/>
            </a:xfrm>
            <a:prstGeom prst="rect">
              <a:avLst/>
            </a:prstGeom>
          </p:spPr>
        </p:pic>
        <p:pic>
          <p:nvPicPr>
            <p:cNvPr id="8" name="Рисунок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77607" y="3071231"/>
              <a:ext cx="2271503" cy="2421984"/>
            </a:xfrm>
            <a:prstGeom prst="rect">
              <a:avLst/>
            </a:prstGeom>
          </p:spPr>
        </p:pic>
        <p:pic>
          <p:nvPicPr>
            <p:cNvPr id="7" name="Рисунок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88407" y="3789339"/>
              <a:ext cx="1139428" cy="1374016"/>
            </a:xfrm>
            <a:prstGeom prst="rect">
              <a:avLst/>
            </a:prstGeom>
          </p:spPr>
        </p:pic>
        <p:pic>
          <p:nvPicPr>
            <p:cNvPr id="4" name="Рисунок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74736" y="293399"/>
              <a:ext cx="2486935" cy="1944216"/>
            </a:xfrm>
            <a:prstGeom prst="rect">
              <a:avLst/>
            </a:prstGeom>
          </p:spPr>
        </p:pic>
        <p:pic>
          <p:nvPicPr>
            <p:cNvPr id="6" name="Рисунок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186424" y="1569540"/>
              <a:ext cx="3096344" cy="1087740"/>
            </a:xfrm>
            <a:prstGeom prst="rect">
              <a:avLst/>
            </a:prstGeom>
          </p:spPr>
        </p:pic>
        <p:pic>
          <p:nvPicPr>
            <p:cNvPr id="9" name="Рисунок 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31020" y="2247141"/>
              <a:ext cx="3525278" cy="1278998"/>
            </a:xfrm>
            <a:prstGeom prst="rect">
              <a:avLst/>
            </a:prstGeom>
          </p:spPr>
        </p:pic>
        <p:pic>
          <p:nvPicPr>
            <p:cNvPr id="12" name="Рисунок 1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30801" y="3423863"/>
              <a:ext cx="1915056" cy="1797449"/>
            </a:xfrm>
            <a:prstGeom prst="rect">
              <a:avLst/>
            </a:prstGeom>
          </p:spPr>
        </p:pic>
        <p:pic>
          <p:nvPicPr>
            <p:cNvPr id="13" name="Рисунок 1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534049" y="2389562"/>
              <a:ext cx="4464496" cy="1666724"/>
            </a:xfrm>
            <a:prstGeom prst="rect">
              <a:avLst/>
            </a:prstGeom>
          </p:spPr>
        </p:pic>
        <p:pic>
          <p:nvPicPr>
            <p:cNvPr id="14" name="Рисунок 1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866907" y="3439517"/>
              <a:ext cx="2334852" cy="2944083"/>
            </a:xfrm>
            <a:prstGeom prst="rect">
              <a:avLst/>
            </a:prstGeom>
          </p:spPr>
        </p:pic>
        <p:pic>
          <p:nvPicPr>
            <p:cNvPr id="15" name="Рисунок 1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346468" y="3101076"/>
              <a:ext cx="3114181" cy="2547868"/>
            </a:xfrm>
            <a:prstGeom prst="rect">
              <a:avLst/>
            </a:prstGeom>
          </p:spPr>
        </p:pic>
      </p:grpSp>
      <p:sp>
        <p:nvSpPr>
          <p:cNvPr id="16" name="TextBox 15"/>
          <p:cNvSpPr txBox="1"/>
          <p:nvPr/>
        </p:nvSpPr>
        <p:spPr>
          <a:xfrm>
            <a:off x="5422381" y="160093"/>
            <a:ext cx="6575794" cy="2800767"/>
          </a:xfrm>
          <a:prstGeom prst="rect">
            <a:avLst/>
          </a:prstGeom>
          <a:noFill/>
          <a:ln w="19050">
            <a:noFill/>
          </a:ln>
        </p:spPr>
        <p:txBody>
          <a:bodyPr wrap="square" rtlCol="0">
            <a:spAutoFit/>
          </a:bodyPr>
          <a:lstStyle/>
          <a:p>
            <a:pPr algn="just"/>
            <a:r>
              <a:rPr lang="ru-RU" sz="1600" dirty="0"/>
              <a:t>1. Сильно уязвимый </a:t>
            </a:r>
            <a:r>
              <a:rPr lang="ru-RU" sz="1600" dirty="0" err="1"/>
              <a:t>экорайон</a:t>
            </a:r>
            <a:r>
              <a:rPr lang="ru-RU" sz="1600" dirty="0"/>
              <a:t> и экосистемы</a:t>
            </a:r>
          </a:p>
          <a:p>
            <a:pPr algn="just">
              <a:buAutoNum type="arabicPeriod" startAt="2"/>
            </a:pPr>
            <a:r>
              <a:rPr lang="ru-RU" sz="1600" dirty="0"/>
              <a:t> Относительно сильно уязвимый </a:t>
            </a:r>
            <a:r>
              <a:rPr lang="ru-RU" sz="1600" dirty="0" err="1"/>
              <a:t>экорайон</a:t>
            </a:r>
            <a:r>
              <a:rPr lang="ru-RU" sz="1600" dirty="0"/>
              <a:t> и экосистемы</a:t>
            </a:r>
          </a:p>
          <a:p>
            <a:pPr algn="just">
              <a:buAutoNum type="arabicPeriod" startAt="2"/>
            </a:pPr>
            <a:r>
              <a:rPr lang="ru-RU" sz="1600" dirty="0"/>
              <a:t> Средне</a:t>
            </a:r>
            <a:r>
              <a:rPr lang="en-US" sz="1600" dirty="0"/>
              <a:t> </a:t>
            </a:r>
            <a:r>
              <a:rPr lang="ru-RU" sz="1600" dirty="0"/>
              <a:t>уязвимый </a:t>
            </a:r>
            <a:r>
              <a:rPr lang="ru-RU" sz="1600" dirty="0" err="1"/>
              <a:t>экорайон</a:t>
            </a:r>
            <a:r>
              <a:rPr lang="ru-RU" sz="1600" dirty="0"/>
              <a:t> и экосистемы</a:t>
            </a:r>
          </a:p>
          <a:p>
            <a:pPr algn="just">
              <a:buAutoNum type="arabicPeriod" startAt="4"/>
            </a:pPr>
            <a:r>
              <a:rPr lang="ru-RU" sz="1600" dirty="0"/>
              <a:t> Менее уязвимый низкогорный </a:t>
            </a:r>
            <a:r>
              <a:rPr lang="ru-RU" sz="1600" dirty="0" err="1"/>
              <a:t>экорайон</a:t>
            </a:r>
            <a:r>
              <a:rPr lang="ru-RU" sz="1600" dirty="0"/>
              <a:t> и экосистемы</a:t>
            </a:r>
            <a:endParaRPr lang="en-US" sz="1600" dirty="0"/>
          </a:p>
          <a:p>
            <a:pPr algn="just">
              <a:buAutoNum type="arabicPeriod" startAt="4"/>
            </a:pPr>
            <a:r>
              <a:rPr lang="ru-RU" sz="1600" dirty="0"/>
              <a:t> Относительно благоприятный низкогорный </a:t>
            </a:r>
            <a:r>
              <a:rPr lang="ru-RU" sz="1600" dirty="0" err="1"/>
              <a:t>экорайон</a:t>
            </a:r>
            <a:r>
              <a:rPr lang="ru-RU" sz="1600" dirty="0"/>
              <a:t> и экосистемы</a:t>
            </a:r>
            <a:endParaRPr lang="en-US" sz="1600" dirty="0"/>
          </a:p>
          <a:p>
            <a:pPr algn="just">
              <a:buAutoNum type="arabicPeriod" startAt="4"/>
            </a:pPr>
            <a:r>
              <a:rPr lang="ru-RU" sz="1600" dirty="0"/>
              <a:t> Высокогорный сред неуязвимый </a:t>
            </a:r>
            <a:r>
              <a:rPr lang="ru-RU" sz="1600" dirty="0" err="1"/>
              <a:t>экорайон</a:t>
            </a:r>
            <a:r>
              <a:rPr lang="ru-RU" sz="1600" dirty="0"/>
              <a:t> и экосистемы</a:t>
            </a:r>
            <a:endParaRPr lang="en-US" sz="1600" dirty="0"/>
          </a:p>
          <a:p>
            <a:pPr algn="just">
              <a:buAutoNum type="arabicPeriod" startAt="4"/>
            </a:pPr>
            <a:r>
              <a:rPr lang="ru-RU" sz="1600" dirty="0"/>
              <a:t> Слабо уязвимый </a:t>
            </a:r>
            <a:r>
              <a:rPr lang="ru-RU" sz="1600" dirty="0" err="1"/>
              <a:t>экорайон</a:t>
            </a:r>
            <a:r>
              <a:rPr lang="ru-RU" sz="1600" dirty="0"/>
              <a:t> и экосистемы</a:t>
            </a:r>
            <a:endParaRPr lang="en-US" sz="1600" dirty="0"/>
          </a:p>
          <a:p>
            <a:pPr algn="just">
              <a:buAutoNum type="arabicPeriod" startAt="4"/>
            </a:pPr>
            <a:r>
              <a:rPr lang="ru-RU" sz="1600" dirty="0"/>
              <a:t> Долина-низкогорный менее уязвимый </a:t>
            </a:r>
            <a:r>
              <a:rPr lang="ru-RU" sz="1600" dirty="0" err="1"/>
              <a:t>экорайон</a:t>
            </a:r>
            <a:r>
              <a:rPr lang="ru-RU" sz="1600" dirty="0"/>
              <a:t> и экосистемы</a:t>
            </a:r>
            <a:endParaRPr lang="en-US" sz="1600" dirty="0"/>
          </a:p>
          <a:p>
            <a:pPr algn="just">
              <a:buAutoNum type="arabicPeriod" startAt="4"/>
            </a:pPr>
            <a:r>
              <a:rPr lang="ru-RU" sz="1600" dirty="0"/>
              <a:t> Относительно устойчивый </a:t>
            </a:r>
            <a:r>
              <a:rPr lang="ru-RU" sz="1600" dirty="0" err="1"/>
              <a:t>экорайон</a:t>
            </a:r>
            <a:r>
              <a:rPr lang="ru-RU" sz="1600" dirty="0"/>
              <a:t> и экосистемы</a:t>
            </a:r>
          </a:p>
          <a:p>
            <a:r>
              <a:rPr lang="ru-RU" sz="1600" dirty="0"/>
              <a:t>10. Относительно благоприятный высокогорный </a:t>
            </a:r>
            <a:r>
              <a:rPr lang="ru-RU" sz="1600" dirty="0" err="1"/>
              <a:t>экорайон</a:t>
            </a:r>
            <a:r>
              <a:rPr lang="ru-RU" sz="1600" dirty="0"/>
              <a:t> и  экосистемы</a:t>
            </a:r>
          </a:p>
          <a:p>
            <a:pPr algn="just"/>
            <a:r>
              <a:rPr lang="ru-RU" sz="1600" dirty="0"/>
              <a:t>11. Устойчиво-благоприятный высокогорный </a:t>
            </a:r>
            <a:r>
              <a:rPr lang="ru-RU" sz="1600" dirty="0" err="1"/>
              <a:t>экорайон</a:t>
            </a:r>
            <a:r>
              <a:rPr lang="ru-RU" sz="1600" dirty="0"/>
              <a:t> и экосистемы</a:t>
            </a:r>
          </a:p>
        </p:txBody>
      </p:sp>
      <p:sp>
        <p:nvSpPr>
          <p:cNvPr id="18" name="TextBox 17"/>
          <p:cNvSpPr txBox="1"/>
          <p:nvPr/>
        </p:nvSpPr>
        <p:spPr>
          <a:xfrm>
            <a:off x="217984" y="233036"/>
            <a:ext cx="2356217" cy="3416320"/>
          </a:xfrm>
          <a:prstGeom prst="rect">
            <a:avLst/>
          </a:prstGeom>
          <a:noFill/>
        </p:spPr>
        <p:txBody>
          <a:bodyPr wrap="square" rtlCol="0">
            <a:spAutoFit/>
          </a:bodyPr>
          <a:lstStyle/>
          <a:p>
            <a:pPr algn="ctr"/>
            <a:r>
              <a:rPr lang="ru-RU" sz="2400" b="1" dirty="0">
                <a:solidFill>
                  <a:schemeClr val="bg1"/>
                </a:solidFill>
                <a:effectLst>
                  <a:outerShdw blurRad="38100" dist="38100" dir="2700000" algn="tl">
                    <a:srgbClr val="000000">
                      <a:alpha val="43137"/>
                    </a:srgbClr>
                  </a:outerShdw>
                </a:effectLst>
                <a:latin typeface="+mj-lt"/>
                <a:ea typeface="+mj-ea"/>
                <a:cs typeface="+mj-cs"/>
              </a:rPr>
              <a:t>Карта градации уязвимости экологических районов и экосистем Таджикистана к условиям изменения климата</a:t>
            </a:r>
          </a:p>
        </p:txBody>
      </p:sp>
    </p:spTree>
    <p:extLst>
      <p:ext uri="{BB962C8B-B14F-4D97-AF65-F5344CB8AC3E}">
        <p14:creationId xmlns:p14="http://schemas.microsoft.com/office/powerpoint/2010/main" val="2766844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a:extLst>
              <a:ext uri="{FF2B5EF4-FFF2-40B4-BE49-F238E27FC236}">
                <a16:creationId xmlns:a16="http://schemas.microsoft.com/office/drawing/2014/main" id="{AC631B13-BE19-4F95-AA73-E2C4617DE04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651689" y="4623743"/>
            <a:ext cx="3662743" cy="220018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552E40CB-0B91-41BE-84B3-BB5B2F741CE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414426" y="4623744"/>
            <a:ext cx="3662743" cy="2200186"/>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a:extLst>
              <a:ext uri="{FF2B5EF4-FFF2-40B4-BE49-F238E27FC236}">
                <a16:creationId xmlns:a16="http://schemas.microsoft.com/office/drawing/2014/main" id="{86ECBC2B-65FA-8D01-F114-19383A6C484A}"/>
              </a:ext>
            </a:extLst>
          </p:cNvPr>
          <p:cNvSpPr/>
          <p:nvPr/>
        </p:nvSpPr>
        <p:spPr>
          <a:xfrm>
            <a:off x="193826" y="0"/>
            <a:ext cx="2393732" cy="6858000"/>
          </a:xfrm>
          <a:prstGeom prst="rect">
            <a:avLst/>
          </a:prstGeom>
          <a:solidFill>
            <a:srgbClr val="3CB3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 name="Объект 2">
            <a:extLst>
              <a:ext uri="{FF2B5EF4-FFF2-40B4-BE49-F238E27FC236}">
                <a16:creationId xmlns:a16="http://schemas.microsoft.com/office/drawing/2014/main" id="{D4D3D04F-EE34-4FF3-A848-3799A57B7FED}"/>
              </a:ext>
            </a:extLst>
          </p:cNvPr>
          <p:cNvSpPr>
            <a:spLocks noGrp="1"/>
          </p:cNvSpPr>
          <p:nvPr>
            <p:ph idx="1"/>
          </p:nvPr>
        </p:nvSpPr>
        <p:spPr>
          <a:xfrm>
            <a:off x="7178885" y="803703"/>
            <a:ext cx="3457298" cy="3462884"/>
          </a:xfrm>
          <a:noFill/>
          <a:ln>
            <a:no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a:normAutofit/>
          </a:bodyPr>
          <a:lstStyle/>
          <a:p>
            <a:pPr marL="0" indent="0">
              <a:buNone/>
            </a:pPr>
            <a:r>
              <a:rPr lang="ru-RU" sz="2400" u="sng" dirty="0"/>
              <a:t>Косвенное воздействие </a:t>
            </a:r>
          </a:p>
          <a:p>
            <a:pPr marL="361950" indent="-361950">
              <a:buFont typeface="Calibri" panose="020F0502020204030204" pitchFamily="34" charset="0"/>
              <a:buChar char="→"/>
            </a:pPr>
            <a:r>
              <a:rPr lang="ru-RU" sz="2400" dirty="0"/>
              <a:t>Разрушение местообитаний,</a:t>
            </a:r>
          </a:p>
          <a:p>
            <a:pPr marL="361950" indent="-361950">
              <a:buFont typeface="Calibri" panose="020F0502020204030204" pitchFamily="34" charset="0"/>
              <a:buChar char="→"/>
            </a:pPr>
            <a:r>
              <a:rPr lang="ru-RU" sz="2400" dirty="0"/>
              <a:t>Загрязнения,</a:t>
            </a:r>
          </a:p>
          <a:p>
            <a:pPr marL="361950" indent="-361950">
              <a:buFont typeface="Calibri" panose="020F0502020204030204" pitchFamily="34" charset="0"/>
              <a:buChar char="→"/>
            </a:pPr>
            <a:r>
              <a:rPr lang="ru-RU" sz="2400" dirty="0"/>
              <a:t>Появление чужеродный видов</a:t>
            </a:r>
          </a:p>
        </p:txBody>
      </p:sp>
      <p:sp>
        <p:nvSpPr>
          <p:cNvPr id="10" name="Объект 2">
            <a:extLst>
              <a:ext uri="{FF2B5EF4-FFF2-40B4-BE49-F238E27FC236}">
                <a16:creationId xmlns:a16="http://schemas.microsoft.com/office/drawing/2014/main" id="{F6BF909F-926C-4844-A3F4-05AF02638B89}"/>
              </a:ext>
            </a:extLst>
          </p:cNvPr>
          <p:cNvSpPr txBox="1">
            <a:spLocks/>
          </p:cNvSpPr>
          <p:nvPr/>
        </p:nvSpPr>
        <p:spPr>
          <a:xfrm>
            <a:off x="3099058" y="803703"/>
            <a:ext cx="3457298" cy="3462884"/>
          </a:xfrm>
          <a:prstGeom prst="rect">
            <a:avLst/>
          </a:prstGeom>
          <a:no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ru-RU" sz="2400" u="sng" dirty="0"/>
              <a:t>Прямое уничтожение  </a:t>
            </a:r>
            <a:r>
              <a:rPr lang="ru-RU" sz="2400" dirty="0"/>
              <a:t> </a:t>
            </a:r>
          </a:p>
          <a:p>
            <a:pPr marL="361950" indent="-361950">
              <a:buFont typeface="Calibri" panose="020F0502020204030204" pitchFamily="34" charset="0"/>
              <a:buChar char="→"/>
            </a:pPr>
            <a:r>
              <a:rPr lang="ru-RU" sz="2400" dirty="0" err="1"/>
              <a:t>Переэксплуатация</a:t>
            </a:r>
            <a:r>
              <a:rPr lang="ru-RU" sz="2400" dirty="0"/>
              <a:t> природных ресурсов,</a:t>
            </a:r>
          </a:p>
          <a:p>
            <a:pPr marL="361950" indent="-361950">
              <a:buFont typeface="Calibri" panose="020F0502020204030204" pitchFamily="34" charset="0"/>
              <a:buChar char="→"/>
            </a:pPr>
            <a:r>
              <a:rPr lang="ru-RU" sz="2400" dirty="0"/>
              <a:t>Исчезновение/</a:t>
            </a:r>
            <a:br>
              <a:rPr lang="ru-RU" sz="2400" dirty="0"/>
            </a:br>
            <a:r>
              <a:rPr lang="ru-RU" sz="2400" dirty="0"/>
              <a:t>Вымирание видов,</a:t>
            </a:r>
          </a:p>
          <a:p>
            <a:pPr marL="361950" indent="-361950">
              <a:buFont typeface="Calibri" panose="020F0502020204030204" pitchFamily="34" charset="0"/>
              <a:buChar char="→"/>
            </a:pPr>
            <a:r>
              <a:rPr lang="ru-RU" sz="2400" dirty="0"/>
              <a:t>Уничтожение природных местообитаний</a:t>
            </a:r>
          </a:p>
        </p:txBody>
      </p:sp>
      <p:sp>
        <p:nvSpPr>
          <p:cNvPr id="4" name="Половина рамки 3">
            <a:extLst>
              <a:ext uri="{FF2B5EF4-FFF2-40B4-BE49-F238E27FC236}">
                <a16:creationId xmlns:a16="http://schemas.microsoft.com/office/drawing/2014/main" id="{370B306B-F0B0-4AD1-A49E-F03B81BCEDEC}"/>
              </a:ext>
            </a:extLst>
          </p:cNvPr>
          <p:cNvSpPr/>
          <p:nvPr/>
        </p:nvSpPr>
        <p:spPr>
          <a:xfrm flipH="1" flipV="1">
            <a:off x="3317552" y="803703"/>
            <a:ext cx="3236975" cy="3462884"/>
          </a:xfrm>
          <a:prstGeom prst="halfFrame">
            <a:avLst>
              <a:gd name="adj1" fmla="val 3470"/>
              <a:gd name="adj2" fmla="val 3067"/>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1" name="Половина рамки 10">
            <a:extLst>
              <a:ext uri="{FF2B5EF4-FFF2-40B4-BE49-F238E27FC236}">
                <a16:creationId xmlns:a16="http://schemas.microsoft.com/office/drawing/2014/main" id="{20F9EDF5-9139-4A65-9979-762698BB5331}"/>
              </a:ext>
            </a:extLst>
          </p:cNvPr>
          <p:cNvSpPr/>
          <p:nvPr/>
        </p:nvSpPr>
        <p:spPr>
          <a:xfrm flipH="1" flipV="1">
            <a:off x="7395633" y="803703"/>
            <a:ext cx="3236975" cy="3462884"/>
          </a:xfrm>
          <a:prstGeom prst="halfFrame">
            <a:avLst>
              <a:gd name="adj1" fmla="val 3470"/>
              <a:gd name="adj2" fmla="val 306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 name="Заголовок 1">
            <a:extLst>
              <a:ext uri="{FF2B5EF4-FFF2-40B4-BE49-F238E27FC236}">
                <a16:creationId xmlns:a16="http://schemas.microsoft.com/office/drawing/2014/main" id="{370B5DAD-FF4E-49BB-9BE8-B9F6BFD18305}"/>
              </a:ext>
            </a:extLst>
          </p:cNvPr>
          <p:cNvSpPr>
            <a:spLocks noGrp="1"/>
          </p:cNvSpPr>
          <p:nvPr>
            <p:ph type="title"/>
          </p:nvPr>
        </p:nvSpPr>
        <p:spPr>
          <a:xfrm>
            <a:off x="114831" y="315825"/>
            <a:ext cx="2605494" cy="2064280"/>
          </a:xfrm>
        </p:spPr>
        <p:txBody>
          <a:bodyPr>
            <a:normAutofit/>
          </a:bodyPr>
          <a:lstStyle/>
          <a:p>
            <a:pPr algn="ctr"/>
            <a:r>
              <a:rPr lang="ru-RU" sz="3600" b="1" dirty="0">
                <a:solidFill>
                  <a:schemeClr val="bg1"/>
                </a:solidFill>
                <a:effectLst>
                  <a:outerShdw blurRad="38100" dist="38100" dir="2700000" algn="tl">
                    <a:srgbClr val="000000">
                      <a:alpha val="43137"/>
                    </a:srgbClr>
                  </a:outerShdw>
                </a:effectLst>
              </a:rPr>
              <a:t>Угрозы изменения климата на </a:t>
            </a:r>
            <a:r>
              <a:rPr lang="ru-RU" sz="2400" b="1" dirty="0">
                <a:solidFill>
                  <a:schemeClr val="bg1"/>
                </a:solidFill>
                <a:effectLst>
                  <a:outerShdw blurRad="38100" dist="38100" dir="2700000" algn="tl">
                    <a:srgbClr val="000000">
                      <a:alpha val="43137"/>
                    </a:srgbClr>
                  </a:outerShdw>
                </a:effectLst>
              </a:rPr>
              <a:t>биоразнообразие </a:t>
            </a:r>
            <a:endParaRPr lang="ru-RU" sz="2800" b="1" dirty="0">
              <a:solidFill>
                <a:schemeClr val="bg1"/>
              </a:solidFill>
              <a:effectLst>
                <a:outerShdw blurRad="38100" dist="38100" dir="2700000" algn="tl">
                  <a:srgbClr val="000000">
                    <a:alpha val="43137"/>
                  </a:srgbClr>
                </a:outerShdw>
              </a:effectLst>
            </a:endParaRPr>
          </a:p>
        </p:txBody>
      </p:sp>
      <p:pic>
        <p:nvPicPr>
          <p:cNvPr id="1026" name="Picture 2">
            <a:extLst>
              <a:ext uri="{FF2B5EF4-FFF2-40B4-BE49-F238E27FC236}">
                <a16:creationId xmlns:a16="http://schemas.microsoft.com/office/drawing/2014/main" id="{E4BDF452-8C77-48A7-B1E8-5CF0763AAE88}"/>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88953" y="4623743"/>
            <a:ext cx="3662743" cy="2179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152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4">
            <a:extLst>
              <a:ext uri="{FF2B5EF4-FFF2-40B4-BE49-F238E27FC236}">
                <a16:creationId xmlns:a16="http://schemas.microsoft.com/office/drawing/2014/main" id="{0074FCC5-51C8-488F-81E4-BD5BDDD0E870}"/>
              </a:ext>
            </a:extLst>
          </p:cNvPr>
          <p:cNvGrpSpPr/>
          <p:nvPr/>
        </p:nvGrpSpPr>
        <p:grpSpPr>
          <a:xfrm>
            <a:off x="4400032" y="2151373"/>
            <a:ext cx="7598142" cy="4524336"/>
            <a:chOff x="1438354" y="2239823"/>
            <a:chExt cx="7598142" cy="4524336"/>
          </a:xfrm>
        </p:grpSpPr>
        <p:grpSp>
          <p:nvGrpSpPr>
            <p:cNvPr id="5" name="Group 27">
              <a:extLst>
                <a:ext uri="{FF2B5EF4-FFF2-40B4-BE49-F238E27FC236}">
                  <a16:creationId xmlns:a16="http://schemas.microsoft.com/office/drawing/2014/main" id="{8B0B0C12-5C60-4FCA-85FD-4A4FD38FA46B}"/>
                </a:ext>
              </a:extLst>
            </p:cNvPr>
            <p:cNvGrpSpPr>
              <a:grpSpLocks/>
            </p:cNvGrpSpPr>
            <p:nvPr/>
          </p:nvGrpSpPr>
          <p:grpSpPr bwMode="auto">
            <a:xfrm>
              <a:off x="1438354" y="2239823"/>
              <a:ext cx="7598142" cy="4524336"/>
              <a:chOff x="2556" y="2835"/>
              <a:chExt cx="7236" cy="3606"/>
            </a:xfrm>
          </p:grpSpPr>
          <p:pic>
            <p:nvPicPr>
              <p:cNvPr id="7" name="Picture 28">
                <a:extLst>
                  <a:ext uri="{FF2B5EF4-FFF2-40B4-BE49-F238E27FC236}">
                    <a16:creationId xmlns:a16="http://schemas.microsoft.com/office/drawing/2014/main" id="{E50B6CC3-DDA3-4027-9F2F-4E51341D8878}"/>
                  </a:ext>
                </a:extLst>
              </p:cNvPr>
              <p:cNvPicPr>
                <a:picLocks noChangeAspect="1" noChangeArrowheads="1"/>
              </p:cNvPicPr>
              <p:nvPr/>
            </p:nvPicPr>
            <p:blipFill>
              <a:blip r:embed="rId3" cstate="print"/>
              <a:srcRect/>
              <a:stretch>
                <a:fillRect/>
              </a:stretch>
            </p:blipFill>
            <p:spPr bwMode="auto">
              <a:xfrm>
                <a:off x="2556" y="2835"/>
                <a:ext cx="7235" cy="3606"/>
              </a:xfrm>
              <a:prstGeom prst="rect">
                <a:avLst/>
              </a:prstGeom>
              <a:noFill/>
              <a:ln w="9525">
                <a:solidFill>
                  <a:schemeClr val="accent1"/>
                </a:solidFill>
                <a:miter lim="800000"/>
                <a:headEnd/>
                <a:tailEnd/>
              </a:ln>
            </p:spPr>
          </p:pic>
          <p:cxnSp>
            <p:nvCxnSpPr>
              <p:cNvPr id="8" name="AutoShape 29">
                <a:extLst>
                  <a:ext uri="{FF2B5EF4-FFF2-40B4-BE49-F238E27FC236}">
                    <a16:creationId xmlns:a16="http://schemas.microsoft.com/office/drawing/2014/main" id="{08605321-FF80-4799-BC48-A829CCC53377}"/>
                  </a:ext>
                </a:extLst>
              </p:cNvPr>
              <p:cNvCxnSpPr>
                <a:cxnSpLocks noChangeShapeType="1"/>
              </p:cNvCxnSpPr>
              <p:nvPr/>
            </p:nvCxnSpPr>
            <p:spPr bwMode="auto">
              <a:xfrm flipH="1">
                <a:off x="5486" y="4854"/>
                <a:ext cx="2464" cy="559"/>
              </a:xfrm>
              <a:prstGeom prst="straightConnector1">
                <a:avLst/>
              </a:prstGeom>
              <a:noFill/>
              <a:ln w="28575">
                <a:solidFill>
                  <a:schemeClr val="tx1"/>
                </a:solidFill>
                <a:round/>
                <a:headEnd/>
                <a:tailEnd type="stealth" w="med" len="med"/>
              </a:ln>
            </p:spPr>
          </p:cxnSp>
          <p:cxnSp>
            <p:nvCxnSpPr>
              <p:cNvPr id="9" name="AutoShape 30">
                <a:extLst>
                  <a:ext uri="{FF2B5EF4-FFF2-40B4-BE49-F238E27FC236}">
                    <a16:creationId xmlns:a16="http://schemas.microsoft.com/office/drawing/2014/main" id="{9338117D-58C1-4A63-87B7-A85B5AC79504}"/>
                  </a:ext>
                </a:extLst>
              </p:cNvPr>
              <p:cNvCxnSpPr>
                <a:cxnSpLocks noChangeShapeType="1"/>
              </p:cNvCxnSpPr>
              <p:nvPr/>
            </p:nvCxnSpPr>
            <p:spPr bwMode="auto">
              <a:xfrm flipH="1">
                <a:off x="5589" y="4842"/>
                <a:ext cx="2372" cy="936"/>
              </a:xfrm>
              <a:prstGeom prst="straightConnector1">
                <a:avLst/>
              </a:prstGeom>
              <a:noFill/>
              <a:ln w="28575">
                <a:solidFill>
                  <a:schemeClr val="tx1"/>
                </a:solidFill>
                <a:round/>
                <a:headEnd/>
                <a:tailEnd type="stealth" w="med" len="med"/>
              </a:ln>
            </p:spPr>
          </p:cxnSp>
          <p:sp>
            <p:nvSpPr>
              <p:cNvPr id="10" name="Text Box 31">
                <a:extLst>
                  <a:ext uri="{FF2B5EF4-FFF2-40B4-BE49-F238E27FC236}">
                    <a16:creationId xmlns:a16="http://schemas.microsoft.com/office/drawing/2014/main" id="{F983CDB5-ADA4-4C05-8143-F825213332EC}"/>
                  </a:ext>
                </a:extLst>
              </p:cNvPr>
              <p:cNvSpPr txBox="1">
                <a:spLocks noChangeArrowheads="1"/>
              </p:cNvSpPr>
              <p:nvPr/>
            </p:nvSpPr>
            <p:spPr bwMode="auto">
              <a:xfrm>
                <a:off x="4237" y="5247"/>
                <a:ext cx="1243" cy="343"/>
              </a:xfrm>
              <a:prstGeom prst="rect">
                <a:avLst/>
              </a:prstGeom>
              <a:noFill/>
              <a:ln w="9525" algn="ctr">
                <a:solidFill>
                  <a:schemeClr val="accent1"/>
                </a:solidFill>
                <a:miter lim="800000"/>
                <a:headEnd/>
                <a:tailEnd/>
              </a:ln>
            </p:spPr>
            <p:txBody>
              <a:bodyPr lIns="0" rIns="0"/>
              <a:lstStyle/>
              <a:p>
                <a:pPr algn="r">
                  <a:spcAft>
                    <a:spcPts val="1000"/>
                  </a:spcAft>
                </a:pPr>
                <a:r>
                  <a:rPr lang="ru-RU" sz="2000" b="1" dirty="0" err="1">
                    <a:latin typeface="Calibri" pitchFamily="34" charset="0"/>
                  </a:rPr>
                  <a:t>Ханабад</a:t>
                </a:r>
                <a:r>
                  <a:rPr lang="es-CO" sz="1100" b="1" dirty="0">
                    <a:latin typeface="Calibri" pitchFamily="34" charset="0"/>
                  </a:rPr>
                  <a:t>d</a:t>
                </a:r>
                <a:endParaRPr lang="es-CO" dirty="0"/>
              </a:p>
            </p:txBody>
          </p:sp>
          <p:sp>
            <p:nvSpPr>
              <p:cNvPr id="11" name="Text Box 32">
                <a:extLst>
                  <a:ext uri="{FF2B5EF4-FFF2-40B4-BE49-F238E27FC236}">
                    <a16:creationId xmlns:a16="http://schemas.microsoft.com/office/drawing/2014/main" id="{9047501C-C40C-4332-990F-32676CF45974}"/>
                  </a:ext>
                </a:extLst>
              </p:cNvPr>
              <p:cNvSpPr txBox="1">
                <a:spLocks noChangeArrowheads="1"/>
              </p:cNvSpPr>
              <p:nvPr/>
            </p:nvSpPr>
            <p:spPr bwMode="auto">
              <a:xfrm>
                <a:off x="6800" y="4638"/>
                <a:ext cx="1336" cy="302"/>
              </a:xfrm>
              <a:prstGeom prst="rect">
                <a:avLst/>
              </a:prstGeom>
              <a:noFill/>
              <a:ln w="9525" algn="ctr">
                <a:solidFill>
                  <a:schemeClr val="accent1"/>
                </a:solidFill>
                <a:miter lim="800000"/>
                <a:headEnd/>
                <a:tailEnd/>
              </a:ln>
            </p:spPr>
            <p:txBody>
              <a:bodyPr lIns="0" tIns="0" rIns="0" bIns="0"/>
              <a:lstStyle/>
              <a:p>
                <a:pPr>
                  <a:spcAft>
                    <a:spcPts val="1000"/>
                  </a:spcAft>
                </a:pPr>
                <a:r>
                  <a:rPr lang="ru-RU" sz="2400" b="1" dirty="0" err="1">
                    <a:latin typeface="Calibri" pitchFamily="34" charset="0"/>
                  </a:rPr>
                  <a:t>Джомбахт</a:t>
                </a:r>
                <a:endParaRPr lang="es-CO" sz="2400" dirty="0"/>
              </a:p>
            </p:txBody>
          </p:sp>
          <p:pic>
            <p:nvPicPr>
              <p:cNvPr id="12" name="Picture 33">
                <a:extLst>
                  <a:ext uri="{FF2B5EF4-FFF2-40B4-BE49-F238E27FC236}">
                    <a16:creationId xmlns:a16="http://schemas.microsoft.com/office/drawing/2014/main" id="{F4E7140B-9E37-4A5C-9205-64FC668BE70E}"/>
                  </a:ext>
                </a:extLst>
              </p:cNvPr>
              <p:cNvPicPr>
                <a:picLocks noChangeAspect="1" noChangeArrowheads="1"/>
              </p:cNvPicPr>
              <p:nvPr/>
            </p:nvPicPr>
            <p:blipFill>
              <a:blip r:embed="rId4" cstate="print"/>
              <a:srcRect/>
              <a:stretch>
                <a:fillRect/>
              </a:stretch>
            </p:blipFill>
            <p:spPr bwMode="auto">
              <a:xfrm>
                <a:off x="8538" y="3809"/>
                <a:ext cx="1254" cy="2632"/>
              </a:xfrm>
              <a:prstGeom prst="rect">
                <a:avLst/>
              </a:prstGeom>
              <a:noFill/>
              <a:ln w="9525">
                <a:solidFill>
                  <a:schemeClr val="accent1"/>
                </a:solidFill>
                <a:miter lim="800000"/>
                <a:headEnd/>
                <a:tailEnd/>
              </a:ln>
            </p:spPr>
          </p:pic>
        </p:grpSp>
        <p:sp>
          <p:nvSpPr>
            <p:cNvPr id="6" name="Text Box 34">
              <a:extLst>
                <a:ext uri="{FF2B5EF4-FFF2-40B4-BE49-F238E27FC236}">
                  <a16:creationId xmlns:a16="http://schemas.microsoft.com/office/drawing/2014/main" id="{97BE8F85-7936-4C9F-9CAB-B2425748E0F0}"/>
                </a:ext>
              </a:extLst>
            </p:cNvPr>
            <p:cNvSpPr txBox="1">
              <a:spLocks noChangeArrowheads="1"/>
            </p:cNvSpPr>
            <p:nvPr/>
          </p:nvSpPr>
          <p:spPr bwMode="auto">
            <a:xfrm>
              <a:off x="2843317" y="5829431"/>
              <a:ext cx="1878535" cy="419059"/>
            </a:xfrm>
            <a:prstGeom prst="rect">
              <a:avLst/>
            </a:prstGeom>
            <a:noFill/>
            <a:ln w="9525" algn="ctr">
              <a:solidFill>
                <a:schemeClr val="accent1"/>
              </a:solidFill>
              <a:miter lim="800000"/>
              <a:headEnd/>
              <a:tailEnd/>
            </a:ln>
          </p:spPr>
          <p:txBody>
            <a:bodyPr lIns="0" rIns="0"/>
            <a:lstStyle/>
            <a:p>
              <a:pPr>
                <a:spcAft>
                  <a:spcPts val="1000"/>
                </a:spcAft>
              </a:pPr>
              <a:r>
                <a:rPr lang="ru-RU" sz="2000" b="1" dirty="0" err="1">
                  <a:latin typeface="Calibri" pitchFamily="34" charset="0"/>
                </a:rPr>
                <a:t>Бобохоншаид</a:t>
              </a:r>
              <a:endParaRPr lang="es-CO" sz="2000" b="1" dirty="0"/>
            </a:p>
          </p:txBody>
        </p:sp>
      </p:grpSp>
      <p:pic>
        <p:nvPicPr>
          <p:cNvPr id="13" name="Picture 2">
            <a:extLst>
              <a:ext uri="{FF2B5EF4-FFF2-40B4-BE49-F238E27FC236}">
                <a16:creationId xmlns:a16="http://schemas.microsoft.com/office/drawing/2014/main" id="{E11BE7D0-84B9-4293-9085-D72E848DADBE}"/>
              </a:ext>
            </a:extLst>
          </p:cNvPr>
          <p:cNvPicPr>
            <a:picLocks noChangeAspect="1" noChangeArrowheads="1"/>
          </p:cNvPicPr>
          <p:nvPr/>
        </p:nvPicPr>
        <p:blipFill rotWithShape="1">
          <a:blip r:embed="rId5" cstate="print"/>
          <a:srcRect t="44211" b="5976"/>
          <a:stretch/>
        </p:blipFill>
        <p:spPr bwMode="auto">
          <a:xfrm>
            <a:off x="2666992" y="182291"/>
            <a:ext cx="6858016" cy="3340182"/>
          </a:xfrm>
          <a:prstGeom prst="rect">
            <a:avLst/>
          </a:prstGeom>
          <a:noFill/>
          <a:ln w="9525">
            <a:solidFill>
              <a:schemeClr val="accent1"/>
            </a:solidFill>
            <a:miter lim="800000"/>
            <a:headEnd/>
            <a:tailEnd/>
          </a:ln>
        </p:spPr>
      </p:pic>
      <p:sp>
        <p:nvSpPr>
          <p:cNvPr id="14" name="Прямоугольник 13">
            <a:extLst>
              <a:ext uri="{FF2B5EF4-FFF2-40B4-BE49-F238E27FC236}">
                <a16:creationId xmlns:a16="http://schemas.microsoft.com/office/drawing/2014/main" id="{6DB3D7D4-079F-30E0-9686-FBE2EFF92273}"/>
              </a:ext>
            </a:extLst>
          </p:cNvPr>
          <p:cNvSpPr/>
          <p:nvPr/>
        </p:nvSpPr>
        <p:spPr>
          <a:xfrm>
            <a:off x="193826" y="0"/>
            <a:ext cx="2393732" cy="6858000"/>
          </a:xfrm>
          <a:prstGeom prst="rect">
            <a:avLst/>
          </a:prstGeom>
          <a:solidFill>
            <a:srgbClr val="3CB3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 name="Заголовок 1">
            <a:extLst>
              <a:ext uri="{FF2B5EF4-FFF2-40B4-BE49-F238E27FC236}">
                <a16:creationId xmlns:a16="http://schemas.microsoft.com/office/drawing/2014/main" id="{DDCC5586-1E9B-4938-817A-B2DA830B59E1}"/>
              </a:ext>
            </a:extLst>
          </p:cNvPr>
          <p:cNvSpPr>
            <a:spLocks noGrp="1"/>
          </p:cNvSpPr>
          <p:nvPr>
            <p:ph type="title"/>
          </p:nvPr>
        </p:nvSpPr>
        <p:spPr>
          <a:xfrm>
            <a:off x="193826" y="321094"/>
            <a:ext cx="2393732" cy="2062183"/>
          </a:xfrm>
        </p:spPr>
        <p:txBody>
          <a:bodyPr>
            <a:noAutofit/>
          </a:bodyPr>
          <a:lstStyle/>
          <a:p>
            <a:pPr algn="ctr"/>
            <a:r>
              <a:rPr lang="ru-RU" sz="3400" b="1" dirty="0">
                <a:solidFill>
                  <a:schemeClr val="bg1"/>
                </a:solidFill>
                <a:effectLst>
                  <a:outerShdw blurRad="38100" dist="38100" dir="2700000" algn="tl">
                    <a:srgbClr val="000000">
                      <a:alpha val="43137"/>
                    </a:srgbClr>
                  </a:outerShdw>
                </a:effectLst>
              </a:rPr>
              <a:t>Методы адаптации к изменению климата</a:t>
            </a:r>
          </a:p>
        </p:txBody>
      </p:sp>
    </p:spTree>
    <p:extLst>
      <p:ext uri="{BB962C8B-B14F-4D97-AF65-F5344CB8AC3E}">
        <p14:creationId xmlns:p14="http://schemas.microsoft.com/office/powerpoint/2010/main" val="1399831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D0215156-8E17-4AC8-A52D-A2566CB003A2}"/>
              </a:ext>
            </a:extLst>
          </p:cNvPr>
          <p:cNvPicPr>
            <a:picLocks noChangeAspect="1" noChangeArrowheads="1"/>
          </p:cNvPicPr>
          <p:nvPr/>
        </p:nvPicPr>
        <p:blipFill>
          <a:blip r:embed="rId3" cstate="print"/>
          <a:srcRect l="481" r="1689"/>
          <a:stretch>
            <a:fillRect/>
          </a:stretch>
        </p:blipFill>
        <p:spPr bwMode="auto">
          <a:xfrm>
            <a:off x="7421885" y="52073"/>
            <a:ext cx="4643438" cy="6181783"/>
          </a:xfrm>
          <a:prstGeom prst="rect">
            <a:avLst/>
          </a:prstGeom>
          <a:noFill/>
          <a:ln w="9525" algn="in">
            <a:noFill/>
            <a:miter lim="800000"/>
            <a:headEnd/>
            <a:tailEnd/>
          </a:ln>
          <a:effectLst/>
        </p:spPr>
      </p:pic>
      <p:pic>
        <p:nvPicPr>
          <p:cNvPr id="5" name="Picture 5" descr="демучастки ген">
            <a:extLst>
              <a:ext uri="{FF2B5EF4-FFF2-40B4-BE49-F238E27FC236}">
                <a16:creationId xmlns:a16="http://schemas.microsoft.com/office/drawing/2014/main" id="{4F58E18A-1660-49F6-B4E6-66A63BAABBAB}"/>
              </a:ext>
            </a:extLst>
          </p:cNvPr>
          <p:cNvPicPr>
            <a:picLocks noChangeAspect="1" noChangeArrowheads="1"/>
          </p:cNvPicPr>
          <p:nvPr/>
        </p:nvPicPr>
        <p:blipFill rotWithShape="1">
          <a:blip r:embed="rId4" cstate="print"/>
          <a:srcRect t="49594" r="1102"/>
          <a:stretch/>
        </p:blipFill>
        <p:spPr bwMode="auto">
          <a:xfrm>
            <a:off x="2655869" y="1362341"/>
            <a:ext cx="5862613" cy="4133317"/>
          </a:xfrm>
          <a:prstGeom prst="rect">
            <a:avLst/>
          </a:prstGeom>
          <a:noFill/>
          <a:ln w="9525" algn="in">
            <a:noFill/>
            <a:miter lim="800000"/>
            <a:headEnd/>
            <a:tailEnd/>
          </a:ln>
          <a:effectLst/>
        </p:spPr>
      </p:pic>
      <p:sp>
        <p:nvSpPr>
          <p:cNvPr id="6" name="Прямоугольник 5">
            <a:extLst>
              <a:ext uri="{FF2B5EF4-FFF2-40B4-BE49-F238E27FC236}">
                <a16:creationId xmlns:a16="http://schemas.microsoft.com/office/drawing/2014/main" id="{49FC8071-821D-88A5-F98D-572956C63C01}"/>
              </a:ext>
            </a:extLst>
          </p:cNvPr>
          <p:cNvSpPr/>
          <p:nvPr/>
        </p:nvSpPr>
        <p:spPr>
          <a:xfrm>
            <a:off x="193826" y="0"/>
            <a:ext cx="2393732" cy="6858000"/>
          </a:xfrm>
          <a:prstGeom prst="rect">
            <a:avLst/>
          </a:prstGeom>
          <a:solidFill>
            <a:srgbClr val="3CB3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 name="Заголовок 1">
            <a:extLst>
              <a:ext uri="{FF2B5EF4-FFF2-40B4-BE49-F238E27FC236}">
                <a16:creationId xmlns:a16="http://schemas.microsoft.com/office/drawing/2014/main" id="{64009249-2F2A-4C74-A3B2-E916C591E9DA}"/>
              </a:ext>
            </a:extLst>
          </p:cNvPr>
          <p:cNvSpPr>
            <a:spLocks noGrp="1"/>
          </p:cNvSpPr>
          <p:nvPr>
            <p:ph type="title"/>
          </p:nvPr>
        </p:nvSpPr>
        <p:spPr>
          <a:xfrm>
            <a:off x="193826" y="272665"/>
            <a:ext cx="2393733" cy="4338245"/>
          </a:xfrm>
        </p:spPr>
        <p:txBody>
          <a:bodyPr>
            <a:normAutofit fontScale="90000"/>
          </a:bodyPr>
          <a:lstStyle/>
          <a:p>
            <a:pPr algn="ctr"/>
            <a:r>
              <a:rPr lang="ru-RU" sz="3400" b="1" dirty="0">
                <a:solidFill>
                  <a:schemeClr val="bg1"/>
                </a:solidFill>
                <a:effectLst>
                  <a:outerShdw blurRad="38100" dist="38100" dir="2700000" algn="tl">
                    <a:srgbClr val="000000">
                      <a:alpha val="43137"/>
                    </a:srgbClr>
                  </a:outerShdw>
                </a:effectLst>
              </a:rPr>
              <a:t>Инициативы  сохранения</a:t>
            </a:r>
            <a:br>
              <a:rPr lang="ru-RU" sz="3400" b="1" dirty="0">
                <a:solidFill>
                  <a:schemeClr val="bg1"/>
                </a:solidFill>
                <a:effectLst>
                  <a:outerShdw blurRad="38100" dist="38100" dir="2700000" algn="tl">
                    <a:srgbClr val="000000">
                      <a:alpha val="43137"/>
                    </a:srgbClr>
                  </a:outerShdw>
                </a:effectLst>
              </a:rPr>
            </a:br>
            <a:r>
              <a:rPr lang="ru-RU" sz="3400" b="1" dirty="0">
                <a:solidFill>
                  <a:schemeClr val="bg1"/>
                </a:solidFill>
                <a:effectLst>
                  <a:outerShdw blurRad="38100" dist="38100" dir="2700000" algn="tl">
                    <a:srgbClr val="000000">
                      <a:alpha val="43137"/>
                    </a:srgbClr>
                  </a:outerShdw>
                </a:effectLst>
              </a:rPr>
              <a:t>местных генетических ресурсов </a:t>
            </a:r>
            <a:br>
              <a:rPr lang="ru-RU" sz="3400" b="1" dirty="0">
                <a:solidFill>
                  <a:schemeClr val="bg1"/>
                </a:solidFill>
                <a:effectLst>
                  <a:outerShdw blurRad="38100" dist="38100" dir="2700000" algn="tl">
                    <a:srgbClr val="000000">
                      <a:alpha val="43137"/>
                    </a:srgbClr>
                  </a:outerShdw>
                </a:effectLst>
              </a:rPr>
            </a:br>
            <a:r>
              <a:rPr lang="ru-RU" sz="3400" b="1" dirty="0">
                <a:solidFill>
                  <a:schemeClr val="bg1"/>
                </a:solidFill>
                <a:effectLst>
                  <a:outerShdw blurRad="38100" dist="38100" dir="2700000" algn="tl">
                    <a:srgbClr val="000000">
                      <a:alpha val="43137"/>
                    </a:srgbClr>
                  </a:outerShdw>
                </a:effectLst>
              </a:rPr>
              <a:t>плодовых деревьев в условиях изменения климата </a:t>
            </a:r>
          </a:p>
        </p:txBody>
      </p:sp>
    </p:spTree>
    <p:extLst>
      <p:ext uri="{BB962C8B-B14F-4D97-AF65-F5344CB8AC3E}">
        <p14:creationId xmlns:p14="http://schemas.microsoft.com/office/powerpoint/2010/main" val="2807057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704290" y="445015"/>
            <a:ext cx="6196520" cy="6091972"/>
          </a:xfrm>
        </p:spPr>
        <p:txBody>
          <a:bodyPr>
            <a:normAutofit lnSpcReduction="10000"/>
          </a:bodyPr>
          <a:lstStyle/>
          <a:p>
            <a:r>
              <a:rPr lang="ru-RU" sz="2400" dirty="0"/>
              <a:t>В Таджикистане встречается богатое разнообразие ландшафтов, экосистем, множество видов флоры и фауны.</a:t>
            </a:r>
          </a:p>
          <a:p>
            <a:r>
              <a:rPr lang="ru-RU" sz="2400" dirty="0"/>
              <a:t>Около 70% территории Таджикистана относятся к не подвергшимся существенным хозяйственным воздействиям и сохранившие ненарушенные экосистемы.</a:t>
            </a:r>
          </a:p>
          <a:p>
            <a:r>
              <a:rPr lang="ru-RU" sz="2400" dirty="0"/>
              <a:t>Около 20% территории испытали существенное влияние, на расположенные на них экосистемы и относительно сохранили свой потенциал, необходимый для компенсации антропогенного воздействия.</a:t>
            </a:r>
          </a:p>
          <a:p>
            <a:r>
              <a:rPr lang="ru-RU" sz="2400" dirty="0"/>
              <a:t>Около 10% территории Таджикистана, на которых проживает 2/3 населения страны, характеризуются высокой степенью антропогенной</a:t>
            </a:r>
            <a:r>
              <a:rPr lang="en-US" sz="2400" dirty="0"/>
              <a:t> </a:t>
            </a:r>
            <a:r>
              <a:rPr lang="tg-Cyrl-TJ" sz="2400" dirty="0"/>
              <a:t>нарушенности </a:t>
            </a:r>
            <a:r>
              <a:rPr lang="ru-RU" sz="2400" dirty="0"/>
              <a:t>природных экосистем.</a:t>
            </a:r>
          </a:p>
        </p:txBody>
      </p:sp>
      <p:grpSp>
        <p:nvGrpSpPr>
          <p:cNvPr id="10" name="Группа 9">
            <a:extLst>
              <a:ext uri="{FF2B5EF4-FFF2-40B4-BE49-F238E27FC236}">
                <a16:creationId xmlns:a16="http://schemas.microsoft.com/office/drawing/2014/main" id="{F7CA076F-F487-41B2-ABE1-F7D9FAF5BDAC}"/>
              </a:ext>
            </a:extLst>
          </p:cNvPr>
          <p:cNvGrpSpPr/>
          <p:nvPr/>
        </p:nvGrpSpPr>
        <p:grpSpPr>
          <a:xfrm>
            <a:off x="8768945" y="445015"/>
            <a:ext cx="3370137" cy="5967970"/>
            <a:chOff x="8743165" y="103868"/>
            <a:chExt cx="3370137" cy="5967970"/>
          </a:xfrm>
        </p:grpSpPr>
        <p:pic>
          <p:nvPicPr>
            <p:cNvPr id="7" name="Picture 11" descr="D:\OFFICE DOCUMENTS\PHOTO\NATURE\Vai11.jpg">
              <a:extLst>
                <a:ext uri="{FF2B5EF4-FFF2-40B4-BE49-F238E27FC236}">
                  <a16:creationId xmlns:a16="http://schemas.microsoft.com/office/drawing/2014/main" id="{70AB561D-2E8D-4396-A1D7-031EBC0439AA}"/>
                </a:ext>
              </a:extLst>
            </p:cNvPr>
            <p:cNvPicPr>
              <a:picLocks noChangeAspect="1" noChangeArrowheads="1"/>
            </p:cNvPicPr>
            <p:nvPr/>
          </p:nvPicPr>
          <p:blipFill>
            <a:blip r:embed="rId3"/>
            <a:srcRect/>
            <a:stretch>
              <a:fillRect/>
            </a:stretch>
          </p:blipFill>
          <p:spPr bwMode="auto">
            <a:xfrm>
              <a:off x="9193394" y="2117374"/>
              <a:ext cx="2919908" cy="1946605"/>
            </a:xfrm>
            <a:prstGeom prst="rect">
              <a:avLst/>
            </a:prstGeom>
            <a:noFill/>
            <a:ln>
              <a:noFill/>
            </a:ln>
          </p:spPr>
        </p:pic>
        <p:pic>
          <p:nvPicPr>
            <p:cNvPr id="8" name="Рисунок 10" descr="Изображение выглядит как внешний, гора, природа, холм&#10;&#10;Автоматически созданное описание">
              <a:extLst>
                <a:ext uri="{FF2B5EF4-FFF2-40B4-BE49-F238E27FC236}">
                  <a16:creationId xmlns:a16="http://schemas.microsoft.com/office/drawing/2014/main" id="{ECF6E806-4C72-47A0-A430-6AB3286656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6231" y="103868"/>
              <a:ext cx="2919908" cy="194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DFFF9D39-0D62-4337-A836-E8CDB6FA312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682"/>
            <a:stretch/>
          </p:blipFill>
          <p:spPr bwMode="auto">
            <a:xfrm>
              <a:off x="8743165" y="4125233"/>
              <a:ext cx="2903516" cy="1946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 name="Прямоугольник 3">
            <a:extLst>
              <a:ext uri="{FF2B5EF4-FFF2-40B4-BE49-F238E27FC236}">
                <a16:creationId xmlns:a16="http://schemas.microsoft.com/office/drawing/2014/main" id="{9173F04F-AC66-8651-33F0-730900361198}"/>
              </a:ext>
            </a:extLst>
          </p:cNvPr>
          <p:cNvSpPr/>
          <p:nvPr/>
        </p:nvSpPr>
        <p:spPr>
          <a:xfrm>
            <a:off x="193826" y="0"/>
            <a:ext cx="2393732" cy="6858000"/>
          </a:xfrm>
          <a:prstGeom prst="rect">
            <a:avLst/>
          </a:prstGeom>
          <a:solidFill>
            <a:srgbClr val="3CB3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 name="Заголовок 1"/>
          <p:cNvSpPr>
            <a:spLocks noGrp="1"/>
          </p:cNvSpPr>
          <p:nvPr>
            <p:ph type="title"/>
          </p:nvPr>
        </p:nvSpPr>
        <p:spPr>
          <a:xfrm>
            <a:off x="125730" y="169059"/>
            <a:ext cx="2510463" cy="2399043"/>
          </a:xfrm>
        </p:spPr>
        <p:txBody>
          <a:bodyPr>
            <a:normAutofit/>
          </a:bodyPr>
          <a:lstStyle/>
          <a:p>
            <a:pPr algn="ctr"/>
            <a:r>
              <a:rPr lang="ru-RU" sz="3000" b="1" dirty="0">
                <a:solidFill>
                  <a:schemeClr val="bg1"/>
                </a:solidFill>
                <a:effectLst>
                  <a:outerShdw blurRad="38100" dist="38100" dir="2700000" algn="tl">
                    <a:srgbClr val="000000">
                      <a:alpha val="43137"/>
                    </a:srgbClr>
                  </a:outerShdw>
                </a:effectLst>
              </a:rPr>
              <a:t>Предпосылки сохранения </a:t>
            </a:r>
            <a:r>
              <a:rPr lang="ru-RU" sz="2400" b="1" dirty="0">
                <a:solidFill>
                  <a:schemeClr val="bg1"/>
                </a:solidFill>
                <a:effectLst>
                  <a:outerShdw blurRad="38100" dist="38100" dir="2700000" algn="tl">
                    <a:srgbClr val="000000">
                      <a:alpha val="43137"/>
                    </a:srgbClr>
                  </a:outerShdw>
                </a:effectLst>
              </a:rPr>
              <a:t>биоразнообразия </a:t>
            </a:r>
            <a:r>
              <a:rPr lang="ru-RU" sz="3000" b="1" dirty="0">
                <a:solidFill>
                  <a:schemeClr val="bg1"/>
                </a:solidFill>
                <a:effectLst>
                  <a:outerShdw blurRad="38100" dist="38100" dir="2700000" algn="tl">
                    <a:srgbClr val="000000">
                      <a:alpha val="43137"/>
                    </a:srgbClr>
                  </a:outerShdw>
                </a:effectLst>
              </a:rPr>
              <a:t>в Таджикистане</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67E568DB-180C-7EE8-CF76-ABCD44A69C4C}"/>
              </a:ext>
            </a:extLst>
          </p:cNvPr>
          <p:cNvSpPr>
            <a:spLocks noGrp="1"/>
          </p:cNvSpPr>
          <p:nvPr>
            <p:ph type="body" sz="half" idx="1"/>
          </p:nvPr>
        </p:nvSpPr>
        <p:spPr>
          <a:xfrm>
            <a:off x="2674380" y="656617"/>
            <a:ext cx="4893013" cy="5544766"/>
          </a:xfrm>
        </p:spPr>
        <p:txBody>
          <a:bodyPr rtlCol="0">
            <a:normAutofit/>
          </a:bodyPr>
          <a:lstStyle/>
          <a:p>
            <a:pPr marL="0" indent="0">
              <a:buNone/>
              <a:defRPr/>
            </a:pPr>
            <a:r>
              <a:rPr lang="ru-RU" sz="2400" b="1" dirty="0">
                <a:solidFill>
                  <a:srgbClr val="0070C0"/>
                </a:solidFill>
                <a:latin typeface="Calibri Light" panose="020F0302020204030204" pitchFamily="34" charset="0"/>
                <a:cs typeface="Calibri Light" panose="020F0302020204030204" pitchFamily="34" charset="0"/>
              </a:rPr>
              <a:t>Проект «Поддержки ранних действий по реализации Глобальной рамочной программы по биоразнообразию» </a:t>
            </a:r>
          </a:p>
          <a:p>
            <a:pPr marL="0" indent="0">
              <a:buNone/>
              <a:defRPr/>
            </a:pPr>
            <a:endParaRPr lang="ru-RU" sz="2400" b="1" dirty="0">
              <a:solidFill>
                <a:srgbClr val="0070C0"/>
              </a:solidFill>
              <a:latin typeface="Calibri Light" panose="020F0302020204030204" pitchFamily="34" charset="0"/>
              <a:cs typeface="Calibri Light" panose="020F0302020204030204" pitchFamily="34" charset="0"/>
            </a:endParaRPr>
          </a:p>
          <a:p>
            <a:pPr marL="0" indent="0">
              <a:buNone/>
              <a:defRPr/>
            </a:pPr>
            <a:r>
              <a:rPr lang="ru-RU" sz="2400" b="1" dirty="0">
                <a:solidFill>
                  <a:srgbClr val="0070C0"/>
                </a:solidFill>
                <a:latin typeface="Calibri Light" panose="020F0302020204030204" pitchFamily="34" charset="0"/>
                <a:cs typeface="Calibri Light" panose="020F0302020204030204" pitchFamily="34" charset="0"/>
              </a:rPr>
              <a:t>Проект «Программа поддержки подготовки плана финансирования биоразнообразия»</a:t>
            </a:r>
          </a:p>
          <a:p>
            <a:pPr marL="0" indent="0">
              <a:buNone/>
              <a:defRPr/>
            </a:pPr>
            <a:endParaRPr lang="ru-RU" sz="2400" b="1" dirty="0">
              <a:solidFill>
                <a:srgbClr val="0070C0"/>
              </a:solidFill>
              <a:latin typeface="Calibri Light" panose="020F0302020204030204" pitchFamily="34" charset="0"/>
              <a:cs typeface="Calibri Light" panose="020F0302020204030204" pitchFamily="34" charset="0"/>
            </a:endParaRPr>
          </a:p>
          <a:p>
            <a:pPr marL="0" indent="0">
              <a:buNone/>
              <a:defRPr/>
            </a:pPr>
            <a:r>
              <a:rPr lang="ru-RU" sz="2400" b="1" dirty="0">
                <a:solidFill>
                  <a:srgbClr val="0070C0"/>
                </a:solidFill>
                <a:latin typeface="Calibri Light" panose="020F0302020204030204" pitchFamily="34" charset="0"/>
                <a:cs typeface="Calibri Light" panose="020F0302020204030204" pitchFamily="34" charset="0"/>
              </a:rPr>
              <a:t>Проект «Обновление Национальной Стратегии биоразнообразия и биобезопасности на период до 2030 г.» и «Седьмой национальный отчет по биоразнообразию»</a:t>
            </a:r>
            <a:endParaRPr lang="tg-Cyrl-TJ" sz="2400" b="1" dirty="0">
              <a:solidFill>
                <a:srgbClr val="0070C0"/>
              </a:solidFill>
              <a:latin typeface="Calibri Light" panose="020F0302020204030204" pitchFamily="34" charset="0"/>
              <a:cs typeface="Calibri Light" panose="020F0302020204030204" pitchFamily="34" charset="0"/>
            </a:endParaRPr>
          </a:p>
        </p:txBody>
      </p:sp>
      <p:pic>
        <p:nvPicPr>
          <p:cNvPr id="8196" name="Picture 2" descr="photo of the adoption of the GBF">
            <a:extLst>
              <a:ext uri="{FF2B5EF4-FFF2-40B4-BE49-F238E27FC236}">
                <a16:creationId xmlns:a16="http://schemas.microsoft.com/office/drawing/2014/main" id="{65AAA14F-F4AD-89E9-4B22-EDA53E9527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5871" y="1810796"/>
            <a:ext cx="4429125"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Прямоугольник 3">
            <a:extLst>
              <a:ext uri="{FF2B5EF4-FFF2-40B4-BE49-F238E27FC236}">
                <a16:creationId xmlns:a16="http://schemas.microsoft.com/office/drawing/2014/main" id="{4F40D563-C515-1052-FD07-D0816C3F9E1A}"/>
              </a:ext>
            </a:extLst>
          </p:cNvPr>
          <p:cNvSpPr/>
          <p:nvPr/>
        </p:nvSpPr>
        <p:spPr>
          <a:xfrm>
            <a:off x="193826" y="0"/>
            <a:ext cx="2393732" cy="6858000"/>
          </a:xfrm>
          <a:prstGeom prst="rect">
            <a:avLst/>
          </a:prstGeom>
          <a:solidFill>
            <a:srgbClr val="3CB3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 name="Заголовок 1">
            <a:extLst>
              <a:ext uri="{FF2B5EF4-FFF2-40B4-BE49-F238E27FC236}">
                <a16:creationId xmlns:a16="http://schemas.microsoft.com/office/drawing/2014/main" id="{EA8A58FB-7A7C-F031-BA72-D2A4D21B7B25}"/>
              </a:ext>
            </a:extLst>
          </p:cNvPr>
          <p:cNvSpPr>
            <a:spLocks noGrp="1"/>
          </p:cNvSpPr>
          <p:nvPr>
            <p:ph type="title"/>
          </p:nvPr>
        </p:nvSpPr>
        <p:spPr>
          <a:xfrm>
            <a:off x="107004" y="268794"/>
            <a:ext cx="2577831" cy="3058065"/>
          </a:xfrm>
          <a:noFill/>
        </p:spPr>
        <p:txBody>
          <a:bodyPr rtlCol="0">
            <a:normAutofit fontScale="90000"/>
          </a:bodyPr>
          <a:lstStyle/>
          <a:p>
            <a:pPr algn="ctr">
              <a:defRPr/>
            </a:pPr>
            <a:r>
              <a:rPr lang="ru-RU" sz="3000" b="1" dirty="0" err="1">
                <a:solidFill>
                  <a:schemeClr val="bg1"/>
                </a:solidFill>
                <a:effectLst>
                  <a:outerShdw blurRad="38100" dist="38100" dir="2700000" algn="tl">
                    <a:srgbClr val="000000">
                      <a:alpha val="43137"/>
                    </a:srgbClr>
                  </a:outerShdw>
                </a:effectLst>
              </a:rPr>
              <a:t>Кунминь</a:t>
            </a:r>
            <a:r>
              <a:rPr lang="ru-RU" sz="3000" b="1" dirty="0">
                <a:solidFill>
                  <a:schemeClr val="bg1"/>
                </a:solidFill>
                <a:effectLst>
                  <a:outerShdw blurRad="38100" dist="38100" dir="2700000" algn="tl">
                    <a:srgbClr val="000000">
                      <a:alpha val="43137"/>
                    </a:srgbClr>
                  </a:outerShdw>
                </a:effectLst>
              </a:rPr>
              <a:t>-Монреальская Глобальная рамочной программы по </a:t>
            </a:r>
            <a:r>
              <a:rPr lang="ru-RU" sz="2700" b="1" dirty="0">
                <a:solidFill>
                  <a:schemeClr val="bg1"/>
                </a:solidFill>
                <a:effectLst>
                  <a:outerShdw blurRad="38100" dist="38100" dir="2700000" algn="tl">
                    <a:srgbClr val="000000">
                      <a:alpha val="43137"/>
                    </a:srgbClr>
                  </a:outerShdw>
                </a:effectLst>
              </a:rPr>
              <a:t>биоразнообразию</a:t>
            </a:r>
            <a:r>
              <a:rPr lang="ru-RU" sz="3000" b="1" dirty="0">
                <a:solidFill>
                  <a:schemeClr val="bg1"/>
                </a:solidFill>
                <a:effectLst>
                  <a:outerShdw blurRad="38100" dist="38100" dir="2700000" algn="tl">
                    <a:srgbClr val="000000">
                      <a:alpha val="43137"/>
                    </a:srgbClr>
                  </a:outerShdw>
                </a:effectLst>
              </a:rPr>
              <a:t> на период до 2030 года</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F78C356-B3DB-44FF-BC53-5F066065189F}"/>
              </a:ext>
            </a:extLst>
          </p:cNvPr>
          <p:cNvSpPr txBox="1"/>
          <p:nvPr/>
        </p:nvSpPr>
        <p:spPr>
          <a:xfrm>
            <a:off x="6213212" y="5273685"/>
            <a:ext cx="5751473" cy="1323439"/>
          </a:xfrm>
          <a:prstGeom prst="rect">
            <a:avLst/>
          </a:prstGeom>
          <a:noFill/>
        </p:spPr>
        <p:txBody>
          <a:bodyPr wrap="square" rtlCol="0">
            <a:spAutoFit/>
          </a:bodyPr>
          <a:lstStyle/>
          <a:p>
            <a:pPr algn="ctr"/>
            <a:r>
              <a:rPr lang="ru-RU" sz="2000" b="1" dirty="0">
                <a:latin typeface="+mj-lt"/>
              </a:rPr>
              <a:t>Выступление Президента Республики Таджикистан Эмомали </a:t>
            </a:r>
            <a:r>
              <a:rPr lang="ru-RU" sz="2000" b="1" dirty="0" err="1">
                <a:latin typeface="+mj-lt"/>
              </a:rPr>
              <a:t>Рахмона</a:t>
            </a:r>
            <a:r>
              <a:rPr lang="ru-RU" sz="2000" b="1" dirty="0">
                <a:latin typeface="+mj-lt"/>
              </a:rPr>
              <a:t> на Генеральной Ассамблее Организации Объединенных Наций в честь международного Года Биоразнообразии </a:t>
            </a:r>
          </a:p>
        </p:txBody>
      </p:sp>
      <p:pic>
        <p:nvPicPr>
          <p:cNvPr id="8" name="Рисунок 7">
            <a:extLst>
              <a:ext uri="{FF2B5EF4-FFF2-40B4-BE49-F238E27FC236}">
                <a16:creationId xmlns:a16="http://schemas.microsoft.com/office/drawing/2014/main" id="{979F7A50-A1F4-4393-90FD-05BFA8763A41}"/>
              </a:ext>
            </a:extLst>
          </p:cNvPr>
          <p:cNvPicPr>
            <a:picLocks noChangeAspect="1"/>
          </p:cNvPicPr>
          <p:nvPr/>
        </p:nvPicPr>
        <p:blipFill rotWithShape="1">
          <a:blip r:embed="rId3">
            <a:extLst>
              <a:ext uri="{28A0092B-C50C-407E-A947-70E740481C1C}">
                <a14:useLocalDpi xmlns:a14="http://schemas.microsoft.com/office/drawing/2010/main" val="0"/>
              </a:ext>
            </a:extLst>
          </a:blip>
          <a:srcRect l="18163" r="18163"/>
          <a:stretch/>
        </p:blipFill>
        <p:spPr>
          <a:xfrm>
            <a:off x="6213212" y="151602"/>
            <a:ext cx="5751473" cy="5078313"/>
          </a:xfrm>
          <a:prstGeom prst="rect">
            <a:avLst/>
          </a:prstGeom>
        </p:spPr>
      </p:pic>
      <p:grpSp>
        <p:nvGrpSpPr>
          <p:cNvPr id="9" name="Группа 8">
            <a:extLst>
              <a:ext uri="{FF2B5EF4-FFF2-40B4-BE49-F238E27FC236}">
                <a16:creationId xmlns:a16="http://schemas.microsoft.com/office/drawing/2014/main" id="{6D915B1A-3954-4627-B2DC-6F1A90B60021}"/>
              </a:ext>
            </a:extLst>
          </p:cNvPr>
          <p:cNvGrpSpPr/>
          <p:nvPr/>
        </p:nvGrpSpPr>
        <p:grpSpPr>
          <a:xfrm>
            <a:off x="754851" y="210313"/>
            <a:ext cx="5201636" cy="5555046"/>
            <a:chOff x="872062" y="231277"/>
            <a:chExt cx="5201636" cy="5555046"/>
          </a:xfrm>
        </p:grpSpPr>
        <p:sp>
          <p:nvSpPr>
            <p:cNvPr id="10" name="TextBox 9">
              <a:extLst>
                <a:ext uri="{FF2B5EF4-FFF2-40B4-BE49-F238E27FC236}">
                  <a16:creationId xmlns:a16="http://schemas.microsoft.com/office/drawing/2014/main" id="{7B023B7B-6EBE-4BBE-8B94-550790661F52}"/>
                </a:ext>
              </a:extLst>
            </p:cNvPr>
            <p:cNvSpPr txBox="1"/>
            <p:nvPr/>
          </p:nvSpPr>
          <p:spPr>
            <a:xfrm>
              <a:off x="872062" y="809150"/>
              <a:ext cx="5201636" cy="4401205"/>
            </a:xfrm>
            <a:prstGeom prst="rect">
              <a:avLst/>
            </a:prstGeom>
            <a:noFill/>
          </p:spPr>
          <p:txBody>
            <a:bodyPr wrap="square" rtlCol="0">
              <a:spAutoFit/>
            </a:bodyPr>
            <a:lstStyle/>
            <a:p>
              <a:pPr algn="ctr"/>
              <a:r>
                <a:rPr lang="ru-RU" sz="2800" b="1" dirty="0">
                  <a:latin typeface="+mj-lt"/>
                  <a:cs typeface="Calibri" pitchFamily="34" charset="0"/>
                </a:rPr>
                <a:t>… основная Стратегия  Правительства Республики Таджикистана направлена на снижение уровня бедности, обеспечения продовольственной безопасности, сохранение и устойчивое использование биоразнообразия для повышения уровня жизнедеятельности населения…</a:t>
              </a:r>
            </a:p>
          </p:txBody>
        </p:sp>
        <p:grpSp>
          <p:nvGrpSpPr>
            <p:cNvPr id="11" name="Группа 10">
              <a:extLst>
                <a:ext uri="{FF2B5EF4-FFF2-40B4-BE49-F238E27FC236}">
                  <a16:creationId xmlns:a16="http://schemas.microsoft.com/office/drawing/2014/main" id="{5AFDDE2D-4782-4BC5-AC57-6D912FA785FF}"/>
                </a:ext>
              </a:extLst>
            </p:cNvPr>
            <p:cNvGrpSpPr/>
            <p:nvPr/>
          </p:nvGrpSpPr>
          <p:grpSpPr>
            <a:xfrm>
              <a:off x="872062" y="231277"/>
              <a:ext cx="5062122" cy="1446550"/>
              <a:chOff x="872062" y="231277"/>
              <a:chExt cx="5062122" cy="1446550"/>
            </a:xfrm>
          </p:grpSpPr>
          <p:cxnSp>
            <p:nvCxnSpPr>
              <p:cNvPr id="15" name="Прямая соединительная линия 14">
                <a:extLst>
                  <a:ext uri="{FF2B5EF4-FFF2-40B4-BE49-F238E27FC236}">
                    <a16:creationId xmlns:a16="http://schemas.microsoft.com/office/drawing/2014/main" id="{44DF8BC0-1A4C-4447-B8E6-F8750950CADE}"/>
                  </a:ext>
                </a:extLst>
              </p:cNvPr>
              <p:cNvCxnSpPr/>
              <p:nvPr/>
            </p:nvCxnSpPr>
            <p:spPr>
              <a:xfrm flipH="1">
                <a:off x="1616927" y="825190"/>
                <a:ext cx="4317257" cy="0"/>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16" name="TextBox 15">
                <a:extLst>
                  <a:ext uri="{FF2B5EF4-FFF2-40B4-BE49-F238E27FC236}">
                    <a16:creationId xmlns:a16="http://schemas.microsoft.com/office/drawing/2014/main" id="{484F5096-55DE-4487-B854-ACB2C1B5F544}"/>
                  </a:ext>
                </a:extLst>
              </p:cNvPr>
              <p:cNvSpPr txBox="1"/>
              <p:nvPr/>
            </p:nvSpPr>
            <p:spPr>
              <a:xfrm>
                <a:off x="872062" y="231277"/>
                <a:ext cx="555047" cy="1446550"/>
              </a:xfrm>
              <a:prstGeom prst="rect">
                <a:avLst/>
              </a:prstGeom>
              <a:noFill/>
            </p:spPr>
            <p:txBody>
              <a:bodyPr wrap="square" rtlCol="0">
                <a:spAutoFit/>
              </a:bodyPr>
              <a:lstStyle/>
              <a:p>
                <a:r>
                  <a:rPr lang="tg-Cyrl-TJ" sz="8800" dirty="0">
                    <a:solidFill>
                      <a:srgbClr val="F68003"/>
                    </a:solidFill>
                    <a:latin typeface="Times New Roman" panose="02020603050405020304" pitchFamily="18" charset="0"/>
                    <a:cs typeface="Times New Roman" panose="02020603050405020304" pitchFamily="18" charset="0"/>
                  </a:rPr>
                  <a:t>“</a:t>
                </a:r>
                <a:endParaRPr lang="ru-RU" sz="8800" dirty="0">
                  <a:solidFill>
                    <a:srgbClr val="F68003"/>
                  </a:solidFill>
                  <a:latin typeface="Times New Roman" panose="02020603050405020304" pitchFamily="18" charset="0"/>
                  <a:cs typeface="Times New Roman" panose="02020603050405020304" pitchFamily="18" charset="0"/>
                </a:endParaRPr>
              </a:p>
            </p:txBody>
          </p:sp>
        </p:grpSp>
        <p:grpSp>
          <p:nvGrpSpPr>
            <p:cNvPr id="12" name="Группа 11">
              <a:extLst>
                <a:ext uri="{FF2B5EF4-FFF2-40B4-BE49-F238E27FC236}">
                  <a16:creationId xmlns:a16="http://schemas.microsoft.com/office/drawing/2014/main" id="{FBC36B0E-DB55-4961-90AE-9C5BA390FFB3}"/>
                </a:ext>
              </a:extLst>
            </p:cNvPr>
            <p:cNvGrpSpPr/>
            <p:nvPr/>
          </p:nvGrpSpPr>
          <p:grpSpPr>
            <a:xfrm flipH="1">
              <a:off x="966971" y="4339773"/>
              <a:ext cx="5106727" cy="1446550"/>
              <a:chOff x="827457" y="-40804"/>
              <a:chExt cx="5106727" cy="1446550"/>
            </a:xfrm>
          </p:grpSpPr>
          <p:cxnSp>
            <p:nvCxnSpPr>
              <p:cNvPr id="13" name="Прямая соединительная линия 12">
                <a:extLst>
                  <a:ext uri="{FF2B5EF4-FFF2-40B4-BE49-F238E27FC236}">
                    <a16:creationId xmlns:a16="http://schemas.microsoft.com/office/drawing/2014/main" id="{A709653D-A350-4534-BB2A-37062105222F}"/>
                  </a:ext>
                </a:extLst>
              </p:cNvPr>
              <p:cNvCxnSpPr/>
              <p:nvPr/>
            </p:nvCxnSpPr>
            <p:spPr>
              <a:xfrm flipH="1">
                <a:off x="1616927" y="825190"/>
                <a:ext cx="4317257" cy="0"/>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14" name="TextBox 13">
                <a:extLst>
                  <a:ext uri="{FF2B5EF4-FFF2-40B4-BE49-F238E27FC236}">
                    <a16:creationId xmlns:a16="http://schemas.microsoft.com/office/drawing/2014/main" id="{F0CA2B21-46B6-4767-A9F3-2949BD4654FB}"/>
                  </a:ext>
                </a:extLst>
              </p:cNvPr>
              <p:cNvSpPr txBox="1"/>
              <p:nvPr/>
            </p:nvSpPr>
            <p:spPr>
              <a:xfrm flipV="1">
                <a:off x="827457" y="-40804"/>
                <a:ext cx="555047" cy="1446550"/>
              </a:xfrm>
              <a:prstGeom prst="rect">
                <a:avLst/>
              </a:prstGeom>
              <a:noFill/>
            </p:spPr>
            <p:txBody>
              <a:bodyPr wrap="square" rtlCol="0">
                <a:spAutoFit/>
              </a:bodyPr>
              <a:lstStyle/>
              <a:p>
                <a:r>
                  <a:rPr lang="tg-Cyrl-TJ" sz="8800" dirty="0">
                    <a:solidFill>
                      <a:srgbClr val="F68003"/>
                    </a:solidFill>
                    <a:latin typeface="Times New Roman" panose="02020603050405020304" pitchFamily="18" charset="0"/>
                    <a:cs typeface="Times New Roman" panose="02020603050405020304" pitchFamily="18" charset="0"/>
                  </a:rPr>
                  <a:t>“</a:t>
                </a:r>
                <a:endParaRPr lang="ru-RU" sz="8800" dirty="0">
                  <a:solidFill>
                    <a:srgbClr val="F68003"/>
                  </a:solidFill>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4507675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586732D7-0C7B-EA27-56FF-6B8D54EF08C7}"/>
              </a:ext>
            </a:extLst>
          </p:cNvPr>
          <p:cNvSpPr>
            <a:spLocks noGrp="1"/>
          </p:cNvSpPr>
          <p:nvPr>
            <p:ph type="body" sz="half" idx="1"/>
          </p:nvPr>
        </p:nvSpPr>
        <p:spPr>
          <a:xfrm>
            <a:off x="2771657" y="64515"/>
            <a:ext cx="9420343" cy="6473320"/>
          </a:xfrm>
        </p:spPr>
        <p:txBody>
          <a:bodyPr rtlCol="0">
            <a:noAutofit/>
          </a:bodyPr>
          <a:lstStyle/>
          <a:p>
            <a:pPr marL="0" indent="0">
              <a:lnSpc>
                <a:spcPct val="100000"/>
              </a:lnSpc>
              <a:spcBef>
                <a:spcPts val="200"/>
              </a:spcBef>
              <a:spcAft>
                <a:spcPts val="200"/>
              </a:spcAft>
              <a:buNone/>
              <a:defRPr/>
            </a:pPr>
            <a:r>
              <a:rPr lang="ru-RU" sz="2000" b="1" dirty="0">
                <a:solidFill>
                  <a:srgbClr val="0070C0"/>
                </a:solidFill>
                <a:latin typeface="Calibri Light" panose="020F0302020204030204" pitchFamily="34" charset="0"/>
                <a:cs typeface="Calibri Light" panose="020F0302020204030204" pitchFamily="34" charset="0"/>
              </a:rPr>
              <a:t>Раздел А.</a:t>
            </a:r>
            <a:r>
              <a:rPr lang="ru-RU" sz="2000" dirty="0">
                <a:latin typeface="+mj-lt"/>
              </a:rPr>
              <a:t> История вопроса</a:t>
            </a:r>
          </a:p>
          <a:p>
            <a:pPr marL="0" indent="0">
              <a:lnSpc>
                <a:spcPct val="100000"/>
              </a:lnSpc>
              <a:spcBef>
                <a:spcPts val="200"/>
              </a:spcBef>
              <a:spcAft>
                <a:spcPts val="200"/>
              </a:spcAft>
              <a:buNone/>
              <a:defRPr/>
            </a:pPr>
            <a:r>
              <a:rPr lang="ru-RU" sz="2000" b="1" dirty="0">
                <a:solidFill>
                  <a:srgbClr val="0070C0"/>
                </a:solidFill>
                <a:latin typeface="Calibri Light" panose="020F0302020204030204" pitchFamily="34" charset="0"/>
                <a:cs typeface="Calibri Light" panose="020F0302020204030204" pitchFamily="34" charset="0"/>
              </a:rPr>
              <a:t>Раздел </a:t>
            </a:r>
            <a:r>
              <a:rPr lang="tr-TR" sz="2000" b="1" dirty="0">
                <a:solidFill>
                  <a:srgbClr val="0070C0"/>
                </a:solidFill>
                <a:latin typeface="Calibri Light" panose="020F0302020204030204" pitchFamily="34" charset="0"/>
                <a:cs typeface="Calibri Light" panose="020F0302020204030204" pitchFamily="34" charset="0"/>
              </a:rPr>
              <a:t>B.</a:t>
            </a:r>
            <a:r>
              <a:rPr lang="tr-TR" sz="2000" dirty="0">
                <a:latin typeface="+mj-lt"/>
              </a:rPr>
              <a:t> </a:t>
            </a:r>
            <a:r>
              <a:rPr lang="ru-RU" sz="2000" dirty="0">
                <a:latin typeface="+mj-lt"/>
              </a:rPr>
              <a:t>Цель</a:t>
            </a:r>
          </a:p>
          <a:p>
            <a:pPr marL="0" indent="0">
              <a:lnSpc>
                <a:spcPct val="100000"/>
              </a:lnSpc>
              <a:spcBef>
                <a:spcPts val="200"/>
              </a:spcBef>
              <a:spcAft>
                <a:spcPts val="200"/>
              </a:spcAft>
              <a:buNone/>
              <a:defRPr/>
            </a:pPr>
            <a:r>
              <a:rPr lang="ru-RU" sz="2000" b="1" u="sng" dirty="0">
                <a:solidFill>
                  <a:srgbClr val="0070C0"/>
                </a:solidFill>
                <a:highlight>
                  <a:srgbClr val="FFFF00"/>
                </a:highlight>
                <a:latin typeface="Calibri Light" panose="020F0302020204030204" pitchFamily="34" charset="0"/>
                <a:cs typeface="Calibri Light" panose="020F0302020204030204" pitchFamily="34" charset="0"/>
              </a:rPr>
              <a:t>Раздел С. </a:t>
            </a:r>
            <a:r>
              <a:rPr lang="ru-RU" sz="2000" u="sng" dirty="0">
                <a:highlight>
                  <a:srgbClr val="FFFF00"/>
                </a:highlight>
                <a:latin typeface="+mj-lt"/>
              </a:rPr>
              <a:t>Соображения об осуществлении рамочной программы</a:t>
            </a:r>
          </a:p>
          <a:p>
            <a:pPr marL="985838" indent="-985838">
              <a:lnSpc>
                <a:spcPct val="100000"/>
              </a:lnSpc>
              <a:spcBef>
                <a:spcPts val="200"/>
              </a:spcBef>
              <a:spcAft>
                <a:spcPts val="200"/>
              </a:spcAft>
              <a:buNone/>
              <a:defRPr/>
            </a:pPr>
            <a:r>
              <a:rPr lang="ru-RU" sz="2000" b="1" dirty="0">
                <a:solidFill>
                  <a:srgbClr val="0070C0"/>
                </a:solidFill>
                <a:latin typeface="Calibri Light" panose="020F0302020204030204" pitchFamily="34" charset="0"/>
                <a:cs typeface="Calibri Light" panose="020F0302020204030204" pitchFamily="34" charset="0"/>
              </a:rPr>
              <a:t>Раздел D.</a:t>
            </a:r>
            <a:r>
              <a:rPr lang="ru-RU" sz="2000" dirty="0">
                <a:latin typeface="+mj-lt"/>
              </a:rPr>
              <a:t> Взаимосвязь с Повесткой дня в области устойчивого развития на период до 2030 г.</a:t>
            </a:r>
          </a:p>
          <a:p>
            <a:pPr marL="0" indent="0">
              <a:lnSpc>
                <a:spcPct val="100000"/>
              </a:lnSpc>
              <a:spcBef>
                <a:spcPts val="200"/>
              </a:spcBef>
              <a:spcAft>
                <a:spcPts val="200"/>
              </a:spcAft>
              <a:buNone/>
              <a:defRPr/>
            </a:pPr>
            <a:r>
              <a:rPr lang="ru-RU" sz="2000" b="1" dirty="0">
                <a:solidFill>
                  <a:srgbClr val="0070C0"/>
                </a:solidFill>
                <a:latin typeface="Calibri Light" panose="020F0302020204030204" pitchFamily="34" charset="0"/>
                <a:cs typeface="Calibri Light" panose="020F0302020204030204" pitchFamily="34" charset="0"/>
              </a:rPr>
              <a:t>Раздел </a:t>
            </a:r>
            <a:r>
              <a:rPr lang="tr-TR" sz="2000" b="1" dirty="0">
                <a:solidFill>
                  <a:srgbClr val="0070C0"/>
                </a:solidFill>
                <a:latin typeface="Calibri Light" panose="020F0302020204030204" pitchFamily="34" charset="0"/>
                <a:cs typeface="Calibri Light" panose="020F0302020204030204" pitchFamily="34" charset="0"/>
              </a:rPr>
              <a:t>E.</a:t>
            </a:r>
            <a:r>
              <a:rPr lang="tr-TR" sz="2000" dirty="0">
                <a:latin typeface="+mj-lt"/>
              </a:rPr>
              <a:t> </a:t>
            </a:r>
            <a:r>
              <a:rPr lang="ru-RU" sz="2000" dirty="0">
                <a:latin typeface="+mj-lt"/>
              </a:rPr>
              <a:t>Теория преобразований</a:t>
            </a:r>
          </a:p>
          <a:p>
            <a:pPr marL="0" indent="0">
              <a:lnSpc>
                <a:spcPct val="100000"/>
              </a:lnSpc>
              <a:spcBef>
                <a:spcPts val="200"/>
              </a:spcBef>
              <a:spcAft>
                <a:spcPts val="200"/>
              </a:spcAft>
              <a:buNone/>
              <a:defRPr/>
            </a:pPr>
            <a:r>
              <a:rPr lang="ru-RU" sz="2000" b="1" dirty="0">
                <a:solidFill>
                  <a:srgbClr val="0070C0"/>
                </a:solidFill>
                <a:latin typeface="Calibri Light" panose="020F0302020204030204" pitchFamily="34" charset="0"/>
                <a:cs typeface="Calibri Light" panose="020F0302020204030204" pitchFamily="34" charset="0"/>
              </a:rPr>
              <a:t>Раздел F.</a:t>
            </a:r>
            <a:r>
              <a:rPr lang="ru-RU" sz="2000" dirty="0">
                <a:latin typeface="+mj-lt"/>
              </a:rPr>
              <a:t> Концепция на период до 2050 г. и миссия на период до 2030 г. </a:t>
            </a:r>
          </a:p>
          <a:p>
            <a:pPr marL="985838" indent="-985838">
              <a:lnSpc>
                <a:spcPct val="100000"/>
              </a:lnSpc>
              <a:spcBef>
                <a:spcPts val="200"/>
              </a:spcBef>
              <a:spcAft>
                <a:spcPts val="200"/>
              </a:spcAft>
              <a:buNone/>
              <a:defRPr/>
            </a:pPr>
            <a:r>
              <a:rPr lang="ru-RU" sz="2000" b="1" u="sng" dirty="0">
                <a:solidFill>
                  <a:srgbClr val="0070C0"/>
                </a:solidFill>
                <a:highlight>
                  <a:srgbClr val="FFFF00"/>
                </a:highlight>
                <a:latin typeface="Calibri Light" panose="020F0302020204030204" pitchFamily="34" charset="0"/>
                <a:cs typeface="Calibri Light" panose="020F0302020204030204" pitchFamily="34" charset="0"/>
              </a:rPr>
              <a:t>Раздел G.</a:t>
            </a:r>
            <a:r>
              <a:rPr lang="ru-RU" sz="2000" u="sng" dirty="0">
                <a:highlight>
                  <a:srgbClr val="FFFF00"/>
                </a:highlight>
                <a:latin typeface="+mj-lt"/>
              </a:rPr>
              <a:t> </a:t>
            </a:r>
            <a:r>
              <a:rPr lang="ru-RU" sz="2000" u="sng" dirty="0" err="1">
                <a:highlight>
                  <a:srgbClr val="FFFF00"/>
                </a:highlight>
                <a:latin typeface="+mj-lt"/>
              </a:rPr>
              <a:t>Куньминско</a:t>
            </a:r>
            <a:r>
              <a:rPr lang="ru-RU" sz="2000" u="sng" dirty="0">
                <a:highlight>
                  <a:srgbClr val="FFFF00"/>
                </a:highlight>
                <a:latin typeface="+mj-lt"/>
              </a:rPr>
              <a:t>-Монреальские глобальные цели на период до 2050 г. (</a:t>
            </a:r>
            <a:r>
              <a:rPr lang="ru-RU" sz="2000" b="1" u="sng" dirty="0">
                <a:solidFill>
                  <a:srgbClr val="0070C0"/>
                </a:solidFill>
                <a:highlight>
                  <a:srgbClr val="FFFF00"/>
                </a:highlight>
                <a:latin typeface="Calibri Light" panose="020F0302020204030204" pitchFamily="34" charset="0"/>
                <a:cs typeface="Calibri Light" panose="020F0302020204030204" pitchFamily="34" charset="0"/>
              </a:rPr>
              <a:t>содержит 4 цели: А. В. С. </a:t>
            </a:r>
            <a:r>
              <a:rPr lang="en-US" sz="2000" b="1" u="sng" dirty="0">
                <a:solidFill>
                  <a:srgbClr val="0070C0"/>
                </a:solidFill>
                <a:highlight>
                  <a:srgbClr val="FFFF00"/>
                </a:highlight>
                <a:latin typeface="Calibri Light" panose="020F0302020204030204" pitchFamily="34" charset="0"/>
                <a:cs typeface="Calibri Light" panose="020F0302020204030204" pitchFamily="34" charset="0"/>
              </a:rPr>
              <a:t>D</a:t>
            </a:r>
            <a:r>
              <a:rPr lang="ru-RU" sz="2000" b="1" u="sng" dirty="0">
                <a:solidFill>
                  <a:srgbClr val="0070C0"/>
                </a:solidFill>
                <a:highlight>
                  <a:srgbClr val="FFFF00"/>
                </a:highlight>
                <a:latin typeface="Calibri Light" panose="020F0302020204030204" pitchFamily="34" charset="0"/>
                <a:cs typeface="Calibri Light" panose="020F0302020204030204" pitchFamily="34" charset="0"/>
              </a:rPr>
              <a:t>.</a:t>
            </a:r>
            <a:r>
              <a:rPr lang="ru-RU" sz="2000" u="sng" dirty="0">
                <a:highlight>
                  <a:srgbClr val="FFFF00"/>
                </a:highlight>
                <a:latin typeface="+mj-lt"/>
              </a:rPr>
              <a:t>)</a:t>
            </a:r>
          </a:p>
          <a:p>
            <a:pPr marL="985838" indent="-985838">
              <a:lnSpc>
                <a:spcPct val="100000"/>
              </a:lnSpc>
              <a:spcBef>
                <a:spcPts val="200"/>
              </a:spcBef>
              <a:spcAft>
                <a:spcPts val="200"/>
              </a:spcAft>
              <a:buNone/>
              <a:defRPr/>
            </a:pPr>
            <a:r>
              <a:rPr lang="ru-RU" sz="2000" b="1" u="sng" dirty="0">
                <a:solidFill>
                  <a:srgbClr val="0070C0"/>
                </a:solidFill>
                <a:highlight>
                  <a:srgbClr val="FFFF00"/>
                </a:highlight>
                <a:latin typeface="Calibri Light" panose="020F0302020204030204" pitchFamily="34" charset="0"/>
                <a:cs typeface="Calibri Light" panose="020F0302020204030204" pitchFamily="34" charset="0"/>
              </a:rPr>
              <a:t>Раздел H.</a:t>
            </a:r>
            <a:r>
              <a:rPr lang="ru-RU" sz="2000" u="sng" dirty="0">
                <a:highlight>
                  <a:srgbClr val="FFFF00"/>
                </a:highlight>
                <a:latin typeface="+mj-lt"/>
              </a:rPr>
              <a:t> </a:t>
            </a:r>
            <a:r>
              <a:rPr lang="ru-RU" sz="2000" u="sng" dirty="0" err="1">
                <a:highlight>
                  <a:srgbClr val="FFFF00"/>
                </a:highlight>
                <a:latin typeface="+mj-lt"/>
              </a:rPr>
              <a:t>Куньминско</a:t>
            </a:r>
            <a:r>
              <a:rPr lang="ru-RU" sz="2000" u="sng" dirty="0">
                <a:highlight>
                  <a:srgbClr val="FFFF00"/>
                </a:highlight>
                <a:latin typeface="+mj-lt"/>
              </a:rPr>
              <a:t>-Монреальские глобальные задачи на период до 2030 г. (</a:t>
            </a:r>
            <a:r>
              <a:rPr lang="ru-RU" sz="2000" b="1" u="sng" dirty="0">
                <a:solidFill>
                  <a:srgbClr val="0070C0"/>
                </a:solidFill>
                <a:highlight>
                  <a:srgbClr val="FFFF00"/>
                </a:highlight>
                <a:latin typeface="Calibri Light" panose="020F0302020204030204" pitchFamily="34" charset="0"/>
                <a:cs typeface="Calibri Light" panose="020F0302020204030204" pitchFamily="34" charset="0"/>
              </a:rPr>
              <a:t>23 задачи</a:t>
            </a:r>
            <a:r>
              <a:rPr lang="ru-RU" sz="2000" u="sng" dirty="0">
                <a:highlight>
                  <a:srgbClr val="FFFF00"/>
                </a:highlight>
                <a:latin typeface="+mj-lt"/>
              </a:rPr>
              <a:t>)</a:t>
            </a:r>
          </a:p>
          <a:p>
            <a:pPr marL="360363" lvl="1" indent="0">
              <a:lnSpc>
                <a:spcPct val="100000"/>
              </a:lnSpc>
              <a:spcBef>
                <a:spcPts val="200"/>
              </a:spcBef>
              <a:spcAft>
                <a:spcPts val="200"/>
              </a:spcAft>
              <a:buNone/>
              <a:defRPr/>
            </a:pPr>
            <a:r>
              <a:rPr lang="ru-RU" sz="2000" i="1" dirty="0">
                <a:latin typeface="+mj-lt"/>
              </a:rPr>
              <a:t>1. Уменьшение угроз для биоразнообразия</a:t>
            </a:r>
          </a:p>
          <a:p>
            <a:pPr marL="360363" lvl="1" indent="0">
              <a:lnSpc>
                <a:spcPct val="100000"/>
              </a:lnSpc>
              <a:spcBef>
                <a:spcPts val="200"/>
              </a:spcBef>
              <a:spcAft>
                <a:spcPts val="200"/>
              </a:spcAft>
              <a:buNone/>
              <a:defRPr/>
            </a:pPr>
            <a:r>
              <a:rPr lang="ru-RU" sz="2000" i="1" dirty="0">
                <a:latin typeface="+mj-lt"/>
              </a:rPr>
              <a:t>2. Удовлетворение потребностей людей посредством устойчивого использования биоразнообразия и совместного получения выгод</a:t>
            </a:r>
          </a:p>
          <a:p>
            <a:pPr marL="360363" lvl="1" indent="0">
              <a:lnSpc>
                <a:spcPct val="100000"/>
              </a:lnSpc>
              <a:spcBef>
                <a:spcPts val="200"/>
              </a:spcBef>
              <a:spcAft>
                <a:spcPts val="200"/>
              </a:spcAft>
              <a:buNone/>
              <a:defRPr/>
            </a:pPr>
            <a:r>
              <a:rPr lang="ru-RU" sz="2000" i="1" dirty="0">
                <a:latin typeface="+mj-lt"/>
              </a:rPr>
              <a:t>3. Инструменты и решения для процесса осуществления и учета проблематики биоразнообразия </a:t>
            </a:r>
          </a:p>
          <a:p>
            <a:pPr marL="0" lvl="1" indent="0">
              <a:lnSpc>
                <a:spcPct val="100000"/>
              </a:lnSpc>
              <a:spcBef>
                <a:spcPts val="200"/>
              </a:spcBef>
              <a:spcAft>
                <a:spcPts val="200"/>
              </a:spcAft>
              <a:buNone/>
              <a:defRPr/>
            </a:pPr>
            <a:r>
              <a:rPr lang="ru-RU" sz="2000" b="1" dirty="0">
                <a:solidFill>
                  <a:srgbClr val="0070C0"/>
                </a:solidFill>
                <a:latin typeface="Calibri Light" panose="020F0302020204030204" pitchFamily="34" charset="0"/>
                <a:cs typeface="Calibri Light" panose="020F0302020204030204" pitchFamily="34" charset="0"/>
              </a:rPr>
              <a:t>Раздел I. </a:t>
            </a:r>
            <a:r>
              <a:rPr lang="ru-RU" sz="2000" dirty="0">
                <a:latin typeface="+mj-lt"/>
              </a:rPr>
              <a:t>Механизмы поддержки осуществления и благоприятные условия</a:t>
            </a:r>
          </a:p>
          <a:p>
            <a:pPr marL="0" lvl="1" indent="0">
              <a:lnSpc>
                <a:spcPct val="100000"/>
              </a:lnSpc>
              <a:spcBef>
                <a:spcPts val="200"/>
              </a:spcBef>
              <a:spcAft>
                <a:spcPts val="200"/>
              </a:spcAft>
              <a:buNone/>
              <a:defRPr/>
            </a:pPr>
            <a:r>
              <a:rPr lang="ru-RU" sz="2000" b="1" dirty="0">
                <a:solidFill>
                  <a:srgbClr val="0070C0"/>
                </a:solidFill>
                <a:latin typeface="Calibri Light" panose="020F0302020204030204" pitchFamily="34" charset="0"/>
                <a:cs typeface="Calibri Light" panose="020F0302020204030204" pitchFamily="34" charset="0"/>
              </a:rPr>
              <a:t>Раздел J. </a:t>
            </a:r>
            <a:r>
              <a:rPr lang="ru-RU" sz="2000" dirty="0">
                <a:latin typeface="+mj-lt"/>
              </a:rPr>
              <a:t>Ответственность и прозрачность</a:t>
            </a:r>
          </a:p>
          <a:p>
            <a:pPr marL="896938" lvl="1" indent="-896938">
              <a:lnSpc>
                <a:spcPct val="100000"/>
              </a:lnSpc>
              <a:spcBef>
                <a:spcPts val="200"/>
              </a:spcBef>
              <a:spcAft>
                <a:spcPts val="200"/>
              </a:spcAft>
              <a:buNone/>
              <a:defRPr/>
            </a:pPr>
            <a:r>
              <a:rPr lang="ru-RU" sz="2000" b="1" dirty="0">
                <a:solidFill>
                  <a:srgbClr val="0070C0"/>
                </a:solidFill>
                <a:latin typeface="Calibri Light" panose="020F0302020204030204" pitchFamily="34" charset="0"/>
                <a:cs typeface="Calibri Light" panose="020F0302020204030204" pitchFamily="34" charset="0"/>
              </a:rPr>
              <a:t>Раздел K. </a:t>
            </a:r>
            <a:r>
              <a:rPr lang="ru-RU" sz="2000" dirty="0">
                <a:latin typeface="+mj-lt"/>
              </a:rPr>
              <a:t>Коммуникация, просвещение, повышение уровня осведомленности и принятие</a:t>
            </a:r>
          </a:p>
        </p:txBody>
      </p:sp>
      <p:sp>
        <p:nvSpPr>
          <p:cNvPr id="4" name="Прямоугольник 3">
            <a:extLst>
              <a:ext uri="{FF2B5EF4-FFF2-40B4-BE49-F238E27FC236}">
                <a16:creationId xmlns:a16="http://schemas.microsoft.com/office/drawing/2014/main" id="{A1242C76-A9A5-5730-99E8-6D8FE1E3754E}"/>
              </a:ext>
            </a:extLst>
          </p:cNvPr>
          <p:cNvSpPr/>
          <p:nvPr/>
        </p:nvSpPr>
        <p:spPr>
          <a:xfrm>
            <a:off x="193826" y="0"/>
            <a:ext cx="2393732" cy="6858000"/>
          </a:xfrm>
          <a:prstGeom prst="rect">
            <a:avLst/>
          </a:prstGeom>
          <a:solidFill>
            <a:srgbClr val="3CB3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5" name="Заголовок 1">
            <a:extLst>
              <a:ext uri="{FF2B5EF4-FFF2-40B4-BE49-F238E27FC236}">
                <a16:creationId xmlns:a16="http://schemas.microsoft.com/office/drawing/2014/main" id="{81A1A293-21D8-5FF1-F31C-2C36A404AE58}"/>
              </a:ext>
            </a:extLst>
          </p:cNvPr>
          <p:cNvSpPr txBox="1">
            <a:spLocks/>
          </p:cNvSpPr>
          <p:nvPr/>
        </p:nvSpPr>
        <p:spPr>
          <a:xfrm>
            <a:off x="107004" y="268794"/>
            <a:ext cx="2577831" cy="3058065"/>
          </a:xfrm>
          <a:prstGeom prst="rect">
            <a:avLst/>
          </a:prstGeom>
          <a:noFill/>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ru-RU" sz="3000" b="1">
                <a:solidFill>
                  <a:schemeClr val="bg1"/>
                </a:solidFill>
                <a:effectLst>
                  <a:outerShdw blurRad="38100" dist="38100" dir="2700000" algn="tl">
                    <a:srgbClr val="000000">
                      <a:alpha val="43137"/>
                    </a:srgbClr>
                  </a:outerShdw>
                </a:effectLst>
              </a:rPr>
              <a:t>Кунминь-Монреальская Глобальная рамочной программы по </a:t>
            </a:r>
            <a:r>
              <a:rPr lang="ru-RU" sz="2700" b="1">
                <a:solidFill>
                  <a:schemeClr val="bg1"/>
                </a:solidFill>
                <a:effectLst>
                  <a:outerShdw blurRad="38100" dist="38100" dir="2700000" algn="tl">
                    <a:srgbClr val="000000">
                      <a:alpha val="43137"/>
                    </a:srgbClr>
                  </a:outerShdw>
                </a:effectLst>
              </a:rPr>
              <a:t>биоразнообразию</a:t>
            </a:r>
            <a:r>
              <a:rPr lang="ru-RU" sz="3000" b="1">
                <a:solidFill>
                  <a:schemeClr val="bg1"/>
                </a:solidFill>
                <a:effectLst>
                  <a:outerShdw blurRad="38100" dist="38100" dir="2700000" algn="tl">
                    <a:srgbClr val="000000">
                      <a:alpha val="43137"/>
                    </a:srgbClr>
                  </a:outerShdw>
                </a:effectLst>
              </a:rPr>
              <a:t> на период до 2030 года</a:t>
            </a:r>
            <a:endParaRPr lang="ru-RU" sz="3000" b="1" dirty="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a:extLst>
              <a:ext uri="{FF2B5EF4-FFF2-40B4-BE49-F238E27FC236}">
                <a16:creationId xmlns:a16="http://schemas.microsoft.com/office/drawing/2014/main" id="{52F3A0C3-E02F-6384-A951-FA25A04A9E18}"/>
              </a:ext>
            </a:extLst>
          </p:cNvPr>
          <p:cNvSpPr>
            <a:spLocks noGrp="1"/>
          </p:cNvSpPr>
          <p:nvPr>
            <p:ph sz="quarter" idx="2"/>
          </p:nvPr>
        </p:nvSpPr>
        <p:spPr>
          <a:xfrm>
            <a:off x="2771658" y="1010344"/>
            <a:ext cx="4572000" cy="4772073"/>
          </a:xfrm>
          <a:solidFill>
            <a:schemeClr val="bg1"/>
          </a:solidFill>
        </p:spPr>
        <p:txBody>
          <a:bodyPr rtlCol="0">
            <a:noAutofit/>
          </a:bodyPr>
          <a:lstStyle/>
          <a:p>
            <a:pPr>
              <a:lnSpc>
                <a:spcPct val="100000"/>
              </a:lnSpc>
              <a:spcBef>
                <a:spcPts val="300"/>
              </a:spcBef>
              <a:spcAft>
                <a:spcPts val="300"/>
              </a:spcAft>
              <a:defRPr/>
            </a:pPr>
            <a:r>
              <a:rPr lang="ru-RU" sz="1800" dirty="0">
                <a:latin typeface="+mj-lt"/>
              </a:rPr>
              <a:t>Вклад и права коренных народов и местных общин </a:t>
            </a:r>
          </a:p>
          <a:p>
            <a:pPr>
              <a:lnSpc>
                <a:spcPct val="100000"/>
              </a:lnSpc>
              <a:spcBef>
                <a:spcPts val="300"/>
              </a:spcBef>
              <a:spcAft>
                <a:spcPts val="300"/>
              </a:spcAft>
              <a:defRPr/>
            </a:pPr>
            <a:r>
              <a:rPr lang="ru-RU" sz="1800" dirty="0">
                <a:latin typeface="+mj-lt"/>
              </a:rPr>
              <a:t>Различные системы ценностей</a:t>
            </a:r>
          </a:p>
          <a:p>
            <a:pPr>
              <a:lnSpc>
                <a:spcPct val="100000"/>
              </a:lnSpc>
              <a:spcBef>
                <a:spcPts val="300"/>
              </a:spcBef>
              <a:spcAft>
                <a:spcPts val="300"/>
              </a:spcAft>
              <a:defRPr/>
            </a:pPr>
            <a:r>
              <a:rPr lang="ru-RU" sz="1800" b="1" dirty="0">
                <a:latin typeface="+mj-lt"/>
              </a:rPr>
              <a:t>Общегосударственный подход с участием всего общества</a:t>
            </a:r>
          </a:p>
          <a:p>
            <a:pPr>
              <a:lnSpc>
                <a:spcPct val="100000"/>
              </a:lnSpc>
              <a:spcBef>
                <a:spcPts val="300"/>
              </a:spcBef>
              <a:spcAft>
                <a:spcPts val="300"/>
              </a:spcAft>
              <a:defRPr/>
            </a:pPr>
            <a:r>
              <a:rPr lang="ru-RU" sz="1800" b="1" dirty="0">
                <a:latin typeface="+mj-lt"/>
              </a:rPr>
              <a:t>Национальные обстоятельства, приоритеты и возможности</a:t>
            </a:r>
          </a:p>
          <a:p>
            <a:pPr>
              <a:lnSpc>
                <a:spcPct val="100000"/>
              </a:lnSpc>
              <a:spcBef>
                <a:spcPts val="300"/>
              </a:spcBef>
              <a:spcAft>
                <a:spcPts val="300"/>
              </a:spcAft>
              <a:defRPr/>
            </a:pPr>
            <a:r>
              <a:rPr lang="ru-RU" sz="1800" dirty="0">
                <a:latin typeface="+mj-lt"/>
              </a:rPr>
              <a:t>Коллективные усилия по выполнению задач</a:t>
            </a:r>
          </a:p>
          <a:p>
            <a:pPr>
              <a:lnSpc>
                <a:spcPct val="100000"/>
              </a:lnSpc>
              <a:spcBef>
                <a:spcPts val="300"/>
              </a:spcBef>
              <a:spcAft>
                <a:spcPts val="300"/>
              </a:spcAft>
              <a:defRPr/>
            </a:pPr>
            <a:r>
              <a:rPr lang="ru-RU" sz="1800" dirty="0">
                <a:latin typeface="+mj-lt"/>
              </a:rPr>
              <a:t>Право на развитие </a:t>
            </a:r>
          </a:p>
          <a:p>
            <a:pPr>
              <a:lnSpc>
                <a:spcPct val="100000"/>
              </a:lnSpc>
              <a:spcBef>
                <a:spcPts val="300"/>
              </a:spcBef>
              <a:spcAft>
                <a:spcPts val="300"/>
              </a:spcAft>
              <a:defRPr/>
            </a:pPr>
            <a:r>
              <a:rPr lang="ru-RU" sz="1800" b="1" dirty="0">
                <a:latin typeface="+mj-lt"/>
              </a:rPr>
              <a:t>Подход, основанный на правах человека </a:t>
            </a:r>
          </a:p>
          <a:p>
            <a:pPr>
              <a:lnSpc>
                <a:spcPct val="100000"/>
              </a:lnSpc>
              <a:spcBef>
                <a:spcPts val="300"/>
              </a:spcBef>
              <a:spcAft>
                <a:spcPts val="300"/>
              </a:spcAft>
              <a:defRPr/>
            </a:pPr>
            <a:r>
              <a:rPr lang="ru-RU" sz="1800" b="1" dirty="0">
                <a:latin typeface="+mj-lt"/>
              </a:rPr>
              <a:t>Гендерные аспекты</a:t>
            </a:r>
          </a:p>
        </p:txBody>
      </p:sp>
      <p:sp>
        <p:nvSpPr>
          <p:cNvPr id="13" name="TextBox 12">
            <a:extLst>
              <a:ext uri="{FF2B5EF4-FFF2-40B4-BE49-F238E27FC236}">
                <a16:creationId xmlns:a16="http://schemas.microsoft.com/office/drawing/2014/main" id="{2F8BC819-C546-A6ED-53A9-C6E8E1FD2958}"/>
              </a:ext>
            </a:extLst>
          </p:cNvPr>
          <p:cNvSpPr txBox="1"/>
          <p:nvPr/>
        </p:nvSpPr>
        <p:spPr>
          <a:xfrm>
            <a:off x="7527808" y="1010344"/>
            <a:ext cx="4572000" cy="4385816"/>
          </a:xfrm>
          <a:prstGeom prst="rect">
            <a:avLst/>
          </a:prstGeom>
          <a:noFill/>
        </p:spPr>
        <p:txBody>
          <a:bodyPr wrap="square">
            <a:spAutoFit/>
          </a:bodyPr>
          <a:lstStyle/>
          <a:p>
            <a:pPr marL="180975" indent="-180975">
              <a:spcBef>
                <a:spcPts val="300"/>
              </a:spcBef>
              <a:spcAft>
                <a:spcPts val="300"/>
              </a:spcAft>
              <a:buFont typeface="Arial" panose="020B0604020202020204" pitchFamily="34" charset="0"/>
              <a:buChar char="•"/>
              <a:defRPr/>
            </a:pPr>
            <a:r>
              <a:rPr lang="ru-RU" sz="1800" dirty="0">
                <a:latin typeface="+mj-lt"/>
              </a:rPr>
              <a:t>Реализация трех целей Конвенции и протоколов к ней и их сбалансированное осуществление</a:t>
            </a:r>
          </a:p>
          <a:p>
            <a:pPr marL="180975" indent="-180975">
              <a:spcBef>
                <a:spcPts val="300"/>
              </a:spcBef>
              <a:spcAft>
                <a:spcPts val="300"/>
              </a:spcAft>
              <a:buFont typeface="Arial" panose="020B0604020202020204" pitchFamily="34" charset="0"/>
              <a:buChar char="•"/>
              <a:defRPr/>
            </a:pPr>
            <a:r>
              <a:rPr lang="ru-RU" b="1" dirty="0">
                <a:latin typeface="+mj-lt"/>
              </a:rPr>
              <a:t>Согласованность с международными соглашениями и инструментами</a:t>
            </a:r>
          </a:p>
          <a:p>
            <a:pPr marL="180975" indent="-180975">
              <a:spcBef>
                <a:spcPts val="300"/>
              </a:spcBef>
              <a:spcAft>
                <a:spcPts val="300"/>
              </a:spcAft>
              <a:buFont typeface="Arial" panose="020B0604020202020204" pitchFamily="34" charset="0"/>
              <a:buChar char="•"/>
              <a:defRPr/>
            </a:pPr>
            <a:r>
              <a:rPr lang="ru-RU" dirty="0">
                <a:latin typeface="+mj-lt"/>
              </a:rPr>
              <a:t>Принципы декларации Рио-де-Жанейро</a:t>
            </a:r>
          </a:p>
          <a:p>
            <a:pPr marL="180975" indent="-180975">
              <a:spcBef>
                <a:spcPts val="300"/>
              </a:spcBef>
              <a:spcAft>
                <a:spcPts val="300"/>
              </a:spcAft>
              <a:buFont typeface="Arial" panose="020B0604020202020204" pitchFamily="34" charset="0"/>
              <a:buChar char="•"/>
              <a:defRPr/>
            </a:pPr>
            <a:r>
              <a:rPr lang="ru-RU" b="1" dirty="0">
                <a:latin typeface="+mj-lt"/>
              </a:rPr>
              <a:t>Наука и инновации</a:t>
            </a:r>
          </a:p>
          <a:p>
            <a:pPr marL="180975" indent="-180975">
              <a:spcBef>
                <a:spcPts val="300"/>
              </a:spcBef>
              <a:spcAft>
                <a:spcPts val="300"/>
              </a:spcAft>
              <a:buFont typeface="Arial" panose="020B0604020202020204" pitchFamily="34" charset="0"/>
              <a:buChar char="•"/>
              <a:defRPr/>
            </a:pPr>
            <a:r>
              <a:rPr lang="ru-RU" b="1" dirty="0">
                <a:latin typeface="+mj-lt"/>
              </a:rPr>
              <a:t>Экосистемный подход </a:t>
            </a:r>
          </a:p>
          <a:p>
            <a:pPr marL="180975" indent="-180975">
              <a:spcBef>
                <a:spcPts val="300"/>
              </a:spcBef>
              <a:spcAft>
                <a:spcPts val="300"/>
              </a:spcAft>
              <a:buFont typeface="Arial" panose="020B0604020202020204" pitchFamily="34" charset="0"/>
              <a:buChar char="•"/>
              <a:defRPr/>
            </a:pPr>
            <a:r>
              <a:rPr lang="ru-RU" dirty="0">
                <a:latin typeface="+mj-lt"/>
              </a:rPr>
              <a:t>Равенство между поколениями</a:t>
            </a:r>
            <a:r>
              <a:rPr lang="en-US" dirty="0">
                <a:latin typeface="+mj-lt"/>
              </a:rPr>
              <a:t> </a:t>
            </a:r>
          </a:p>
          <a:p>
            <a:pPr marL="180975" indent="-180975">
              <a:spcBef>
                <a:spcPts val="300"/>
              </a:spcBef>
              <a:spcAft>
                <a:spcPts val="300"/>
              </a:spcAft>
              <a:buFont typeface="Arial" panose="020B0604020202020204" pitchFamily="34" charset="0"/>
              <a:buChar char="•"/>
              <a:defRPr/>
            </a:pPr>
            <a:r>
              <a:rPr lang="ru-RU" b="1" dirty="0">
                <a:latin typeface="+mj-lt"/>
              </a:rPr>
              <a:t>Формальное и неформальное образование</a:t>
            </a:r>
            <a:endParaRPr lang="en-US" b="1" dirty="0">
              <a:latin typeface="+mj-lt"/>
            </a:endParaRPr>
          </a:p>
          <a:p>
            <a:pPr marL="180975" indent="-180975">
              <a:spcBef>
                <a:spcPts val="300"/>
              </a:spcBef>
              <a:spcAft>
                <a:spcPts val="300"/>
              </a:spcAft>
              <a:buFont typeface="Arial" panose="020B0604020202020204" pitchFamily="34" charset="0"/>
              <a:buChar char="•"/>
              <a:defRPr/>
            </a:pPr>
            <a:r>
              <a:rPr lang="ru-RU" b="1" dirty="0">
                <a:latin typeface="+mj-lt"/>
              </a:rPr>
              <a:t>Доступ к финансовым ресурсам </a:t>
            </a:r>
            <a:endParaRPr lang="en-US" b="1" dirty="0">
              <a:latin typeface="+mj-lt"/>
            </a:endParaRPr>
          </a:p>
          <a:p>
            <a:pPr marL="180975" indent="-180975">
              <a:spcBef>
                <a:spcPts val="300"/>
              </a:spcBef>
              <a:spcAft>
                <a:spcPts val="300"/>
              </a:spcAft>
              <a:buFont typeface="Arial" panose="020B0604020202020204" pitchFamily="34" charset="0"/>
              <a:buChar char="•"/>
              <a:defRPr/>
            </a:pPr>
            <a:r>
              <a:rPr lang="ru-RU" b="1" dirty="0">
                <a:latin typeface="+mj-lt"/>
              </a:rPr>
              <a:t>Сотрудничество и синергия</a:t>
            </a:r>
            <a:endParaRPr lang="en-US" b="1" dirty="0">
              <a:latin typeface="+mj-lt"/>
            </a:endParaRPr>
          </a:p>
          <a:p>
            <a:pPr marL="180975" indent="-180975">
              <a:spcBef>
                <a:spcPts val="300"/>
              </a:spcBef>
              <a:spcAft>
                <a:spcPts val="300"/>
              </a:spcAft>
              <a:buFont typeface="Arial" panose="020B0604020202020204" pitchFamily="34" charset="0"/>
              <a:buChar char="•"/>
              <a:defRPr/>
            </a:pPr>
            <a:r>
              <a:rPr lang="ru-RU" b="1" dirty="0">
                <a:latin typeface="+mj-lt"/>
              </a:rPr>
              <a:t>Биоразнообразие и здоровье </a:t>
            </a:r>
          </a:p>
        </p:txBody>
      </p:sp>
      <p:sp>
        <p:nvSpPr>
          <p:cNvPr id="3" name="Прямоугольник 2">
            <a:extLst>
              <a:ext uri="{FF2B5EF4-FFF2-40B4-BE49-F238E27FC236}">
                <a16:creationId xmlns:a16="http://schemas.microsoft.com/office/drawing/2014/main" id="{22A7F572-01A3-4BFD-7606-F54282BF04F4}"/>
              </a:ext>
            </a:extLst>
          </p:cNvPr>
          <p:cNvSpPr/>
          <p:nvPr/>
        </p:nvSpPr>
        <p:spPr>
          <a:xfrm>
            <a:off x="193826" y="0"/>
            <a:ext cx="2393732" cy="6858000"/>
          </a:xfrm>
          <a:prstGeom prst="rect">
            <a:avLst/>
          </a:prstGeom>
          <a:solidFill>
            <a:srgbClr val="3CB3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5" name="Заголовок 1">
            <a:extLst>
              <a:ext uri="{FF2B5EF4-FFF2-40B4-BE49-F238E27FC236}">
                <a16:creationId xmlns:a16="http://schemas.microsoft.com/office/drawing/2014/main" id="{0AE8BA0B-623D-7E51-C877-63DE348598F4}"/>
              </a:ext>
            </a:extLst>
          </p:cNvPr>
          <p:cNvSpPr txBox="1">
            <a:spLocks/>
          </p:cNvSpPr>
          <p:nvPr/>
        </p:nvSpPr>
        <p:spPr>
          <a:xfrm>
            <a:off x="92192" y="268794"/>
            <a:ext cx="2592643" cy="3058065"/>
          </a:xfrm>
          <a:prstGeom prst="rect">
            <a:avLst/>
          </a:prstGeom>
          <a:noFill/>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ru-RU" sz="3000" b="1" dirty="0" err="1">
                <a:solidFill>
                  <a:schemeClr val="bg1"/>
                </a:solidFill>
                <a:effectLst>
                  <a:outerShdw blurRad="38100" dist="38100" dir="2700000" algn="tl">
                    <a:srgbClr val="000000">
                      <a:alpha val="43137"/>
                    </a:srgbClr>
                  </a:outerShdw>
                </a:effectLst>
              </a:rPr>
              <a:t>Кунминь</a:t>
            </a:r>
            <a:r>
              <a:rPr lang="ru-RU" sz="3000" b="1" dirty="0">
                <a:solidFill>
                  <a:schemeClr val="bg1"/>
                </a:solidFill>
                <a:effectLst>
                  <a:outerShdw blurRad="38100" dist="38100" dir="2700000" algn="tl">
                    <a:srgbClr val="000000">
                      <a:alpha val="43137"/>
                    </a:srgbClr>
                  </a:outerShdw>
                </a:effectLst>
              </a:rPr>
              <a:t>-Монреальская Глобальная рамочной программы по </a:t>
            </a:r>
            <a:r>
              <a:rPr lang="ru-RU" sz="2500" b="1" dirty="0">
                <a:solidFill>
                  <a:schemeClr val="bg1"/>
                </a:solidFill>
                <a:effectLst>
                  <a:outerShdw blurRad="38100" dist="38100" dir="2700000" algn="tl">
                    <a:srgbClr val="000000">
                      <a:alpha val="43137"/>
                    </a:srgbClr>
                  </a:outerShdw>
                </a:effectLst>
              </a:rPr>
              <a:t>биоразнообразию</a:t>
            </a:r>
            <a:r>
              <a:rPr lang="ru-RU" sz="3000" b="1" dirty="0">
                <a:solidFill>
                  <a:schemeClr val="bg1"/>
                </a:solidFill>
                <a:effectLst>
                  <a:outerShdw blurRad="38100" dist="38100" dir="2700000" algn="tl">
                    <a:srgbClr val="000000">
                      <a:alpha val="43137"/>
                    </a:srgbClr>
                  </a:outerShdw>
                </a:effectLst>
              </a:rPr>
              <a:t> на период до 2030 года</a:t>
            </a:r>
          </a:p>
        </p:txBody>
      </p:sp>
      <p:sp>
        <p:nvSpPr>
          <p:cNvPr id="15363" name="Заголовок 1">
            <a:extLst>
              <a:ext uri="{FF2B5EF4-FFF2-40B4-BE49-F238E27FC236}">
                <a16:creationId xmlns:a16="http://schemas.microsoft.com/office/drawing/2014/main" id="{FF880E53-5B7B-D3F3-401E-22081C6E91BD}"/>
              </a:ext>
            </a:extLst>
          </p:cNvPr>
          <p:cNvSpPr>
            <a:spLocks noGrp="1" noChangeArrowheads="1"/>
          </p:cNvSpPr>
          <p:nvPr>
            <p:ph type="title"/>
          </p:nvPr>
        </p:nvSpPr>
        <p:spPr>
          <a:xfrm>
            <a:off x="2771657" y="268794"/>
            <a:ext cx="9066905" cy="593387"/>
          </a:xfrm>
          <a:noFill/>
        </p:spPr>
        <p:txBody>
          <a:bodyPr>
            <a:normAutofit/>
          </a:bodyPr>
          <a:lstStyle/>
          <a:p>
            <a:pPr eaLnBrk="1" hangingPunct="1"/>
            <a:r>
              <a:rPr lang="ru-RU" altLang="ru-RU" sz="2400" b="1" dirty="0">
                <a:solidFill>
                  <a:srgbClr val="0070C0"/>
                </a:solidFill>
                <a:cs typeface="Calibri Light" panose="020F0302020204030204" pitchFamily="34" charset="0"/>
              </a:rPr>
              <a:t>Раздел С. </a:t>
            </a:r>
            <a:r>
              <a:rPr lang="ru-RU" altLang="ru-RU" sz="2400" dirty="0"/>
              <a:t>Соображения об осуществлении рамочной программы</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Объект 7">
            <a:extLst>
              <a:ext uri="{FF2B5EF4-FFF2-40B4-BE49-F238E27FC236}">
                <a16:creationId xmlns:a16="http://schemas.microsoft.com/office/drawing/2014/main" id="{466147CF-986B-A246-D16B-70E8AC538B8E}"/>
              </a:ext>
            </a:extLst>
          </p:cNvPr>
          <p:cNvGraphicFramePr>
            <a:graphicFrameLocks noGrp="1"/>
          </p:cNvGraphicFramePr>
          <p:nvPr>
            <p:ph sz="quarter" idx="3"/>
            <p:extLst>
              <p:ext uri="{D42A27DB-BD31-4B8C-83A1-F6EECF244321}">
                <p14:modId xmlns:p14="http://schemas.microsoft.com/office/powerpoint/2010/main" val="2639459917"/>
              </p:ext>
            </p:extLst>
          </p:nvPr>
        </p:nvGraphicFramePr>
        <p:xfrm>
          <a:off x="2850205" y="560962"/>
          <a:ext cx="9147969" cy="5165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Прямоугольник 5">
            <a:extLst>
              <a:ext uri="{FF2B5EF4-FFF2-40B4-BE49-F238E27FC236}">
                <a16:creationId xmlns:a16="http://schemas.microsoft.com/office/drawing/2014/main" id="{8E708F45-4253-2829-6ED1-787922B32708}"/>
              </a:ext>
            </a:extLst>
          </p:cNvPr>
          <p:cNvSpPr/>
          <p:nvPr/>
        </p:nvSpPr>
        <p:spPr>
          <a:xfrm>
            <a:off x="193826" y="0"/>
            <a:ext cx="2393732" cy="6858000"/>
          </a:xfrm>
          <a:prstGeom prst="rect">
            <a:avLst/>
          </a:prstGeom>
          <a:solidFill>
            <a:srgbClr val="3CB3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 name="Заголовок 1">
            <a:extLst>
              <a:ext uri="{FF2B5EF4-FFF2-40B4-BE49-F238E27FC236}">
                <a16:creationId xmlns:a16="http://schemas.microsoft.com/office/drawing/2014/main" id="{5D9BFCC8-6C6B-0FDA-CABE-7FE8E1C77C27}"/>
              </a:ext>
            </a:extLst>
          </p:cNvPr>
          <p:cNvSpPr txBox="1">
            <a:spLocks/>
          </p:cNvSpPr>
          <p:nvPr/>
        </p:nvSpPr>
        <p:spPr>
          <a:xfrm>
            <a:off x="107004" y="268794"/>
            <a:ext cx="2577831" cy="3058065"/>
          </a:xfrm>
          <a:prstGeom prst="rect">
            <a:avLst/>
          </a:prstGeom>
          <a:noFill/>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ru-RU" sz="3000" b="1" dirty="0" err="1">
                <a:solidFill>
                  <a:schemeClr val="bg1"/>
                </a:solidFill>
                <a:effectLst>
                  <a:outerShdw blurRad="38100" dist="38100" dir="2700000" algn="tl">
                    <a:srgbClr val="000000">
                      <a:alpha val="43137"/>
                    </a:srgbClr>
                  </a:outerShdw>
                </a:effectLst>
              </a:rPr>
              <a:t>Кунминь</a:t>
            </a:r>
            <a:r>
              <a:rPr lang="ru-RU" sz="3000" b="1" dirty="0">
                <a:solidFill>
                  <a:schemeClr val="bg1"/>
                </a:solidFill>
                <a:effectLst>
                  <a:outerShdw blurRad="38100" dist="38100" dir="2700000" algn="tl">
                    <a:srgbClr val="000000">
                      <a:alpha val="43137"/>
                    </a:srgbClr>
                  </a:outerShdw>
                </a:effectLst>
              </a:rPr>
              <a:t>-Монреальская Глобальная рамочной программы по </a:t>
            </a:r>
            <a:r>
              <a:rPr lang="ru-RU" sz="2700" b="1" dirty="0">
                <a:solidFill>
                  <a:schemeClr val="bg1"/>
                </a:solidFill>
                <a:effectLst>
                  <a:outerShdw blurRad="38100" dist="38100" dir="2700000" algn="tl">
                    <a:srgbClr val="000000">
                      <a:alpha val="43137"/>
                    </a:srgbClr>
                  </a:outerShdw>
                </a:effectLst>
              </a:rPr>
              <a:t>биоразнообразию</a:t>
            </a:r>
            <a:r>
              <a:rPr lang="ru-RU" sz="3000" b="1" dirty="0">
                <a:solidFill>
                  <a:schemeClr val="bg1"/>
                </a:solidFill>
                <a:effectLst>
                  <a:outerShdw blurRad="38100" dist="38100" dir="2700000" algn="tl">
                    <a:srgbClr val="000000">
                      <a:alpha val="43137"/>
                    </a:srgbClr>
                  </a:outerShdw>
                </a:effectLst>
              </a:rPr>
              <a:t> на период до 2030 года</a:t>
            </a:r>
          </a:p>
        </p:txBody>
      </p:sp>
      <p:sp>
        <p:nvSpPr>
          <p:cNvPr id="9" name="TextBox 8">
            <a:extLst>
              <a:ext uri="{FF2B5EF4-FFF2-40B4-BE49-F238E27FC236}">
                <a16:creationId xmlns:a16="http://schemas.microsoft.com/office/drawing/2014/main" id="{F730EABF-9962-D31E-2E0A-D750F21A196B}"/>
              </a:ext>
            </a:extLst>
          </p:cNvPr>
          <p:cNvSpPr txBox="1"/>
          <p:nvPr/>
        </p:nvSpPr>
        <p:spPr>
          <a:xfrm>
            <a:off x="3425120" y="1491311"/>
            <a:ext cx="1780162" cy="461665"/>
          </a:xfrm>
          <a:prstGeom prst="rect">
            <a:avLst/>
          </a:prstGeom>
          <a:noFill/>
        </p:spPr>
        <p:txBody>
          <a:bodyPr wrap="square" rtlCol="0">
            <a:spAutoFit/>
          </a:bodyPr>
          <a:lstStyle/>
          <a:p>
            <a:pPr lvl="0" algn="ctr"/>
            <a:r>
              <a:rPr lang="ru-RU" altLang="ru-RU" sz="2400" b="1" dirty="0">
                <a:effectLst>
                  <a:outerShdw blurRad="38100" dist="38100" dir="2700000" algn="tl">
                    <a:srgbClr val="000000">
                      <a:alpha val="43137"/>
                    </a:srgbClr>
                  </a:outerShdw>
                </a:effectLst>
                <a:latin typeface="+mj-lt"/>
              </a:rPr>
              <a:t>Цель А.</a:t>
            </a:r>
          </a:p>
        </p:txBody>
      </p:sp>
      <p:sp>
        <p:nvSpPr>
          <p:cNvPr id="10" name="TextBox 9">
            <a:extLst>
              <a:ext uri="{FF2B5EF4-FFF2-40B4-BE49-F238E27FC236}">
                <a16:creationId xmlns:a16="http://schemas.microsoft.com/office/drawing/2014/main" id="{FAA016B4-492A-9A4C-26CC-A0A754ABD0D9}"/>
              </a:ext>
            </a:extLst>
          </p:cNvPr>
          <p:cNvSpPr txBox="1"/>
          <p:nvPr/>
        </p:nvSpPr>
        <p:spPr>
          <a:xfrm>
            <a:off x="5559450" y="1492214"/>
            <a:ext cx="1780162" cy="461665"/>
          </a:xfrm>
          <a:prstGeom prst="rect">
            <a:avLst/>
          </a:prstGeom>
          <a:noFill/>
        </p:spPr>
        <p:txBody>
          <a:bodyPr wrap="square" rtlCol="0">
            <a:spAutoFit/>
          </a:bodyPr>
          <a:lstStyle/>
          <a:p>
            <a:pPr lvl="0" algn="ctr"/>
            <a:r>
              <a:rPr lang="ru-RU" altLang="ru-RU" sz="2400" b="1" dirty="0">
                <a:effectLst>
                  <a:outerShdw blurRad="38100" dist="38100" dir="2700000" algn="tl">
                    <a:srgbClr val="000000">
                      <a:alpha val="43137"/>
                    </a:srgbClr>
                  </a:outerShdw>
                </a:effectLst>
                <a:latin typeface="+mj-lt"/>
              </a:rPr>
              <a:t>Цель В.</a:t>
            </a:r>
          </a:p>
        </p:txBody>
      </p:sp>
      <p:sp>
        <p:nvSpPr>
          <p:cNvPr id="11" name="TextBox 10">
            <a:extLst>
              <a:ext uri="{FF2B5EF4-FFF2-40B4-BE49-F238E27FC236}">
                <a16:creationId xmlns:a16="http://schemas.microsoft.com/office/drawing/2014/main" id="{41CCAA87-9CA9-8AB7-738A-62DC5F26C815}"/>
              </a:ext>
            </a:extLst>
          </p:cNvPr>
          <p:cNvSpPr txBox="1"/>
          <p:nvPr/>
        </p:nvSpPr>
        <p:spPr>
          <a:xfrm>
            <a:off x="7669271" y="1489291"/>
            <a:ext cx="1780162" cy="461665"/>
          </a:xfrm>
          <a:prstGeom prst="rect">
            <a:avLst/>
          </a:prstGeom>
          <a:noFill/>
        </p:spPr>
        <p:txBody>
          <a:bodyPr wrap="square" rtlCol="0">
            <a:spAutoFit/>
          </a:bodyPr>
          <a:lstStyle/>
          <a:p>
            <a:pPr lvl="0" algn="ctr"/>
            <a:r>
              <a:rPr lang="ru-RU" altLang="ru-RU" sz="2400" b="1" dirty="0">
                <a:effectLst>
                  <a:outerShdw blurRad="38100" dist="38100" dir="2700000" algn="tl">
                    <a:srgbClr val="000000">
                      <a:alpha val="43137"/>
                    </a:srgbClr>
                  </a:outerShdw>
                </a:effectLst>
                <a:latin typeface="+mj-lt"/>
              </a:rPr>
              <a:t>Цель С.</a:t>
            </a:r>
          </a:p>
        </p:txBody>
      </p:sp>
      <p:sp>
        <p:nvSpPr>
          <p:cNvPr id="12" name="TextBox 11">
            <a:extLst>
              <a:ext uri="{FF2B5EF4-FFF2-40B4-BE49-F238E27FC236}">
                <a16:creationId xmlns:a16="http://schemas.microsoft.com/office/drawing/2014/main" id="{912B133A-1EB9-2372-99A3-60F7BE27ABEB}"/>
              </a:ext>
            </a:extLst>
          </p:cNvPr>
          <p:cNvSpPr txBox="1"/>
          <p:nvPr/>
        </p:nvSpPr>
        <p:spPr>
          <a:xfrm>
            <a:off x="9752870" y="1489291"/>
            <a:ext cx="1780162" cy="461665"/>
          </a:xfrm>
          <a:prstGeom prst="rect">
            <a:avLst/>
          </a:prstGeom>
          <a:noFill/>
        </p:spPr>
        <p:txBody>
          <a:bodyPr wrap="square" rtlCol="0">
            <a:spAutoFit/>
          </a:bodyPr>
          <a:lstStyle/>
          <a:p>
            <a:pPr lvl="0" algn="ctr"/>
            <a:r>
              <a:rPr lang="ru-RU" altLang="ru-RU" sz="2400" b="1" dirty="0">
                <a:effectLst>
                  <a:outerShdw blurRad="38100" dist="38100" dir="2700000" algn="tl">
                    <a:srgbClr val="000000">
                      <a:alpha val="43137"/>
                    </a:srgbClr>
                  </a:outerShdw>
                </a:effectLst>
                <a:latin typeface="+mj-lt"/>
              </a:rPr>
              <a:t>Цель </a:t>
            </a:r>
            <a:r>
              <a:rPr lang="en-US" altLang="ru-RU" sz="2400" b="1" dirty="0">
                <a:effectLst>
                  <a:outerShdw blurRad="38100" dist="38100" dir="2700000" algn="tl">
                    <a:srgbClr val="000000">
                      <a:alpha val="43137"/>
                    </a:srgbClr>
                  </a:outerShdw>
                </a:effectLst>
                <a:latin typeface="+mj-lt"/>
              </a:rPr>
              <a:t>D</a:t>
            </a:r>
            <a:r>
              <a:rPr lang="ru-RU" altLang="ru-RU" sz="2400" b="1" dirty="0">
                <a:effectLst>
                  <a:outerShdw blurRad="38100" dist="38100" dir="2700000" algn="tl">
                    <a:srgbClr val="000000">
                      <a:alpha val="43137"/>
                    </a:srgbClr>
                  </a:outerShdw>
                </a:effectLst>
                <a:latin typeface="+mj-lt"/>
              </a:rPr>
              <a:t>.</a:t>
            </a:r>
          </a:p>
        </p:txBody>
      </p:sp>
    </p:spTree>
    <p:extLst>
      <p:ext uri="{BB962C8B-B14F-4D97-AF65-F5344CB8AC3E}">
        <p14:creationId xmlns:p14="http://schemas.microsoft.com/office/powerpoint/2010/main" val="21454767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407319DC-40E1-E2D0-515F-87A6FF9CB4FF}"/>
              </a:ext>
            </a:extLst>
          </p:cNvPr>
          <p:cNvSpPr/>
          <p:nvPr/>
        </p:nvSpPr>
        <p:spPr>
          <a:xfrm>
            <a:off x="193826" y="0"/>
            <a:ext cx="2393732" cy="6858000"/>
          </a:xfrm>
          <a:prstGeom prst="rect">
            <a:avLst/>
          </a:prstGeom>
          <a:solidFill>
            <a:srgbClr val="3CB3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 name="Заголовок 1">
            <a:extLst>
              <a:ext uri="{FF2B5EF4-FFF2-40B4-BE49-F238E27FC236}">
                <a16:creationId xmlns:a16="http://schemas.microsoft.com/office/drawing/2014/main" id="{C8785D48-C17F-B05B-BEE2-01BE2F27F93C}"/>
              </a:ext>
            </a:extLst>
          </p:cNvPr>
          <p:cNvSpPr txBox="1">
            <a:spLocks/>
          </p:cNvSpPr>
          <p:nvPr/>
        </p:nvSpPr>
        <p:spPr>
          <a:xfrm>
            <a:off x="107004" y="268794"/>
            <a:ext cx="2577831" cy="3058065"/>
          </a:xfrm>
          <a:prstGeom prst="rect">
            <a:avLst/>
          </a:prstGeom>
          <a:noFill/>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ru-RU" sz="3000" b="1" dirty="0" err="1">
                <a:solidFill>
                  <a:schemeClr val="bg1"/>
                </a:solidFill>
                <a:effectLst>
                  <a:outerShdw blurRad="38100" dist="38100" dir="2700000" algn="tl">
                    <a:srgbClr val="000000">
                      <a:alpha val="43137"/>
                    </a:srgbClr>
                  </a:outerShdw>
                </a:effectLst>
              </a:rPr>
              <a:t>Кунминь</a:t>
            </a:r>
            <a:r>
              <a:rPr lang="ru-RU" sz="3000" b="1" dirty="0">
                <a:solidFill>
                  <a:schemeClr val="bg1"/>
                </a:solidFill>
                <a:effectLst>
                  <a:outerShdw blurRad="38100" dist="38100" dir="2700000" algn="tl">
                    <a:srgbClr val="000000">
                      <a:alpha val="43137"/>
                    </a:srgbClr>
                  </a:outerShdw>
                </a:effectLst>
              </a:rPr>
              <a:t>-Монреальская Глобальная рамочной программы по </a:t>
            </a:r>
            <a:r>
              <a:rPr lang="ru-RU" sz="2700" b="1" dirty="0">
                <a:solidFill>
                  <a:schemeClr val="bg1"/>
                </a:solidFill>
                <a:effectLst>
                  <a:outerShdw blurRad="38100" dist="38100" dir="2700000" algn="tl">
                    <a:srgbClr val="000000">
                      <a:alpha val="43137"/>
                    </a:srgbClr>
                  </a:outerShdw>
                </a:effectLst>
              </a:rPr>
              <a:t>биоразнообразию</a:t>
            </a:r>
            <a:r>
              <a:rPr lang="ru-RU" sz="3000" b="1" dirty="0">
                <a:solidFill>
                  <a:schemeClr val="bg1"/>
                </a:solidFill>
                <a:effectLst>
                  <a:outerShdw blurRad="38100" dist="38100" dir="2700000" algn="tl">
                    <a:srgbClr val="000000">
                      <a:alpha val="43137"/>
                    </a:srgbClr>
                  </a:outerShdw>
                </a:effectLst>
              </a:rPr>
              <a:t> на период до 2030 года</a:t>
            </a:r>
          </a:p>
        </p:txBody>
      </p:sp>
      <p:sp>
        <p:nvSpPr>
          <p:cNvPr id="8" name="Объект 3">
            <a:extLst>
              <a:ext uri="{FF2B5EF4-FFF2-40B4-BE49-F238E27FC236}">
                <a16:creationId xmlns:a16="http://schemas.microsoft.com/office/drawing/2014/main" id="{7BCAF089-9BF2-3673-9A29-380C248740E7}"/>
              </a:ext>
            </a:extLst>
          </p:cNvPr>
          <p:cNvSpPr txBox="1">
            <a:spLocks/>
          </p:cNvSpPr>
          <p:nvPr/>
        </p:nvSpPr>
        <p:spPr>
          <a:xfrm>
            <a:off x="2917758" y="883901"/>
            <a:ext cx="8969442" cy="39215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Font typeface="Arial" panose="020B0604020202020204" pitchFamily="34" charset="0"/>
              <a:buNone/>
              <a:defRPr/>
            </a:pPr>
            <a:r>
              <a:rPr lang="ru-RU" sz="1800" b="1" dirty="0">
                <a:solidFill>
                  <a:srgbClr val="0070C0"/>
                </a:solidFill>
                <a:latin typeface="Calibri Light" panose="020F0302020204030204" pitchFamily="34" charset="0"/>
                <a:ea typeface="+mj-ea"/>
                <a:cs typeface="Calibri Light" panose="020F0302020204030204" pitchFamily="34" charset="0"/>
              </a:rPr>
              <a:t>ЗАДАЧА 1</a:t>
            </a:r>
            <a:r>
              <a:rPr lang="en-US" sz="1800" b="1" dirty="0">
                <a:solidFill>
                  <a:srgbClr val="0070C0"/>
                </a:solidFill>
                <a:latin typeface="Calibri Light" panose="020F0302020204030204" pitchFamily="34" charset="0"/>
                <a:ea typeface="+mj-ea"/>
                <a:cs typeface="Calibri Light" panose="020F0302020204030204" pitchFamily="34" charset="0"/>
              </a:rPr>
              <a:t>.</a:t>
            </a:r>
            <a:r>
              <a:rPr lang="ru-RU" sz="1800" b="1" dirty="0">
                <a:solidFill>
                  <a:srgbClr val="0070C0"/>
                </a:solidFill>
                <a:latin typeface="Calibri Light" panose="020F0302020204030204" pitchFamily="34" charset="0"/>
                <a:ea typeface="+mj-ea"/>
                <a:cs typeface="Calibri Light" panose="020F0302020204030204" pitchFamily="34" charset="0"/>
              </a:rPr>
              <a:t> </a:t>
            </a:r>
            <a:r>
              <a:rPr lang="ru-RU" sz="1800" dirty="0">
                <a:latin typeface="+mj-lt"/>
              </a:rPr>
              <a:t>Обеспечение охвата всех районов всеобщим комплексным пространственным планированием в интересах биоразнообразия и эффективными процессами управления</a:t>
            </a:r>
            <a:r>
              <a:rPr lang="en-US" sz="1800" dirty="0">
                <a:latin typeface="+mj-lt"/>
              </a:rPr>
              <a:t> </a:t>
            </a:r>
            <a:r>
              <a:rPr lang="ru-RU" sz="1800" dirty="0">
                <a:latin typeface="+mj-lt"/>
              </a:rPr>
              <a:t>… </a:t>
            </a:r>
          </a:p>
          <a:p>
            <a:pPr marL="0" indent="0">
              <a:lnSpc>
                <a:spcPct val="100000"/>
              </a:lnSpc>
              <a:spcBef>
                <a:spcPts val="600"/>
              </a:spcBef>
              <a:spcAft>
                <a:spcPts val="600"/>
              </a:spcAft>
              <a:buFont typeface="Arial" panose="020B0604020202020204" pitchFamily="34" charset="0"/>
              <a:buNone/>
              <a:defRPr/>
            </a:pPr>
            <a:r>
              <a:rPr lang="ru-RU" sz="1800" b="1" dirty="0">
                <a:solidFill>
                  <a:srgbClr val="0070C0"/>
                </a:solidFill>
                <a:latin typeface="Calibri Light" panose="020F0302020204030204" pitchFamily="34" charset="0"/>
                <a:ea typeface="+mj-ea"/>
                <a:cs typeface="Calibri Light" panose="020F0302020204030204" pitchFamily="34" charset="0"/>
              </a:rPr>
              <a:t>ЗАДАЧА 2. </a:t>
            </a:r>
            <a:r>
              <a:rPr lang="ru-RU" sz="1800" dirty="0">
                <a:latin typeface="+mj-lt"/>
              </a:rPr>
              <a:t>Обеспечение к 2030 году эффективного восстановления не менее 30% деградированных районов наземных, внутренневодных, прибрежных и морских экосистем … </a:t>
            </a:r>
          </a:p>
          <a:p>
            <a:pPr marL="0" indent="0">
              <a:lnSpc>
                <a:spcPct val="100000"/>
              </a:lnSpc>
              <a:spcBef>
                <a:spcPts val="600"/>
              </a:spcBef>
              <a:spcAft>
                <a:spcPts val="600"/>
              </a:spcAft>
              <a:buFont typeface="Arial" panose="020B0604020202020204" pitchFamily="34" charset="0"/>
              <a:buNone/>
              <a:defRPr/>
            </a:pPr>
            <a:r>
              <a:rPr lang="ru-RU" sz="1800" b="1" dirty="0">
                <a:solidFill>
                  <a:srgbClr val="0070C0"/>
                </a:solidFill>
                <a:latin typeface="Calibri Light" panose="020F0302020204030204" pitchFamily="34" charset="0"/>
                <a:ea typeface="+mj-ea"/>
                <a:cs typeface="Calibri Light" panose="020F0302020204030204" pitchFamily="34" charset="0"/>
              </a:rPr>
              <a:t>ЗАДАЧА 3. </a:t>
            </a:r>
            <a:r>
              <a:rPr lang="ru-RU" sz="1800" dirty="0">
                <a:latin typeface="+mj-lt"/>
              </a:rPr>
              <a:t>Обеспечение и создание условий к 2030 году для эффективного сохранения и управления не менее чем 30% наземными, внутренневодными, прибрежными и морскими районами, особенно районами, имеющими особо важное значение для сохранения биоразнообразия и экосистемных функций и услуг, …</a:t>
            </a:r>
          </a:p>
          <a:p>
            <a:pPr marL="0" indent="0">
              <a:lnSpc>
                <a:spcPct val="100000"/>
              </a:lnSpc>
              <a:spcBef>
                <a:spcPts val="600"/>
              </a:spcBef>
              <a:spcAft>
                <a:spcPts val="600"/>
              </a:spcAft>
              <a:buFont typeface="Arial" panose="020B0604020202020204" pitchFamily="34" charset="0"/>
              <a:buNone/>
              <a:defRPr/>
            </a:pPr>
            <a:r>
              <a:rPr lang="ru-RU" sz="1800" b="1" dirty="0">
                <a:solidFill>
                  <a:srgbClr val="0070C0"/>
                </a:solidFill>
                <a:latin typeface="Calibri Light" panose="020F0302020204030204" pitchFamily="34" charset="0"/>
                <a:ea typeface="+mj-ea"/>
                <a:cs typeface="Calibri Light" panose="020F0302020204030204" pitchFamily="34" charset="0"/>
              </a:rPr>
              <a:t>ЗАДАЧА 4.</a:t>
            </a:r>
            <a:r>
              <a:rPr lang="ru-RU" sz="1800" dirty="0">
                <a:latin typeface="+mj-lt"/>
              </a:rPr>
              <a:t> Принятие неотложных мер управления для обращения вспять вызванного деятельностью человека исчезновения известных видов и восстановления и сохранения видов, в частности видов, находящихся под угрозой исчезновения, … </a:t>
            </a:r>
          </a:p>
        </p:txBody>
      </p:sp>
      <p:sp>
        <p:nvSpPr>
          <p:cNvPr id="9" name="Заголовок 1">
            <a:extLst>
              <a:ext uri="{FF2B5EF4-FFF2-40B4-BE49-F238E27FC236}">
                <a16:creationId xmlns:a16="http://schemas.microsoft.com/office/drawing/2014/main" id="{CE34346F-C0BA-46F7-2B95-B373C6911FD7}"/>
              </a:ext>
            </a:extLst>
          </p:cNvPr>
          <p:cNvSpPr txBox="1">
            <a:spLocks noChangeArrowheads="1"/>
          </p:cNvSpPr>
          <p:nvPr/>
        </p:nvSpPr>
        <p:spPr bwMode="auto">
          <a:xfrm>
            <a:off x="2771656" y="91737"/>
            <a:ext cx="9226517" cy="792163"/>
          </a:xfrm>
          <a:prstGeom prst="rect">
            <a:avLst/>
          </a:prstGeom>
          <a:noFill/>
          <a:ln>
            <a:noFill/>
          </a:ln>
        </p:spPr>
        <p:txBody>
          <a:bodyPr anchor="ctr"/>
          <a:lstStyle>
            <a:lvl1pPr marL="1257300" indent="-1257300"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0"/>
              </a:spcBef>
              <a:buFontTx/>
              <a:buNone/>
            </a:pPr>
            <a:r>
              <a:rPr lang="ru-RU" altLang="ru-RU" sz="2400" b="1" dirty="0">
                <a:solidFill>
                  <a:srgbClr val="0070C0"/>
                </a:solidFill>
                <a:latin typeface="Calibri Light" panose="020F0302020204030204" pitchFamily="34" charset="0"/>
                <a:cs typeface="Calibri Light" panose="020F0302020204030204" pitchFamily="34" charset="0"/>
              </a:rPr>
              <a:t>Раздел H.</a:t>
            </a:r>
            <a:r>
              <a:rPr lang="ru-RU" altLang="ru-RU" sz="2400" dirty="0">
                <a:latin typeface="Calibri Light" panose="020F0302020204030204" pitchFamily="34" charset="0"/>
              </a:rPr>
              <a:t> </a:t>
            </a:r>
            <a:r>
              <a:rPr lang="ru-RU" altLang="ru-RU" sz="2400" dirty="0" err="1">
                <a:latin typeface="Calibri Light" panose="020F0302020204030204" pitchFamily="34" charset="0"/>
              </a:rPr>
              <a:t>Куньминско</a:t>
            </a:r>
            <a:r>
              <a:rPr lang="ru-RU" altLang="ru-RU" sz="2400" dirty="0">
                <a:latin typeface="Calibri Light" panose="020F0302020204030204" pitchFamily="34" charset="0"/>
              </a:rPr>
              <a:t>-Монреальские глобальные задачи на период до 2030 г.</a:t>
            </a:r>
          </a:p>
        </p:txBody>
      </p:sp>
      <p:graphicFrame>
        <p:nvGraphicFramePr>
          <p:cNvPr id="10" name="Таблица 10">
            <a:extLst>
              <a:ext uri="{FF2B5EF4-FFF2-40B4-BE49-F238E27FC236}">
                <a16:creationId xmlns:a16="http://schemas.microsoft.com/office/drawing/2014/main" id="{678CAD1F-A966-CA13-39A1-57ECE2FAA4FC}"/>
              </a:ext>
            </a:extLst>
          </p:cNvPr>
          <p:cNvGraphicFramePr>
            <a:graphicFrameLocks noGrp="1"/>
          </p:cNvGraphicFramePr>
          <p:nvPr>
            <p:extLst>
              <p:ext uri="{D42A27DB-BD31-4B8C-83A1-F6EECF244321}">
                <p14:modId xmlns:p14="http://schemas.microsoft.com/office/powerpoint/2010/main" val="2259298167"/>
              </p:ext>
            </p:extLst>
          </p:nvPr>
        </p:nvGraphicFramePr>
        <p:xfrm>
          <a:off x="2917758" y="4805465"/>
          <a:ext cx="8969444" cy="1854200"/>
        </p:xfrm>
        <a:graphic>
          <a:graphicData uri="http://schemas.openxmlformats.org/drawingml/2006/table">
            <a:tbl>
              <a:tblPr firstRow="1" bandRow="1">
                <a:tableStyleId>{5940675A-B579-460E-94D1-54222C63F5DA}</a:tableStyleId>
              </a:tblPr>
              <a:tblGrid>
                <a:gridCol w="2242361">
                  <a:extLst>
                    <a:ext uri="{9D8B030D-6E8A-4147-A177-3AD203B41FA5}">
                      <a16:colId xmlns:a16="http://schemas.microsoft.com/office/drawing/2014/main" val="27092373"/>
                    </a:ext>
                  </a:extLst>
                </a:gridCol>
                <a:gridCol w="2242361">
                  <a:extLst>
                    <a:ext uri="{9D8B030D-6E8A-4147-A177-3AD203B41FA5}">
                      <a16:colId xmlns:a16="http://schemas.microsoft.com/office/drawing/2014/main" val="3314053571"/>
                    </a:ext>
                  </a:extLst>
                </a:gridCol>
                <a:gridCol w="2242361">
                  <a:extLst>
                    <a:ext uri="{9D8B030D-6E8A-4147-A177-3AD203B41FA5}">
                      <a16:colId xmlns:a16="http://schemas.microsoft.com/office/drawing/2014/main" val="514402089"/>
                    </a:ext>
                  </a:extLst>
                </a:gridCol>
                <a:gridCol w="2242361">
                  <a:extLst>
                    <a:ext uri="{9D8B030D-6E8A-4147-A177-3AD203B41FA5}">
                      <a16:colId xmlns:a16="http://schemas.microsoft.com/office/drawing/2014/main" val="2171691448"/>
                    </a:ext>
                  </a:extLst>
                </a:gridCol>
              </a:tblGrid>
              <a:tr h="370840">
                <a:tc>
                  <a:txBody>
                    <a:bodyPr/>
                    <a:lstStyle/>
                    <a:p>
                      <a:r>
                        <a:rPr lang="ru-RU" sz="1800" b="1" kern="1200" dirty="0">
                          <a:solidFill>
                            <a:srgbClr val="0070C0"/>
                          </a:solidFill>
                          <a:latin typeface="+mj-lt"/>
                        </a:rPr>
                        <a:t>ЗАДАЧА 5.</a:t>
                      </a:r>
                      <a:r>
                        <a:rPr lang="ru-RU" sz="1800" b="1" kern="1200" dirty="0">
                          <a:solidFill>
                            <a:schemeClr val="lt1"/>
                          </a:solidFill>
                          <a:latin typeface="+mj-lt"/>
                        </a:rPr>
                        <a:t> </a:t>
                      </a:r>
                      <a:endParaRPr lang="ru-RU" sz="1800" dirty="0">
                        <a:latin typeface="+mj-lt"/>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r>
                        <a:rPr lang="ru-RU" sz="1800" b="1" kern="1200" dirty="0">
                          <a:solidFill>
                            <a:srgbClr val="0070C0"/>
                          </a:solidFill>
                          <a:latin typeface="+mj-lt"/>
                          <a:ea typeface="+mn-ea"/>
                          <a:cs typeface="Calibri Light" panose="020F0302020204030204" pitchFamily="34" charset="0"/>
                        </a:rPr>
                        <a:t>ЗАДАЧА 10.</a:t>
                      </a:r>
                      <a:r>
                        <a:rPr lang="ru-RU" sz="1800" kern="1200" dirty="0">
                          <a:solidFill>
                            <a:schemeClr val="tx1"/>
                          </a:solidFill>
                          <a:latin typeface="+mj-lt"/>
                          <a:ea typeface="+mn-ea"/>
                          <a:cs typeface="+mn-cs"/>
                        </a:rPr>
                        <a:t> </a:t>
                      </a:r>
                      <a:endParaRPr lang="ru-RU" sz="1800" dirty="0">
                        <a:latin typeface="+mj-lt"/>
                      </a:endParaRPr>
                    </a:p>
                  </a:txBody>
                  <a:tcPr>
                    <a:lnT w="12700" cap="flat" cmpd="sng" algn="ctr">
                      <a:noFill/>
                      <a:prstDash val="solid"/>
                      <a:round/>
                      <a:headEnd type="none" w="med" len="med"/>
                      <a:tailEnd type="none" w="med" len="med"/>
                    </a:lnT>
                  </a:tcPr>
                </a:tc>
                <a:tc>
                  <a:txBody>
                    <a:bodyPr/>
                    <a:lstStyle/>
                    <a:p>
                      <a:r>
                        <a:rPr lang="ru-RU" sz="1800" b="1" kern="1200" dirty="0">
                          <a:solidFill>
                            <a:srgbClr val="0070C0"/>
                          </a:solidFill>
                          <a:latin typeface="+mj-lt"/>
                          <a:ea typeface="+mn-ea"/>
                          <a:cs typeface="Calibri Light" panose="020F0302020204030204" pitchFamily="34" charset="0"/>
                        </a:rPr>
                        <a:t>ЗАДАЧА 15.</a:t>
                      </a:r>
                      <a:r>
                        <a:rPr lang="ru-RU" sz="1800" kern="1200" dirty="0">
                          <a:solidFill>
                            <a:schemeClr val="tx1"/>
                          </a:solidFill>
                          <a:latin typeface="+mj-lt"/>
                          <a:ea typeface="+mn-ea"/>
                          <a:cs typeface="+mn-cs"/>
                        </a:rPr>
                        <a:t> </a:t>
                      </a:r>
                      <a:endParaRPr lang="ru-RU" sz="1800" dirty="0">
                        <a:latin typeface="+mj-lt"/>
                      </a:endParaRPr>
                    </a:p>
                  </a:txBody>
                  <a:tcPr>
                    <a:lnT w="12700" cap="flat" cmpd="sng" algn="ctr">
                      <a:noFill/>
                      <a:prstDash val="solid"/>
                      <a:round/>
                      <a:headEnd type="none" w="med" len="med"/>
                      <a:tailEnd type="none" w="med" len="med"/>
                    </a:lnT>
                  </a:tcPr>
                </a:tc>
                <a:tc>
                  <a:txBody>
                    <a:bodyPr/>
                    <a:lstStyle/>
                    <a:p>
                      <a:r>
                        <a:rPr lang="ru-RU" sz="1800" b="1" kern="1200" dirty="0">
                          <a:solidFill>
                            <a:srgbClr val="0070C0"/>
                          </a:solidFill>
                          <a:latin typeface="+mj-lt"/>
                          <a:ea typeface="+mn-ea"/>
                          <a:cs typeface="Calibri Light" panose="020F0302020204030204" pitchFamily="34" charset="0"/>
                        </a:rPr>
                        <a:t>ЗАДАЧА 20.</a:t>
                      </a:r>
                      <a:r>
                        <a:rPr lang="ru-RU" sz="1800" kern="1200" dirty="0">
                          <a:solidFill>
                            <a:schemeClr val="tx1"/>
                          </a:solidFill>
                          <a:latin typeface="+mj-lt"/>
                          <a:ea typeface="+mn-ea"/>
                          <a:cs typeface="+mn-cs"/>
                        </a:rPr>
                        <a:t> </a:t>
                      </a:r>
                      <a:endParaRPr lang="ru-RU" sz="1800" dirty="0">
                        <a:latin typeface="+mj-lt"/>
                      </a:endParaRP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1316814254"/>
                  </a:ext>
                </a:extLst>
              </a:tr>
              <a:tr h="370840">
                <a:tc>
                  <a:txBody>
                    <a:bodyPr/>
                    <a:lstStyle/>
                    <a:p>
                      <a:r>
                        <a:rPr lang="ru-RU" sz="1800" b="1" kern="1200" dirty="0">
                          <a:solidFill>
                            <a:srgbClr val="0070C0"/>
                          </a:solidFill>
                          <a:latin typeface="+mj-lt"/>
                        </a:rPr>
                        <a:t>ЗАДАЧА 6.</a:t>
                      </a:r>
                      <a:r>
                        <a:rPr lang="ru-RU" sz="1800" kern="1200" dirty="0">
                          <a:solidFill>
                            <a:schemeClr val="dk1"/>
                          </a:solidFill>
                          <a:latin typeface="+mj-lt"/>
                        </a:rPr>
                        <a:t> </a:t>
                      </a:r>
                      <a:endParaRPr lang="ru-RU" sz="1800" dirty="0">
                        <a:latin typeface="+mj-lt"/>
                      </a:endParaRPr>
                    </a:p>
                  </a:txBody>
                  <a:tcPr>
                    <a:lnL w="12700" cap="flat" cmpd="sng" algn="ctr">
                      <a:noFill/>
                      <a:prstDash val="solid"/>
                      <a:round/>
                      <a:headEnd type="none" w="med" len="med"/>
                      <a:tailEnd type="none" w="med" len="med"/>
                    </a:lnL>
                  </a:tcPr>
                </a:tc>
                <a:tc>
                  <a:txBody>
                    <a:bodyPr/>
                    <a:lstStyle/>
                    <a:p>
                      <a:r>
                        <a:rPr lang="ru-RU" sz="1800" b="1" kern="1200" dirty="0">
                          <a:solidFill>
                            <a:srgbClr val="0070C0"/>
                          </a:solidFill>
                          <a:latin typeface="+mj-lt"/>
                          <a:ea typeface="+mn-ea"/>
                          <a:cs typeface="Calibri Light" panose="020F0302020204030204" pitchFamily="34" charset="0"/>
                        </a:rPr>
                        <a:t>ЗАДАЧА 11.</a:t>
                      </a:r>
                      <a:r>
                        <a:rPr lang="ru-RU" sz="1800" kern="1200" dirty="0">
                          <a:solidFill>
                            <a:schemeClr val="tx1"/>
                          </a:solidFill>
                          <a:latin typeface="+mj-lt"/>
                          <a:ea typeface="+mn-ea"/>
                          <a:cs typeface="+mn-cs"/>
                        </a:rPr>
                        <a:t> </a:t>
                      </a:r>
                      <a:endParaRPr lang="ru-RU" sz="1800" dirty="0">
                        <a:latin typeface="+mj-lt"/>
                      </a:endParaRPr>
                    </a:p>
                  </a:txBody>
                  <a:tcPr/>
                </a:tc>
                <a:tc>
                  <a:txBody>
                    <a:bodyPr/>
                    <a:lstStyle/>
                    <a:p>
                      <a:r>
                        <a:rPr lang="ru-RU" sz="1800" b="1" kern="1200" dirty="0">
                          <a:solidFill>
                            <a:srgbClr val="0070C0"/>
                          </a:solidFill>
                          <a:latin typeface="+mj-lt"/>
                          <a:ea typeface="+mn-ea"/>
                          <a:cs typeface="Calibri Light" panose="020F0302020204030204" pitchFamily="34" charset="0"/>
                        </a:rPr>
                        <a:t>ЗАДАЧА 16.</a:t>
                      </a:r>
                      <a:r>
                        <a:rPr lang="ru-RU" sz="1800" kern="1200" dirty="0">
                          <a:solidFill>
                            <a:schemeClr val="tx1"/>
                          </a:solidFill>
                          <a:latin typeface="+mj-lt"/>
                          <a:ea typeface="+mn-ea"/>
                          <a:cs typeface="+mn-cs"/>
                        </a:rPr>
                        <a:t> </a:t>
                      </a:r>
                      <a:endParaRPr lang="ru-RU" sz="1800" dirty="0">
                        <a:latin typeface="+mj-lt"/>
                      </a:endParaRPr>
                    </a:p>
                  </a:txBody>
                  <a:tcPr/>
                </a:tc>
                <a:tc>
                  <a:txBody>
                    <a:bodyPr/>
                    <a:lstStyle/>
                    <a:p>
                      <a:r>
                        <a:rPr lang="ru-RU" sz="1800" b="1" kern="1200" dirty="0">
                          <a:solidFill>
                            <a:srgbClr val="0070C0"/>
                          </a:solidFill>
                          <a:latin typeface="+mj-lt"/>
                          <a:ea typeface="+mn-ea"/>
                          <a:cs typeface="Calibri Light" panose="020F0302020204030204" pitchFamily="34" charset="0"/>
                        </a:rPr>
                        <a:t>ЗАДАЧА 21.</a:t>
                      </a:r>
                      <a:r>
                        <a:rPr lang="ru-RU" sz="1800" kern="1200" dirty="0">
                          <a:solidFill>
                            <a:schemeClr val="tx1"/>
                          </a:solidFill>
                          <a:latin typeface="+mj-lt"/>
                          <a:ea typeface="+mn-ea"/>
                          <a:cs typeface="+mn-cs"/>
                        </a:rPr>
                        <a:t> </a:t>
                      </a:r>
                      <a:endParaRPr lang="ru-RU" sz="1800" dirty="0">
                        <a:latin typeface="+mj-lt"/>
                      </a:endParaRPr>
                    </a:p>
                  </a:txBody>
                  <a:tcPr>
                    <a:lnR w="12700" cap="flat" cmpd="sng" algn="ctr">
                      <a:noFill/>
                      <a:prstDash val="solid"/>
                      <a:round/>
                      <a:headEnd type="none" w="med" len="med"/>
                      <a:tailEnd type="none" w="med" len="med"/>
                    </a:lnR>
                  </a:tcPr>
                </a:tc>
                <a:extLst>
                  <a:ext uri="{0D108BD9-81ED-4DB2-BD59-A6C34878D82A}">
                    <a16:rowId xmlns:a16="http://schemas.microsoft.com/office/drawing/2014/main" val="672175616"/>
                  </a:ext>
                </a:extLst>
              </a:tr>
              <a:tr h="370840">
                <a:tc>
                  <a:txBody>
                    <a:bodyPr/>
                    <a:lstStyle/>
                    <a:p>
                      <a:r>
                        <a:rPr lang="ru-RU" sz="1800" b="1" kern="1200" dirty="0">
                          <a:solidFill>
                            <a:srgbClr val="0070C0"/>
                          </a:solidFill>
                          <a:latin typeface="+mj-lt"/>
                          <a:ea typeface="+mn-ea"/>
                          <a:cs typeface="Calibri Light" panose="020F0302020204030204" pitchFamily="34" charset="0"/>
                        </a:rPr>
                        <a:t>ЗАДАЧА 7.</a:t>
                      </a:r>
                      <a:r>
                        <a:rPr lang="ru-RU" sz="1800" kern="1200" dirty="0">
                          <a:solidFill>
                            <a:schemeClr val="tx1"/>
                          </a:solidFill>
                          <a:latin typeface="+mj-lt"/>
                          <a:ea typeface="+mn-ea"/>
                          <a:cs typeface="+mn-cs"/>
                        </a:rPr>
                        <a:t> </a:t>
                      </a:r>
                      <a:endParaRPr lang="ru-RU" sz="1800" dirty="0">
                        <a:latin typeface="+mj-lt"/>
                      </a:endParaRPr>
                    </a:p>
                  </a:txBody>
                  <a:tcPr>
                    <a:lnL w="12700" cap="flat" cmpd="sng" algn="ctr">
                      <a:noFill/>
                      <a:prstDash val="solid"/>
                      <a:round/>
                      <a:headEnd type="none" w="med" len="med"/>
                      <a:tailEnd type="none" w="med" len="med"/>
                    </a:lnL>
                  </a:tcPr>
                </a:tc>
                <a:tc>
                  <a:txBody>
                    <a:bodyPr/>
                    <a:lstStyle/>
                    <a:p>
                      <a:r>
                        <a:rPr lang="ru-RU" sz="1800" b="1" kern="1200" dirty="0">
                          <a:solidFill>
                            <a:srgbClr val="0070C0"/>
                          </a:solidFill>
                          <a:latin typeface="+mj-lt"/>
                          <a:ea typeface="+mn-ea"/>
                          <a:cs typeface="Calibri Light" panose="020F0302020204030204" pitchFamily="34" charset="0"/>
                        </a:rPr>
                        <a:t>ЗАДАЧА 12.</a:t>
                      </a:r>
                      <a:r>
                        <a:rPr lang="ru-RU" sz="1800" kern="1200" dirty="0">
                          <a:solidFill>
                            <a:schemeClr val="tx1"/>
                          </a:solidFill>
                          <a:latin typeface="+mj-lt"/>
                          <a:ea typeface="+mn-ea"/>
                          <a:cs typeface="+mn-cs"/>
                        </a:rPr>
                        <a:t> </a:t>
                      </a:r>
                      <a:endParaRPr lang="ru-RU" sz="1800" dirty="0">
                        <a:latin typeface="+mj-lt"/>
                      </a:endParaRPr>
                    </a:p>
                  </a:txBody>
                  <a:tcPr/>
                </a:tc>
                <a:tc>
                  <a:txBody>
                    <a:bodyPr/>
                    <a:lstStyle/>
                    <a:p>
                      <a:r>
                        <a:rPr lang="ru-RU" sz="1800" b="1" kern="1200" dirty="0">
                          <a:solidFill>
                            <a:srgbClr val="0070C0"/>
                          </a:solidFill>
                          <a:latin typeface="+mj-lt"/>
                          <a:ea typeface="+mn-ea"/>
                          <a:cs typeface="Calibri Light" panose="020F0302020204030204" pitchFamily="34" charset="0"/>
                        </a:rPr>
                        <a:t>ЗАДАЧА 17.</a:t>
                      </a:r>
                      <a:r>
                        <a:rPr lang="ru-RU" sz="1800" kern="1200" dirty="0">
                          <a:solidFill>
                            <a:schemeClr val="tx1"/>
                          </a:solidFill>
                          <a:latin typeface="+mj-lt"/>
                          <a:ea typeface="+mn-ea"/>
                          <a:cs typeface="+mn-cs"/>
                        </a:rPr>
                        <a:t> </a:t>
                      </a:r>
                      <a:endParaRPr lang="ru-RU" sz="1800" dirty="0">
                        <a:latin typeface="+mj-lt"/>
                      </a:endParaRPr>
                    </a:p>
                  </a:txBody>
                  <a:tcPr/>
                </a:tc>
                <a:tc>
                  <a:txBody>
                    <a:bodyPr/>
                    <a:lstStyle/>
                    <a:p>
                      <a:r>
                        <a:rPr lang="ru-RU" sz="1800" b="1" kern="1200" dirty="0">
                          <a:solidFill>
                            <a:srgbClr val="0070C0"/>
                          </a:solidFill>
                          <a:latin typeface="+mj-lt"/>
                          <a:ea typeface="+mn-ea"/>
                          <a:cs typeface="Calibri Light" panose="020F0302020204030204" pitchFamily="34" charset="0"/>
                        </a:rPr>
                        <a:t>ЗАДАЧА 22.</a:t>
                      </a:r>
                      <a:r>
                        <a:rPr lang="ru-RU" sz="1800" kern="1200" dirty="0">
                          <a:solidFill>
                            <a:schemeClr val="tx1"/>
                          </a:solidFill>
                          <a:latin typeface="+mj-lt"/>
                          <a:ea typeface="+mn-ea"/>
                          <a:cs typeface="+mn-cs"/>
                        </a:rPr>
                        <a:t> </a:t>
                      </a:r>
                      <a:endParaRPr lang="ru-RU" sz="1800" dirty="0">
                        <a:latin typeface="+mj-lt"/>
                      </a:endParaRPr>
                    </a:p>
                  </a:txBody>
                  <a:tcPr>
                    <a:lnR w="12700" cap="flat" cmpd="sng" algn="ctr">
                      <a:noFill/>
                      <a:prstDash val="solid"/>
                      <a:round/>
                      <a:headEnd type="none" w="med" len="med"/>
                      <a:tailEnd type="none" w="med" len="med"/>
                    </a:lnR>
                  </a:tcPr>
                </a:tc>
                <a:extLst>
                  <a:ext uri="{0D108BD9-81ED-4DB2-BD59-A6C34878D82A}">
                    <a16:rowId xmlns:a16="http://schemas.microsoft.com/office/drawing/2014/main" val="903271021"/>
                  </a:ext>
                </a:extLst>
              </a:tr>
              <a:tr h="370840">
                <a:tc>
                  <a:txBody>
                    <a:bodyPr/>
                    <a:lstStyle/>
                    <a:p>
                      <a:r>
                        <a:rPr lang="ru-RU" sz="1800" b="1" kern="1200" dirty="0">
                          <a:solidFill>
                            <a:srgbClr val="0070C0"/>
                          </a:solidFill>
                          <a:latin typeface="+mj-lt"/>
                          <a:ea typeface="+mn-ea"/>
                          <a:cs typeface="Calibri Light" panose="020F0302020204030204" pitchFamily="34" charset="0"/>
                        </a:rPr>
                        <a:t>ЗАДАЧА 8.</a:t>
                      </a:r>
                      <a:r>
                        <a:rPr lang="ru-RU" sz="1800" kern="1200" dirty="0">
                          <a:solidFill>
                            <a:schemeClr val="tx1"/>
                          </a:solidFill>
                          <a:latin typeface="+mj-lt"/>
                          <a:ea typeface="+mn-ea"/>
                          <a:cs typeface="+mn-cs"/>
                        </a:rPr>
                        <a:t> </a:t>
                      </a:r>
                      <a:endParaRPr lang="ru-RU" sz="1800" dirty="0">
                        <a:latin typeface="+mj-lt"/>
                      </a:endParaRPr>
                    </a:p>
                  </a:txBody>
                  <a:tcPr>
                    <a:lnL w="12700" cap="flat" cmpd="sng" algn="ctr">
                      <a:noFill/>
                      <a:prstDash val="solid"/>
                      <a:round/>
                      <a:headEnd type="none" w="med" len="med"/>
                      <a:tailEnd type="none" w="med" len="med"/>
                    </a:lnL>
                  </a:tcPr>
                </a:tc>
                <a:tc>
                  <a:txBody>
                    <a:bodyPr/>
                    <a:lstStyle/>
                    <a:p>
                      <a:r>
                        <a:rPr lang="ru-RU" sz="1800" b="1" kern="1200" dirty="0">
                          <a:solidFill>
                            <a:srgbClr val="0070C0"/>
                          </a:solidFill>
                          <a:latin typeface="+mj-lt"/>
                          <a:ea typeface="+mn-ea"/>
                          <a:cs typeface="Calibri Light" panose="020F0302020204030204" pitchFamily="34" charset="0"/>
                        </a:rPr>
                        <a:t>ЗАДАЧА 13.</a:t>
                      </a:r>
                      <a:r>
                        <a:rPr lang="ru-RU" sz="1800" kern="1200" dirty="0">
                          <a:solidFill>
                            <a:schemeClr val="tx1"/>
                          </a:solidFill>
                          <a:latin typeface="+mj-lt"/>
                          <a:ea typeface="+mn-ea"/>
                          <a:cs typeface="+mn-cs"/>
                        </a:rPr>
                        <a:t> </a:t>
                      </a:r>
                      <a:endParaRPr lang="ru-RU" sz="1800" dirty="0">
                        <a:latin typeface="+mj-lt"/>
                      </a:endParaRPr>
                    </a:p>
                  </a:txBody>
                  <a:tcPr/>
                </a:tc>
                <a:tc>
                  <a:txBody>
                    <a:bodyPr/>
                    <a:lstStyle/>
                    <a:p>
                      <a:r>
                        <a:rPr lang="ru-RU" sz="1800" b="1" kern="1200" dirty="0">
                          <a:solidFill>
                            <a:srgbClr val="0070C0"/>
                          </a:solidFill>
                          <a:latin typeface="+mj-lt"/>
                          <a:ea typeface="+mn-ea"/>
                          <a:cs typeface="Calibri Light" panose="020F0302020204030204" pitchFamily="34" charset="0"/>
                        </a:rPr>
                        <a:t>ЗАДАЧА 18.</a:t>
                      </a:r>
                      <a:r>
                        <a:rPr lang="ru-RU" sz="1800" kern="1200" dirty="0">
                          <a:solidFill>
                            <a:schemeClr val="tx1"/>
                          </a:solidFill>
                          <a:latin typeface="+mj-lt"/>
                          <a:ea typeface="+mn-ea"/>
                          <a:cs typeface="+mn-cs"/>
                        </a:rPr>
                        <a:t> </a:t>
                      </a:r>
                      <a:endParaRPr lang="ru-RU" sz="1800" dirty="0">
                        <a:latin typeface="+mj-lt"/>
                      </a:endParaRPr>
                    </a:p>
                  </a:txBody>
                  <a:tcPr/>
                </a:tc>
                <a:tc>
                  <a:txBody>
                    <a:bodyPr/>
                    <a:lstStyle/>
                    <a:p>
                      <a:r>
                        <a:rPr lang="ru-RU" sz="1800" b="1" kern="1200" dirty="0">
                          <a:solidFill>
                            <a:srgbClr val="0070C0"/>
                          </a:solidFill>
                          <a:latin typeface="+mj-lt"/>
                          <a:ea typeface="+mn-ea"/>
                          <a:cs typeface="Calibri Light" panose="020F0302020204030204" pitchFamily="34" charset="0"/>
                        </a:rPr>
                        <a:t>ЗАДАЧА 23.</a:t>
                      </a:r>
                      <a:r>
                        <a:rPr lang="ru-RU" sz="1800" kern="1200" dirty="0">
                          <a:solidFill>
                            <a:schemeClr val="tx1"/>
                          </a:solidFill>
                          <a:latin typeface="+mj-lt"/>
                          <a:ea typeface="+mn-ea"/>
                          <a:cs typeface="+mn-cs"/>
                        </a:rPr>
                        <a:t> </a:t>
                      </a:r>
                      <a:endParaRPr lang="ru-RU" sz="1800" dirty="0">
                        <a:latin typeface="+mj-lt"/>
                      </a:endParaRPr>
                    </a:p>
                  </a:txBody>
                  <a:tcPr>
                    <a:lnR w="12700" cap="flat" cmpd="sng" algn="ctr">
                      <a:noFill/>
                      <a:prstDash val="solid"/>
                      <a:round/>
                      <a:headEnd type="none" w="med" len="med"/>
                      <a:tailEnd type="none" w="med" len="med"/>
                    </a:lnR>
                  </a:tcPr>
                </a:tc>
                <a:extLst>
                  <a:ext uri="{0D108BD9-81ED-4DB2-BD59-A6C34878D82A}">
                    <a16:rowId xmlns:a16="http://schemas.microsoft.com/office/drawing/2014/main" val="2054098777"/>
                  </a:ext>
                </a:extLst>
              </a:tr>
              <a:tr h="370840">
                <a:tc>
                  <a:txBody>
                    <a:bodyPr/>
                    <a:lstStyle/>
                    <a:p>
                      <a:r>
                        <a:rPr lang="ru-RU" sz="1800" b="1" kern="1200" dirty="0">
                          <a:solidFill>
                            <a:srgbClr val="0070C0"/>
                          </a:solidFill>
                          <a:latin typeface="+mj-lt"/>
                          <a:ea typeface="+mn-ea"/>
                          <a:cs typeface="Calibri Light" panose="020F0302020204030204" pitchFamily="34" charset="0"/>
                        </a:rPr>
                        <a:t>ЗАДАЧА 9.</a:t>
                      </a:r>
                      <a:r>
                        <a:rPr lang="ru-RU" sz="1800" kern="1200" dirty="0">
                          <a:solidFill>
                            <a:schemeClr val="tx1"/>
                          </a:solidFill>
                          <a:latin typeface="+mj-lt"/>
                          <a:ea typeface="+mn-ea"/>
                          <a:cs typeface="+mn-cs"/>
                        </a:rPr>
                        <a:t> </a:t>
                      </a:r>
                      <a:endParaRPr lang="ru-RU" sz="1800" dirty="0">
                        <a:latin typeface="+mj-lt"/>
                      </a:endParaRPr>
                    </a:p>
                  </a:txBody>
                  <a:tcP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r>
                        <a:rPr lang="ru-RU" sz="1800" b="1" kern="1200" dirty="0">
                          <a:solidFill>
                            <a:srgbClr val="0070C0"/>
                          </a:solidFill>
                          <a:latin typeface="+mj-lt"/>
                          <a:ea typeface="+mn-ea"/>
                          <a:cs typeface="Calibri Light" panose="020F0302020204030204" pitchFamily="34" charset="0"/>
                        </a:rPr>
                        <a:t>ЗАДАЧА 14.</a:t>
                      </a:r>
                      <a:r>
                        <a:rPr lang="ru-RU" sz="1800" kern="1200" dirty="0">
                          <a:solidFill>
                            <a:schemeClr val="tx1"/>
                          </a:solidFill>
                          <a:latin typeface="+mj-lt"/>
                          <a:ea typeface="+mn-ea"/>
                          <a:cs typeface="+mn-cs"/>
                        </a:rPr>
                        <a:t> </a:t>
                      </a:r>
                      <a:endParaRPr lang="ru-RU" sz="1800" dirty="0">
                        <a:latin typeface="+mj-lt"/>
                      </a:endParaRPr>
                    </a:p>
                  </a:txBody>
                  <a:tcPr>
                    <a:lnB w="12700" cap="flat" cmpd="sng" algn="ctr">
                      <a:noFill/>
                      <a:prstDash val="solid"/>
                      <a:round/>
                      <a:headEnd type="none" w="med" len="med"/>
                      <a:tailEnd type="none" w="med" len="med"/>
                    </a:lnB>
                  </a:tcPr>
                </a:tc>
                <a:tc>
                  <a:txBody>
                    <a:bodyPr/>
                    <a:lstStyle/>
                    <a:p>
                      <a:r>
                        <a:rPr lang="ru-RU" sz="1800" b="1" kern="1200" dirty="0">
                          <a:solidFill>
                            <a:srgbClr val="0070C0"/>
                          </a:solidFill>
                          <a:latin typeface="+mj-lt"/>
                          <a:ea typeface="+mn-ea"/>
                          <a:cs typeface="Calibri Light" panose="020F0302020204030204" pitchFamily="34" charset="0"/>
                        </a:rPr>
                        <a:t>ЗАДАЧА 19.</a:t>
                      </a:r>
                      <a:r>
                        <a:rPr lang="ru-RU" sz="1800" kern="1200" dirty="0">
                          <a:solidFill>
                            <a:schemeClr val="tx1"/>
                          </a:solidFill>
                          <a:latin typeface="+mj-lt"/>
                          <a:ea typeface="+mn-ea"/>
                          <a:cs typeface="+mn-cs"/>
                        </a:rPr>
                        <a:t> </a:t>
                      </a:r>
                      <a:endParaRPr lang="ru-RU" sz="1800" dirty="0">
                        <a:latin typeface="+mj-lt"/>
                      </a:endParaRPr>
                    </a:p>
                  </a:txBody>
                  <a:tcPr>
                    <a:lnB w="12700" cap="flat" cmpd="sng" algn="ctr">
                      <a:noFill/>
                      <a:prstDash val="solid"/>
                      <a:round/>
                      <a:headEnd type="none" w="med" len="med"/>
                      <a:tailEnd type="none" w="med" len="med"/>
                    </a:lnB>
                  </a:tcPr>
                </a:tc>
                <a:tc>
                  <a:txBody>
                    <a:bodyPr/>
                    <a:lstStyle/>
                    <a:p>
                      <a:endParaRPr lang="ru-RU" sz="1800" dirty="0">
                        <a:latin typeface="+mj-lt"/>
                      </a:endParaRPr>
                    </a:p>
                  </a:txBody>
                  <a:tcP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2839868869"/>
                  </a:ext>
                </a:extLst>
              </a:tr>
            </a:tbl>
          </a:graphicData>
        </a:graphic>
      </p:graphicFrame>
    </p:spTree>
    <p:extLst>
      <p:ext uri="{BB962C8B-B14F-4D97-AF65-F5344CB8AC3E}">
        <p14:creationId xmlns:p14="http://schemas.microsoft.com/office/powerpoint/2010/main" val="10287850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0AE9787-B9C9-8006-088C-075E11374AFB}"/>
              </a:ext>
            </a:extLst>
          </p:cNvPr>
          <p:cNvSpPr>
            <a:spLocks noGrp="1"/>
          </p:cNvSpPr>
          <p:nvPr>
            <p:ph idx="1"/>
          </p:nvPr>
        </p:nvSpPr>
        <p:spPr>
          <a:xfrm>
            <a:off x="2879386" y="457200"/>
            <a:ext cx="8474413" cy="4931923"/>
          </a:xfrm>
        </p:spPr>
        <p:txBody>
          <a:bodyPr/>
          <a:lstStyle/>
          <a:p>
            <a:r>
              <a:rPr lang="ru-RU" dirty="0"/>
              <a:t>Национальная Стратегия сохранения и устойчивого использования биоразнообразия (2003, 2016);</a:t>
            </a:r>
          </a:p>
          <a:p>
            <a:r>
              <a:rPr lang="ru-RU" dirty="0"/>
              <a:t>Национальные отчеты по биоразнообразию;</a:t>
            </a:r>
          </a:p>
          <a:p>
            <a:r>
              <a:rPr lang="ru-RU" dirty="0"/>
              <a:t>Программа развития регионов 2012-2016 гг.;</a:t>
            </a:r>
          </a:p>
          <a:p>
            <a:r>
              <a:rPr lang="ru-RU" dirty="0"/>
              <a:t>Национальная стратегия развития Республики Таджикистана на период до 2030 г.; </a:t>
            </a:r>
          </a:p>
          <a:p>
            <a:r>
              <a:rPr lang="ru-RU" dirty="0"/>
              <a:t>Среднесрочная программа развития Республики Таджикистан 2021-2025 гг.; </a:t>
            </a:r>
          </a:p>
          <a:p>
            <a:r>
              <a:rPr lang="ru-RU" dirty="0"/>
              <a:t>Межгосударственные соглашения;</a:t>
            </a:r>
          </a:p>
          <a:p>
            <a:r>
              <a:rPr lang="ru-RU" dirty="0"/>
              <a:t>Отраслевые планы и программы по развитию;</a:t>
            </a:r>
          </a:p>
        </p:txBody>
      </p:sp>
      <p:sp>
        <p:nvSpPr>
          <p:cNvPr id="4" name="Прямоугольник 3">
            <a:extLst>
              <a:ext uri="{FF2B5EF4-FFF2-40B4-BE49-F238E27FC236}">
                <a16:creationId xmlns:a16="http://schemas.microsoft.com/office/drawing/2014/main" id="{BA1A4BF9-61FA-F525-80B9-18A540250838}"/>
              </a:ext>
            </a:extLst>
          </p:cNvPr>
          <p:cNvSpPr/>
          <p:nvPr/>
        </p:nvSpPr>
        <p:spPr>
          <a:xfrm>
            <a:off x="193826" y="0"/>
            <a:ext cx="2393732" cy="6858000"/>
          </a:xfrm>
          <a:prstGeom prst="rect">
            <a:avLst/>
          </a:prstGeom>
          <a:solidFill>
            <a:srgbClr val="3CB3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5" name="Заголовок 1">
            <a:extLst>
              <a:ext uri="{FF2B5EF4-FFF2-40B4-BE49-F238E27FC236}">
                <a16:creationId xmlns:a16="http://schemas.microsoft.com/office/drawing/2014/main" id="{ACF71418-68C2-3109-B15F-36C8F6BE6654}"/>
              </a:ext>
            </a:extLst>
          </p:cNvPr>
          <p:cNvSpPr txBox="1">
            <a:spLocks/>
          </p:cNvSpPr>
          <p:nvPr/>
        </p:nvSpPr>
        <p:spPr>
          <a:xfrm>
            <a:off x="68092" y="268794"/>
            <a:ext cx="2626468" cy="3058065"/>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ru-RU" sz="3000" b="1" dirty="0">
                <a:solidFill>
                  <a:schemeClr val="bg1"/>
                </a:solidFill>
                <a:effectLst>
                  <a:outerShdw blurRad="38100" dist="38100" dir="2700000" algn="tl">
                    <a:srgbClr val="000000">
                      <a:alpha val="43137"/>
                    </a:srgbClr>
                  </a:outerShdw>
                </a:effectLst>
              </a:rPr>
              <a:t>Сохранение и устойчивое использование  </a:t>
            </a:r>
            <a:r>
              <a:rPr lang="ru-RU" sz="2700" b="1" dirty="0">
                <a:solidFill>
                  <a:schemeClr val="bg1"/>
                </a:solidFill>
                <a:effectLst>
                  <a:outerShdw blurRad="38100" dist="38100" dir="2700000" algn="tl">
                    <a:srgbClr val="000000">
                      <a:alpha val="43137"/>
                    </a:srgbClr>
                  </a:outerShdw>
                </a:effectLst>
              </a:rPr>
              <a:t>биоразнообразия</a:t>
            </a:r>
            <a:r>
              <a:rPr lang="ru-RU" sz="3000" b="1" dirty="0">
                <a:solidFill>
                  <a:schemeClr val="bg1"/>
                </a:solidFill>
                <a:effectLst>
                  <a:outerShdw blurRad="38100" dist="38100" dir="2700000" algn="tl">
                    <a:srgbClr val="000000">
                      <a:alpha val="43137"/>
                    </a:srgbClr>
                  </a:outerShdw>
                </a:effectLst>
              </a:rPr>
              <a:t> в отраслевых секторах</a:t>
            </a:r>
          </a:p>
        </p:txBody>
      </p:sp>
    </p:spTree>
    <p:extLst>
      <p:ext uri="{BB962C8B-B14F-4D97-AF65-F5344CB8AC3E}">
        <p14:creationId xmlns:p14="http://schemas.microsoft.com/office/powerpoint/2010/main" val="2263290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84C406-F238-0A01-8B8B-CB3EA74225EA}"/>
              </a:ext>
            </a:extLst>
          </p:cNvPr>
          <p:cNvSpPr>
            <a:spLocks noGrp="1"/>
          </p:cNvSpPr>
          <p:nvPr>
            <p:ph type="title"/>
          </p:nvPr>
        </p:nvSpPr>
        <p:spPr>
          <a:xfrm>
            <a:off x="-1" y="2869723"/>
            <a:ext cx="12192000" cy="644525"/>
          </a:xfrm>
          <a:solidFill>
            <a:srgbClr val="3CB3B2"/>
          </a:solidFill>
        </p:spPr>
        <p:txBody>
          <a:bodyPr rtlCol="0">
            <a:normAutofit fontScale="90000"/>
          </a:bodyPr>
          <a:lstStyle/>
          <a:p>
            <a:pPr algn="ctr">
              <a:defRPr/>
            </a:pPr>
            <a:r>
              <a:rPr lang="ru-RU" sz="6000" dirty="0">
                <a:solidFill>
                  <a:schemeClr val="bg1"/>
                </a:solidFill>
                <a:effectLst>
                  <a:outerShdw blurRad="38100" dist="38100" dir="2700000" algn="tl">
                    <a:srgbClr val="000000">
                      <a:alpha val="43137"/>
                    </a:srgbClr>
                  </a:outerShdw>
                </a:effectLst>
              </a:rPr>
              <a:t>Спасибо за внимание!</a:t>
            </a:r>
          </a:p>
        </p:txBody>
      </p:sp>
      <p:pic>
        <p:nvPicPr>
          <p:cNvPr id="6147" name="Picture 2">
            <a:extLst>
              <a:ext uri="{FF2B5EF4-FFF2-40B4-BE49-F238E27FC236}">
                <a16:creationId xmlns:a16="http://schemas.microsoft.com/office/drawing/2014/main" id="{5382DA14-C30E-3B32-0D45-F39401BE56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0000"/>
          <a:stretch>
            <a:fillRect/>
          </a:stretch>
        </p:blipFill>
        <p:spPr bwMode="auto">
          <a:xfrm>
            <a:off x="2152346" y="0"/>
            <a:ext cx="7887307" cy="279071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148" name="Picture 2">
            <a:extLst>
              <a:ext uri="{FF2B5EF4-FFF2-40B4-BE49-F238E27FC236}">
                <a16:creationId xmlns:a16="http://schemas.microsoft.com/office/drawing/2014/main" id="{9F1FAE8E-AA8F-CE51-8389-3FE07C58ED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0000"/>
          <a:stretch>
            <a:fillRect/>
          </a:stretch>
        </p:blipFill>
        <p:spPr bwMode="auto">
          <a:xfrm>
            <a:off x="2152346" y="3593253"/>
            <a:ext cx="7887307" cy="279071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TextBox 2">
            <a:extLst>
              <a:ext uri="{FF2B5EF4-FFF2-40B4-BE49-F238E27FC236}">
                <a16:creationId xmlns:a16="http://schemas.microsoft.com/office/drawing/2014/main" id="{8761BB79-1A6F-06E7-DC3A-C786BDA2E4FD}"/>
              </a:ext>
            </a:extLst>
          </p:cNvPr>
          <p:cNvSpPr txBox="1"/>
          <p:nvPr/>
        </p:nvSpPr>
        <p:spPr>
          <a:xfrm>
            <a:off x="317806" y="4863829"/>
            <a:ext cx="3505163" cy="1323439"/>
          </a:xfrm>
          <a:prstGeom prst="rect">
            <a:avLst/>
          </a:prstGeom>
          <a:noFill/>
        </p:spPr>
        <p:txBody>
          <a:bodyPr wrap="square" rtlCol="0">
            <a:spAutoFit/>
          </a:bodyPr>
          <a:lstStyle/>
          <a:p>
            <a:pPr algn="r"/>
            <a:r>
              <a:rPr lang="ru-RU" sz="1600" b="1" dirty="0" err="1">
                <a:latin typeface="+mj-lt"/>
              </a:rPr>
              <a:t>Иргашев</a:t>
            </a:r>
            <a:r>
              <a:rPr lang="ru-RU" sz="1600" b="1" dirty="0">
                <a:latin typeface="+mj-lt"/>
              </a:rPr>
              <a:t> Сухроб </a:t>
            </a:r>
          </a:p>
          <a:p>
            <a:pPr algn="r"/>
            <a:r>
              <a:rPr lang="ru-RU" sz="1600" dirty="0">
                <a:latin typeface="+mj-lt"/>
              </a:rPr>
              <a:t>Руководитель отдела секторального и </a:t>
            </a:r>
            <a:r>
              <a:rPr lang="ru-RU" sz="1600" dirty="0" err="1">
                <a:latin typeface="+mj-lt"/>
              </a:rPr>
              <a:t>межсекторального</a:t>
            </a:r>
            <a:r>
              <a:rPr lang="ru-RU" sz="1600" dirty="0">
                <a:latin typeface="+mj-lt"/>
              </a:rPr>
              <a:t> сотрудничества по реализации Конвенции о биоразнообразии и ее протоколов</a:t>
            </a:r>
          </a:p>
        </p:txBody>
      </p:sp>
      <p:sp>
        <p:nvSpPr>
          <p:cNvPr id="6" name="TextBox 5">
            <a:extLst>
              <a:ext uri="{FF2B5EF4-FFF2-40B4-BE49-F238E27FC236}">
                <a16:creationId xmlns:a16="http://schemas.microsoft.com/office/drawing/2014/main" id="{F04E22B3-7BF3-586D-A056-3CDAB427AE6C}"/>
              </a:ext>
            </a:extLst>
          </p:cNvPr>
          <p:cNvSpPr txBox="1"/>
          <p:nvPr/>
        </p:nvSpPr>
        <p:spPr>
          <a:xfrm>
            <a:off x="1671331" y="6383970"/>
            <a:ext cx="8849335" cy="369332"/>
          </a:xfrm>
          <a:prstGeom prst="rect">
            <a:avLst/>
          </a:prstGeom>
          <a:noFill/>
        </p:spPr>
        <p:txBody>
          <a:bodyPr wrap="square">
            <a:spAutoFit/>
          </a:bodyPr>
          <a:lstStyle/>
          <a:p>
            <a:pPr algn="ctr"/>
            <a:r>
              <a:rPr lang="en-US" dirty="0">
                <a:latin typeface="+mj-lt"/>
                <a:hlinkClick r:id="rId4"/>
              </a:rPr>
              <a:t>www.biodiv.tj</a:t>
            </a:r>
            <a:r>
              <a:rPr lang="en-US" dirty="0">
                <a:latin typeface="+mj-lt"/>
              </a:rPr>
              <a:t> | </a:t>
            </a:r>
            <a:r>
              <a:rPr lang="en-US" sz="1800" dirty="0">
                <a:latin typeface="+mj-lt"/>
                <a:hlinkClick r:id="rId5"/>
              </a:rPr>
              <a:t>biodiv@biodiv.tojikiston.com</a:t>
            </a:r>
            <a:r>
              <a:rPr lang="en-US" sz="1800" dirty="0">
                <a:latin typeface="+mj-lt"/>
              </a:rPr>
              <a:t> | </a:t>
            </a:r>
            <a:r>
              <a:rPr lang="en-US" sz="1800" dirty="0">
                <a:latin typeface="+mj-lt"/>
                <a:hlinkClick r:id="rId6"/>
              </a:rPr>
              <a:t>sirgashev@gmail.com</a:t>
            </a:r>
            <a:r>
              <a:rPr lang="en-US" sz="1800" dirty="0">
                <a:latin typeface="+mj-lt"/>
              </a:rPr>
              <a:t> </a:t>
            </a:r>
            <a:r>
              <a:rPr lang="ru-RU" sz="1800" dirty="0">
                <a:latin typeface="+mj-lt"/>
              </a:rPr>
              <a:t> </a:t>
            </a:r>
          </a:p>
        </p:txBody>
      </p:sp>
      <p:sp>
        <p:nvSpPr>
          <p:cNvPr id="7" name="TextBox 6">
            <a:extLst>
              <a:ext uri="{FF2B5EF4-FFF2-40B4-BE49-F238E27FC236}">
                <a16:creationId xmlns:a16="http://schemas.microsoft.com/office/drawing/2014/main" id="{E5155738-7E06-3DAA-6F64-1C1E11368087}"/>
              </a:ext>
            </a:extLst>
          </p:cNvPr>
          <p:cNvSpPr txBox="1"/>
          <p:nvPr/>
        </p:nvSpPr>
        <p:spPr>
          <a:xfrm>
            <a:off x="9542835" y="4863829"/>
            <a:ext cx="2402732" cy="1200329"/>
          </a:xfrm>
          <a:prstGeom prst="rect">
            <a:avLst/>
          </a:prstGeom>
          <a:noFill/>
        </p:spPr>
        <p:txBody>
          <a:bodyPr wrap="square" rtlCol="0">
            <a:spAutoFit/>
          </a:bodyPr>
          <a:lstStyle/>
          <a:p>
            <a:r>
              <a:rPr lang="ru-RU" dirty="0">
                <a:latin typeface="+mj-lt"/>
              </a:rPr>
              <a:t>Национальный центр биоразнообразия и биобезопасности КООС РТ</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84C406-F238-0A01-8B8B-CB3EA74225EA}"/>
              </a:ext>
            </a:extLst>
          </p:cNvPr>
          <p:cNvSpPr>
            <a:spLocks noGrp="1"/>
          </p:cNvSpPr>
          <p:nvPr>
            <p:ph type="title"/>
          </p:nvPr>
        </p:nvSpPr>
        <p:spPr>
          <a:xfrm>
            <a:off x="0" y="3106739"/>
            <a:ext cx="12192000" cy="644525"/>
          </a:xfrm>
          <a:solidFill>
            <a:srgbClr val="3CB3B2"/>
          </a:solidFill>
        </p:spPr>
        <p:txBody>
          <a:bodyPr rtlCol="0">
            <a:normAutofit fontScale="90000"/>
          </a:bodyPr>
          <a:lstStyle/>
          <a:p>
            <a:pPr algn="ctr">
              <a:defRPr/>
            </a:pPr>
            <a:r>
              <a:rPr lang="ru-RU" sz="6000" dirty="0">
                <a:solidFill>
                  <a:schemeClr val="bg1"/>
                </a:solidFill>
                <a:effectLst>
                  <a:outerShdw blurRad="38100" dist="38100" dir="2700000" algn="tl">
                    <a:srgbClr val="000000">
                      <a:alpha val="43137"/>
                    </a:srgbClr>
                  </a:outerShdw>
                </a:effectLst>
              </a:rPr>
              <a:t>БИОРАЗНООБРАЗИЕ</a:t>
            </a:r>
            <a:endParaRPr lang="ru-RU" dirty="0">
              <a:solidFill>
                <a:schemeClr val="bg1"/>
              </a:solidFill>
              <a:effectLst>
                <a:outerShdw blurRad="38100" dist="38100" dir="2700000" algn="tl">
                  <a:srgbClr val="000000">
                    <a:alpha val="43137"/>
                  </a:srgbClr>
                </a:outerShdw>
              </a:effectLst>
            </a:endParaRPr>
          </a:p>
        </p:txBody>
      </p:sp>
      <p:pic>
        <p:nvPicPr>
          <p:cNvPr id="6147" name="Picture 2">
            <a:extLst>
              <a:ext uri="{FF2B5EF4-FFF2-40B4-BE49-F238E27FC236}">
                <a16:creationId xmlns:a16="http://schemas.microsoft.com/office/drawing/2014/main" id="{5382DA14-C30E-3B32-0D45-F39401BE56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0000"/>
          <a:stretch>
            <a:fillRect/>
          </a:stretch>
        </p:blipFill>
        <p:spPr bwMode="auto">
          <a:xfrm>
            <a:off x="1743076" y="0"/>
            <a:ext cx="8780463" cy="31067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148" name="Picture 2">
            <a:extLst>
              <a:ext uri="{FF2B5EF4-FFF2-40B4-BE49-F238E27FC236}">
                <a16:creationId xmlns:a16="http://schemas.microsoft.com/office/drawing/2014/main" id="{9F1FAE8E-AA8F-CE51-8389-3FE07C58ED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0000"/>
          <a:stretch>
            <a:fillRect/>
          </a:stretch>
        </p:blipFill>
        <p:spPr bwMode="auto">
          <a:xfrm>
            <a:off x="1743076" y="3751264"/>
            <a:ext cx="8780463" cy="31067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348415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97C51E83-D830-B207-E07C-B33989CD5D7D}"/>
              </a:ext>
            </a:extLst>
          </p:cNvPr>
          <p:cNvSpPr/>
          <p:nvPr/>
        </p:nvSpPr>
        <p:spPr>
          <a:xfrm>
            <a:off x="193826" y="0"/>
            <a:ext cx="2393732" cy="6858000"/>
          </a:xfrm>
          <a:prstGeom prst="rect">
            <a:avLst/>
          </a:prstGeom>
          <a:solidFill>
            <a:srgbClr val="3CB3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 name="Заголовок 1">
            <a:extLst>
              <a:ext uri="{FF2B5EF4-FFF2-40B4-BE49-F238E27FC236}">
                <a16:creationId xmlns:a16="http://schemas.microsoft.com/office/drawing/2014/main" id="{A3D8798A-D55A-4115-8F7C-09A90B4C89DC}"/>
              </a:ext>
            </a:extLst>
          </p:cNvPr>
          <p:cNvSpPr>
            <a:spLocks noGrp="1"/>
          </p:cNvSpPr>
          <p:nvPr>
            <p:ph type="title"/>
          </p:nvPr>
        </p:nvSpPr>
        <p:spPr>
          <a:xfrm>
            <a:off x="95794" y="221197"/>
            <a:ext cx="2579313" cy="757370"/>
          </a:xfrm>
        </p:spPr>
        <p:txBody>
          <a:bodyPr>
            <a:noAutofit/>
          </a:bodyPr>
          <a:lstStyle/>
          <a:p>
            <a:pPr algn="ctr"/>
            <a:r>
              <a:rPr lang="ru-RU" sz="3200" b="1" dirty="0">
                <a:solidFill>
                  <a:schemeClr val="bg1"/>
                </a:solidFill>
                <a:effectLst>
                  <a:outerShdw blurRad="38100" dist="38100" dir="2700000" algn="tl">
                    <a:srgbClr val="000000">
                      <a:alpha val="43137"/>
                    </a:srgbClr>
                  </a:outerShdw>
                </a:effectLst>
              </a:rPr>
              <a:t>Растительный мир </a:t>
            </a:r>
          </a:p>
        </p:txBody>
      </p:sp>
      <p:sp>
        <p:nvSpPr>
          <p:cNvPr id="3" name="Объект 2">
            <a:extLst>
              <a:ext uri="{FF2B5EF4-FFF2-40B4-BE49-F238E27FC236}">
                <a16:creationId xmlns:a16="http://schemas.microsoft.com/office/drawing/2014/main" id="{13715EE9-A8CB-491F-9A53-A078E16F71A4}"/>
              </a:ext>
            </a:extLst>
          </p:cNvPr>
          <p:cNvSpPr>
            <a:spLocks noGrp="1"/>
          </p:cNvSpPr>
          <p:nvPr>
            <p:ph idx="1"/>
          </p:nvPr>
        </p:nvSpPr>
        <p:spPr>
          <a:xfrm>
            <a:off x="204078" y="1447498"/>
            <a:ext cx="2383480" cy="4092178"/>
          </a:xfrm>
        </p:spPr>
        <p:txBody>
          <a:bodyPr>
            <a:normAutofit fontScale="85000" lnSpcReduction="10000"/>
          </a:bodyPr>
          <a:lstStyle/>
          <a:p>
            <a:pPr marL="0" indent="0">
              <a:lnSpc>
                <a:spcPct val="114000"/>
              </a:lnSpc>
              <a:buNone/>
            </a:pPr>
            <a:r>
              <a:rPr lang="ru-RU" sz="2400" dirty="0">
                <a:solidFill>
                  <a:schemeClr val="bg1"/>
                </a:solidFill>
              </a:rPr>
              <a:t>Растительный мир отличается большим генетическим, экологическим разнообразием и исключительным видовым богатством и представлен </a:t>
            </a:r>
            <a:r>
              <a:rPr lang="ru-RU" b="1" dirty="0">
                <a:solidFill>
                  <a:schemeClr val="bg1"/>
                </a:solidFill>
              </a:rPr>
              <a:t>9771 </a:t>
            </a:r>
            <a:r>
              <a:rPr lang="ru-RU" sz="2400" dirty="0">
                <a:solidFill>
                  <a:schemeClr val="bg1"/>
                </a:solidFill>
              </a:rPr>
              <a:t>видом и </a:t>
            </a:r>
            <a:r>
              <a:rPr lang="ru-RU" b="1" dirty="0">
                <a:solidFill>
                  <a:schemeClr val="bg1"/>
                </a:solidFill>
              </a:rPr>
              <a:t>20</a:t>
            </a:r>
            <a:r>
              <a:rPr lang="ru-RU" sz="2400" dirty="0">
                <a:solidFill>
                  <a:schemeClr val="bg1"/>
                </a:solidFill>
              </a:rPr>
              <a:t> типами растительности.</a:t>
            </a:r>
          </a:p>
        </p:txBody>
      </p:sp>
      <p:grpSp>
        <p:nvGrpSpPr>
          <p:cNvPr id="12" name="Группа 11">
            <a:extLst>
              <a:ext uri="{FF2B5EF4-FFF2-40B4-BE49-F238E27FC236}">
                <a16:creationId xmlns:a16="http://schemas.microsoft.com/office/drawing/2014/main" id="{98E512F1-C4CA-487F-8E62-414F0AC7C44E}"/>
              </a:ext>
            </a:extLst>
          </p:cNvPr>
          <p:cNvGrpSpPr/>
          <p:nvPr/>
        </p:nvGrpSpPr>
        <p:grpSpPr>
          <a:xfrm flipH="1">
            <a:off x="2878331" y="221197"/>
            <a:ext cx="8924530" cy="6462737"/>
            <a:chOff x="2872194" y="151651"/>
            <a:chExt cx="9235485" cy="6559467"/>
          </a:xfrm>
        </p:grpSpPr>
        <p:pic>
          <p:nvPicPr>
            <p:cNvPr id="13" name="Рисунок 12">
              <a:extLst>
                <a:ext uri="{FF2B5EF4-FFF2-40B4-BE49-F238E27FC236}">
                  <a16:creationId xmlns:a16="http://schemas.microsoft.com/office/drawing/2014/main" id="{3D7CD18D-2F3F-4A46-B208-A9C7ACE58C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58996" y="749393"/>
              <a:ext cx="3170655" cy="1148419"/>
            </a:xfrm>
            <a:prstGeom prst="rect">
              <a:avLst/>
            </a:prstGeom>
          </p:spPr>
        </p:pic>
        <p:pic>
          <p:nvPicPr>
            <p:cNvPr id="14" name="Рисунок 13">
              <a:extLst>
                <a:ext uri="{FF2B5EF4-FFF2-40B4-BE49-F238E27FC236}">
                  <a16:creationId xmlns:a16="http://schemas.microsoft.com/office/drawing/2014/main" id="{7A326CA0-1F70-4C7B-8442-DE2753F105F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62829" y="151651"/>
              <a:ext cx="1728000" cy="3270999"/>
            </a:xfrm>
            <a:prstGeom prst="rect">
              <a:avLst/>
            </a:prstGeom>
          </p:spPr>
        </p:pic>
        <p:pic>
          <p:nvPicPr>
            <p:cNvPr id="15" name="Рисунок 14">
              <a:extLst>
                <a:ext uri="{FF2B5EF4-FFF2-40B4-BE49-F238E27FC236}">
                  <a16:creationId xmlns:a16="http://schemas.microsoft.com/office/drawing/2014/main" id="{B78CC6D5-D0A8-445C-A8DF-993F5AA1DBB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22031" y="4961427"/>
              <a:ext cx="1769269" cy="1297624"/>
            </a:xfrm>
            <a:prstGeom prst="rect">
              <a:avLst/>
            </a:prstGeom>
          </p:spPr>
        </p:pic>
        <p:pic>
          <p:nvPicPr>
            <p:cNvPr id="16" name="Рисунок 15">
              <a:extLst>
                <a:ext uri="{FF2B5EF4-FFF2-40B4-BE49-F238E27FC236}">
                  <a16:creationId xmlns:a16="http://schemas.microsoft.com/office/drawing/2014/main" id="{A7B78E58-B43A-484F-9B1D-3A554EB0DB1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614893" y="3443290"/>
              <a:ext cx="1728000" cy="3267828"/>
            </a:xfrm>
            <a:prstGeom prst="rect">
              <a:avLst/>
            </a:prstGeom>
          </p:spPr>
        </p:pic>
        <p:pic>
          <p:nvPicPr>
            <p:cNvPr id="17" name="Рисунок 16">
              <a:extLst>
                <a:ext uri="{FF2B5EF4-FFF2-40B4-BE49-F238E27FC236}">
                  <a16:creationId xmlns:a16="http://schemas.microsoft.com/office/drawing/2014/main" id="{1E7A8D3D-6BFB-4F6F-A695-3CE60DADB50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872194" y="3441702"/>
              <a:ext cx="3719106" cy="1495424"/>
            </a:xfrm>
            <a:prstGeom prst="rect">
              <a:avLst/>
            </a:prstGeom>
          </p:spPr>
        </p:pic>
        <p:pic>
          <p:nvPicPr>
            <p:cNvPr id="18" name="Рисунок 17">
              <a:extLst>
                <a:ext uri="{FF2B5EF4-FFF2-40B4-BE49-F238E27FC236}">
                  <a16:creationId xmlns:a16="http://schemas.microsoft.com/office/drawing/2014/main" id="{CDCF89CD-AE7E-4E3D-9817-225CEAD87BE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364430" y="3444083"/>
              <a:ext cx="3743249" cy="1497600"/>
            </a:xfrm>
            <a:prstGeom prst="rect">
              <a:avLst/>
            </a:prstGeom>
          </p:spPr>
        </p:pic>
        <p:pic>
          <p:nvPicPr>
            <p:cNvPr id="19" name="Рисунок 18">
              <a:extLst>
                <a:ext uri="{FF2B5EF4-FFF2-40B4-BE49-F238E27FC236}">
                  <a16:creationId xmlns:a16="http://schemas.microsoft.com/office/drawing/2014/main" id="{F87CA975-10CA-4E98-A091-05D5E07BF98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362058" y="4961594"/>
              <a:ext cx="1731600" cy="1299993"/>
            </a:xfrm>
            <a:prstGeom prst="rect">
              <a:avLst/>
            </a:prstGeom>
          </p:spPr>
        </p:pic>
        <p:pic>
          <p:nvPicPr>
            <p:cNvPr id="20" name="Рисунок 19">
              <a:extLst>
                <a:ext uri="{FF2B5EF4-FFF2-40B4-BE49-F238E27FC236}">
                  <a16:creationId xmlns:a16="http://schemas.microsoft.com/office/drawing/2014/main" id="{C2488DFD-C4A0-4A97-8FFB-A11669AED0D7}"/>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flipV="1">
              <a:off x="8362171" y="1920898"/>
              <a:ext cx="1735200" cy="1499305"/>
            </a:xfrm>
            <a:prstGeom prst="rect">
              <a:avLst/>
            </a:prstGeom>
          </p:spPr>
        </p:pic>
        <p:pic>
          <p:nvPicPr>
            <p:cNvPr id="21" name="Рисунок 20">
              <a:extLst>
                <a:ext uri="{FF2B5EF4-FFF2-40B4-BE49-F238E27FC236}">
                  <a16:creationId xmlns:a16="http://schemas.microsoft.com/office/drawing/2014/main" id="{2A6E3F12-B329-4F5C-A8B7-6ECC6A57C5B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111570" y="661988"/>
              <a:ext cx="1728000" cy="1235265"/>
            </a:xfrm>
            <a:prstGeom prst="rect">
              <a:avLst/>
            </a:prstGeom>
          </p:spPr>
        </p:pic>
        <p:pic>
          <p:nvPicPr>
            <p:cNvPr id="22" name="Рисунок 21">
              <a:extLst>
                <a:ext uri="{FF2B5EF4-FFF2-40B4-BE49-F238E27FC236}">
                  <a16:creationId xmlns:a16="http://schemas.microsoft.com/office/drawing/2014/main" id="{1AFD8457-3CE7-44A7-A010-ED71FEDAEA3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117440" y="4958535"/>
              <a:ext cx="1655460" cy="1300516"/>
            </a:xfrm>
            <a:prstGeom prst="rect">
              <a:avLst/>
            </a:prstGeom>
          </p:spPr>
        </p:pic>
        <p:pic>
          <p:nvPicPr>
            <p:cNvPr id="23" name="Рисунок 22">
              <a:extLst>
                <a:ext uri="{FF2B5EF4-FFF2-40B4-BE49-F238E27FC236}">
                  <a16:creationId xmlns:a16="http://schemas.microsoft.com/office/drawing/2014/main" id="{AF73122A-6A0D-4CAE-943C-B28AF2F795E0}"/>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0117440" y="1921692"/>
              <a:ext cx="1409890" cy="1499529"/>
            </a:xfrm>
            <a:prstGeom prst="rect">
              <a:avLst/>
            </a:prstGeom>
          </p:spPr>
        </p:pic>
        <p:pic>
          <p:nvPicPr>
            <p:cNvPr id="24" name="Рисунок 23">
              <a:extLst>
                <a:ext uri="{FF2B5EF4-FFF2-40B4-BE49-F238E27FC236}">
                  <a16:creationId xmlns:a16="http://schemas.microsoft.com/office/drawing/2014/main" id="{FD148176-9F03-4C25-8EA4-9198460F1A45}"/>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614088" y="749393"/>
              <a:ext cx="1728000" cy="1147701"/>
            </a:xfrm>
            <a:prstGeom prst="rect">
              <a:avLst/>
            </a:prstGeom>
          </p:spPr>
        </p:pic>
        <p:pic>
          <p:nvPicPr>
            <p:cNvPr id="25" name="Рисунок 24">
              <a:extLst>
                <a:ext uri="{FF2B5EF4-FFF2-40B4-BE49-F238E27FC236}">
                  <a16:creationId xmlns:a16="http://schemas.microsoft.com/office/drawing/2014/main" id="{049640BC-AA3C-49CB-93CD-9A5AD162F815}"/>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6614088" y="1916146"/>
              <a:ext cx="1728000" cy="1506675"/>
            </a:xfrm>
            <a:prstGeom prst="rect">
              <a:avLst/>
            </a:prstGeom>
          </p:spPr>
        </p:pic>
        <p:pic>
          <p:nvPicPr>
            <p:cNvPr id="26" name="Picture 2">
              <a:extLst>
                <a:ext uri="{FF2B5EF4-FFF2-40B4-BE49-F238E27FC236}">
                  <a16:creationId xmlns:a16="http://schemas.microsoft.com/office/drawing/2014/main" id="{2DF00C8A-E9BD-430E-B5ED-5E92F571CBE8}"/>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3110736" y="1923825"/>
              <a:ext cx="1728000" cy="14924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80"/>
                  </a:solidFill>
                  <a:miter lim="800000"/>
                  <a:headEnd/>
                  <a:tailEnd/>
                </a14:hiddenLine>
              </a:ext>
            </a:extLst>
          </p:spPr>
        </p:pic>
      </p:grpSp>
    </p:spTree>
    <p:extLst>
      <p:ext uri="{BB962C8B-B14F-4D97-AF65-F5344CB8AC3E}">
        <p14:creationId xmlns:p14="http://schemas.microsoft.com/office/powerpoint/2010/main" val="1698968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C65EDB82-6685-02A3-C492-99A6475E65B3}"/>
              </a:ext>
            </a:extLst>
          </p:cNvPr>
          <p:cNvSpPr/>
          <p:nvPr/>
        </p:nvSpPr>
        <p:spPr>
          <a:xfrm>
            <a:off x="193826" y="0"/>
            <a:ext cx="2393732" cy="6858000"/>
          </a:xfrm>
          <a:prstGeom prst="rect">
            <a:avLst/>
          </a:prstGeom>
          <a:solidFill>
            <a:srgbClr val="3CB3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 name="Заголовок 1">
            <a:extLst>
              <a:ext uri="{FF2B5EF4-FFF2-40B4-BE49-F238E27FC236}">
                <a16:creationId xmlns:a16="http://schemas.microsoft.com/office/drawing/2014/main" id="{445CDCB6-410A-49E3-A0C6-580076724A5D}"/>
              </a:ext>
            </a:extLst>
          </p:cNvPr>
          <p:cNvSpPr>
            <a:spLocks noGrp="1"/>
          </p:cNvSpPr>
          <p:nvPr>
            <p:ph type="title"/>
          </p:nvPr>
        </p:nvSpPr>
        <p:spPr>
          <a:xfrm>
            <a:off x="174370" y="243394"/>
            <a:ext cx="2434508" cy="1974512"/>
          </a:xfrm>
        </p:spPr>
        <p:txBody>
          <a:bodyPr>
            <a:noAutofit/>
          </a:bodyPr>
          <a:lstStyle/>
          <a:p>
            <a:pPr algn="ctr"/>
            <a:r>
              <a:rPr lang="ru-RU" sz="3200" b="1" dirty="0">
                <a:solidFill>
                  <a:schemeClr val="bg1"/>
                </a:solidFill>
                <a:effectLst>
                  <a:outerShdw blurRad="38100" dist="38100" dir="2700000" algn="tl">
                    <a:srgbClr val="000000">
                      <a:alpha val="43137"/>
                    </a:srgbClr>
                  </a:outerShdw>
                </a:effectLst>
              </a:rPr>
              <a:t>Глобально</a:t>
            </a:r>
            <a:r>
              <a:rPr lang="en-US" sz="3200" b="1" dirty="0">
                <a:solidFill>
                  <a:schemeClr val="bg1"/>
                </a:solidFill>
                <a:effectLst>
                  <a:outerShdw blurRad="38100" dist="38100" dir="2700000" algn="tl">
                    <a:srgbClr val="000000">
                      <a:alpha val="43137"/>
                    </a:srgbClr>
                  </a:outerShdw>
                </a:effectLst>
              </a:rPr>
              <a:t> </a:t>
            </a:r>
            <a:r>
              <a:rPr lang="ru-RU" sz="3200" b="1" dirty="0">
                <a:solidFill>
                  <a:schemeClr val="bg1"/>
                </a:solidFill>
                <a:effectLst>
                  <a:outerShdw blurRad="38100" dist="38100" dir="2700000" algn="tl">
                    <a:srgbClr val="000000">
                      <a:alpha val="43137"/>
                    </a:srgbClr>
                  </a:outerShdw>
                </a:effectLst>
              </a:rPr>
              <a:t>значимые виды </a:t>
            </a:r>
            <a:r>
              <a:rPr lang="ru-RU" sz="2400" b="1" dirty="0">
                <a:solidFill>
                  <a:schemeClr val="bg1"/>
                </a:solidFill>
                <a:effectLst>
                  <a:outerShdw blurRad="38100" dist="38100" dir="2700000" algn="tl">
                    <a:srgbClr val="000000">
                      <a:alpha val="43137"/>
                    </a:srgbClr>
                  </a:outerShdw>
                </a:effectLst>
              </a:rPr>
              <a:t>биоразнообразия</a:t>
            </a:r>
            <a:r>
              <a:rPr lang="ru-RU" sz="3200" b="1" dirty="0">
                <a:solidFill>
                  <a:schemeClr val="bg1"/>
                </a:solidFill>
                <a:effectLst>
                  <a:outerShdw blurRad="38100" dist="38100" dir="2700000" algn="tl">
                    <a:srgbClr val="000000">
                      <a:alpha val="43137"/>
                    </a:srgbClr>
                  </a:outerShdw>
                </a:effectLst>
              </a:rPr>
              <a:t>  </a:t>
            </a:r>
          </a:p>
        </p:txBody>
      </p:sp>
      <p:sp>
        <p:nvSpPr>
          <p:cNvPr id="3" name="Объект 2">
            <a:extLst>
              <a:ext uri="{FF2B5EF4-FFF2-40B4-BE49-F238E27FC236}">
                <a16:creationId xmlns:a16="http://schemas.microsoft.com/office/drawing/2014/main" id="{D14B5BF9-8AB1-4F20-91AE-9E364067679C}"/>
              </a:ext>
            </a:extLst>
          </p:cNvPr>
          <p:cNvSpPr>
            <a:spLocks noGrp="1"/>
          </p:cNvSpPr>
          <p:nvPr>
            <p:ph idx="1"/>
          </p:nvPr>
        </p:nvSpPr>
        <p:spPr>
          <a:xfrm>
            <a:off x="2628334" y="622570"/>
            <a:ext cx="4876800" cy="2114048"/>
          </a:xfrm>
        </p:spPr>
        <p:txBody>
          <a:bodyPr>
            <a:noAutofit/>
          </a:bodyPr>
          <a:lstStyle/>
          <a:p>
            <a:pPr marL="0" indent="0">
              <a:buNone/>
            </a:pPr>
            <a:r>
              <a:rPr lang="ru-RU" sz="4000" b="1" dirty="0">
                <a:solidFill>
                  <a:srgbClr val="00B050"/>
                </a:solidFill>
                <a:effectLst/>
                <a:latin typeface="Calibri" panose="020F0502020204030204" pitchFamily="34" charset="0"/>
                <a:ea typeface="Calibri" panose="020F0502020204030204" pitchFamily="34" charset="0"/>
              </a:rPr>
              <a:t>11 видов </a:t>
            </a:r>
            <a:r>
              <a:rPr lang="ru-RU" b="1" dirty="0">
                <a:effectLst/>
                <a:latin typeface="Calibri" panose="020F0502020204030204" pitchFamily="34" charset="0"/>
                <a:ea typeface="Calibri" panose="020F0502020204030204" pitchFamily="34" charset="0"/>
              </a:rPr>
              <a:t>растений, имеющих глобальное значение для мировой селекции: </a:t>
            </a:r>
            <a:endParaRPr lang="ru-RU" b="1" dirty="0"/>
          </a:p>
        </p:txBody>
      </p:sp>
      <p:sp>
        <p:nvSpPr>
          <p:cNvPr id="5" name="TextBox 4">
            <a:extLst>
              <a:ext uri="{FF2B5EF4-FFF2-40B4-BE49-F238E27FC236}">
                <a16:creationId xmlns:a16="http://schemas.microsoft.com/office/drawing/2014/main" id="{A85F09AE-8733-4AF6-A725-22BC4EFBFC4C}"/>
              </a:ext>
            </a:extLst>
          </p:cNvPr>
          <p:cNvSpPr txBox="1"/>
          <p:nvPr/>
        </p:nvSpPr>
        <p:spPr>
          <a:xfrm>
            <a:off x="2629668" y="2479542"/>
            <a:ext cx="4917823" cy="2862322"/>
          </a:xfrm>
          <a:prstGeom prst="rect">
            <a:avLst/>
          </a:prstGeom>
          <a:noFill/>
        </p:spPr>
        <p:txBody>
          <a:bodyPr wrap="square">
            <a:spAutoFit/>
          </a:bodyPr>
          <a:lstStyle/>
          <a:p>
            <a:pPr marL="180975" indent="-180975">
              <a:buFont typeface="Arial" panose="020B0604020202020204" pitchFamily="34" charset="0"/>
              <a:buChar char="•"/>
            </a:pPr>
            <a:r>
              <a:rPr lang="ru-RU" sz="2000" i="1" dirty="0" err="1">
                <a:effectLst/>
                <a:latin typeface="Calibri" panose="020F0502020204030204" pitchFamily="34" charset="0"/>
                <a:ea typeface="Calibri" panose="020F0502020204030204" pitchFamily="34" charset="0"/>
              </a:rPr>
              <a:t>Яменники</a:t>
            </a:r>
            <a:r>
              <a:rPr lang="ru-RU" sz="2000" i="1" dirty="0">
                <a:effectLst/>
                <a:latin typeface="Calibri" panose="020F0502020204030204" pitchFamily="34" charset="0"/>
                <a:ea typeface="Calibri" panose="020F0502020204030204" pitchFamily="34" charset="0"/>
              </a:rPr>
              <a:t> </a:t>
            </a:r>
            <a:r>
              <a:rPr lang="ru-RU" sz="2000" i="1" dirty="0" err="1">
                <a:effectLst/>
                <a:latin typeface="Calibri" panose="020F0502020204030204" pitchFamily="34" charset="0"/>
                <a:ea typeface="Calibri" panose="020F0502020204030204" pitchFamily="34" charset="0"/>
              </a:rPr>
              <a:t>Hordeum</a:t>
            </a:r>
            <a:r>
              <a:rPr lang="ru-RU" sz="2000" i="1" dirty="0">
                <a:effectLst/>
                <a:latin typeface="Calibri" panose="020F0502020204030204" pitchFamily="34" charset="0"/>
                <a:ea typeface="Calibri" panose="020F0502020204030204" pitchFamily="34" charset="0"/>
              </a:rPr>
              <a:t> </a:t>
            </a:r>
            <a:r>
              <a:rPr lang="ru-RU" sz="2000" i="1" dirty="0" err="1">
                <a:effectLst/>
                <a:latin typeface="Calibri" panose="020F0502020204030204" pitchFamily="34" charset="0"/>
                <a:ea typeface="Calibri" panose="020F0502020204030204" pitchFamily="34" charset="0"/>
              </a:rPr>
              <a:t>bulbosum</a:t>
            </a:r>
            <a:r>
              <a:rPr lang="ru-RU" sz="2000" i="1" dirty="0">
                <a:effectLst/>
                <a:latin typeface="Calibri" panose="020F0502020204030204" pitchFamily="34" charset="0"/>
                <a:ea typeface="Calibri" panose="020F0502020204030204" pitchFamily="34" charset="0"/>
              </a:rPr>
              <a:t>, </a:t>
            </a:r>
          </a:p>
          <a:p>
            <a:pPr marL="180975" indent="-180975">
              <a:buFont typeface="Arial" panose="020B0604020202020204" pitchFamily="34" charset="0"/>
              <a:buChar char="•"/>
            </a:pPr>
            <a:r>
              <a:rPr lang="ru-RU" sz="2000" i="1" dirty="0">
                <a:effectLst/>
                <a:latin typeface="Calibri" panose="020F0502020204030204" pitchFamily="34" charset="0"/>
                <a:ea typeface="Calibri" panose="020F0502020204030204" pitchFamily="34" charset="0"/>
              </a:rPr>
              <a:t>Рябчик </a:t>
            </a:r>
            <a:r>
              <a:rPr lang="ru-RU" sz="2000" i="1" dirty="0" err="1">
                <a:latin typeface="Calibri" panose="020F0502020204030204" pitchFamily="34" charset="0"/>
                <a:ea typeface="Calibri" panose="020F0502020204030204" pitchFamily="34" charset="0"/>
              </a:rPr>
              <a:t>Регеля</a:t>
            </a:r>
            <a:r>
              <a:rPr lang="ru-RU" sz="2000" i="1" dirty="0">
                <a:latin typeface="Calibri" panose="020F0502020204030204" pitchFamily="34" charset="0"/>
                <a:ea typeface="Calibri" panose="020F0502020204030204" pitchFamily="34" charset="0"/>
              </a:rPr>
              <a:t> </a:t>
            </a:r>
            <a:r>
              <a:rPr lang="ru-RU" sz="2000" i="1" dirty="0" err="1">
                <a:effectLst/>
                <a:latin typeface="Calibri" panose="020F0502020204030204" pitchFamily="34" charset="0"/>
                <a:ea typeface="Calibri" panose="020F0502020204030204" pitchFamily="34" charset="0"/>
              </a:rPr>
              <a:t>Fritillaria</a:t>
            </a:r>
            <a:r>
              <a:rPr lang="ru-RU" sz="2000" i="1" dirty="0">
                <a:effectLst/>
                <a:latin typeface="Calibri" panose="020F0502020204030204" pitchFamily="34" charset="0"/>
                <a:ea typeface="Calibri" panose="020F0502020204030204" pitchFamily="34" charset="0"/>
              </a:rPr>
              <a:t> </a:t>
            </a:r>
            <a:r>
              <a:rPr lang="ru-RU" sz="2000" i="1" dirty="0" err="1">
                <a:effectLst/>
                <a:latin typeface="Calibri" panose="020F0502020204030204" pitchFamily="34" charset="0"/>
                <a:ea typeface="Calibri" panose="020F0502020204030204" pitchFamily="34" charset="0"/>
              </a:rPr>
              <a:t>regelii</a:t>
            </a:r>
            <a:r>
              <a:rPr lang="ru-RU" sz="2000" i="1" dirty="0">
                <a:effectLst/>
                <a:latin typeface="Calibri" panose="020F0502020204030204" pitchFamily="34" charset="0"/>
                <a:ea typeface="Calibri" panose="020F0502020204030204" pitchFamily="34" charset="0"/>
              </a:rPr>
              <a:t>, </a:t>
            </a:r>
          </a:p>
          <a:p>
            <a:pPr marL="180975" indent="-180975">
              <a:buFont typeface="Arial" panose="020B0604020202020204" pitchFamily="34" charset="0"/>
              <a:buChar char="•"/>
            </a:pPr>
            <a:r>
              <a:rPr lang="ru-RU" sz="2000" i="1" dirty="0">
                <a:effectLst/>
                <a:latin typeface="Calibri" panose="020F0502020204030204" pitchFamily="34" charset="0"/>
                <a:ea typeface="Calibri" panose="020F0502020204030204" pitchFamily="34" charset="0"/>
              </a:rPr>
              <a:t>Тюльпан </a:t>
            </a:r>
            <a:r>
              <a:rPr lang="ru-RU" sz="2000" i="1" dirty="0" err="1">
                <a:effectLst/>
                <a:latin typeface="Calibri" panose="020F0502020204030204" pitchFamily="34" charset="0"/>
                <a:ea typeface="Calibri" panose="020F0502020204030204" pitchFamily="34" charset="0"/>
              </a:rPr>
              <a:t>почтипятилистный</a:t>
            </a:r>
            <a:r>
              <a:rPr lang="ru-RU" sz="2000" i="1" dirty="0">
                <a:effectLst/>
                <a:latin typeface="Calibri" panose="020F0502020204030204" pitchFamily="34" charset="0"/>
                <a:ea typeface="Calibri" panose="020F0502020204030204" pitchFamily="34" charset="0"/>
              </a:rPr>
              <a:t> </a:t>
            </a:r>
            <a:br>
              <a:rPr lang="ru-RU" sz="2000" i="1" dirty="0">
                <a:effectLst/>
                <a:latin typeface="Calibri" panose="020F0502020204030204" pitchFamily="34" charset="0"/>
                <a:ea typeface="Calibri" panose="020F0502020204030204" pitchFamily="34" charset="0"/>
              </a:rPr>
            </a:br>
            <a:r>
              <a:rPr lang="ru-RU" sz="2000" i="1" dirty="0" err="1">
                <a:effectLst/>
                <a:latin typeface="Calibri" panose="020F0502020204030204" pitchFamily="34" charset="0"/>
                <a:ea typeface="Calibri" panose="020F0502020204030204" pitchFamily="34" charset="0"/>
              </a:rPr>
              <a:t>Tulipa</a:t>
            </a:r>
            <a:r>
              <a:rPr lang="ru-RU" sz="2000" i="1" dirty="0">
                <a:effectLst/>
                <a:latin typeface="Calibri" panose="020F0502020204030204" pitchFamily="34" charset="0"/>
                <a:ea typeface="Calibri" panose="020F0502020204030204" pitchFamily="34" charset="0"/>
              </a:rPr>
              <a:t> </a:t>
            </a:r>
            <a:r>
              <a:rPr lang="ru-RU" sz="2000" i="1" dirty="0" err="1">
                <a:effectLst/>
                <a:latin typeface="Calibri" panose="020F0502020204030204" pitchFamily="34" charset="0"/>
                <a:ea typeface="Calibri" panose="020F0502020204030204" pitchFamily="34" charset="0"/>
              </a:rPr>
              <a:t>subquinquefolia</a:t>
            </a:r>
            <a:r>
              <a:rPr lang="ru-RU" sz="2000" i="1" dirty="0">
                <a:effectLst/>
                <a:latin typeface="Calibri" panose="020F0502020204030204" pitchFamily="34" charset="0"/>
                <a:ea typeface="Calibri" panose="020F0502020204030204" pitchFamily="34" charset="0"/>
              </a:rPr>
              <a:t>, </a:t>
            </a:r>
          </a:p>
          <a:p>
            <a:pPr marL="180975" indent="-180975">
              <a:buFont typeface="Arial" panose="020B0604020202020204" pitchFamily="34" charset="0"/>
              <a:buChar char="•"/>
            </a:pPr>
            <a:r>
              <a:rPr lang="ru-RU" sz="2000" i="1" dirty="0">
                <a:latin typeface="Calibri" panose="020F0502020204030204" pitchFamily="34" charset="0"/>
                <a:ea typeface="Calibri" panose="020F0502020204030204" pitchFamily="34" charset="0"/>
              </a:rPr>
              <a:t>Лишайники </a:t>
            </a:r>
            <a:r>
              <a:rPr lang="ru-RU" sz="2000" i="1" dirty="0" err="1">
                <a:latin typeface="Calibri" panose="020F0502020204030204" pitchFamily="34" charset="0"/>
                <a:ea typeface="Calibri" panose="020F0502020204030204" pitchFamily="34" charset="0"/>
              </a:rPr>
              <a:t>Aspicilia</a:t>
            </a:r>
            <a:r>
              <a:rPr lang="ru-RU" sz="2000" i="1" dirty="0">
                <a:latin typeface="Calibri" panose="020F0502020204030204" pitchFamily="34" charset="0"/>
                <a:ea typeface="Calibri" panose="020F0502020204030204" pitchFamily="34" charset="0"/>
              </a:rPr>
              <a:t> </a:t>
            </a:r>
            <a:r>
              <a:rPr lang="ru-RU" sz="2000" i="1" dirty="0" err="1">
                <a:latin typeface="Calibri" panose="020F0502020204030204" pitchFamily="34" charset="0"/>
                <a:ea typeface="Calibri" panose="020F0502020204030204" pitchFamily="34" charset="0"/>
              </a:rPr>
              <a:t>oxneriana</a:t>
            </a:r>
            <a:r>
              <a:rPr lang="ru-RU" sz="2000" i="1" dirty="0">
                <a:latin typeface="Calibri" panose="020F0502020204030204" pitchFamily="34" charset="0"/>
                <a:ea typeface="Calibri" panose="020F0502020204030204" pitchFamily="34" charset="0"/>
              </a:rPr>
              <a:t>, </a:t>
            </a:r>
          </a:p>
          <a:p>
            <a:pPr marL="180975" indent="-180975">
              <a:buFont typeface="Arial" panose="020B0604020202020204" pitchFamily="34" charset="0"/>
              <a:buChar char="•"/>
            </a:pPr>
            <a:r>
              <a:rPr lang="ru-RU" sz="2000" i="1" dirty="0">
                <a:effectLst/>
                <a:latin typeface="Calibri" panose="020F0502020204030204" pitchFamily="34" charset="0"/>
                <a:ea typeface="Calibri" panose="020F0502020204030204" pitchFamily="34" charset="0"/>
              </a:rPr>
              <a:t>Гранат обыкновенный </a:t>
            </a:r>
            <a:r>
              <a:rPr lang="ru-RU" sz="2000" i="1" dirty="0" err="1">
                <a:effectLst/>
                <a:latin typeface="Calibri" panose="020F0502020204030204" pitchFamily="34" charset="0"/>
                <a:ea typeface="Calibri" panose="020F0502020204030204" pitchFamily="34" charset="0"/>
              </a:rPr>
              <a:t>Punica</a:t>
            </a:r>
            <a:r>
              <a:rPr lang="ru-RU" sz="2000" i="1" dirty="0">
                <a:effectLst/>
                <a:latin typeface="Calibri" panose="020F0502020204030204" pitchFamily="34" charset="0"/>
                <a:ea typeface="Calibri" panose="020F0502020204030204" pitchFamily="34" charset="0"/>
              </a:rPr>
              <a:t> </a:t>
            </a:r>
            <a:r>
              <a:rPr lang="ru-RU" sz="2000" i="1" dirty="0" err="1">
                <a:effectLst/>
                <a:latin typeface="Calibri" panose="020F0502020204030204" pitchFamily="34" charset="0"/>
                <a:ea typeface="Calibri" panose="020F0502020204030204" pitchFamily="34" charset="0"/>
              </a:rPr>
              <a:t>granatum</a:t>
            </a:r>
            <a:r>
              <a:rPr lang="ru-RU" sz="2000" i="1" dirty="0">
                <a:effectLst/>
                <a:latin typeface="Calibri" panose="020F0502020204030204" pitchFamily="34" charset="0"/>
                <a:ea typeface="Calibri" panose="020F0502020204030204" pitchFamily="34" charset="0"/>
              </a:rPr>
              <a:t>, </a:t>
            </a:r>
          </a:p>
          <a:p>
            <a:pPr marL="180975" indent="-180975">
              <a:buFont typeface="Arial" panose="020B0604020202020204" pitchFamily="34" charset="0"/>
              <a:buChar char="•"/>
            </a:pPr>
            <a:r>
              <a:rPr lang="ru-RU" sz="2000" i="1" dirty="0">
                <a:effectLst/>
                <a:latin typeface="Calibri" panose="020F0502020204030204" pitchFamily="34" charset="0"/>
                <a:ea typeface="Calibri" panose="020F0502020204030204" pitchFamily="34" charset="0"/>
              </a:rPr>
              <a:t>Инжир обыкновенный </a:t>
            </a:r>
            <a:r>
              <a:rPr lang="ru-RU" sz="2000" i="1" dirty="0" err="1">
                <a:effectLst/>
                <a:latin typeface="Calibri" panose="020F0502020204030204" pitchFamily="34" charset="0"/>
                <a:ea typeface="Calibri" panose="020F0502020204030204" pitchFamily="34" charset="0"/>
              </a:rPr>
              <a:t>Ficus</a:t>
            </a:r>
            <a:r>
              <a:rPr lang="ru-RU" sz="2000" i="1" dirty="0">
                <a:effectLst/>
                <a:latin typeface="Calibri" panose="020F0502020204030204" pitchFamily="34" charset="0"/>
                <a:ea typeface="Calibri" panose="020F0502020204030204" pitchFamily="34" charset="0"/>
              </a:rPr>
              <a:t> </a:t>
            </a:r>
            <a:r>
              <a:rPr lang="ru-RU" sz="2000" i="1" dirty="0" err="1">
                <a:effectLst/>
                <a:latin typeface="Calibri" panose="020F0502020204030204" pitchFamily="34" charset="0"/>
                <a:ea typeface="Calibri" panose="020F0502020204030204" pitchFamily="34" charset="0"/>
              </a:rPr>
              <a:t>carica</a:t>
            </a:r>
            <a:r>
              <a:rPr lang="ru-RU" sz="2000" i="1" dirty="0">
                <a:effectLst/>
                <a:latin typeface="Calibri" panose="020F0502020204030204" pitchFamily="34" charset="0"/>
                <a:ea typeface="Calibri" panose="020F0502020204030204" pitchFamily="34" charset="0"/>
              </a:rPr>
              <a:t>, </a:t>
            </a:r>
          </a:p>
          <a:p>
            <a:pPr marL="180975" indent="-180975">
              <a:buFont typeface="Arial" panose="020B0604020202020204" pitchFamily="34" charset="0"/>
              <a:buChar char="•"/>
            </a:pPr>
            <a:r>
              <a:rPr lang="ru-RU" sz="2000" i="1" dirty="0">
                <a:effectLst/>
                <a:latin typeface="Calibri" panose="020F0502020204030204" pitchFamily="34" charset="0"/>
                <a:ea typeface="Calibri" panose="020F0502020204030204" pitchFamily="34" charset="0"/>
              </a:rPr>
              <a:t>Орех грецкий </a:t>
            </a:r>
            <a:r>
              <a:rPr lang="ru-RU" sz="2000" i="1" dirty="0" err="1">
                <a:effectLst/>
                <a:latin typeface="Calibri" panose="020F0502020204030204" pitchFamily="34" charset="0"/>
                <a:ea typeface="Calibri" panose="020F0502020204030204" pitchFamily="34" charset="0"/>
              </a:rPr>
              <a:t>Juglans</a:t>
            </a:r>
            <a:r>
              <a:rPr lang="ru-RU" sz="2000" i="1" dirty="0">
                <a:effectLst/>
                <a:latin typeface="Calibri" panose="020F0502020204030204" pitchFamily="34" charset="0"/>
                <a:ea typeface="Calibri" panose="020F0502020204030204" pitchFamily="34" charset="0"/>
              </a:rPr>
              <a:t> </a:t>
            </a:r>
            <a:r>
              <a:rPr lang="ru-RU" sz="2000" i="1" dirty="0" err="1">
                <a:effectLst/>
                <a:latin typeface="Calibri" panose="020F0502020204030204" pitchFamily="34" charset="0"/>
                <a:ea typeface="Calibri" panose="020F0502020204030204" pitchFamily="34" charset="0"/>
              </a:rPr>
              <a:t>regia</a:t>
            </a:r>
            <a:r>
              <a:rPr lang="ru-RU" sz="2000" i="1" dirty="0">
                <a:effectLst/>
                <a:latin typeface="Calibri" panose="020F0502020204030204" pitchFamily="34" charset="0"/>
                <a:ea typeface="Calibri" panose="020F0502020204030204" pitchFamily="34" charset="0"/>
              </a:rPr>
              <a:t>, </a:t>
            </a:r>
          </a:p>
          <a:p>
            <a:pPr marL="180975" indent="-180975">
              <a:buFont typeface="Arial" panose="020B0604020202020204" pitchFamily="34" charset="0"/>
              <a:buChar char="•"/>
            </a:pPr>
            <a:r>
              <a:rPr lang="ru-RU" sz="2000" i="1" dirty="0">
                <a:latin typeface="Calibri" panose="020F0502020204030204" pitchFamily="34" charset="0"/>
                <a:ea typeface="Calibri" panose="020F0502020204030204" pitchFamily="34" charset="0"/>
              </a:rPr>
              <a:t>Фисташка обыкновенная </a:t>
            </a:r>
            <a:r>
              <a:rPr lang="ru-RU" sz="2000" i="1" dirty="0" err="1">
                <a:effectLst/>
                <a:latin typeface="Calibri" panose="020F0502020204030204" pitchFamily="34" charset="0"/>
                <a:ea typeface="Calibri" panose="020F0502020204030204" pitchFamily="34" charset="0"/>
              </a:rPr>
              <a:t>Pistasio</a:t>
            </a:r>
            <a:r>
              <a:rPr lang="ru-RU" sz="2000" i="1" dirty="0">
                <a:effectLst/>
                <a:latin typeface="Calibri" panose="020F0502020204030204" pitchFamily="34" charset="0"/>
                <a:ea typeface="Calibri" panose="020F0502020204030204" pitchFamily="34" charset="0"/>
              </a:rPr>
              <a:t> </a:t>
            </a:r>
            <a:r>
              <a:rPr lang="ru-RU" sz="2000" i="1" dirty="0" err="1">
                <a:effectLst/>
                <a:latin typeface="Calibri" panose="020F0502020204030204" pitchFamily="34" charset="0"/>
                <a:ea typeface="Calibri" panose="020F0502020204030204" pitchFamily="34" charset="0"/>
              </a:rPr>
              <a:t>verae</a:t>
            </a:r>
            <a:r>
              <a:rPr lang="ru-RU" sz="2000" dirty="0">
                <a:effectLst/>
                <a:latin typeface="Calibri" panose="020F0502020204030204" pitchFamily="34" charset="0"/>
                <a:ea typeface="Calibri" panose="020F0502020204030204" pitchFamily="34" charset="0"/>
              </a:rPr>
              <a:t> </a:t>
            </a:r>
            <a:endParaRPr lang="ru-RU" sz="2000" dirty="0"/>
          </a:p>
        </p:txBody>
      </p:sp>
      <p:sp>
        <p:nvSpPr>
          <p:cNvPr id="6" name="Объект 2">
            <a:extLst>
              <a:ext uri="{FF2B5EF4-FFF2-40B4-BE49-F238E27FC236}">
                <a16:creationId xmlns:a16="http://schemas.microsoft.com/office/drawing/2014/main" id="{F559E1EA-DBD4-41CC-9F93-A7D7282B0B73}"/>
              </a:ext>
            </a:extLst>
          </p:cNvPr>
          <p:cNvSpPr txBox="1">
            <a:spLocks/>
          </p:cNvSpPr>
          <p:nvPr/>
        </p:nvSpPr>
        <p:spPr>
          <a:xfrm>
            <a:off x="7505134" y="1775327"/>
            <a:ext cx="4876800" cy="7042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ru-RU" sz="2400" b="1" dirty="0">
                <a:effectLst/>
                <a:latin typeface="Calibri" panose="020F0502020204030204" pitchFamily="34" charset="0"/>
                <a:ea typeface="Calibri" panose="020F0502020204030204" pitchFamily="34" charset="0"/>
              </a:rPr>
              <a:t>Красную книгу МСОП </a:t>
            </a:r>
            <a:r>
              <a:rPr lang="ru-RU" sz="3200" b="1" dirty="0">
                <a:solidFill>
                  <a:srgbClr val="00B050"/>
                </a:solidFill>
                <a:effectLst/>
                <a:latin typeface="Calibri" panose="020F0502020204030204" pitchFamily="34" charset="0"/>
                <a:ea typeface="Calibri" panose="020F0502020204030204" pitchFamily="34" charset="0"/>
              </a:rPr>
              <a:t>2 вида</a:t>
            </a:r>
            <a:r>
              <a:rPr lang="ru-RU" sz="3200" b="1" dirty="0">
                <a:latin typeface="Calibri" panose="020F0502020204030204" pitchFamily="34" charset="0"/>
                <a:ea typeface="Calibri" panose="020F0502020204030204" pitchFamily="34" charset="0"/>
              </a:rPr>
              <a:t> </a:t>
            </a:r>
            <a:endParaRPr lang="ru-RU" sz="4000" b="1" dirty="0"/>
          </a:p>
        </p:txBody>
      </p:sp>
      <p:sp>
        <p:nvSpPr>
          <p:cNvPr id="8" name="TextBox 7">
            <a:extLst>
              <a:ext uri="{FF2B5EF4-FFF2-40B4-BE49-F238E27FC236}">
                <a16:creationId xmlns:a16="http://schemas.microsoft.com/office/drawing/2014/main" id="{7E62D85B-205D-4507-A44D-1DAB02EA5F03}"/>
              </a:ext>
            </a:extLst>
          </p:cNvPr>
          <p:cNvSpPr txBox="1"/>
          <p:nvPr/>
        </p:nvSpPr>
        <p:spPr>
          <a:xfrm>
            <a:off x="7545910" y="2382675"/>
            <a:ext cx="4646089" cy="707886"/>
          </a:xfrm>
          <a:prstGeom prst="rect">
            <a:avLst/>
          </a:prstGeom>
          <a:noFill/>
        </p:spPr>
        <p:txBody>
          <a:bodyPr wrap="square">
            <a:spAutoFit/>
          </a:bodyPr>
          <a:lstStyle/>
          <a:p>
            <a:pPr marL="174625" indent="-174625">
              <a:buFont typeface="Arial" panose="020B0604020202020204" pitchFamily="34" charset="0"/>
              <a:buChar char="•"/>
            </a:pPr>
            <a:r>
              <a:rPr lang="ru-RU" sz="2000" dirty="0">
                <a:effectLst/>
                <a:ea typeface="Calibri" panose="020F0502020204030204" pitchFamily="34" charset="0"/>
              </a:rPr>
              <a:t>Свидина </a:t>
            </a:r>
            <a:r>
              <a:rPr lang="ru-RU" sz="2000" dirty="0" err="1">
                <a:effectLst/>
                <a:ea typeface="Calibri" panose="020F0502020204030204" pitchFamily="34" charset="0"/>
              </a:rPr>
              <a:t>дарвазская</a:t>
            </a:r>
            <a:r>
              <a:rPr lang="ru-RU" sz="2000" dirty="0">
                <a:effectLst/>
                <a:ea typeface="Calibri" panose="020F0502020204030204" pitchFamily="34" charset="0"/>
              </a:rPr>
              <a:t> </a:t>
            </a:r>
            <a:r>
              <a:rPr lang="ru-RU" sz="2000" i="1" dirty="0" err="1">
                <a:effectLst/>
                <a:ea typeface="Calibri" panose="020F0502020204030204" pitchFamily="34" charset="0"/>
              </a:rPr>
              <a:t>Swida</a:t>
            </a:r>
            <a:r>
              <a:rPr lang="ru-RU" sz="2000" i="1" dirty="0">
                <a:effectLst/>
                <a:ea typeface="Calibri" panose="020F0502020204030204" pitchFamily="34" charset="0"/>
              </a:rPr>
              <a:t> </a:t>
            </a:r>
            <a:r>
              <a:rPr lang="ru-RU" sz="2000" i="1" dirty="0" err="1">
                <a:effectLst/>
                <a:ea typeface="Calibri" panose="020F0502020204030204" pitchFamily="34" charset="0"/>
              </a:rPr>
              <a:t>darvasica</a:t>
            </a:r>
            <a:r>
              <a:rPr lang="ru-RU" sz="2000" dirty="0">
                <a:effectLst/>
                <a:ea typeface="Calibri" panose="020F0502020204030204" pitchFamily="34" charset="0"/>
              </a:rPr>
              <a:t> и </a:t>
            </a:r>
          </a:p>
          <a:p>
            <a:pPr marL="174625" indent="-174625">
              <a:buFont typeface="Arial" panose="020B0604020202020204" pitchFamily="34" charset="0"/>
              <a:buChar char="•"/>
            </a:pPr>
            <a:r>
              <a:rPr lang="ru-RU" sz="2000" dirty="0">
                <a:effectLst/>
                <a:ea typeface="Calibri" panose="020F0502020204030204" pitchFamily="34" charset="0"/>
              </a:rPr>
              <a:t>Яблоня </a:t>
            </a:r>
            <a:r>
              <a:rPr lang="ru-RU" sz="2000" dirty="0" err="1">
                <a:effectLst/>
                <a:ea typeface="Calibri" panose="020F0502020204030204" pitchFamily="34" charset="0"/>
              </a:rPr>
              <a:t>Сиверса</a:t>
            </a:r>
            <a:r>
              <a:rPr lang="ru-RU" sz="2000" i="1" dirty="0">
                <a:effectLst/>
                <a:ea typeface="Calibri" panose="020F0502020204030204" pitchFamily="34" charset="0"/>
              </a:rPr>
              <a:t> </a:t>
            </a:r>
            <a:r>
              <a:rPr lang="ru-RU" sz="2000" i="1" dirty="0" err="1">
                <a:effectLst/>
                <a:ea typeface="Calibri" panose="020F0502020204030204" pitchFamily="34" charset="0"/>
              </a:rPr>
              <a:t>Malus</a:t>
            </a:r>
            <a:r>
              <a:rPr lang="ru-RU" sz="2000" i="1" dirty="0">
                <a:effectLst/>
                <a:ea typeface="Calibri" panose="020F0502020204030204" pitchFamily="34" charset="0"/>
              </a:rPr>
              <a:t> </a:t>
            </a:r>
            <a:r>
              <a:rPr lang="ru-RU" sz="2000" i="1" dirty="0" err="1">
                <a:effectLst/>
                <a:ea typeface="Calibri" panose="020F0502020204030204" pitchFamily="34" charset="0"/>
              </a:rPr>
              <a:t>sieversii</a:t>
            </a:r>
            <a:endParaRPr lang="ru-RU" sz="2000" dirty="0"/>
          </a:p>
        </p:txBody>
      </p:sp>
      <p:sp>
        <p:nvSpPr>
          <p:cNvPr id="10" name="TextBox 9">
            <a:extLst>
              <a:ext uri="{FF2B5EF4-FFF2-40B4-BE49-F238E27FC236}">
                <a16:creationId xmlns:a16="http://schemas.microsoft.com/office/drawing/2014/main" id="{9F90A1E7-7EBF-4538-A1E8-73BAA1A4A6DB}"/>
              </a:ext>
            </a:extLst>
          </p:cNvPr>
          <p:cNvSpPr txBox="1"/>
          <p:nvPr/>
        </p:nvSpPr>
        <p:spPr>
          <a:xfrm>
            <a:off x="7508295" y="3697909"/>
            <a:ext cx="2435239" cy="523220"/>
          </a:xfrm>
          <a:prstGeom prst="rect">
            <a:avLst/>
          </a:prstGeom>
          <a:noFill/>
        </p:spPr>
        <p:txBody>
          <a:bodyPr wrap="square">
            <a:spAutoFit/>
          </a:bodyPr>
          <a:lstStyle/>
          <a:p>
            <a:r>
              <a:rPr lang="ru-RU" sz="2800" b="1" dirty="0">
                <a:effectLst/>
                <a:latin typeface="Calibri" panose="020F0502020204030204" pitchFamily="34" charset="0"/>
                <a:ea typeface="Calibri" panose="020F0502020204030204" pitchFamily="34" charset="0"/>
              </a:rPr>
              <a:t>Из животных </a:t>
            </a:r>
            <a:endParaRPr lang="ru-RU" sz="2800" b="1" dirty="0"/>
          </a:p>
        </p:txBody>
      </p:sp>
      <p:sp>
        <p:nvSpPr>
          <p:cNvPr id="12" name="TextBox 11">
            <a:extLst>
              <a:ext uri="{FF2B5EF4-FFF2-40B4-BE49-F238E27FC236}">
                <a16:creationId xmlns:a16="http://schemas.microsoft.com/office/drawing/2014/main" id="{1FF079FC-5B6B-42C1-8E12-27084DB554E0}"/>
              </a:ext>
            </a:extLst>
          </p:cNvPr>
          <p:cNvSpPr txBox="1"/>
          <p:nvPr/>
        </p:nvSpPr>
        <p:spPr>
          <a:xfrm>
            <a:off x="7505134" y="4223005"/>
            <a:ext cx="4302378" cy="1015663"/>
          </a:xfrm>
          <a:prstGeom prst="rect">
            <a:avLst/>
          </a:prstGeom>
          <a:noFill/>
        </p:spPr>
        <p:txBody>
          <a:bodyPr wrap="square">
            <a:spAutoFit/>
          </a:bodyPr>
          <a:lstStyle/>
          <a:p>
            <a:pPr marL="174625" indent="-174625">
              <a:buFont typeface="Arial" panose="020B0604020202020204" pitchFamily="34" charset="0"/>
              <a:buChar char="•"/>
            </a:pPr>
            <a:r>
              <a:rPr lang="ru-RU" sz="2000" dirty="0">
                <a:effectLst/>
                <a:latin typeface="Calibri" panose="020F0502020204030204" pitchFamily="34" charset="0"/>
                <a:ea typeface="Calibri" panose="020F0502020204030204" pitchFamily="34" charset="0"/>
                <a:cs typeface="Calibri" panose="020F0502020204030204" pitchFamily="34" charset="0"/>
              </a:rPr>
              <a:t>Винторогий козел </a:t>
            </a:r>
            <a:r>
              <a:rPr lang="ru-RU" sz="2000" i="1" dirty="0" err="1">
                <a:effectLst/>
                <a:latin typeface="Calibri" panose="020F0502020204030204" pitchFamily="34" charset="0"/>
                <a:ea typeface="Calibri" panose="020F0502020204030204" pitchFamily="34" charset="0"/>
                <a:cs typeface="Calibri" panose="020F0502020204030204" pitchFamily="34" charset="0"/>
              </a:rPr>
              <a:t>Capra</a:t>
            </a:r>
            <a:r>
              <a:rPr lang="ru-RU" sz="2000" i="1" dirty="0">
                <a:effectLst/>
                <a:latin typeface="Calibri" panose="020F0502020204030204" pitchFamily="34" charset="0"/>
                <a:ea typeface="Calibri" panose="020F0502020204030204" pitchFamily="34" charset="0"/>
                <a:cs typeface="Calibri" panose="020F0502020204030204" pitchFamily="34" charset="0"/>
              </a:rPr>
              <a:t> </a:t>
            </a:r>
            <a:r>
              <a:rPr lang="ru-RU" sz="2000" i="1" dirty="0" err="1">
                <a:effectLst/>
                <a:latin typeface="Calibri" panose="020F0502020204030204" pitchFamily="34" charset="0"/>
                <a:ea typeface="Calibri" panose="020F0502020204030204" pitchFamily="34" charset="0"/>
                <a:cs typeface="Calibri" panose="020F0502020204030204" pitchFamily="34" charset="0"/>
              </a:rPr>
              <a:t>falconeri</a:t>
            </a:r>
            <a:r>
              <a:rPr lang="ru-RU" sz="2000" dirty="0">
                <a:effectLst/>
                <a:latin typeface="Calibri" panose="020F0502020204030204" pitchFamily="34" charset="0"/>
                <a:ea typeface="Calibri" panose="020F0502020204030204" pitchFamily="34" charset="0"/>
                <a:cs typeface="Calibri" panose="020F0502020204030204" pitchFamily="34" charset="0"/>
              </a:rPr>
              <a:t>,</a:t>
            </a:r>
          </a:p>
          <a:p>
            <a:pPr marL="174625" indent="-174625">
              <a:buFont typeface="Arial" panose="020B0604020202020204" pitchFamily="34" charset="0"/>
              <a:buChar char="•"/>
            </a:pPr>
            <a:r>
              <a:rPr lang="ru-RU" sz="2000" dirty="0">
                <a:effectLst/>
                <a:latin typeface="Calibri" panose="020F0502020204030204" pitchFamily="34" charset="0"/>
                <a:ea typeface="Calibri" panose="020F0502020204030204" pitchFamily="34" charset="0"/>
                <a:cs typeface="Calibri" panose="020F0502020204030204" pitchFamily="34" charset="0"/>
              </a:rPr>
              <a:t>Снежный барс </a:t>
            </a:r>
            <a:r>
              <a:rPr lang="ru-RU" sz="2000" i="1" dirty="0" err="1">
                <a:effectLst/>
                <a:latin typeface="Calibri" panose="020F0502020204030204" pitchFamily="34" charset="0"/>
                <a:ea typeface="Calibri" panose="020F0502020204030204" pitchFamily="34" charset="0"/>
                <a:cs typeface="Calibri" panose="020F0502020204030204" pitchFamily="34" charset="0"/>
              </a:rPr>
              <a:t>Uncia</a:t>
            </a:r>
            <a:r>
              <a:rPr lang="ru-RU" sz="2000" i="1" dirty="0">
                <a:effectLst/>
                <a:latin typeface="Calibri" panose="020F0502020204030204" pitchFamily="34" charset="0"/>
                <a:ea typeface="Calibri" panose="020F0502020204030204" pitchFamily="34" charset="0"/>
                <a:cs typeface="Calibri" panose="020F0502020204030204" pitchFamily="34" charset="0"/>
              </a:rPr>
              <a:t> </a:t>
            </a:r>
            <a:r>
              <a:rPr lang="ru-RU" sz="2000" i="1" dirty="0" err="1">
                <a:effectLst/>
                <a:latin typeface="Calibri" panose="020F0502020204030204" pitchFamily="34" charset="0"/>
                <a:ea typeface="Calibri" panose="020F0502020204030204" pitchFamily="34" charset="0"/>
                <a:cs typeface="Calibri" panose="020F0502020204030204" pitchFamily="34" charset="0"/>
              </a:rPr>
              <a:t>uncia</a:t>
            </a:r>
            <a:r>
              <a:rPr lang="ru-RU" sz="2000" i="1" dirty="0">
                <a:effectLst/>
                <a:latin typeface="Calibri" panose="020F0502020204030204" pitchFamily="34" charset="0"/>
                <a:ea typeface="Calibri" panose="020F0502020204030204" pitchFamily="34" charset="0"/>
                <a:cs typeface="Calibri" panose="020F0502020204030204" pitchFamily="34" charset="0"/>
              </a:rPr>
              <a:t> </a:t>
            </a:r>
            <a:r>
              <a:rPr lang="ru-RU" sz="2000" dirty="0">
                <a:effectLst/>
                <a:latin typeface="Calibri" panose="020F0502020204030204" pitchFamily="34" charset="0"/>
                <a:ea typeface="Calibri" panose="020F0502020204030204" pitchFamily="34" charset="0"/>
                <a:cs typeface="Calibri" panose="020F0502020204030204" pitchFamily="34" charset="0"/>
              </a:rPr>
              <a:t>и </a:t>
            </a:r>
          </a:p>
          <a:p>
            <a:pPr marL="174625" indent="-174625">
              <a:buFont typeface="Arial" panose="020B0604020202020204" pitchFamily="34" charset="0"/>
              <a:buChar char="•"/>
            </a:pPr>
            <a:r>
              <a:rPr lang="ru-RU" sz="2000" dirty="0" err="1">
                <a:effectLst/>
                <a:latin typeface="Calibri" panose="020F0502020204030204" pitchFamily="34" charset="0"/>
                <a:ea typeface="Calibri" panose="020F0502020204030204" pitchFamily="34" charset="0"/>
                <a:cs typeface="Calibri" panose="020F0502020204030204" pitchFamily="34" charset="0"/>
              </a:rPr>
              <a:t>Уриал</a:t>
            </a:r>
            <a:r>
              <a:rPr lang="ru-RU" sz="2000" dirty="0">
                <a:effectLst/>
                <a:latin typeface="Calibri" panose="020F0502020204030204" pitchFamily="34" charset="0"/>
                <a:ea typeface="Calibri" panose="020F0502020204030204" pitchFamily="34" charset="0"/>
                <a:cs typeface="Calibri" panose="020F0502020204030204" pitchFamily="34" charset="0"/>
              </a:rPr>
              <a:t> </a:t>
            </a:r>
            <a:r>
              <a:rPr lang="ru-RU" sz="2000" i="1" dirty="0" err="1">
                <a:effectLst/>
                <a:latin typeface="Calibri" panose="020F0502020204030204" pitchFamily="34" charset="0"/>
                <a:ea typeface="Calibri" panose="020F0502020204030204" pitchFamily="34" charset="0"/>
                <a:cs typeface="Calibri" panose="020F0502020204030204" pitchFamily="34" charset="0"/>
              </a:rPr>
              <a:t>Ovis</a:t>
            </a:r>
            <a:r>
              <a:rPr lang="ru-RU" sz="2000" i="1" dirty="0">
                <a:effectLst/>
                <a:latin typeface="Calibri" panose="020F0502020204030204" pitchFamily="34" charset="0"/>
                <a:ea typeface="Calibri" panose="020F0502020204030204" pitchFamily="34" charset="0"/>
                <a:cs typeface="Calibri" panose="020F0502020204030204" pitchFamily="34" charset="0"/>
              </a:rPr>
              <a:t> </a:t>
            </a:r>
            <a:r>
              <a:rPr lang="ru-RU" sz="2000" i="1" dirty="0" err="1">
                <a:effectLst/>
                <a:latin typeface="Calibri" panose="020F0502020204030204" pitchFamily="34" charset="0"/>
                <a:ea typeface="Calibri" panose="020F0502020204030204" pitchFamily="34" charset="0"/>
                <a:cs typeface="Calibri" panose="020F0502020204030204" pitchFamily="34" charset="0"/>
              </a:rPr>
              <a:t>vignei</a:t>
            </a:r>
            <a:r>
              <a:rPr lang="ru-RU" sz="2000" i="1" dirty="0">
                <a:effectLst/>
                <a:latin typeface="Calibri" panose="020F0502020204030204" pitchFamily="34" charset="0"/>
                <a:ea typeface="Calibri" panose="020F0502020204030204" pitchFamily="34" charset="0"/>
                <a:cs typeface="Calibri" panose="020F0502020204030204" pitchFamily="34" charset="0"/>
              </a:rPr>
              <a:t> </a:t>
            </a:r>
            <a:endParaRPr lang="ru-RU" sz="20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0398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2CF34624-2174-AF2E-D58B-2E100AB94ADC}"/>
              </a:ext>
            </a:extLst>
          </p:cNvPr>
          <p:cNvSpPr/>
          <p:nvPr/>
        </p:nvSpPr>
        <p:spPr>
          <a:xfrm>
            <a:off x="193826" y="0"/>
            <a:ext cx="2393732" cy="6858000"/>
          </a:xfrm>
          <a:prstGeom prst="rect">
            <a:avLst/>
          </a:prstGeom>
          <a:solidFill>
            <a:srgbClr val="3CB3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 name="Заголовок 1">
            <a:extLst>
              <a:ext uri="{FF2B5EF4-FFF2-40B4-BE49-F238E27FC236}">
                <a16:creationId xmlns:a16="http://schemas.microsoft.com/office/drawing/2014/main" id="{BD3BEE34-BE2A-4F90-ABC0-000E46656CA5}"/>
              </a:ext>
            </a:extLst>
          </p:cNvPr>
          <p:cNvSpPr>
            <a:spLocks noGrp="1"/>
          </p:cNvSpPr>
          <p:nvPr>
            <p:ph type="title"/>
          </p:nvPr>
        </p:nvSpPr>
        <p:spPr>
          <a:xfrm>
            <a:off x="270252" y="381438"/>
            <a:ext cx="2240880" cy="721803"/>
          </a:xfrm>
        </p:spPr>
        <p:txBody>
          <a:bodyPr>
            <a:noAutofit/>
          </a:bodyPr>
          <a:lstStyle/>
          <a:p>
            <a:pPr algn="ctr"/>
            <a:r>
              <a:rPr lang="ru-RU" sz="3600" b="1" dirty="0">
                <a:solidFill>
                  <a:schemeClr val="bg1"/>
                </a:solidFill>
                <a:effectLst>
                  <a:outerShdw blurRad="38100" dist="38100" dir="2700000" algn="tl">
                    <a:srgbClr val="000000">
                      <a:alpha val="43137"/>
                    </a:srgbClr>
                  </a:outerShdw>
                </a:effectLst>
              </a:rPr>
              <a:t>Животный мир </a:t>
            </a:r>
          </a:p>
        </p:txBody>
      </p:sp>
      <p:sp>
        <p:nvSpPr>
          <p:cNvPr id="3" name="Объект 2">
            <a:extLst>
              <a:ext uri="{FF2B5EF4-FFF2-40B4-BE49-F238E27FC236}">
                <a16:creationId xmlns:a16="http://schemas.microsoft.com/office/drawing/2014/main" id="{62F2C03E-4AAD-4ACB-948B-3113E52061B2}"/>
              </a:ext>
            </a:extLst>
          </p:cNvPr>
          <p:cNvSpPr>
            <a:spLocks noGrp="1"/>
          </p:cNvSpPr>
          <p:nvPr>
            <p:ph idx="1"/>
          </p:nvPr>
        </p:nvSpPr>
        <p:spPr>
          <a:xfrm>
            <a:off x="2661188" y="184494"/>
            <a:ext cx="5247399" cy="4050160"/>
          </a:xfrm>
        </p:spPr>
        <p:txBody>
          <a:bodyPr>
            <a:normAutofit fontScale="92500" lnSpcReduction="20000"/>
          </a:bodyPr>
          <a:lstStyle/>
          <a:p>
            <a:pPr marL="0" indent="0">
              <a:lnSpc>
                <a:spcPct val="114000"/>
              </a:lnSpc>
              <a:buNone/>
            </a:pPr>
            <a:r>
              <a:rPr lang="ru-RU" sz="2600" dirty="0"/>
              <a:t>Значительное разнообразие экологических условий, вариаций экосистем, богатых по составу и структуре растительных сообществ, древние многополярные </a:t>
            </a:r>
            <a:r>
              <a:rPr lang="ru-RU" sz="2600" dirty="0" err="1"/>
              <a:t>фауногенезы</a:t>
            </a:r>
            <a:r>
              <a:rPr lang="ru-RU" sz="2600" dirty="0"/>
              <a:t>, способствовали формированию на территории Таджикистана более </a:t>
            </a:r>
            <a:r>
              <a:rPr lang="ru-RU" sz="4000" b="1" dirty="0">
                <a:solidFill>
                  <a:srgbClr val="00B050"/>
                </a:solidFill>
              </a:rPr>
              <a:t>13 тыс.</a:t>
            </a:r>
            <a:r>
              <a:rPr lang="ru-RU" dirty="0">
                <a:solidFill>
                  <a:srgbClr val="00B050"/>
                </a:solidFill>
              </a:rPr>
              <a:t> </a:t>
            </a:r>
            <a:r>
              <a:rPr lang="ru-RU" sz="2600" dirty="0"/>
              <a:t>видов беспозвоночных и</a:t>
            </a:r>
            <a:r>
              <a:rPr lang="ru-RU" sz="2400" dirty="0"/>
              <a:t> </a:t>
            </a:r>
            <a:r>
              <a:rPr lang="ru-RU" sz="3600" b="1" dirty="0">
                <a:solidFill>
                  <a:srgbClr val="00B050"/>
                </a:solidFill>
              </a:rPr>
              <a:t>531</a:t>
            </a:r>
            <a:r>
              <a:rPr lang="ru-RU" sz="3600" b="1" dirty="0"/>
              <a:t> </a:t>
            </a:r>
            <a:r>
              <a:rPr lang="ru-RU" sz="2600" dirty="0"/>
              <a:t>вид позвоночных животных.</a:t>
            </a:r>
            <a:endParaRPr lang="ru-RU" dirty="0"/>
          </a:p>
        </p:txBody>
      </p:sp>
      <p:grpSp>
        <p:nvGrpSpPr>
          <p:cNvPr id="16" name="Группа 15">
            <a:extLst>
              <a:ext uri="{FF2B5EF4-FFF2-40B4-BE49-F238E27FC236}">
                <a16:creationId xmlns:a16="http://schemas.microsoft.com/office/drawing/2014/main" id="{C1858ADC-B5FE-4155-8C7D-D8D6534D814F}"/>
              </a:ext>
            </a:extLst>
          </p:cNvPr>
          <p:cNvGrpSpPr/>
          <p:nvPr/>
        </p:nvGrpSpPr>
        <p:grpSpPr>
          <a:xfrm>
            <a:off x="1786208" y="69991"/>
            <a:ext cx="10336713" cy="6603515"/>
            <a:chOff x="1786208" y="69991"/>
            <a:chExt cx="10336713" cy="6603515"/>
          </a:xfrm>
        </p:grpSpPr>
        <p:pic>
          <p:nvPicPr>
            <p:cNvPr id="5" name="Рисунок 4">
              <a:extLst>
                <a:ext uri="{FF2B5EF4-FFF2-40B4-BE49-F238E27FC236}">
                  <a16:creationId xmlns:a16="http://schemas.microsoft.com/office/drawing/2014/main" id="{7FE589B4-5979-434E-AF2F-1E61898A6E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66244" y="5423394"/>
              <a:ext cx="1606350" cy="1244847"/>
            </a:xfrm>
            <a:prstGeom prst="rect">
              <a:avLst/>
            </a:prstGeom>
          </p:spPr>
        </p:pic>
        <p:pic>
          <p:nvPicPr>
            <p:cNvPr id="7" name="Рисунок 6">
              <a:extLst>
                <a:ext uri="{FF2B5EF4-FFF2-40B4-BE49-F238E27FC236}">
                  <a16:creationId xmlns:a16="http://schemas.microsoft.com/office/drawing/2014/main" id="{A95B0AF9-FE52-4C80-80F7-62FF452A77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02603" y="1928471"/>
              <a:ext cx="2654534" cy="1671889"/>
            </a:xfrm>
            <a:prstGeom prst="rect">
              <a:avLst/>
            </a:prstGeom>
          </p:spPr>
        </p:pic>
        <p:pic>
          <p:nvPicPr>
            <p:cNvPr id="9" name="Рисунок 8">
              <a:extLst>
                <a:ext uri="{FF2B5EF4-FFF2-40B4-BE49-F238E27FC236}">
                  <a16:creationId xmlns:a16="http://schemas.microsoft.com/office/drawing/2014/main" id="{216A4F85-3E87-476F-BBE3-C53A2E2F4C0F}"/>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tretch>
              <a:fillRect/>
            </a:stretch>
          </p:blipFill>
          <p:spPr>
            <a:xfrm>
              <a:off x="3175125" y="4965700"/>
              <a:ext cx="1524420" cy="1665198"/>
            </a:xfrm>
            <a:prstGeom prst="rect">
              <a:avLst/>
            </a:prstGeom>
          </p:spPr>
        </p:pic>
        <p:pic>
          <p:nvPicPr>
            <p:cNvPr id="3074" name="Picture 2">
              <a:extLst>
                <a:ext uri="{FF2B5EF4-FFF2-40B4-BE49-F238E27FC236}">
                  <a16:creationId xmlns:a16="http://schemas.microsoft.com/office/drawing/2014/main" id="{7A9BDFD6-D9A2-4A7B-9804-9BC80CE11CB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flipH="1">
              <a:off x="9107010" y="3673732"/>
              <a:ext cx="3015911" cy="16727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80"/>
                  </a:solidFill>
                  <a:miter lim="800000"/>
                  <a:headEnd/>
                  <a:tailEnd/>
                </a14:hiddenLine>
              </a:ext>
            </a:extLst>
          </p:spPr>
        </p:pic>
        <p:pic>
          <p:nvPicPr>
            <p:cNvPr id="3075" name="Picture 3">
              <a:extLst>
                <a:ext uri="{FF2B5EF4-FFF2-40B4-BE49-F238E27FC236}">
                  <a16:creationId xmlns:a16="http://schemas.microsoft.com/office/drawing/2014/main" id="{EED6AB09-72DD-4443-88D5-1ACC92E3C1DC}"/>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912281" y="5419825"/>
              <a:ext cx="1684370" cy="12536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80"/>
                  </a:solidFill>
                  <a:miter lim="800000"/>
                  <a:headEnd/>
                  <a:tailEnd/>
                </a14:hiddenLine>
              </a:ext>
            </a:extLst>
          </p:spPr>
        </p:pic>
        <p:pic>
          <p:nvPicPr>
            <p:cNvPr id="3076" name="Picture 4">
              <a:extLst>
                <a:ext uri="{FF2B5EF4-FFF2-40B4-BE49-F238E27FC236}">
                  <a16:creationId xmlns:a16="http://schemas.microsoft.com/office/drawing/2014/main" id="{3927B338-D525-45FE-ADFF-AAC711B2207A}"/>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flipH="1">
              <a:off x="10541506" y="1930505"/>
              <a:ext cx="1581415" cy="16698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80"/>
                  </a:solidFill>
                  <a:miter lim="800000"/>
                  <a:headEnd/>
                  <a:tailEnd/>
                </a14:hiddenLine>
              </a:ext>
            </a:extLst>
          </p:spPr>
        </p:pic>
        <p:pic>
          <p:nvPicPr>
            <p:cNvPr id="3077" name="Picture 5">
              <a:extLst>
                <a:ext uri="{FF2B5EF4-FFF2-40B4-BE49-F238E27FC236}">
                  <a16:creationId xmlns:a16="http://schemas.microsoft.com/office/drawing/2014/main" id="{12D4A918-DCC3-4486-AE93-C959F3C61F02}"/>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10728361" y="401757"/>
              <a:ext cx="1394560" cy="145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80"/>
                  </a:solidFill>
                  <a:miter lim="800000"/>
                  <a:headEnd/>
                  <a:tailEnd/>
                </a14:hiddenLine>
              </a:ext>
            </a:extLst>
          </p:spPr>
        </p:pic>
        <p:pic>
          <p:nvPicPr>
            <p:cNvPr id="3078" name="Picture 6">
              <a:extLst>
                <a:ext uri="{FF2B5EF4-FFF2-40B4-BE49-F238E27FC236}">
                  <a16:creationId xmlns:a16="http://schemas.microsoft.com/office/drawing/2014/main" id="{AF367B4F-6A09-4E28-917C-5485C0C9C5FD}"/>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flipH="1">
              <a:off x="8408520" y="69991"/>
              <a:ext cx="2259784" cy="8435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80"/>
                  </a:solidFill>
                  <a:miter lim="800000"/>
                  <a:headEnd/>
                  <a:tailEnd/>
                </a14:hiddenLine>
              </a:ext>
            </a:extLst>
          </p:spPr>
        </p:pic>
        <p:pic>
          <p:nvPicPr>
            <p:cNvPr id="3079" name="Picture 7">
              <a:extLst>
                <a:ext uri="{FF2B5EF4-FFF2-40B4-BE49-F238E27FC236}">
                  <a16:creationId xmlns:a16="http://schemas.microsoft.com/office/drawing/2014/main" id="{CBE72556-F2C6-41A2-88DD-ED9BE94623D0}"/>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408520" y="986238"/>
              <a:ext cx="2259785" cy="8702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80"/>
                  </a:solidFill>
                  <a:miter lim="800000"/>
                  <a:headEnd/>
                  <a:tailEnd/>
                </a14:hiddenLine>
              </a:ext>
            </a:extLst>
          </p:spPr>
        </p:pic>
        <p:pic>
          <p:nvPicPr>
            <p:cNvPr id="11" name="Рисунок 10">
              <a:extLst>
                <a:ext uri="{FF2B5EF4-FFF2-40B4-BE49-F238E27FC236}">
                  <a16:creationId xmlns:a16="http://schemas.microsoft.com/office/drawing/2014/main" id="{4F0E9C65-1FB6-40E8-8432-3B083E7F9E62}"/>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7451964" y="3675165"/>
              <a:ext cx="1581416" cy="1669855"/>
            </a:xfrm>
            <a:prstGeom prst="rect">
              <a:avLst/>
            </a:prstGeom>
          </p:spPr>
        </p:pic>
        <p:pic>
          <p:nvPicPr>
            <p:cNvPr id="13" name="Рисунок 12">
              <a:extLst>
                <a:ext uri="{FF2B5EF4-FFF2-40B4-BE49-F238E27FC236}">
                  <a16:creationId xmlns:a16="http://schemas.microsoft.com/office/drawing/2014/main" id="{2ADD6965-59BC-4511-A633-AB684598ABEC}"/>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flipH="1">
              <a:off x="2148816" y="4542547"/>
              <a:ext cx="952679" cy="1044175"/>
            </a:xfrm>
            <a:prstGeom prst="rect">
              <a:avLst/>
            </a:prstGeom>
          </p:spPr>
        </p:pic>
        <p:pic>
          <p:nvPicPr>
            <p:cNvPr id="15" name="Рисунок 14">
              <a:extLst>
                <a:ext uri="{FF2B5EF4-FFF2-40B4-BE49-F238E27FC236}">
                  <a16:creationId xmlns:a16="http://schemas.microsoft.com/office/drawing/2014/main" id="{E133ABF0-D465-4A11-AB8C-5B72D302231A}"/>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flipH="1">
              <a:off x="1786208" y="5586722"/>
              <a:ext cx="1317234" cy="1044176"/>
            </a:xfrm>
            <a:prstGeom prst="rect">
              <a:avLst/>
            </a:prstGeom>
          </p:spPr>
        </p:pic>
        <p:pic>
          <p:nvPicPr>
            <p:cNvPr id="3080" name="Picture 8">
              <a:extLst>
                <a:ext uri="{FF2B5EF4-FFF2-40B4-BE49-F238E27FC236}">
                  <a16:creationId xmlns:a16="http://schemas.microsoft.com/office/drawing/2014/main" id="{174ADF68-2E41-43B6-8F77-698EE0192C3E}"/>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4769138" y="4054415"/>
              <a:ext cx="2609196" cy="12704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081" name="Picture 9">
              <a:extLst>
                <a:ext uri="{FF2B5EF4-FFF2-40B4-BE49-F238E27FC236}">
                  <a16:creationId xmlns:a16="http://schemas.microsoft.com/office/drawing/2014/main" id="{B101D3EA-788A-4527-9D0E-5371248BD980}"/>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4769138" y="5377217"/>
              <a:ext cx="2073550" cy="12536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082" name="Picture 10">
              <a:extLst>
                <a:ext uri="{FF2B5EF4-FFF2-40B4-BE49-F238E27FC236}">
                  <a16:creationId xmlns:a16="http://schemas.microsoft.com/office/drawing/2014/main" id="{E2F2857F-5F89-422C-8B63-00A290A5F535}"/>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flipH="1">
              <a:off x="10342187" y="5423395"/>
              <a:ext cx="1780734" cy="1244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grpSp>
    </p:spTree>
    <p:extLst>
      <p:ext uri="{BB962C8B-B14F-4D97-AF65-F5344CB8AC3E}">
        <p14:creationId xmlns:p14="http://schemas.microsoft.com/office/powerpoint/2010/main" val="5247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621827" y="2544398"/>
            <a:ext cx="9454923" cy="1769204"/>
          </a:xfrm>
        </p:spPr>
        <p:txBody>
          <a:bodyPr>
            <a:normAutofit fontScale="92500" lnSpcReduction="10000"/>
          </a:bodyPr>
          <a:lstStyle/>
          <a:p>
            <a:pPr marL="0" indent="0" algn="just">
              <a:lnSpc>
                <a:spcPct val="100000"/>
              </a:lnSpc>
              <a:spcBef>
                <a:spcPts val="400"/>
              </a:spcBef>
              <a:spcAft>
                <a:spcPts val="400"/>
              </a:spcAft>
              <a:buNone/>
            </a:pPr>
            <a:r>
              <a:rPr lang="ru-RU" sz="2400" dirty="0">
                <a:ln w="0"/>
                <a:solidFill>
                  <a:sysClr val="windowText" lastClr="000000"/>
                </a:solidFill>
                <a:latin typeface="Calibri" panose="020F0502020204030204" pitchFamily="34" charset="0"/>
                <a:cs typeface="Calibri" panose="020F0502020204030204" pitchFamily="34" charset="0"/>
              </a:rPr>
              <a:t>Таджикистан является одним из центров происхождения культурных растений.</a:t>
            </a:r>
          </a:p>
          <a:p>
            <a:pPr marL="0" indent="0" algn="just">
              <a:lnSpc>
                <a:spcPct val="100000"/>
              </a:lnSpc>
              <a:spcBef>
                <a:spcPts val="400"/>
              </a:spcBef>
              <a:spcAft>
                <a:spcPts val="400"/>
              </a:spcAft>
              <a:buNone/>
            </a:pPr>
            <a:r>
              <a:rPr lang="ru-RU" sz="2400" dirty="0">
                <a:ln w="0"/>
                <a:solidFill>
                  <a:sysClr val="windowText" lastClr="000000"/>
                </a:solidFill>
                <a:latin typeface="Calibri" panose="020F0502020204030204" pitchFamily="34" charset="0"/>
                <a:cs typeface="Calibri" panose="020F0502020204030204" pitchFamily="34" charset="0"/>
              </a:rPr>
              <a:t>В горных районах Таджикистана обитает </a:t>
            </a:r>
            <a:r>
              <a:rPr lang="ru-RU" sz="2400" b="1" u="sng" dirty="0">
                <a:ln w="0"/>
                <a:solidFill>
                  <a:sysClr val="windowText" lastClr="000000"/>
                </a:solidFill>
                <a:latin typeface="Calibri" panose="020F0502020204030204" pitchFamily="34" charset="0"/>
                <a:cs typeface="Calibri" panose="020F0502020204030204" pitchFamily="34" charset="0"/>
              </a:rPr>
              <a:t>0,66% мирового разнообразия</a:t>
            </a:r>
            <a:r>
              <a:rPr lang="ru-RU" sz="2400" u="sng" dirty="0">
                <a:ln w="0"/>
                <a:solidFill>
                  <a:sysClr val="windowText" lastClr="000000"/>
                </a:solidFill>
                <a:latin typeface="Calibri" panose="020F0502020204030204" pitchFamily="34" charset="0"/>
                <a:cs typeface="Calibri" panose="020F0502020204030204" pitchFamily="34" charset="0"/>
              </a:rPr>
              <a:t> </a:t>
            </a:r>
            <a:r>
              <a:rPr lang="ru-RU" sz="2400" b="1" u="sng" dirty="0">
                <a:ln w="0"/>
                <a:solidFill>
                  <a:sysClr val="windowText" lastClr="000000"/>
                </a:solidFill>
                <a:latin typeface="Calibri" panose="020F0502020204030204" pitchFamily="34" charset="0"/>
                <a:cs typeface="Calibri" panose="020F0502020204030204" pitchFamily="34" charset="0"/>
              </a:rPr>
              <a:t>животных и 1,8% растений</a:t>
            </a:r>
            <a:r>
              <a:rPr lang="ru-RU" sz="2400" dirty="0">
                <a:ln w="0"/>
                <a:solidFill>
                  <a:sysClr val="windowText" lastClr="000000"/>
                </a:solidFill>
                <a:latin typeface="Calibri" panose="020F0502020204030204" pitchFamily="34" charset="0"/>
                <a:cs typeface="Calibri" panose="020F0502020204030204" pitchFamily="34" charset="0"/>
              </a:rPr>
              <a:t>, в том числе диких сородичей домашних животных и культурных растений. </a:t>
            </a:r>
          </a:p>
        </p:txBody>
      </p:sp>
      <p:grpSp>
        <p:nvGrpSpPr>
          <p:cNvPr id="5" name="Группа 4"/>
          <p:cNvGrpSpPr/>
          <p:nvPr/>
        </p:nvGrpSpPr>
        <p:grpSpPr>
          <a:xfrm>
            <a:off x="2621827" y="4313602"/>
            <a:ext cx="9454923" cy="1772655"/>
            <a:chOff x="145279" y="4600586"/>
            <a:chExt cx="7469024" cy="1637844"/>
          </a:xfrm>
        </p:grpSpPr>
        <p:pic>
          <p:nvPicPr>
            <p:cNvPr id="6" name="Picture 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73" t="9006" r="17935" b="10689"/>
            <a:stretch/>
          </p:blipFill>
          <p:spPr bwMode="auto">
            <a:xfrm flipH="1">
              <a:off x="4068364" y="4600586"/>
              <a:ext cx="1999289" cy="1637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Рисунок 15"/>
            <p:cNvPicPr>
              <a:picLocks noChangeAspect="1"/>
            </p:cNvPicPr>
            <p:nvPr/>
          </p:nvPicPr>
          <p:blipFill rotWithShape="1">
            <a:blip r:embed="rId4" cstate="print">
              <a:extLst>
                <a:ext uri="{28A0092B-C50C-407E-A947-70E740481C1C}">
                  <a14:useLocalDpi xmlns:a14="http://schemas.microsoft.com/office/drawing/2010/main" val="0"/>
                </a:ext>
              </a:extLst>
            </a:blip>
            <a:srcRect l="21708" t="17704" r="20565" b="18995"/>
            <a:stretch/>
          </p:blipFill>
          <p:spPr>
            <a:xfrm flipH="1">
              <a:off x="2188557" y="4600587"/>
              <a:ext cx="2090597" cy="1637842"/>
            </a:xfrm>
            <a:prstGeom prst="rect">
              <a:avLst/>
            </a:prstGeom>
            <a:ln>
              <a:noFill/>
            </a:ln>
          </p:spPr>
        </p:pic>
        <p:pic>
          <p:nvPicPr>
            <p:cNvPr id="17" name="Picture 2" descr="H:\DSC_0084.jpg"/>
            <p:cNvPicPr>
              <a:picLocks noChangeAspect="1" noChangeArrowheads="1"/>
            </p:cNvPicPr>
            <p:nvPr/>
          </p:nvPicPr>
          <p:blipFill rotWithShape="1">
            <a:blip r:embed="rId5" cstate="print"/>
            <a:srcRect l="18874" t="15773" r="21191"/>
            <a:stretch/>
          </p:blipFill>
          <p:spPr bwMode="auto">
            <a:xfrm flipH="1">
              <a:off x="6017473" y="4603773"/>
              <a:ext cx="1596830" cy="1634656"/>
            </a:xfrm>
            <a:prstGeom prst="rect">
              <a:avLst/>
            </a:prstGeom>
            <a:noFill/>
            <a:ln>
              <a:noFill/>
            </a:ln>
            <a:effectLst/>
          </p:spPr>
        </p:pic>
        <p:pic>
          <p:nvPicPr>
            <p:cNvPr id="4" name="Рисунок 3"/>
            <p:cNvPicPr>
              <a:picLocks noChangeAspect="1"/>
            </p:cNvPicPr>
            <p:nvPr/>
          </p:nvPicPr>
          <p:blipFill rotWithShape="1">
            <a:blip r:embed="rId6" cstate="print">
              <a:extLst>
                <a:ext uri="{28A0092B-C50C-407E-A947-70E740481C1C}">
                  <a14:useLocalDpi xmlns:a14="http://schemas.microsoft.com/office/drawing/2010/main" val="0"/>
                </a:ext>
              </a:extLst>
            </a:blip>
            <a:srcRect l="13349" t="603" b="6985"/>
            <a:stretch/>
          </p:blipFill>
          <p:spPr>
            <a:xfrm flipH="1">
              <a:off x="145279" y="4600588"/>
              <a:ext cx="2043278" cy="1637842"/>
            </a:xfrm>
            <a:prstGeom prst="rect">
              <a:avLst/>
            </a:prstGeom>
          </p:spPr>
        </p:pic>
      </p:grpSp>
      <p:grpSp>
        <p:nvGrpSpPr>
          <p:cNvPr id="2" name="Группа 1"/>
          <p:cNvGrpSpPr/>
          <p:nvPr/>
        </p:nvGrpSpPr>
        <p:grpSpPr>
          <a:xfrm>
            <a:off x="2621827" y="731066"/>
            <a:ext cx="9454923" cy="1769205"/>
            <a:chOff x="145279" y="658025"/>
            <a:chExt cx="7469024" cy="1477833"/>
          </a:xfrm>
        </p:grpSpPr>
        <p:pic>
          <p:nvPicPr>
            <p:cNvPr id="8"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3888252" y="658025"/>
              <a:ext cx="1649811" cy="1477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Рисунок 10"/>
            <p:cNvPicPr>
              <a:picLocks noChangeAspect="1"/>
            </p:cNvPicPr>
            <p:nvPr/>
          </p:nvPicPr>
          <p:blipFill rotWithShape="1">
            <a:blip r:embed="rId8" cstate="print">
              <a:extLst>
                <a:ext uri="{28A0092B-C50C-407E-A947-70E740481C1C}">
                  <a14:useLocalDpi xmlns:a14="http://schemas.microsoft.com/office/drawing/2010/main" val="0"/>
                </a:ext>
              </a:extLst>
            </a:blip>
            <a:srcRect l="8277" t="8419" r="28144" b="23636"/>
            <a:stretch/>
          </p:blipFill>
          <p:spPr>
            <a:xfrm>
              <a:off x="145279" y="658025"/>
              <a:ext cx="1720569" cy="1477833"/>
            </a:xfrm>
            <a:prstGeom prst="rect">
              <a:avLst/>
            </a:prstGeom>
          </p:spPr>
        </p:pic>
        <p:pic>
          <p:nvPicPr>
            <p:cNvPr id="14" name="Рисунок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538063" y="658025"/>
              <a:ext cx="2076240" cy="1477833"/>
            </a:xfrm>
            <a:prstGeom prst="rect">
              <a:avLst/>
            </a:prstGeom>
          </p:spPr>
        </p:pic>
        <p:pic>
          <p:nvPicPr>
            <p:cNvPr id="18" name="Рисунок 17"/>
            <p:cNvPicPr>
              <a:picLocks noChangeAspect="1"/>
            </p:cNvPicPr>
            <p:nvPr/>
          </p:nvPicPr>
          <p:blipFill rotWithShape="1">
            <a:blip r:embed="rId10" cstate="print">
              <a:extLst>
                <a:ext uri="{28A0092B-C50C-407E-A947-70E740481C1C}">
                  <a14:useLocalDpi xmlns:a14="http://schemas.microsoft.com/office/drawing/2010/main" val="0"/>
                </a:ext>
              </a:extLst>
            </a:blip>
            <a:srcRect r="2566"/>
            <a:stretch/>
          </p:blipFill>
          <p:spPr>
            <a:xfrm flipH="1">
              <a:off x="1870193" y="658025"/>
              <a:ext cx="2018060" cy="1477833"/>
            </a:xfrm>
            <a:prstGeom prst="rect">
              <a:avLst/>
            </a:prstGeom>
          </p:spPr>
        </p:pic>
      </p:grpSp>
      <p:sp>
        <p:nvSpPr>
          <p:cNvPr id="7" name="Прямоугольник 6">
            <a:extLst>
              <a:ext uri="{FF2B5EF4-FFF2-40B4-BE49-F238E27FC236}">
                <a16:creationId xmlns:a16="http://schemas.microsoft.com/office/drawing/2014/main" id="{8DDDCB37-0115-A590-2EB7-491CC3C9BD80}"/>
              </a:ext>
            </a:extLst>
          </p:cNvPr>
          <p:cNvSpPr/>
          <p:nvPr/>
        </p:nvSpPr>
        <p:spPr>
          <a:xfrm>
            <a:off x="193826" y="0"/>
            <a:ext cx="2393732" cy="6858000"/>
          </a:xfrm>
          <a:prstGeom prst="rect">
            <a:avLst/>
          </a:prstGeom>
          <a:solidFill>
            <a:srgbClr val="3CB3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0" name="Заголовок 1"/>
          <p:cNvSpPr>
            <a:spLocks noGrp="1"/>
          </p:cNvSpPr>
          <p:nvPr>
            <p:ph type="title"/>
          </p:nvPr>
        </p:nvSpPr>
        <p:spPr>
          <a:xfrm>
            <a:off x="193826" y="223387"/>
            <a:ext cx="2393732" cy="2860281"/>
          </a:xfrm>
          <a:noFill/>
          <a:ln>
            <a:noFill/>
          </a:ln>
        </p:spPr>
        <p:style>
          <a:lnRef idx="0">
            <a:scrgbClr r="0" g="0" b="0"/>
          </a:lnRef>
          <a:fillRef idx="0">
            <a:scrgbClr r="0" g="0" b="0"/>
          </a:fillRef>
          <a:effectRef idx="0">
            <a:scrgbClr r="0" g="0" b="0"/>
          </a:effectRef>
          <a:fontRef idx="minor">
            <a:schemeClr val="lt1"/>
          </a:fontRef>
        </p:style>
        <p:txBody>
          <a:bodyPr>
            <a:noAutofit/>
          </a:bodyPr>
          <a:lstStyle/>
          <a:p>
            <a:pPr algn="ctr"/>
            <a:r>
              <a:rPr lang="ru-RU" sz="2800" b="1" dirty="0">
                <a:solidFill>
                  <a:schemeClr val="bg1"/>
                </a:solidFill>
                <a:effectLst>
                  <a:outerShdw blurRad="38100" dist="38100" dir="2700000" algn="tl">
                    <a:srgbClr val="000000">
                      <a:alpha val="43137"/>
                    </a:srgbClr>
                  </a:outerShdw>
                </a:effectLst>
                <a:latin typeface="+mj-lt"/>
                <a:ea typeface="+mj-ea"/>
                <a:cs typeface="+mj-cs"/>
              </a:rPr>
              <a:t>Генетические ресурсы Таджикистана в мировом разнообразии фауны и флоры</a:t>
            </a:r>
          </a:p>
        </p:txBody>
      </p:sp>
    </p:spTree>
    <p:extLst>
      <p:ext uri="{BB962C8B-B14F-4D97-AF65-F5344CB8AC3E}">
        <p14:creationId xmlns:p14="http://schemas.microsoft.com/office/powerpoint/2010/main" val="2043230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2E2A9DA3-F2D1-4960-958B-90807AE0094A}"/>
              </a:ext>
            </a:extLst>
          </p:cNvPr>
          <p:cNvSpPr>
            <a:spLocks noGrp="1"/>
          </p:cNvSpPr>
          <p:nvPr>
            <p:ph idx="1"/>
          </p:nvPr>
        </p:nvSpPr>
        <p:spPr>
          <a:xfrm>
            <a:off x="2723744" y="393380"/>
            <a:ext cx="8997201" cy="5741325"/>
          </a:xfrm>
          <a:noFill/>
          <a:ln>
            <a:noFill/>
          </a:ln>
        </p:spPr>
        <p:style>
          <a:lnRef idx="0">
            <a:scrgbClr r="0" g="0" b="0"/>
          </a:lnRef>
          <a:fillRef idx="0">
            <a:scrgbClr r="0" g="0" b="0"/>
          </a:fillRef>
          <a:effectRef idx="0">
            <a:scrgbClr r="0" g="0" b="0"/>
          </a:effectRef>
          <a:fontRef idx="minor">
            <a:schemeClr val="dk1"/>
          </a:fontRef>
        </p:style>
        <p:txBody>
          <a:bodyPr>
            <a:noAutofit/>
          </a:bodyPr>
          <a:lstStyle/>
          <a:p>
            <a:pPr>
              <a:lnSpc>
                <a:spcPct val="100000"/>
              </a:lnSpc>
              <a:spcBef>
                <a:spcPts val="600"/>
              </a:spcBef>
              <a:spcAft>
                <a:spcPts val="600"/>
              </a:spcAft>
            </a:pPr>
            <a:r>
              <a:rPr lang="ru-RU"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Местное население традиционно использует продукты дикой природы как сырье для строительства, производства домашней утвари, красителей и многого другого. </a:t>
            </a:r>
          </a:p>
          <a:p>
            <a:pPr>
              <a:lnSpc>
                <a:spcPct val="100000"/>
              </a:lnSpc>
              <a:spcBef>
                <a:spcPts val="600"/>
              </a:spcBef>
              <a:spcAft>
                <a:spcPts val="600"/>
              </a:spcAft>
            </a:pPr>
            <a:r>
              <a:rPr lang="ru-RU"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За счет естественной растительности пастбищ содержится крупный и мелкий рогатый скот (более 8 млн. голов). </a:t>
            </a:r>
          </a:p>
          <a:p>
            <a:pPr>
              <a:lnSpc>
                <a:spcPct val="100000"/>
              </a:lnSpc>
              <a:spcBef>
                <a:spcPts val="600"/>
              </a:spcBef>
              <a:spcAft>
                <a:spcPts val="600"/>
              </a:spcAft>
            </a:pPr>
            <a:r>
              <a:rPr lang="ru-RU"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Заготовка дикорастущих плодово-ягодных растений, грибов и лекарственных растений. </a:t>
            </a:r>
          </a:p>
          <a:p>
            <a:pPr>
              <a:lnSpc>
                <a:spcPct val="100000"/>
              </a:lnSpc>
              <a:spcBef>
                <a:spcPts val="600"/>
              </a:spcBef>
              <a:spcAft>
                <a:spcPts val="600"/>
              </a:spcAft>
            </a:pPr>
            <a:r>
              <a:rPr lang="ru-RU"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Заготовка плодов орехов и косточковых в естественно произрастающих лесах. </a:t>
            </a:r>
          </a:p>
          <a:p>
            <a:pPr>
              <a:lnSpc>
                <a:spcPct val="100000"/>
              </a:lnSpc>
              <a:spcBef>
                <a:spcPts val="600"/>
              </a:spcBef>
              <a:spcAft>
                <a:spcPts val="600"/>
              </a:spcAft>
            </a:pPr>
            <a:r>
              <a:rPr lang="ru-RU"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Заготовка лекарственных растений специализированными научными и исследовательскими учреждениями. </a:t>
            </a:r>
          </a:p>
          <a:p>
            <a:pPr>
              <a:lnSpc>
                <a:spcPct val="100000"/>
              </a:lnSpc>
              <a:spcBef>
                <a:spcPts val="600"/>
              </a:spcBef>
              <a:spcAft>
                <a:spcPts val="600"/>
              </a:spcAft>
            </a:pPr>
            <a:r>
              <a:rPr lang="ru-RU"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Охотничье-промысловые виды животных насчитывается 11 видов млекопитающих, 36 видов птиц и 20 видов рыб. </a:t>
            </a:r>
          </a:p>
          <a:p>
            <a:pPr>
              <a:lnSpc>
                <a:spcPct val="100000"/>
              </a:lnSpc>
              <a:spcBef>
                <a:spcPts val="600"/>
              </a:spcBef>
              <a:spcAft>
                <a:spcPts val="600"/>
              </a:spcAft>
            </a:pPr>
            <a:r>
              <a:rPr lang="ru-RU"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Трофейная охота основными объектами являются Баран Марко Поло Архар (</a:t>
            </a:r>
            <a:r>
              <a:rPr lang="ru-RU" sz="20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Ovis</a:t>
            </a:r>
            <a:r>
              <a:rPr lang="ru-RU"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 </a:t>
            </a:r>
            <a:r>
              <a:rPr lang="ru-RU" sz="20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ammon</a:t>
            </a:r>
            <a:r>
              <a:rPr lang="ru-RU"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 </a:t>
            </a:r>
            <a:r>
              <a:rPr lang="ru-RU" sz="20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polii</a:t>
            </a:r>
            <a:r>
              <a:rPr lang="ru-RU"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 Сибирский горный козерог (</a:t>
            </a:r>
            <a:r>
              <a:rPr lang="ru-RU" sz="20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Capra</a:t>
            </a:r>
            <a:r>
              <a:rPr lang="ru-RU"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 </a:t>
            </a:r>
            <a:r>
              <a:rPr lang="ru-RU" sz="20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sibirica</a:t>
            </a:r>
            <a:r>
              <a:rPr lang="ru-RU"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 </a:t>
            </a:r>
            <a:r>
              <a:rPr lang="ru-RU" sz="20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Уриал</a:t>
            </a:r>
            <a:r>
              <a:rPr lang="ru-RU"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 (</a:t>
            </a:r>
            <a:r>
              <a:rPr lang="ru-RU" sz="20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Ovis</a:t>
            </a:r>
            <a:r>
              <a:rPr lang="ru-RU"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 </a:t>
            </a:r>
            <a:r>
              <a:rPr lang="ru-RU" sz="20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vignei</a:t>
            </a:r>
            <a:r>
              <a:rPr lang="ru-RU"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 </a:t>
            </a:r>
            <a:r>
              <a:rPr lang="ru-RU" sz="20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bochariensis</a:t>
            </a:r>
            <a:r>
              <a:rPr lang="ru-RU"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 и Винторогий козел (</a:t>
            </a:r>
            <a:r>
              <a:rPr lang="ru-RU" sz="20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Capra</a:t>
            </a:r>
            <a:r>
              <a:rPr lang="ru-RU"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 </a:t>
            </a:r>
            <a:r>
              <a:rPr lang="ru-RU" sz="20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falconeri</a:t>
            </a:r>
            <a:r>
              <a:rPr lang="ru-RU"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 и др. виды.  </a:t>
            </a:r>
          </a:p>
        </p:txBody>
      </p:sp>
      <p:sp>
        <p:nvSpPr>
          <p:cNvPr id="4" name="Прямоугольник 3">
            <a:extLst>
              <a:ext uri="{FF2B5EF4-FFF2-40B4-BE49-F238E27FC236}">
                <a16:creationId xmlns:a16="http://schemas.microsoft.com/office/drawing/2014/main" id="{86DBC1EA-D4C9-2A0C-B3B7-5F7E6DFC26DA}"/>
              </a:ext>
            </a:extLst>
          </p:cNvPr>
          <p:cNvSpPr/>
          <p:nvPr/>
        </p:nvSpPr>
        <p:spPr>
          <a:xfrm>
            <a:off x="193826" y="0"/>
            <a:ext cx="2393732" cy="6858000"/>
          </a:xfrm>
          <a:prstGeom prst="rect">
            <a:avLst/>
          </a:prstGeom>
          <a:solidFill>
            <a:srgbClr val="3CB3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 name="Заголовок 1">
            <a:extLst>
              <a:ext uri="{FF2B5EF4-FFF2-40B4-BE49-F238E27FC236}">
                <a16:creationId xmlns:a16="http://schemas.microsoft.com/office/drawing/2014/main" id="{95D5F194-A23D-4B1D-804E-30308777BEC3}"/>
              </a:ext>
            </a:extLst>
          </p:cNvPr>
          <p:cNvSpPr>
            <a:spLocks noGrp="1"/>
          </p:cNvSpPr>
          <p:nvPr>
            <p:ph type="title"/>
          </p:nvPr>
        </p:nvSpPr>
        <p:spPr>
          <a:xfrm>
            <a:off x="116002" y="393380"/>
            <a:ext cx="2529918" cy="752475"/>
          </a:xfrm>
        </p:spPr>
        <p:txBody>
          <a:bodyPr>
            <a:noAutofit/>
          </a:bodyPr>
          <a:lstStyle/>
          <a:p>
            <a:pPr algn="ctr"/>
            <a:r>
              <a:rPr lang="ru-RU" sz="3000" b="1" dirty="0">
                <a:solidFill>
                  <a:schemeClr val="bg1"/>
                </a:solidFill>
                <a:effectLst>
                  <a:outerShdw blurRad="38100" dist="38100" dir="2700000" algn="tl">
                    <a:srgbClr val="000000">
                      <a:alpha val="43137"/>
                    </a:srgbClr>
                  </a:outerShdw>
                </a:effectLst>
              </a:rPr>
              <a:t>Экосистемные услуги</a:t>
            </a:r>
          </a:p>
        </p:txBody>
      </p:sp>
    </p:spTree>
    <p:extLst>
      <p:ext uri="{BB962C8B-B14F-4D97-AF65-F5344CB8AC3E}">
        <p14:creationId xmlns:p14="http://schemas.microsoft.com/office/powerpoint/2010/main" val="1708017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00416DCE-7A3F-AE61-05DE-0F07BA6C0B48}"/>
              </a:ext>
            </a:extLst>
          </p:cNvPr>
          <p:cNvSpPr/>
          <p:nvPr/>
        </p:nvSpPr>
        <p:spPr>
          <a:xfrm>
            <a:off x="193826" y="0"/>
            <a:ext cx="2393732" cy="6858000"/>
          </a:xfrm>
          <a:prstGeom prst="rect">
            <a:avLst/>
          </a:prstGeom>
          <a:solidFill>
            <a:srgbClr val="3CB3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 name="Объект 2">
            <a:extLst>
              <a:ext uri="{FF2B5EF4-FFF2-40B4-BE49-F238E27FC236}">
                <a16:creationId xmlns:a16="http://schemas.microsoft.com/office/drawing/2014/main" id="{7874A891-664D-AE9E-4B2C-26D760CBB763}"/>
              </a:ext>
            </a:extLst>
          </p:cNvPr>
          <p:cNvSpPr>
            <a:spLocks noGrp="1"/>
          </p:cNvSpPr>
          <p:nvPr>
            <p:ph idx="1"/>
          </p:nvPr>
        </p:nvSpPr>
        <p:spPr>
          <a:xfrm>
            <a:off x="193827" y="155644"/>
            <a:ext cx="2393732" cy="1595335"/>
          </a:xfrm>
        </p:spPr>
        <p:txBody>
          <a:bodyPr>
            <a:normAutofit lnSpcReduction="10000"/>
          </a:bodyPr>
          <a:lstStyle/>
          <a:p>
            <a:pPr marL="0" indent="0" algn="ctr">
              <a:buNone/>
            </a:pPr>
            <a:r>
              <a:rPr lang="ru-RU" sz="2200" b="1" dirty="0">
                <a:solidFill>
                  <a:schemeClr val="bg1"/>
                </a:solidFill>
                <a:latin typeface="+mj-lt"/>
              </a:rPr>
              <a:t>Карта-схема деградации земель по всем категориям землепользования</a:t>
            </a:r>
            <a:endParaRPr lang="ru-RU" sz="2000" dirty="0">
              <a:solidFill>
                <a:schemeClr val="bg1"/>
              </a:solidFill>
            </a:endParaRPr>
          </a:p>
        </p:txBody>
      </p:sp>
      <p:pic>
        <p:nvPicPr>
          <p:cNvPr id="4" name="Рисунок 3">
            <a:extLst>
              <a:ext uri="{FF2B5EF4-FFF2-40B4-BE49-F238E27FC236}">
                <a16:creationId xmlns:a16="http://schemas.microsoft.com/office/drawing/2014/main" id="{0EB99FEB-6FD3-F1AB-F488-4DC9085E1B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4775" y="0"/>
            <a:ext cx="9357102" cy="6858000"/>
          </a:xfrm>
          <a:prstGeom prst="rect">
            <a:avLst/>
          </a:prstGeom>
        </p:spPr>
      </p:pic>
      <p:sp>
        <p:nvSpPr>
          <p:cNvPr id="7" name="TextBox 6">
            <a:extLst>
              <a:ext uri="{FF2B5EF4-FFF2-40B4-BE49-F238E27FC236}">
                <a16:creationId xmlns:a16="http://schemas.microsoft.com/office/drawing/2014/main" id="{97299ABE-0F1E-6FF4-E25A-38B1FC935CC2}"/>
              </a:ext>
            </a:extLst>
          </p:cNvPr>
          <p:cNvSpPr txBox="1"/>
          <p:nvPr/>
        </p:nvSpPr>
        <p:spPr>
          <a:xfrm>
            <a:off x="193825" y="3000506"/>
            <a:ext cx="2345094" cy="2616101"/>
          </a:xfrm>
          <a:prstGeom prst="rect">
            <a:avLst/>
          </a:prstGeom>
          <a:noFill/>
        </p:spPr>
        <p:txBody>
          <a:bodyPr wrap="square">
            <a:spAutoFit/>
          </a:bodyPr>
          <a:lstStyle/>
          <a:p>
            <a:pPr marL="0" indent="0" algn="ctr">
              <a:buNone/>
            </a:pPr>
            <a:r>
              <a:rPr lang="ru-RU" sz="2000" dirty="0">
                <a:solidFill>
                  <a:schemeClr val="bg1"/>
                </a:solidFill>
              </a:rPr>
              <a:t>Пояснение: </a:t>
            </a:r>
          </a:p>
          <a:p>
            <a:pPr marL="174625" indent="-174625">
              <a:buAutoNum type="arabicPeriod"/>
            </a:pPr>
            <a:r>
              <a:rPr lang="ru-RU" sz="1800" dirty="0">
                <a:solidFill>
                  <a:schemeClr val="bg1"/>
                </a:solidFill>
              </a:rPr>
              <a:t>Неиспользуемые земли</a:t>
            </a:r>
          </a:p>
          <a:p>
            <a:pPr marL="174625" indent="-174625">
              <a:buAutoNum type="arabicPeriod"/>
            </a:pPr>
            <a:r>
              <a:rPr lang="ru-RU" sz="1800" dirty="0">
                <a:solidFill>
                  <a:schemeClr val="bg1"/>
                </a:solidFill>
              </a:rPr>
              <a:t>Процессы и состояние деградации земель</a:t>
            </a:r>
          </a:p>
          <a:p>
            <a:pPr marL="174625" indent="-174625">
              <a:buAutoNum type="arabicPeriod"/>
            </a:pPr>
            <a:r>
              <a:rPr lang="ru-RU" sz="1800" dirty="0">
                <a:solidFill>
                  <a:schemeClr val="bg1"/>
                </a:solidFill>
              </a:rPr>
              <a:t>Используемые земли </a:t>
            </a:r>
          </a:p>
          <a:p>
            <a:pPr marL="174625" indent="-174625">
              <a:buAutoNum type="arabicPeriod"/>
            </a:pPr>
            <a:r>
              <a:rPr lang="ru-RU" sz="1800" dirty="0">
                <a:solidFill>
                  <a:schemeClr val="bg1"/>
                </a:solidFill>
              </a:rPr>
              <a:t>Пастбища</a:t>
            </a:r>
          </a:p>
        </p:txBody>
      </p:sp>
    </p:spTree>
    <p:extLst>
      <p:ext uri="{BB962C8B-B14F-4D97-AF65-F5344CB8AC3E}">
        <p14:creationId xmlns:p14="http://schemas.microsoft.com/office/powerpoint/2010/main" val="90860485"/>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2872</TotalTime>
  <Words>2867</Words>
  <Application>Microsoft Office PowerPoint</Application>
  <PresentationFormat>Широкоэкранный</PresentationFormat>
  <Paragraphs>265</Paragraphs>
  <Slides>25</Slides>
  <Notes>22</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25</vt:i4>
      </vt:variant>
    </vt:vector>
  </HeadingPairs>
  <TitlesOfParts>
    <vt:vector size="32" baseType="lpstr">
      <vt:lpstr>Arial</vt:lpstr>
      <vt:lpstr>Calibri</vt:lpstr>
      <vt:lpstr>Calibri Light</vt:lpstr>
      <vt:lpstr>Century Gothic</vt:lpstr>
      <vt:lpstr>Open Sans</vt:lpstr>
      <vt:lpstr>Times New Roman</vt:lpstr>
      <vt:lpstr>Тема Office</vt:lpstr>
      <vt:lpstr>БИОРАЗНООБРАЗИЕ</vt:lpstr>
      <vt:lpstr>Презентация PowerPoint</vt:lpstr>
      <vt:lpstr>БИОРАЗНООБРАЗИЕ</vt:lpstr>
      <vt:lpstr>Растительный мир </vt:lpstr>
      <vt:lpstr>Глобально значимые виды биоразнообразия  </vt:lpstr>
      <vt:lpstr>Животный мир </vt:lpstr>
      <vt:lpstr>Генетические ресурсы Таджикистана в мировом разнообразии фауны и флоры</vt:lpstr>
      <vt:lpstr>Экосистемные услуги</vt:lpstr>
      <vt:lpstr>Презентация PowerPoint</vt:lpstr>
      <vt:lpstr>Факторы и угрозы</vt:lpstr>
      <vt:lpstr>Климат</vt:lpstr>
      <vt:lpstr>Презентация PowerPoint</vt:lpstr>
      <vt:lpstr>Последствия изменения климата </vt:lpstr>
      <vt:lpstr>Презентация PowerPoint</vt:lpstr>
      <vt:lpstr>Угрозы изменения климата на биоразнообразие </vt:lpstr>
      <vt:lpstr>Методы адаптации к изменению климата</vt:lpstr>
      <vt:lpstr>Инициативы  сохранения местных генетических ресурсов  плодовых деревьев в условиях изменения климата </vt:lpstr>
      <vt:lpstr>Предпосылки сохранения биоразнообразия в Таджикистане</vt:lpstr>
      <vt:lpstr>Кунминь-Монреальская Глобальная рамочной программы по биоразнообразию на период до 2030 года</vt:lpstr>
      <vt:lpstr>Презентация PowerPoint</vt:lpstr>
      <vt:lpstr>Раздел С. Соображения об осуществлении рамочной программы</vt:lpstr>
      <vt:lpstr>Презентация PowerPoint</vt:lpstr>
      <vt:lpstr>Презентация PowerPoint</vt:lpstr>
      <vt:lpstr>Презентация PowerPoint</vt:lpstr>
      <vt:lpstr>Спасибо за внимание!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Sukhrob Irgashev</dc:creator>
  <cp:lastModifiedBy>Irgashev, Sukhrob (FAOTJ)</cp:lastModifiedBy>
  <cp:revision>152</cp:revision>
  <dcterms:created xsi:type="dcterms:W3CDTF">2021-07-22T11:35:16Z</dcterms:created>
  <dcterms:modified xsi:type="dcterms:W3CDTF">2023-08-07T10:52:05Z</dcterms:modified>
</cp:coreProperties>
</file>