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2" r:id="rId3"/>
    <p:sldId id="405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391" r:id="rId12"/>
    <p:sldId id="360" r:id="rId13"/>
    <p:sldId id="359" r:id="rId14"/>
    <p:sldId id="358" r:id="rId15"/>
    <p:sldId id="296" r:id="rId16"/>
    <p:sldId id="365" r:id="rId17"/>
    <p:sldId id="363" r:id="rId18"/>
    <p:sldId id="401" r:id="rId19"/>
    <p:sldId id="302" r:id="rId20"/>
    <p:sldId id="367" r:id="rId21"/>
    <p:sldId id="285" r:id="rId22"/>
    <p:sldId id="286" r:id="rId23"/>
    <p:sldId id="306" r:id="rId24"/>
    <p:sldId id="305" r:id="rId25"/>
    <p:sldId id="307" r:id="rId26"/>
    <p:sldId id="263" r:id="rId27"/>
    <p:sldId id="313" r:id="rId28"/>
    <p:sldId id="301" r:id="rId29"/>
    <p:sldId id="326" r:id="rId30"/>
    <p:sldId id="312" r:id="rId31"/>
    <p:sldId id="366" r:id="rId32"/>
    <p:sldId id="297" r:id="rId33"/>
    <p:sldId id="333" r:id="rId34"/>
    <p:sldId id="396" r:id="rId35"/>
    <p:sldId id="399" r:id="rId36"/>
    <p:sldId id="397" r:id="rId37"/>
    <p:sldId id="400" r:id="rId38"/>
    <p:sldId id="332" r:id="rId39"/>
    <p:sldId id="395" r:id="rId40"/>
    <p:sldId id="331" r:id="rId41"/>
    <p:sldId id="364" r:id="rId42"/>
    <p:sldId id="361" r:id="rId43"/>
    <p:sldId id="273" r:id="rId44"/>
    <p:sldId id="28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65" autoAdjust="0"/>
    <p:restoredTop sz="96327"/>
  </p:normalViewPr>
  <p:slideViewPr>
    <p:cSldViewPr snapToGrid="0" snapToObjects="1" showGuides="1">
      <p:cViewPr varScale="1">
        <p:scale>
          <a:sx n="59" d="100"/>
          <a:sy n="59" d="100"/>
        </p:scale>
        <p:origin x="704" y="24"/>
      </p:cViewPr>
      <p:guideLst>
        <p:guide orient="horz" pos="21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12192000" cy="6892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9" name="Shape 19"/>
          <p:cNvSpPr/>
          <p:nvPr/>
        </p:nvSpPr>
        <p:spPr>
          <a:xfrm>
            <a:off x="200" y="2386801"/>
            <a:ext cx="12192000" cy="20843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2618968" y="2882401"/>
            <a:ext cx="6953999" cy="109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 panose="02040502050405020303"/>
              <a:defRPr sz="1600" i="1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 panose="02040502050405020303"/>
              <a:defRPr sz="1600" i="1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 panose="02040502050405020303"/>
              <a:defRPr sz="1600" i="1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 panose="02040502050405020303"/>
              <a:defRPr sz="1600" i="1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 panose="02040502050405020303"/>
              <a:defRPr sz="1600" i="1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 panose="02040502050405020303"/>
              <a:defRPr sz="1600" i="1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 panose="02040502050405020303"/>
              <a:defRPr sz="1600" i="1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 panose="02040502050405020303"/>
              <a:defRPr sz="1600" i="1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Georgia" panose="02040502050405020303"/>
              <a:defRPr sz="1600" i="1">
                <a:solidFill>
                  <a:srgbClr val="FFFFFF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318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63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37.jpeg"/><Relationship Id="rId7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11" Type="http://schemas.openxmlformats.org/officeDocument/2006/relationships/image" Target="../media/image85.jpeg"/><Relationship Id="rId5" Type="http://schemas.openxmlformats.org/officeDocument/2006/relationships/image" Target="../media/image80.jpeg"/><Relationship Id="rId10" Type="http://schemas.openxmlformats.org/officeDocument/2006/relationships/image" Target="../media/image84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036" y="142532"/>
            <a:ext cx="11956964" cy="1954924"/>
          </a:xfrm>
        </p:spPr>
        <p:txBody>
          <a:bodyPr>
            <a:normAutofit/>
          </a:bodyPr>
          <a:lstStyle/>
          <a:p>
            <a:br>
              <a:rPr lang="ru-RU" sz="2200" dirty="0"/>
            </a:br>
            <a:r>
              <a:rPr lang="ru-RU" sz="3110" b="1" dirty="0"/>
              <a:t>занятость и  трудоустройство  для людей с ментальной инвалидностью. Барьеры и Достижения. Опыт ОО «ИРОДА»</a:t>
            </a:r>
            <a:endParaRPr lang="en-US" sz="3110" b="1" dirty="0">
              <a:solidFill>
                <a:srgbClr val="C00000"/>
              </a:solidFill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8279765" y="2414757"/>
            <a:ext cx="3911932" cy="6679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IRODA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Lola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Nasriddinova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2" name="Picture 2" descr="C:\Users\USER\Desktop\ВСЕ 2\изображение_viber_2021-06-30_16-02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037" y="2414730"/>
            <a:ext cx="4871320" cy="4225427"/>
          </a:xfrm>
          <a:prstGeom prst="rect">
            <a:avLst/>
          </a:prstGeom>
          <a:noFill/>
        </p:spPr>
      </p:pic>
      <p:pic>
        <p:nvPicPr>
          <p:cNvPr id="4" name="Изображение 3" descr="THE_FRIENDS'_HOUSE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880" y="5527040"/>
            <a:ext cx="3576955" cy="875665"/>
          </a:xfrm>
          <a:prstGeom prst="rect">
            <a:avLst/>
          </a:prstGeom>
        </p:spPr>
      </p:pic>
      <p:pic>
        <p:nvPicPr>
          <p:cNvPr id="5" name="Изображение 4" descr="бордовый-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805" y="2097405"/>
            <a:ext cx="5439410" cy="4173855"/>
          </a:xfrm>
          <a:prstGeom prst="rect">
            <a:avLst/>
          </a:prstGeom>
        </p:spPr>
      </p:pic>
      <p:pic>
        <p:nvPicPr>
          <p:cNvPr id="7" name="Изображение 6" descr="logo_IRODA_color_transpar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2555" y="3333115"/>
            <a:ext cx="1532890" cy="21678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195" y="993775"/>
            <a:ext cx="6056630" cy="5666105"/>
          </a:xfrm>
          <a:solidFill>
            <a:schemeClr val="accent1">
              <a:lumMod val="50000"/>
            </a:schemeClr>
          </a:solidFill>
        </p:spPr>
        <p:txBody>
          <a:bodyPr>
            <a:normAutofit fontScale="60000"/>
          </a:bodyPr>
          <a:lstStyle/>
          <a:p>
            <a:pPr marL="0" indent="0">
              <a:buNone/>
            </a:pPr>
            <a:endParaRPr lang="ru-RU" sz="5335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6000" b="1" dirty="0">
                <a:solidFill>
                  <a:schemeClr val="bg1"/>
                </a:solidFill>
              </a:rPr>
              <a:t>Существует ряд предикторов успешного трудоустройства, среди которых освоение навыков самостоятельности, раскрытие способностей и обучение в инклюзивной среде.</a:t>
            </a:r>
            <a:br>
              <a:rPr lang="ru-RU" sz="6000" b="1" dirty="0">
                <a:solidFill>
                  <a:schemeClr val="bg1"/>
                </a:solidFill>
              </a:rPr>
            </a:b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5810" y="9525"/>
            <a:ext cx="10515600" cy="98425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 САМОМ ДЕЛЕ </a:t>
            </a:r>
          </a:p>
        </p:txBody>
      </p:sp>
      <p:pic>
        <p:nvPicPr>
          <p:cNvPr id="2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55" y="1029970"/>
            <a:ext cx="4276725" cy="5702935"/>
          </a:xfrm>
          <a:prstGeom prst="rect">
            <a:avLst/>
          </a:prstGeom>
        </p:spPr>
      </p:pic>
      <p:pic>
        <p:nvPicPr>
          <p:cNvPr id="7" name="Изображение 6" descr="logo_IRODA_color_transpar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45" y="73025"/>
            <a:ext cx="871855" cy="12331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1915" y="84455"/>
            <a:ext cx="7393305" cy="640651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sz="3200" b="1" dirty="0"/>
              <a:t>ОО «ИРОДА»  Кто мы ?</a:t>
            </a: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 </a:t>
            </a:r>
          </a:p>
        </p:txBody>
      </p:sp>
      <p:pic>
        <p:nvPicPr>
          <p:cNvPr id="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330" y="231140"/>
            <a:ext cx="789305" cy="10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22" y="2108488"/>
            <a:ext cx="1221392" cy="1321045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25" y="327025"/>
            <a:ext cx="2601595" cy="1840230"/>
          </a:xfrm>
          <a:prstGeom prst="rect">
            <a:avLst/>
          </a:prstGeom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" y="181610"/>
            <a:ext cx="1527810" cy="1080770"/>
          </a:xfrm>
          <a:prstGeom prst="rect">
            <a:avLst/>
          </a:prstGeom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3686175"/>
            <a:ext cx="2202180" cy="1082040"/>
          </a:xfrm>
          <a:prstGeom prst="rect">
            <a:avLst/>
          </a:prstGeom>
        </p:spPr>
      </p:pic>
      <p:pic>
        <p:nvPicPr>
          <p:cNvPr id="10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33" y="2314600"/>
            <a:ext cx="1581036" cy="908116"/>
          </a:xfrm>
          <a:prstGeom prst="rect">
            <a:avLst/>
          </a:prstGeom>
        </p:spPr>
      </p:pic>
      <p:pic>
        <p:nvPicPr>
          <p:cNvPr id="11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0" y="5759650"/>
            <a:ext cx="3236412" cy="792088"/>
          </a:xfrm>
          <a:prstGeom prst="rect">
            <a:avLst/>
          </a:prstGeom>
        </p:spPr>
      </p:pic>
      <p:pic>
        <p:nvPicPr>
          <p:cNvPr id="12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1" y="5024716"/>
            <a:ext cx="1792345" cy="815618"/>
          </a:xfrm>
          <a:prstGeom prst="rect">
            <a:avLst/>
          </a:prstGeom>
        </p:spPr>
      </p:pic>
      <p:pic>
        <p:nvPicPr>
          <p:cNvPr id="1029" name="Picture 5" descr="C:\Users\USER\Downloads\Telegram Desktop\2_531471662226552007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04640" y="1324610"/>
            <a:ext cx="3693160" cy="4616450"/>
          </a:xfrm>
          <a:prstGeom prst="rect">
            <a:avLst/>
          </a:prstGeom>
          <a:noFill/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1364615"/>
            <a:ext cx="3050540" cy="45764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2185" y="208280"/>
            <a:ext cx="6950075" cy="637794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altLang="ru-RU" sz="2000" b="1" dirty="0"/>
              <a:t> </a:t>
            </a:r>
            <a:br>
              <a:rPr lang="en-US" altLang="ru-RU" sz="2000" b="1" dirty="0"/>
            </a:br>
            <a:br>
              <a:rPr lang="en-US" altLang="ru-RU" sz="2000" b="1" dirty="0"/>
            </a:br>
            <a:br>
              <a:rPr lang="en-US" altLang="ru-RU" sz="2000" b="1" dirty="0"/>
            </a:br>
            <a:br>
              <a:rPr lang="en-US" altLang="ru-RU" sz="2000" b="1" dirty="0"/>
            </a:br>
            <a:br>
              <a:rPr lang="en-US" altLang="ru-RU" sz="2000" b="1" dirty="0"/>
            </a:br>
            <a:br>
              <a:rPr lang="en-US" altLang="ru-RU" sz="2000" b="1" dirty="0"/>
            </a:br>
            <a:br>
              <a:rPr lang="en-US" altLang="ru-RU" sz="2000" b="1" dirty="0"/>
            </a:br>
            <a:br>
              <a:rPr lang="en-US" altLang="ru-RU" sz="2000" b="1" dirty="0"/>
            </a:br>
            <a:br>
              <a:rPr lang="en-US" altLang="ru-RU" sz="2000" b="1" dirty="0"/>
            </a:br>
            <a:r>
              <a:rPr lang="en-US" altLang="en-US" sz="2400" b="1" dirty="0"/>
              <a:t>точная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статистика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по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числу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людей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с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ментальной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инвалидностью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в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Таджикистане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в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открытых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источниках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отсутствует</a:t>
            </a:r>
            <a:r>
              <a:rPr lang="en-US" altLang="ru-RU" sz="2400" b="1" dirty="0"/>
              <a:t>. </a:t>
            </a:r>
            <a:br>
              <a:rPr lang="en-US" altLang="ru-RU" sz="2400" b="1" dirty="0"/>
            </a:br>
            <a:br>
              <a:rPr lang="en-US" altLang="ru-RU" sz="2400" b="1" dirty="0"/>
            </a:br>
            <a:r>
              <a:rPr lang="en-US" altLang="en-US" sz="2400" b="1" dirty="0"/>
              <a:t>Это</a:t>
            </a:r>
            <a:r>
              <a:rPr lang="en-US" altLang="ru-RU" sz="2400" b="1" dirty="0"/>
              <a:t>  </a:t>
            </a:r>
            <a:r>
              <a:rPr lang="en-US" altLang="en-US" sz="2400" b="1" dirty="0"/>
              <a:t>связано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с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недостаточн</a:t>
            </a:r>
            <a:r>
              <a:rPr lang="ru-RU" altLang="en-US" sz="2400" b="1" dirty="0"/>
              <a:t>ым выявлением </a:t>
            </a:r>
            <a:r>
              <a:rPr lang="en-US" altLang="en-US" sz="2400" b="1" dirty="0"/>
              <a:t>стигматизацией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и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ограниченным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доступом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к</a:t>
            </a:r>
            <a:r>
              <a:rPr lang="en-US" altLang="ru-RU" sz="2400" b="1" dirty="0"/>
              <a:t> </a:t>
            </a:r>
            <a:r>
              <a:rPr lang="en-US" altLang="en-US" sz="2400" b="1" dirty="0"/>
              <a:t>услугам</a:t>
            </a:r>
            <a:r>
              <a:rPr lang="en-US" altLang="ru-RU" sz="2400" b="1" dirty="0"/>
              <a:t>.</a:t>
            </a:r>
            <a:br>
              <a:rPr lang="en-US" altLang="ru-RU" sz="2400" b="1" dirty="0"/>
            </a:br>
            <a:br>
              <a:rPr lang="en-US" altLang="ru-RU" sz="2400" b="1" dirty="0"/>
            </a:br>
            <a:br>
              <a:rPr lang="en-US" altLang="ru-RU" sz="2400" b="1" dirty="0"/>
            </a:br>
            <a:r>
              <a:rPr lang="ru-RU" altLang="en-US" sz="2400" b="1" dirty="0"/>
              <a:t>ТОЛЬКО РАС в РТ -  из расчетА</a:t>
            </a:r>
            <a:br>
              <a:rPr lang="ru-RU" altLang="en-US" sz="2400" b="1" dirty="0"/>
            </a:br>
            <a:br>
              <a:rPr lang="ru-RU" altLang="en-US" sz="2400" b="1" dirty="0"/>
            </a:br>
            <a:r>
              <a:rPr lang="ru-RU" altLang="en-US" sz="2400" b="1" dirty="0"/>
              <a:t> ВОЗ 1:100  должно быть </a:t>
            </a:r>
            <a:br>
              <a:rPr lang="ru-RU" altLang="en-US" sz="2400" b="1" dirty="0"/>
            </a:br>
            <a:br>
              <a:rPr lang="ru-RU" altLang="en-US" sz="2400" b="1" dirty="0"/>
            </a:br>
            <a:br>
              <a:rPr lang="ru-RU" altLang="en-US" sz="2400" b="1" dirty="0"/>
            </a:br>
            <a:r>
              <a:rPr lang="ru-RU" altLang="en-US" sz="2400" b="1" dirty="0"/>
              <a:t>38 000 </a:t>
            </a:r>
            <a:r>
              <a:rPr lang="en-US" altLang="ru-RU" sz="2400" b="1" dirty="0"/>
              <a:t> </a:t>
            </a:r>
            <a:r>
              <a:rPr lang="ru-RU" altLang="en-US" sz="2400" b="1" dirty="0"/>
              <a:t>человек </a:t>
            </a:r>
            <a:br>
              <a:rPr lang="en-US" altLang="ru-RU" sz="2400" b="1" dirty="0"/>
            </a:br>
            <a:br>
              <a:rPr lang="en-US" altLang="ru-RU" sz="2400" b="1" dirty="0"/>
            </a:br>
            <a:br>
              <a:rPr lang="en-US" altLang="ru-RU" sz="2400" b="1" dirty="0"/>
            </a:br>
            <a:br>
              <a:rPr lang="en-US" altLang="ru-RU" sz="2400" b="1" dirty="0"/>
            </a:br>
            <a:endParaRPr lang="en-US" altLang="ru-RU" sz="2400" b="1" dirty="0"/>
          </a:p>
        </p:txBody>
      </p:sp>
      <p:pic>
        <p:nvPicPr>
          <p:cNvPr id="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060" y="448310"/>
            <a:ext cx="535940" cy="7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179705" y="208280"/>
            <a:ext cx="6014720" cy="1062355"/>
          </a:xfrm>
          <a:solidFill>
            <a:schemeClr val="bg1"/>
          </a:solidFill>
        </p:spPr>
        <p:txBody>
          <a:bodyPr>
            <a:normAutofit fontScale="50000"/>
          </a:bodyPr>
          <a:lstStyle/>
          <a:p>
            <a:pPr marL="0" indent="0">
              <a:buNone/>
            </a:pPr>
            <a:r>
              <a:rPr lang="en-US" altLang="en-US" sz="3600" b="1"/>
              <a:t>Ментальная</a:t>
            </a:r>
            <a:r>
              <a:rPr lang="en-US" altLang="ru-RU" sz="3600" b="1"/>
              <a:t> </a:t>
            </a:r>
            <a:r>
              <a:rPr lang="en-US" altLang="en-US" sz="3600" b="1"/>
              <a:t>инвалидность</a:t>
            </a:r>
            <a:r>
              <a:rPr lang="en-US" altLang="ru-RU" sz="3600" b="1"/>
              <a:t> </a:t>
            </a:r>
            <a:r>
              <a:rPr lang="en-US" altLang="en-US" sz="3600" b="1"/>
              <a:t>в</a:t>
            </a:r>
            <a:r>
              <a:rPr lang="en-US" altLang="ru-RU" sz="3600" b="1"/>
              <a:t> </a:t>
            </a:r>
            <a:r>
              <a:rPr lang="en-US" altLang="en-US" sz="3600" b="1"/>
              <a:t>Таджикистане</a:t>
            </a:r>
            <a:r>
              <a:rPr lang="en-US" altLang="ru-RU" sz="3600" b="1"/>
              <a:t>: </a:t>
            </a:r>
            <a:r>
              <a:rPr lang="en-US" altLang="en-US" sz="3600" b="1"/>
              <a:t>ключевые</a:t>
            </a:r>
            <a:r>
              <a:rPr lang="en-US" altLang="ru-RU" sz="3600" b="1"/>
              <a:t> </a:t>
            </a:r>
            <a:r>
              <a:rPr lang="en-US" altLang="en-US" sz="3600" b="1"/>
              <a:t>статистические</a:t>
            </a:r>
            <a:r>
              <a:rPr lang="en-US" altLang="ru-RU" sz="3600" b="1"/>
              <a:t> </a:t>
            </a:r>
            <a:r>
              <a:rPr lang="en-US" altLang="en-US" sz="3600" b="1"/>
              <a:t>данные</a:t>
            </a:r>
            <a:r>
              <a:rPr lang="ru-RU" altLang="en-US" sz="3600" b="1"/>
              <a:t> ? </a:t>
            </a:r>
          </a:p>
          <a:p>
            <a:pPr marL="0" indent="0">
              <a:buNone/>
            </a:pPr>
            <a:r>
              <a:rPr lang="ru-RU" altLang="en-US" sz="3600" b="1"/>
              <a:t>45 000 ? </a:t>
            </a:r>
          </a:p>
          <a:p>
            <a:endParaRPr lang="ru-RU" altLang="en-US" sz="3600" b="1"/>
          </a:p>
          <a:p>
            <a:endParaRPr lang="ru-RU" altLang="en-US" sz="3600" b="1"/>
          </a:p>
          <a:p>
            <a:endParaRPr lang="ru-RU" altLang="en-US" sz="3600" b="1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" y="1270635"/>
            <a:ext cx="3985260" cy="53155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49680" y="1247521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/>
              <a:t>Значимость</a:t>
            </a:r>
            <a:r>
              <a:rPr lang="en-US" altLang="ru-RU"/>
              <a:t> </a:t>
            </a:r>
            <a:r>
              <a:rPr lang="en-US" altLang="en-US"/>
              <a:t>трудоустройства</a:t>
            </a:r>
            <a:r>
              <a:rPr lang="en-US" altLang="ru-RU"/>
              <a:t> </a:t>
            </a: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социальной</a:t>
            </a:r>
            <a:r>
              <a:rPr lang="en-US" altLang="ru-RU"/>
              <a:t> </a:t>
            </a:r>
            <a:r>
              <a:rPr lang="en-US" altLang="en-US"/>
              <a:t>интеграции</a:t>
            </a:r>
            <a:r>
              <a:rPr lang="en-US" altLang="ru-RU"/>
              <a:t>.</a:t>
            </a:r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Инклюзия</a:t>
            </a:r>
            <a:r>
              <a:rPr lang="en-US" altLang="ru-RU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на</a:t>
            </a:r>
            <a:r>
              <a:rPr lang="en-US" altLang="ru-RU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рынке</a:t>
            </a:r>
            <a:r>
              <a:rPr lang="en-US" altLang="ru-RU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труда</a:t>
            </a:r>
            <a:r>
              <a:rPr lang="en-US" altLang="ru-RU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: </a:t>
            </a:r>
            <a:r>
              <a:rPr lang="en-US" altLang="en-US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ключ</a:t>
            </a:r>
            <a:r>
              <a:rPr lang="en-US" altLang="ru-RU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к</a:t>
            </a:r>
            <a:r>
              <a:rPr lang="en-US" altLang="ru-RU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социальной</a:t>
            </a:r>
            <a:r>
              <a:rPr lang="en-US" altLang="ru-RU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справедливости</a:t>
            </a:r>
            <a:r>
              <a:rPr lang="en-US" altLang="ru-RU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.</a:t>
            </a:r>
          </a:p>
          <a:p>
            <a:pPr algn="ctr"/>
            <a:endParaRPr lang="en-US" altLang="ru-RU" sz="3200" b="1" dirty="0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ctr"/>
            <a:r>
              <a:rPr lang="ru-RU" altLang="en-US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ПРАВО ЧЕЛОВЕКА</a:t>
            </a:r>
          </a:p>
          <a:p>
            <a:pPr algn="ctr"/>
            <a:endParaRPr lang="ru-RU" altLang="en-US" sz="3200" b="1" dirty="0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ctr"/>
            <a:r>
              <a:rPr lang="ru-RU" altLang="en-US" sz="3200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СНИЖЕНИЕ ИЗОЛЯЦИИ и СЕГРЕГАЦИИ</a:t>
            </a:r>
          </a:p>
          <a:p>
            <a:pPr algn="ctr"/>
            <a:endParaRPr lang="ru-RU" altLang="en-US" sz="3200" b="1" dirty="0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385" y="170180"/>
            <a:ext cx="7676515" cy="75755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tx1"/>
                </a:solidFill>
              </a:rPr>
              <a:t>Значимость</a:t>
            </a:r>
            <a:r>
              <a:rPr lang="en-US" altLang="ru-RU" b="1" dirty="0">
                <a:solidFill>
                  <a:schemeClr val="tx1"/>
                </a:solidFill>
              </a:rPr>
              <a:t> </a:t>
            </a:r>
            <a:r>
              <a:rPr lang="en-US" altLang="en-US" b="1" dirty="0">
                <a:solidFill>
                  <a:schemeClr val="tx1"/>
                </a:solidFill>
              </a:rPr>
              <a:t>трудоустройства</a:t>
            </a:r>
            <a:r>
              <a:rPr lang="en-US" altLang="ru-RU" b="1" dirty="0">
                <a:solidFill>
                  <a:schemeClr val="tx1"/>
                </a:solidFill>
              </a:rPr>
              <a:t> </a:t>
            </a:r>
            <a:r>
              <a:rPr lang="en-US" altLang="en-US" b="1" dirty="0">
                <a:solidFill>
                  <a:schemeClr val="tx1"/>
                </a:solidFill>
              </a:rPr>
              <a:t>для</a:t>
            </a:r>
            <a:r>
              <a:rPr lang="en-US" altLang="ru-RU" b="1" dirty="0">
                <a:solidFill>
                  <a:schemeClr val="tx1"/>
                </a:solidFill>
              </a:rPr>
              <a:t> </a:t>
            </a:r>
            <a:r>
              <a:rPr lang="en-US" altLang="en-US" b="1" dirty="0">
                <a:solidFill>
                  <a:schemeClr val="tx1"/>
                </a:solidFill>
              </a:rPr>
              <a:t>социальной</a:t>
            </a:r>
            <a:r>
              <a:rPr lang="en-US" altLang="ru-RU" b="1" dirty="0">
                <a:solidFill>
                  <a:schemeClr val="tx1"/>
                </a:solidFill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ин</a:t>
            </a:r>
            <a:r>
              <a:rPr lang="ru-RU" altLang="en-US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клюзии</a:t>
            </a:r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6" y="169903"/>
            <a:ext cx="554754" cy="72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335" y="88900"/>
            <a:ext cx="6813550" cy="65913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 sz="2400" b="1">
                <a:solidFill>
                  <a:schemeClr val="bg1"/>
                </a:solidFill>
                <a:sym typeface="+mn-ea"/>
              </a:rPr>
              <a:t>Социальные</a:t>
            </a:r>
            <a:r>
              <a:rPr lang="en-US" altLang="ru-RU" sz="24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sym typeface="+mn-ea"/>
              </a:rPr>
              <a:t>стереотипы</a:t>
            </a:r>
            <a:r>
              <a:rPr lang="en-US" altLang="ru-RU" sz="2400" b="1">
                <a:solidFill>
                  <a:schemeClr val="bg1"/>
                </a:solidFill>
                <a:sym typeface="+mn-ea"/>
              </a:rPr>
              <a:t>:</a:t>
            </a:r>
            <a:br>
              <a:rPr lang="en-US" altLang="ru-RU" sz="2400">
                <a:solidFill>
                  <a:schemeClr val="bg1"/>
                </a:solidFill>
              </a:rPr>
            </a:br>
            <a:r>
              <a:rPr lang="en-US" altLang="en-US" sz="2400">
                <a:solidFill>
                  <a:schemeClr val="bg1"/>
                </a:solidFill>
                <a:sym typeface="+mn-ea"/>
              </a:rPr>
              <a:t>Недостаток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знаний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о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ментальных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особенностях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.</a:t>
            </a:r>
            <a:br>
              <a:rPr lang="en-US" altLang="ru-RU" sz="2400">
                <a:solidFill>
                  <a:schemeClr val="bg1"/>
                </a:solidFill>
              </a:rPr>
            </a:br>
            <a:r>
              <a:rPr lang="en-US" altLang="en-US" sz="2400">
                <a:solidFill>
                  <a:schemeClr val="bg1"/>
                </a:solidFill>
                <a:sym typeface="+mn-ea"/>
              </a:rPr>
              <a:t>Предвзятость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работодателей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.</a:t>
            </a:r>
            <a:br>
              <a:rPr lang="en-US" altLang="ru-RU" sz="2400">
                <a:solidFill>
                  <a:schemeClr val="bg1"/>
                </a:solidFill>
                <a:sym typeface="+mn-ea"/>
              </a:rPr>
            </a:br>
            <a:br>
              <a:rPr lang="en-US" altLang="ru-RU" sz="2400">
                <a:solidFill>
                  <a:schemeClr val="bg1"/>
                </a:solidFill>
              </a:rPr>
            </a:br>
            <a:r>
              <a:rPr lang="en-US" altLang="en-US" sz="2400" b="1">
                <a:solidFill>
                  <a:schemeClr val="bg1"/>
                </a:solidFill>
                <a:sym typeface="+mn-ea"/>
              </a:rPr>
              <a:t>Юридические</a:t>
            </a:r>
            <a:r>
              <a:rPr lang="en-US" altLang="ru-RU" sz="24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sym typeface="+mn-ea"/>
              </a:rPr>
              <a:t>ограничения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:</a:t>
            </a:r>
            <a:br>
              <a:rPr lang="en-US" altLang="ru-RU" sz="2400">
                <a:solidFill>
                  <a:schemeClr val="bg1"/>
                </a:solidFill>
              </a:rPr>
            </a:br>
            <a:r>
              <a:rPr lang="en-US" altLang="en-US" sz="2400">
                <a:solidFill>
                  <a:schemeClr val="bg1"/>
                </a:solidFill>
                <a:sym typeface="+mn-ea"/>
              </a:rPr>
              <a:t>Отсутствие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системной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поддержки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трудоустройства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.</a:t>
            </a:r>
            <a:br>
              <a:rPr lang="en-US" altLang="ru-RU" sz="2400">
                <a:solidFill>
                  <a:schemeClr val="bg1"/>
                </a:solidFill>
              </a:rPr>
            </a:br>
            <a:r>
              <a:rPr lang="en-US" altLang="en-US" sz="2400">
                <a:solidFill>
                  <a:schemeClr val="bg1"/>
                </a:solidFill>
                <a:sym typeface="+mn-ea"/>
              </a:rPr>
              <a:t>Недостаточная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защита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трудовых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прав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.</a:t>
            </a:r>
            <a:br>
              <a:rPr lang="en-US" altLang="ru-RU" sz="2400">
                <a:solidFill>
                  <a:schemeClr val="bg1"/>
                </a:solidFill>
                <a:sym typeface="+mn-ea"/>
              </a:rPr>
            </a:br>
            <a:br>
              <a:rPr lang="en-US" altLang="ru-RU" sz="2400">
                <a:solidFill>
                  <a:schemeClr val="bg1"/>
                </a:solidFill>
              </a:rPr>
            </a:br>
            <a:r>
              <a:rPr lang="en-US" altLang="en-US" sz="2400" b="1">
                <a:solidFill>
                  <a:schemeClr val="bg1"/>
                </a:solidFill>
                <a:sym typeface="+mn-ea"/>
              </a:rPr>
              <a:t>Инфраструктурные</a:t>
            </a:r>
            <a:r>
              <a:rPr lang="en-US" altLang="ru-RU" sz="24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sym typeface="+mn-ea"/>
              </a:rPr>
              <a:t>барьеры</a:t>
            </a:r>
            <a:r>
              <a:rPr lang="en-US" altLang="ru-RU" sz="2400" b="1">
                <a:solidFill>
                  <a:schemeClr val="bg1"/>
                </a:solidFill>
                <a:sym typeface="+mn-ea"/>
              </a:rPr>
              <a:t>:</a:t>
            </a:r>
            <a:br>
              <a:rPr lang="en-US" altLang="ru-RU" sz="2400">
                <a:solidFill>
                  <a:schemeClr val="bg1"/>
                </a:solidFill>
              </a:rPr>
            </a:br>
            <a:r>
              <a:rPr lang="en-US" altLang="en-US" sz="2400">
                <a:solidFill>
                  <a:schemeClr val="bg1"/>
                </a:solidFill>
                <a:sym typeface="+mn-ea"/>
              </a:rPr>
              <a:t>Неадаптированные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рабочие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места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.</a:t>
            </a:r>
            <a:br>
              <a:rPr lang="en-US" altLang="ru-RU" sz="2400">
                <a:solidFill>
                  <a:schemeClr val="bg1"/>
                </a:solidFill>
              </a:rPr>
            </a:br>
            <a:r>
              <a:rPr lang="en-US" altLang="en-US" sz="2400">
                <a:solidFill>
                  <a:schemeClr val="bg1"/>
                </a:solidFill>
                <a:sym typeface="+mn-ea"/>
              </a:rPr>
              <a:t>Ограниченный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доступ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к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sym typeface="+mn-ea"/>
              </a:rPr>
              <a:t>обучению</a:t>
            </a:r>
            <a:r>
              <a:rPr lang="en-US" altLang="ru-RU" sz="2400">
                <a:solidFill>
                  <a:schemeClr val="bg1"/>
                </a:solidFill>
                <a:sym typeface="+mn-ea"/>
              </a:rPr>
              <a:t>.</a:t>
            </a:r>
            <a:br>
              <a:rPr lang="en-US" altLang="ru-RU" sz="2400">
                <a:solidFill>
                  <a:schemeClr val="bg1"/>
                </a:solidFill>
                <a:sym typeface="+mn-ea"/>
              </a:rPr>
            </a:br>
            <a:r>
              <a:rPr lang="ru-RU" altLang="en-US">
                <a:solidFill>
                  <a:schemeClr val="bg1"/>
                </a:solidFill>
                <a:sym typeface="+mn-ea"/>
              </a:rPr>
              <a:t>ОТСУТСТВИЕ ДЖОБ КОУЧЕЙ  </a:t>
            </a:r>
            <a:endParaRPr lang="ru-RU" altLang="en-US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520" y="5922010"/>
            <a:ext cx="579755" cy="75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photo_2024-10-04_15-49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55" y="1908810"/>
            <a:ext cx="3445510" cy="459486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43205" y="339090"/>
            <a:ext cx="3814445" cy="10325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r>
              <a:rPr lang="en-US" altLang="en-US" sz="3200"/>
              <a:t>Основные</a:t>
            </a:r>
            <a:r>
              <a:rPr lang="en-US" altLang="ru-RU" sz="3200"/>
              <a:t> </a:t>
            </a:r>
            <a:r>
              <a:rPr lang="en-US" altLang="en-US" sz="3200"/>
              <a:t>барьеры</a:t>
            </a:r>
            <a:br>
              <a:rPr lang="en-US" altLang="ru-RU" sz="3200"/>
            </a:br>
            <a:endParaRPr lang="ru-RU" altLang="en-US"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69315" y="36830"/>
            <a:ext cx="10213340" cy="11887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>
                <a:solidFill>
                  <a:schemeClr val="tx1"/>
                </a:solidFill>
              </a:rPr>
              <a:t>Медицинская модель инвалидности</a:t>
            </a:r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1567656" y="1557338"/>
            <a:ext cx="3959225" cy="3959225"/>
          </a:xfrm>
          <a:prstGeom prst="ellipse">
            <a:avLst/>
          </a:prstGeom>
          <a:solidFill>
            <a:srgbClr val="99CCFF"/>
          </a:solidFill>
          <a:ln w="19050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/>
              <a:t>ОБЩЕСТВО</a:t>
            </a: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8043545" y="4850130"/>
            <a:ext cx="2153920" cy="195834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5884863" y="5300663"/>
            <a:ext cx="1800225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7033260" y="1225550"/>
            <a:ext cx="4049395" cy="3393440"/>
          </a:xfrm>
          <a:prstGeom prst="cloudCallout">
            <a:avLst>
              <a:gd name="adj1" fmla="val -91963"/>
              <a:gd name="adj2" fmla="val 15503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Вы больны, вам нужно лечиться, а не работать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Вы опасны для общества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Вы не трудоспособны </a:t>
            </a:r>
          </a:p>
        </p:txBody>
      </p:sp>
      <p:pic>
        <p:nvPicPr>
          <p:cNvPr id="2" name="Изображение 1" descr="pngtree-world-teen-mental-wellness-day-vector-png-image_90175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095" y="4996815"/>
            <a:ext cx="1944370" cy="1664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ldLvl="0" animBg="1"/>
      <p:bldP spid="25606" grpId="0" animBg="1"/>
      <p:bldP spid="2560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510" y="73025"/>
            <a:ext cx="11128375" cy="298894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altLang="en-US" sz="2400" b="1" dirty="0">
                <a:solidFill>
                  <a:schemeClr val="bg1"/>
                </a:solidFill>
                <a:sym typeface="+mn-ea"/>
              </a:rPr>
              <a:t>СЛАБЫЙ ГОЛОС СЕМЕЙ</a:t>
            </a:r>
            <a:br>
              <a:rPr lang="en-US" altLang="ru-RU" sz="2400" b="1" dirty="0">
                <a:solidFill>
                  <a:schemeClr val="bg1"/>
                </a:solidFill>
                <a:sym typeface="+mn-ea"/>
              </a:rPr>
            </a:br>
            <a:br>
              <a:rPr lang="en-US" altLang="ru-RU" sz="2400" b="1" dirty="0">
                <a:solidFill>
                  <a:schemeClr val="bg1"/>
                </a:solidFill>
                <a:sym typeface="+mn-ea"/>
              </a:rPr>
            </a:b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Недостаточная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информированность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родителей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о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возможностях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.</a:t>
            </a:r>
            <a:br>
              <a:rPr lang="en-US" altLang="ru-RU" sz="2400" b="1" dirty="0">
                <a:solidFill>
                  <a:schemeClr val="bg1"/>
                </a:solidFill>
                <a:sym typeface="+mn-ea"/>
              </a:rPr>
            </a:br>
            <a:br>
              <a:rPr lang="en-US" altLang="ru-RU" sz="2400" b="1" dirty="0">
                <a:solidFill>
                  <a:schemeClr val="bg1"/>
                </a:solidFill>
                <a:sym typeface="+mn-ea"/>
              </a:rPr>
            </a:b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Психологические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сложности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: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страх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за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будущее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ребенка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.</a:t>
            </a:r>
          </a:p>
        </p:txBody>
      </p:sp>
      <p:pic>
        <p:nvPicPr>
          <p:cNvPr id="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238" y="561650"/>
            <a:ext cx="449762" cy="58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30" y="2819400"/>
            <a:ext cx="7879715" cy="417639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37465" y="-11684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08525" y="1060450"/>
            <a:ext cx="7002780" cy="55137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sym typeface="+mn-ea"/>
              </a:rPr>
              <a:t>Низкая мотивация молодежи к занятости, особенно выпускников интернатов  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sym typeface="+mn-ea"/>
              </a:rPr>
              <a:t>Низкий уровень вовлечения родителей 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sym typeface="+mn-ea"/>
              </a:rPr>
              <a:t>Низкие желания и мотивация  работодателей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sym typeface="+mn-ea"/>
              </a:rPr>
              <a:t> </a:t>
            </a:r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sym typeface="+mn-ea"/>
              </a:rPr>
              <a:t>Нехватка инклюзивной корпоративной культуры в компаниях 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sym typeface="+mn-ea"/>
              </a:rPr>
              <a:t>Низкие ожидания от общества и превалирование благотворительной и медициснкой моделей инвалидности </a:t>
            </a:r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993" y="-43"/>
            <a:ext cx="7729728" cy="100969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altLang="en-US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С какими трудностями столкнулись мы </a:t>
            </a:r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6" y="169903"/>
            <a:ext cx="554754" cy="72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" y="1453515"/>
            <a:ext cx="3502660" cy="46704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37465" y="-11684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08525" y="1060450"/>
            <a:ext cx="7002780" cy="55137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sym typeface="+mn-ea"/>
              </a:rPr>
              <a:t>Статус трудоспособности и разрешение на работу от ГМСУСИ</a:t>
            </a:r>
          </a:p>
          <a:p>
            <a:pPr algn="ctr"/>
            <a:endParaRPr lang="ru-RU" sz="2800" b="1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sym typeface="+mn-ea"/>
              </a:rPr>
              <a:t>Ограничение часов рабочего времени</a:t>
            </a:r>
          </a:p>
          <a:p>
            <a:pPr algn="ctr"/>
            <a:endParaRPr lang="ru-RU" sz="2800" b="1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sym typeface="+mn-ea"/>
              </a:rPr>
              <a:t>Отсутствие индивидуального плана поддержки функционирования и адаптации среди</a:t>
            </a:r>
          </a:p>
          <a:p>
            <a:pPr algn="ctr"/>
            <a:endParaRPr lang="ru-RU" sz="2800" b="1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sym typeface="+mn-ea"/>
              </a:rPr>
              <a:t>Пренебрежение и стигма со стороны общества по отношению к работающим ЛСМИ и их семьям  </a:t>
            </a:r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62355" y="1009650"/>
            <a:ext cx="10067290" cy="555752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993" y="-43"/>
            <a:ext cx="7729728" cy="100969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altLang="en-US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С какими трудностями столкнулись мы </a:t>
            </a:r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6" y="169903"/>
            <a:ext cx="554754" cy="72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282700"/>
            <a:ext cx="4055110" cy="50698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43249" y="16020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5202" y="1625704"/>
            <a:ext cx="10460879" cy="953135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sym typeface="+mn-ea"/>
              </a:rPr>
              <a:t>Сенсорная чувствительнсоть</a:t>
            </a:r>
            <a:r>
              <a:rPr lang="ru-RU" sz="2800" b="1" dirty="0">
                <a:solidFill>
                  <a:srgbClr val="0070C0"/>
                </a:solidFill>
                <a:sym typeface="+mn-ea"/>
              </a:rPr>
              <a:t>   </a:t>
            </a:r>
          </a:p>
          <a:p>
            <a:r>
              <a:rPr lang="ru-RU" sz="2800" b="1" dirty="0">
                <a:solidFill>
                  <a:schemeClr val="bg1"/>
                </a:solidFill>
                <a:sym typeface="+mn-ea"/>
              </a:rPr>
              <a:t>Отсутвие  </a:t>
            </a:r>
            <a:r>
              <a:rPr lang="ru-RU" sz="2800" b="1" dirty="0">
                <a:solidFill>
                  <a:schemeClr val="bg1"/>
                </a:solidFill>
              </a:rPr>
              <a:t>адаптации сенсорной  среды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40355" y="356870"/>
            <a:ext cx="8149590" cy="102425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Трудности ЗАНЯТОСТИ ЛЮДЕЙ с РАС </a:t>
            </a:r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4" y="165306"/>
            <a:ext cx="852292" cy="11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images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417" y="4826585"/>
            <a:ext cx="1857388" cy="1857388"/>
          </a:xfrm>
          <a:prstGeom prst="rect">
            <a:avLst/>
          </a:prstGeom>
          <a:noFill/>
        </p:spPr>
      </p:pic>
      <p:pic>
        <p:nvPicPr>
          <p:cNvPr id="10" name="Picture 3" descr="7 sens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091" y="3495294"/>
            <a:ext cx="2011888" cy="20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A picture containing hanger, lamp&#10;&#10;Description automatically generated"/>
          <p:cNvPicPr>
            <a:picLocks noGrp="1" noChangeAspect="1"/>
          </p:cNvPicPr>
          <p:nvPr>
            <p:ph idx="4294967295"/>
          </p:nvPr>
        </p:nvPicPr>
        <p:blipFill>
          <a:blip r:embed="rId5" cstate="email"/>
          <a:stretch>
            <a:fillRect/>
          </a:stretch>
        </p:blipFill>
        <p:spPr>
          <a:xfrm>
            <a:off x="7967613" y="4040767"/>
            <a:ext cx="1571636" cy="1571636"/>
          </a:xfrm>
          <a:prstGeom prst="rect">
            <a:avLst/>
          </a:prstGeom>
        </p:spPr>
      </p:pic>
      <p:pic>
        <p:nvPicPr>
          <p:cNvPr id="13" name="Content Placeholder 8" descr="A picture containing object, light, lamp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7940" y="4501238"/>
            <a:ext cx="1864060" cy="1864060"/>
          </a:xfrm>
          <a:prstGeom prst="rect">
            <a:avLst/>
          </a:prstGeom>
        </p:spPr>
      </p:pic>
      <p:pic>
        <p:nvPicPr>
          <p:cNvPr id="14" name="Content Placeholder 4" descr="A picture containing plate, clock&#10;&#10;Description automatically generated"/>
          <p:cNvPicPr>
            <a:picLocks noChangeAspect="1"/>
          </p:cNvPicPr>
          <p:nvPr/>
        </p:nvPicPr>
        <p:blipFill rotWithShape="1">
          <a:blip r:embed="rId7" cstate="email"/>
          <a:stretch>
            <a:fillRect/>
          </a:stretch>
        </p:blipFill>
        <p:spPr>
          <a:xfrm>
            <a:off x="9879607" y="2823652"/>
            <a:ext cx="1972949" cy="1343284"/>
          </a:xfrm>
          <a:prstGeom prst="rect">
            <a:avLst/>
          </a:prstGeom>
        </p:spPr>
      </p:pic>
      <p:pic>
        <p:nvPicPr>
          <p:cNvPr id="15" name="Content Placeholder 4" descr="A close up of a logo&#10;&#10;Description automatically generated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845529" y="2652823"/>
            <a:ext cx="1915276" cy="1915276"/>
          </a:xfrm>
          <a:prstGeom prst="rect">
            <a:avLst/>
          </a:prstGeom>
        </p:spPr>
      </p:pic>
      <p:pic>
        <p:nvPicPr>
          <p:cNvPr id="16" name="Picture 2" descr="C:\Users\USER\Desktop\437c3c130008584ef3a689c9cc319a972ef0eb64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15095" y="3705923"/>
            <a:ext cx="2241325" cy="2241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1915" y="84455"/>
            <a:ext cx="7393305" cy="640651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3200" b="1" dirty="0"/>
              <a:t>Мифы и ФАКТЫ 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ОО ИРОДА. Кто мы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 Проблемы трудоустроства людей с РАс и ОНР в РТ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пути и решения. Опыт «ИРОДА»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Международные примеры </a:t>
            </a: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Рекомендации </a:t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4" name="Picture 2" descr="C:\Users\USER\Desktop\CММ\SMM\Кейтеринг\157604211794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7990" y="179070"/>
            <a:ext cx="2852420" cy="6406515"/>
          </a:xfrm>
          <a:prstGeom prst="rect">
            <a:avLst/>
          </a:prstGeom>
          <a:noFill/>
        </p:spPr>
      </p:pic>
      <p:pic>
        <p:nvPicPr>
          <p:cNvPr id="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238" y="561650"/>
            <a:ext cx="449762" cy="58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113" y="55837"/>
            <a:ext cx="7729728" cy="100969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555" b="1" dirty="0">
                <a:solidFill>
                  <a:schemeClr val="tx1"/>
                </a:solidFill>
              </a:rPr>
              <a:t>ПУТИ  и ВЫХОДЫ </a:t>
            </a:r>
            <a:br>
              <a:rPr lang="ru-RU" sz="3555" b="1" dirty="0">
                <a:solidFill>
                  <a:schemeClr val="tx1"/>
                </a:solidFill>
              </a:rPr>
            </a:br>
            <a:r>
              <a:rPr lang="ru-RU" sz="3555" b="1" dirty="0">
                <a:solidFill>
                  <a:srgbClr val="0070C0"/>
                </a:solidFill>
              </a:rPr>
              <a:t>Кому нужна поддержка?    </a:t>
            </a:r>
            <a:endParaRPr lang="en-CA" sz="3555" b="1" dirty="0">
              <a:solidFill>
                <a:srgbClr val="0070C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5424795" y="1142202"/>
            <a:ext cx="6080268" cy="555427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2000" dirty="0"/>
              <a:t>Особенности  восприятия и запоминания информации</a:t>
            </a:r>
          </a:p>
          <a:p>
            <a:r>
              <a:rPr lang="ru-RU" altLang="ru-RU" sz="2000" dirty="0"/>
              <a:t>Сложности с планированием рабочего процесса</a:t>
            </a:r>
          </a:p>
          <a:p>
            <a:r>
              <a:rPr lang="ru-RU" altLang="ru-RU" sz="2000" dirty="0"/>
              <a:t>Трудности или особенности в общении</a:t>
            </a:r>
          </a:p>
          <a:p>
            <a:r>
              <a:rPr lang="ru-RU" altLang="ru-RU" sz="2000" dirty="0"/>
              <a:t>Некоторые нуждаются  в физической поддержке или адаптации пространства </a:t>
            </a:r>
          </a:p>
          <a:p>
            <a:r>
              <a:rPr lang="ru-RU" altLang="ru-RU" sz="2000" dirty="0"/>
              <a:t>Не имет опыта и доступа к социализации </a:t>
            </a:r>
          </a:p>
          <a:p>
            <a:r>
              <a:rPr lang="ru-RU" altLang="ru-RU" sz="2000" dirty="0"/>
              <a:t>Нуждающиеся в поддержке управлением проблемным поведением</a:t>
            </a:r>
          </a:p>
          <a:p>
            <a:r>
              <a:rPr lang="ru-RU" altLang="ru-RU" sz="2000" dirty="0"/>
              <a:t>Имеют  трудности с генерадизацией навыков</a:t>
            </a:r>
          </a:p>
          <a:p>
            <a:r>
              <a:rPr lang="ru-RU" altLang="ru-RU" sz="2000" dirty="0"/>
              <a:t>Имеют  трудности в исполнительном функционировании </a:t>
            </a:r>
          </a:p>
          <a:p>
            <a:r>
              <a:rPr lang="ru-RU" altLang="ru-RU" sz="2000" dirty="0"/>
              <a:t>Имеют  разные уровни сенсорной чувствительности или сенсорными нарушениями </a:t>
            </a:r>
          </a:p>
          <a:p>
            <a:endParaRPr lang="ru-RU" altLang="ru-RU" sz="2000" dirty="0"/>
          </a:p>
          <a:p>
            <a:endParaRPr lang="ru-RU" dirty="0"/>
          </a:p>
        </p:txBody>
      </p:sp>
      <p:pic>
        <p:nvPicPr>
          <p:cNvPr id="7" name="Picture 2" descr="C:\Users\USER\Desktop\На 3 ДЕК ИРОДА Поддерживаемое трудоустройство для людей с ментальной инвалидностью  для МЗ ФОРУМ 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1732280"/>
            <a:ext cx="4964430" cy="3723640"/>
          </a:xfrm>
          <a:prstGeom prst="rect">
            <a:avLst/>
          </a:prstGeom>
          <a:noFill/>
        </p:spPr>
      </p:pic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6" y="169903"/>
            <a:ext cx="554754" cy="72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/>
        </p:nvSpPr>
        <p:spPr>
          <a:xfrm>
            <a:off x="398145" y="5697220"/>
            <a:ext cx="4122420" cy="99949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 fontScale="6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CA" sz="3555" b="1" dirty="0">
                <a:solidFill>
                  <a:schemeClr val="tx1"/>
                </a:solidFill>
              </a:rPr>
              <a:t>ОТХОДИМ ОТ ДИАГНОЗОВ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45745" y="1060450"/>
            <a:ext cx="11634470" cy="5578475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113" y="55837"/>
            <a:ext cx="7729728" cy="100969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altLang="en-CA" b="1" dirty="0">
                <a:solidFill>
                  <a:srgbClr val="0070C0"/>
                </a:solidFill>
              </a:rPr>
              <a:t>ПОНИМАНИЕ ПОЛЬЗЫ ЗАНЯТОСТИ для ЛСМИ и РАС  на всех уровнях 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5378450" y="1346835"/>
            <a:ext cx="6080125" cy="50057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/>
          </a:bodyPr>
          <a:lstStyle/>
          <a:p>
            <a:endParaRPr lang="ru-RU" altLang="ru-RU" sz="2000" dirty="0"/>
          </a:p>
          <a:p>
            <a:r>
              <a:rPr lang="ru-RU" sz="3600" b="1" dirty="0">
                <a:sym typeface="+mn-ea"/>
              </a:rPr>
              <a:t>Занятость и наличе ЗНАЧИМОЙ ДЕЯТЕЛЬНОСТИ </a:t>
            </a:r>
            <a:endParaRPr lang="ru-RU" sz="3600" b="1" dirty="0"/>
          </a:p>
          <a:p>
            <a:r>
              <a:rPr lang="ru-RU" sz="3600" b="1" dirty="0">
                <a:sym typeface="+mn-ea"/>
              </a:rPr>
              <a:t>Общение и социальное взаимодействие друг с другом </a:t>
            </a:r>
            <a:endParaRPr lang="ru-RU" sz="3600" b="1" dirty="0"/>
          </a:p>
          <a:p>
            <a:r>
              <a:rPr lang="ru-RU" sz="3600" b="1" dirty="0">
                <a:sym typeface="+mn-ea"/>
              </a:rPr>
              <a:t>Расширение социальных связей</a:t>
            </a:r>
            <a:endParaRPr lang="ru-RU" sz="3600" b="1" dirty="0"/>
          </a:p>
          <a:p>
            <a:r>
              <a:rPr lang="ru-RU" sz="3600" b="1" dirty="0">
                <a:sym typeface="+mn-ea"/>
              </a:rPr>
              <a:t>Приобретение новых навыков   </a:t>
            </a:r>
            <a:endParaRPr lang="ru-RU" sz="3600" b="1" dirty="0"/>
          </a:p>
          <a:p>
            <a:r>
              <a:rPr lang="ru-RU" sz="3600" b="1" dirty="0">
                <a:sym typeface="+mn-ea"/>
              </a:rPr>
              <a:t>Улучшение эмоционального регулирования </a:t>
            </a:r>
            <a:endParaRPr lang="ru-RU" sz="3600" b="1" dirty="0"/>
          </a:p>
          <a:p>
            <a:r>
              <a:rPr lang="ru-RU" sz="3600" b="1" dirty="0">
                <a:sym typeface="+mn-ea"/>
              </a:rPr>
              <a:t>Родители спокойны , что их ребята пристроены </a:t>
            </a:r>
            <a:endParaRPr lang="ru-RU" sz="3600" b="1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6" y="169903"/>
            <a:ext cx="554754" cy="72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photo_2024-12-05_12-55-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2163445"/>
            <a:ext cx="4853305" cy="32359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49680" y="1248410"/>
            <a:ext cx="9692640" cy="4942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34950" y="1060450"/>
            <a:ext cx="11668125" cy="5407025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501" y="50506"/>
            <a:ext cx="7729728" cy="100969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Внедрять стратегии поддержки для  ЛСМИ на местах  </a:t>
            </a:r>
            <a:endParaRPr lang="en-C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5282565" y="1060450"/>
            <a:ext cx="5659755" cy="5130165"/>
          </a:xfrm>
        </p:spPr>
        <p:txBody>
          <a:bodyPr>
            <a:normAutofit fontScale="3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1</a:t>
            </a:r>
            <a:r>
              <a:rPr lang="ru-RU" sz="6855" b="1" dirty="0"/>
              <a:t>Адаптация среды и пространства </a:t>
            </a:r>
          </a:p>
          <a:p>
            <a:pPr marL="0" indent="0">
              <a:buNone/>
            </a:pPr>
            <a:r>
              <a:rPr lang="ru-RU" sz="6855" b="1" dirty="0"/>
              <a:t> Модификации задач </a:t>
            </a:r>
          </a:p>
          <a:p>
            <a:pPr marL="0" indent="0">
              <a:buNone/>
            </a:pPr>
            <a:r>
              <a:rPr lang="ru-RU" sz="6855" b="1" dirty="0"/>
              <a:t>Индивидуальное сопровождение </a:t>
            </a:r>
          </a:p>
          <a:p>
            <a:r>
              <a:rPr lang="ru-RU" sz="6855" dirty="0"/>
              <a:t>Временное </a:t>
            </a:r>
          </a:p>
          <a:p>
            <a:r>
              <a:rPr lang="ru-RU" sz="6855" dirty="0"/>
              <a:t>Постоянное </a:t>
            </a:r>
          </a:p>
          <a:p>
            <a:pPr marL="0" indent="0">
              <a:buNone/>
            </a:pPr>
            <a:r>
              <a:rPr lang="ru-RU" sz="6855" dirty="0"/>
              <a:t> </a:t>
            </a:r>
            <a:r>
              <a:rPr lang="ru-RU" sz="6855" b="1" dirty="0"/>
              <a:t>Постоянство в поддержке разного уровня</a:t>
            </a:r>
          </a:p>
          <a:p>
            <a:pPr marL="0" indent="0">
              <a:buNone/>
            </a:pPr>
            <a:r>
              <a:rPr lang="ru-RU" sz="6855" b="1" dirty="0"/>
              <a:t>Регулярность в практике </a:t>
            </a:r>
          </a:p>
          <a:p>
            <a:pPr marL="0" indent="0">
              <a:buNone/>
            </a:pPr>
            <a:r>
              <a:rPr lang="ru-RU" sz="6855" b="1" dirty="0"/>
              <a:t>Предсказуемость в среде </a:t>
            </a:r>
          </a:p>
          <a:p>
            <a:pPr marL="0" indent="0">
              <a:buNone/>
            </a:pPr>
            <a:r>
              <a:rPr lang="ru-RU" sz="6855" b="1" dirty="0"/>
              <a:t>Поощрение ( похвала) за процесс </a:t>
            </a:r>
          </a:p>
          <a:p>
            <a:pPr marL="0" indent="0">
              <a:buNone/>
            </a:pPr>
            <a:r>
              <a:rPr lang="ru-RU" sz="6855" b="1" dirty="0"/>
              <a:t>Поддержка в достижении результата </a:t>
            </a:r>
          </a:p>
          <a:p>
            <a:pPr marL="0" indent="0">
              <a:buNone/>
            </a:pPr>
            <a:r>
              <a:rPr lang="ru-RU" sz="6855" b="1" dirty="0"/>
              <a:t> Добрая социальная атмосфера </a:t>
            </a:r>
          </a:p>
        </p:txBody>
      </p:sp>
      <p:pic>
        <p:nvPicPr>
          <p:cNvPr id="4098" name="Picture 2" descr="C:\Users\USER\Desktop\ВСЕ 2\Стажировка в МоМет\0-02-05-536c579be3824e251cb4a5452b625b96baec244b378e67f16b78f07ad15a3013_50785f6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1990725"/>
            <a:ext cx="4728210" cy="3545840"/>
          </a:xfrm>
          <a:prstGeom prst="rect">
            <a:avLst/>
          </a:prstGeom>
          <a:noFill/>
        </p:spPr>
      </p:pic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37490"/>
            <a:ext cx="62992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22885" y="1060450"/>
            <a:ext cx="11508740" cy="557784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38466"/>
            <a:ext cx="7729728" cy="63478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ИНДИВИДУАЛИЗАЦИЯ ПОДДЕРЖКИ  </a:t>
            </a:r>
            <a:endParaRPr lang="en-C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1151549" y="1097026"/>
            <a:ext cx="5392335" cy="53713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altLang="ru-RU" sz="2800" b="1" dirty="0"/>
              <a:t>Оценка  навыка, интереса, качества функционирвания </a:t>
            </a:r>
          </a:p>
          <a:p>
            <a:r>
              <a:rPr lang="ru-RU" altLang="ru-RU" sz="2800" b="1" dirty="0"/>
              <a:t>Поиск  подходящей   деятельности</a:t>
            </a:r>
          </a:p>
          <a:p>
            <a:r>
              <a:rPr lang="ru-RU" altLang="ru-RU" sz="2800" b="1" dirty="0"/>
              <a:t>Оценка  потребности в создании специальных или вспомогательных условий на рабочем месте</a:t>
            </a:r>
          </a:p>
          <a:p>
            <a:r>
              <a:rPr lang="ru-RU" altLang="ru-RU" sz="2800" b="1" dirty="0"/>
              <a:t>Поддержка в исполнении функциональных обязанностей </a:t>
            </a:r>
          </a:p>
          <a:p>
            <a:r>
              <a:rPr lang="ru-RU" altLang="ru-RU" sz="2800" b="1" dirty="0"/>
              <a:t> Содействивие  эффективному   социальному взаимодействию  с коллегами \клиентами </a:t>
            </a:r>
          </a:p>
          <a:p>
            <a:endParaRPr lang="ru-RU" dirty="0"/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6" y="238466"/>
            <a:ext cx="657493" cy="85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Фото 2021 Осенӣ раб стол\Фото НАСТАВНИКИ\0-02-04-67f8294c40a33eb0df043ee8e4eea42818b0e825a817d169149ed57399851825_5b84451b1b9105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97" y="1547935"/>
            <a:ext cx="3750649" cy="5000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43249" y="16020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3688" y="1569501"/>
            <a:ext cx="10460879" cy="95410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Коммуникационная доступность 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305949" y="165306"/>
            <a:ext cx="7729728" cy="118872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Доступность на месте стажировки или рабочем месте </a:t>
            </a:r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4" y="165306"/>
            <a:ext cx="852292" cy="11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изображение_viber_2021-01-14_13-11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161" y="2613951"/>
            <a:ext cx="2942412" cy="4054047"/>
          </a:xfrm>
          <a:prstGeom prst="rect">
            <a:avLst/>
          </a:prstGeom>
          <a:noFill/>
        </p:spPr>
      </p:pic>
      <p:pic>
        <p:nvPicPr>
          <p:cNvPr id="13" name="Picture 4" descr="C:\Users\USER\Desktop\Пташка и Ранний Старт\pecs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2472" y="2523374"/>
            <a:ext cx="4762500" cy="2257425"/>
          </a:xfrm>
          <a:prstGeom prst="rect">
            <a:avLst/>
          </a:prstGeom>
          <a:noFill/>
        </p:spPr>
      </p:pic>
      <p:pic>
        <p:nvPicPr>
          <p:cNvPr id="14" name="Picture 2" descr="C:\Users\USER\Desktop\Пташка и Ранний Старт\IMG_15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4007" y="4960270"/>
            <a:ext cx="3288722" cy="185653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45" y="2739654"/>
            <a:ext cx="3194998" cy="4259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65" y="3837803"/>
            <a:ext cx="1781175" cy="28301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USER\Downloads\Telegram Desktop\photo_2021-09-15_10-12-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20230" y="403860"/>
            <a:ext cx="4787900" cy="63842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" y="13335"/>
            <a:ext cx="4850765" cy="2190115"/>
          </a:xfrm>
        </p:spPr>
        <p:txBody>
          <a:bodyPr anchor="b">
            <a:normAutofit fontScale="90000"/>
          </a:bodyPr>
          <a:lstStyle/>
          <a:p>
            <a:r>
              <a:rPr lang="ru-RU" sz="3200" b="1" dirty="0"/>
              <a:t>ИСПОЛЬЗОВАТЬ ДОКАЗАТЕЛЬНЫЕ ПРАКТИКИ </a:t>
            </a:r>
            <a:br>
              <a:rPr lang="ru-RU" sz="3200" b="1" dirty="0"/>
            </a:br>
            <a:r>
              <a:rPr lang="en-US" sz="3200" b="1" dirty="0"/>
              <a:t>Personal AcTIVE SUPPORT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5591663"/>
            <a:ext cx="60960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/>
            <a:endParaRPr lang="en-US" dirty="0"/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333" y="5674995"/>
            <a:ext cx="852292" cy="11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>
            <a:spLocks noGrp="1"/>
          </p:cNvSpPr>
          <p:nvPr>
            <p:ph type="body" sz="half" idx="2"/>
          </p:nvPr>
        </p:nvSpPr>
        <p:spPr>
          <a:xfrm>
            <a:off x="0" y="2376170"/>
            <a:ext cx="6766560" cy="41106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/>
            <a:endParaRPr lang="ru-RU" sz="3600" dirty="0">
              <a:solidFill>
                <a:srgbClr val="C00000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ru-RU" sz="3600" dirty="0">
                <a:solidFill>
                  <a:srgbClr val="002060"/>
                </a:solidFill>
              </a:rPr>
              <a:t>Каждый момент – ОБУЧАЮЩИЙ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ru-RU" sz="3600" dirty="0">
                <a:solidFill>
                  <a:srgbClr val="002060"/>
                </a:solidFill>
              </a:rPr>
              <a:t>Давать перерывы 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ru-RU" sz="3600" dirty="0">
                <a:solidFill>
                  <a:srgbClr val="002060"/>
                </a:solidFill>
              </a:rPr>
              <a:t>Мало, но ЧАСТО повторять навык 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2060"/>
                </a:solidFill>
              </a:rPr>
              <a:t>Градуированный объем  помо</a:t>
            </a:r>
            <a:r>
              <a:rPr lang="ru-RU" sz="3600" dirty="0">
                <a:solidFill>
                  <a:srgbClr val="002060"/>
                </a:solidFill>
              </a:rPr>
              <a:t>щи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</a:rPr>
              <a:t> ( не больше не меньше) 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ru-RU" sz="3600" dirty="0">
                <a:solidFill>
                  <a:srgbClr val="002060"/>
                </a:solidFill>
              </a:rPr>
              <a:t>Максимальный выбор и контроль 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10" y="0"/>
            <a:ext cx="4850540" cy="1519310"/>
          </a:xfrm>
        </p:spPr>
        <p:txBody>
          <a:bodyPr anchor="b">
            <a:normAutofit fontScale="90000"/>
          </a:bodyPr>
          <a:lstStyle/>
          <a:p>
            <a:r>
              <a:rPr lang="en-US" sz="2665" b="1" dirty="0"/>
              <a:t>СОБЛЮДАТ</a:t>
            </a:r>
            <a:r>
              <a:rPr lang="ru-RU" sz="2665" b="1" dirty="0"/>
              <a:t>Ь ПРИНЦИПЫ ПЛАНИРОВАНИЯ и ПОСТОЯНСТВА </a:t>
            </a:r>
            <a:endParaRPr lang="en-US" sz="2665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5591663"/>
            <a:ext cx="60960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98853" y="2007636"/>
            <a:ext cx="4289974" cy="436578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Планирование  и</a:t>
            </a:r>
          </a:p>
          <a:p>
            <a:pPr algn="l">
              <a:lnSpc>
                <a:spcPct val="90000"/>
              </a:lnSpc>
              <a:defRPr/>
            </a:pP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l">
              <a:lnSpc>
                <a:spcPct val="9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Постоянство </a:t>
            </a:r>
          </a:p>
          <a:p>
            <a:pPr algn="l">
              <a:lnSpc>
                <a:spcPct val="90000"/>
              </a:lnSpc>
              <a:defRPr/>
            </a:pP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l">
              <a:lnSpc>
                <a:spcPct val="9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Помогает </a:t>
            </a:r>
          </a:p>
          <a:p>
            <a:pPr algn="l">
              <a:lnSpc>
                <a:spcPct val="90000"/>
              </a:lnSpc>
              <a:defRPr/>
            </a:pP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l">
              <a:lnSpc>
                <a:spcPct val="9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Предотвратить </a:t>
            </a:r>
          </a:p>
          <a:p>
            <a:pPr algn="l">
              <a:lnSpc>
                <a:spcPct val="90000"/>
              </a:lnSpc>
              <a:defRPr/>
            </a:pP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l">
              <a:lnSpc>
                <a:spcPct val="9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Поведенческие проблемы </a:t>
            </a:r>
          </a:p>
          <a:p>
            <a:pPr algn="l"/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Изображение 3" descr="photo_2024-12-05_12-55-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676400"/>
            <a:ext cx="6224270" cy="4149725"/>
          </a:xfrm>
          <a:prstGeom prst="rect">
            <a:avLst/>
          </a:prstGeom>
        </p:spPr>
      </p:pic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555" y="318135"/>
            <a:ext cx="67754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965" y="242047"/>
            <a:ext cx="10963835" cy="1788459"/>
          </a:xfrm>
        </p:spPr>
        <p:txBody>
          <a:bodyPr>
            <a:normAutofit/>
          </a:bodyPr>
          <a:lstStyle/>
          <a:p>
            <a:r>
              <a:rPr lang="ru-RU" altLang="en-US" b="1" dirty="0">
                <a:solidFill>
                  <a:srgbClr val="7030A0"/>
                </a:solidFill>
              </a:rPr>
              <a:t>Использовать </a:t>
            </a:r>
            <a:r>
              <a:rPr lang="en-US" b="1" dirty="0">
                <a:solidFill>
                  <a:srgbClr val="7030A0"/>
                </a:solidFill>
              </a:rPr>
              <a:t>PINS – ПИНС подход 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 В поиске и планировании места и способа занятости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365" y="2506662"/>
            <a:ext cx="5093677" cy="349235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000" dirty="0"/>
              <a:t>P- </a:t>
            </a:r>
            <a:r>
              <a:rPr lang="ru-RU" sz="4000" dirty="0"/>
              <a:t>   </a:t>
            </a:r>
            <a:r>
              <a:rPr lang="en-US" sz="4000" b="1" dirty="0"/>
              <a:t>П</a:t>
            </a:r>
            <a:r>
              <a:rPr lang="en-US" sz="4000" dirty="0"/>
              <a:t>редпочтения</a:t>
            </a:r>
          </a:p>
          <a:p>
            <a:pPr algn="ctr"/>
            <a:r>
              <a:rPr lang="en-US" sz="4000" b="1" dirty="0"/>
              <a:t>I</a:t>
            </a:r>
            <a:r>
              <a:rPr lang="en-US" sz="4000" dirty="0"/>
              <a:t>- </a:t>
            </a:r>
            <a:r>
              <a:rPr lang="en-US" sz="4000" b="1" dirty="0"/>
              <a:t>И</a:t>
            </a:r>
            <a:r>
              <a:rPr lang="en-US" sz="4000" dirty="0"/>
              <a:t>нтерес</a:t>
            </a:r>
          </a:p>
          <a:p>
            <a:pPr algn="ctr"/>
            <a:r>
              <a:rPr lang="en-US" sz="4000" b="1" dirty="0"/>
              <a:t>N</a:t>
            </a:r>
            <a:r>
              <a:rPr lang="en-US" sz="4000" dirty="0"/>
              <a:t>- </a:t>
            </a:r>
            <a:r>
              <a:rPr lang="ru-RU" sz="4000" b="1" dirty="0"/>
              <a:t>Н</a:t>
            </a:r>
            <a:r>
              <a:rPr lang="ru-RU" sz="4000" dirty="0"/>
              <a:t>ужды</a:t>
            </a:r>
          </a:p>
          <a:p>
            <a:pPr algn="ctr"/>
            <a:r>
              <a:rPr lang="en-US" sz="4000" b="1" dirty="0"/>
              <a:t>S</a:t>
            </a:r>
            <a:r>
              <a:rPr lang="en-US" sz="4000" dirty="0"/>
              <a:t>- </a:t>
            </a:r>
            <a:r>
              <a:rPr lang="en-US" sz="4000" b="1" dirty="0"/>
              <a:t>С</a:t>
            </a:r>
            <a:r>
              <a:rPr lang="en-US" sz="4000" dirty="0"/>
              <a:t>ил</a:t>
            </a:r>
            <a:r>
              <a:rPr lang="ru-RU" sz="4000" dirty="0" err="1"/>
              <a:t>ьные</a:t>
            </a:r>
            <a:r>
              <a:rPr lang="ru-RU" sz="4000" dirty="0"/>
              <a:t> стороны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365" y="6166726"/>
            <a:ext cx="490688" cy="69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3" descr="photo_2024-12-05_12-52-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570" y="2099945"/>
            <a:ext cx="5741035" cy="43059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43249" y="16020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6273" y="1127768"/>
            <a:ext cx="5654026" cy="948581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Коммуникационная доступность 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381260" y="105369"/>
            <a:ext cx="9260279" cy="8653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СОЗДАВАТЬ Доступность на месте стажировки или рабочем месте </a:t>
            </a:r>
          </a:p>
        </p:txBody>
      </p:sp>
      <p:pic>
        <p:nvPicPr>
          <p:cNvPr id="5122" name="Picture 2" descr="C:\Users\USER\Desktop\0-02-0a-474dfe4c45c5f8d2ba201c5254ee19c13be0b4468978383c0fdf84041889cf90_e1e0b98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8510" y="1127760"/>
            <a:ext cx="3940175" cy="5315585"/>
          </a:xfrm>
          <a:prstGeom prst="rect">
            <a:avLst/>
          </a:prstGeom>
          <a:noFill/>
        </p:spPr>
      </p:pic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3" y="94977"/>
            <a:ext cx="577058" cy="75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92" y="2233373"/>
            <a:ext cx="3140407" cy="4187209"/>
          </a:xfrm>
          <a:prstGeom prst="rect">
            <a:avLst/>
          </a:prstGeom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15084" y="2233373"/>
            <a:ext cx="1766176" cy="257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333" y="159474"/>
            <a:ext cx="7729728" cy="46832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ВАЖНО  СОБЛЮДАТЬ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2714" y="876546"/>
            <a:ext cx="5220855" cy="55273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Четкий распорядок рабочего гарфика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Гибкие рабочие дни / часы для максимальной производительности </a:t>
            </a:r>
            <a:endParaRPr lang="en-CA" sz="3600" b="1" dirty="0">
              <a:solidFill>
                <a:srgbClr val="002060"/>
              </a:solidFill>
            </a:endParaRPr>
          </a:p>
          <a:p>
            <a:r>
              <a:rPr lang="ru-RU" sz="3600" b="1" dirty="0">
                <a:solidFill>
                  <a:srgbClr val="002060"/>
                </a:solidFill>
              </a:rPr>
              <a:t>Обучение социальным и корпоративным правилам </a:t>
            </a:r>
          </a:p>
          <a:p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/>
          </a:p>
        </p:txBody>
      </p:sp>
      <p:pic>
        <p:nvPicPr>
          <p:cNvPr id="5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590" y="288925"/>
            <a:ext cx="790575" cy="10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 descr="photo_2024-08-08_16-47-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045" y="1397000"/>
            <a:ext cx="6675755" cy="50069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5881"/>
            <a:ext cx="105156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</a:rPr>
              <a:t>УЗНАЕМ   МИФ или ФАКТ 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730" y="1917700"/>
            <a:ext cx="10720070" cy="4612640"/>
          </a:xfrm>
          <a:solidFill>
            <a:schemeClr val="accent2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6000" b="1" dirty="0">
                <a:solidFill>
                  <a:schemeClr val="bg1"/>
                </a:solidFill>
              </a:rPr>
              <a:t>Человеку с ментальной инвалидностью не нужна работа – он получает пенсию </a:t>
            </a:r>
          </a:p>
        </p:txBody>
      </p:sp>
      <p:pic>
        <p:nvPicPr>
          <p:cNvPr id="7" name="Изображение 6" descr="logo_IRODA_color_transpar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610" y="584835"/>
            <a:ext cx="688975" cy="9747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6245" y="0"/>
            <a:ext cx="5544820" cy="1356360"/>
          </a:xfrm>
        </p:spPr>
        <p:txBody>
          <a:bodyPr anchor="b">
            <a:normAutofit fontScale="90000"/>
          </a:bodyPr>
          <a:lstStyle/>
          <a:p>
            <a:r>
              <a:rPr lang="ru-RU" sz="2665" b="1" dirty="0"/>
              <a:t> ИСПОЛЬЗОВАТЬ ПОДСКАЗКи и ПОДКРЕПЛЕНИЯ</a:t>
            </a:r>
            <a:endParaRPr lang="en-US" sz="2665" b="1" dirty="0"/>
          </a:p>
        </p:txBody>
      </p:sp>
      <p:pic>
        <p:nvPicPr>
          <p:cNvPr id="4" name="Изображение 3" descr="photo_2024-10-28_16-34-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130" y="1490345"/>
            <a:ext cx="7063740" cy="529780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4238605" y="3917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333" y="5674995"/>
            <a:ext cx="852292" cy="11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37465" y="-11684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345940" y="1047750"/>
            <a:ext cx="6403975" cy="5325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Обучение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профессиональным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навыкам</a:t>
            </a:r>
            <a:r>
              <a:rPr lang="ru-RU" altLang="en-US" sz="2400" b="1" dirty="0">
                <a:solidFill>
                  <a:schemeClr val="tx1"/>
                </a:solidFill>
                <a:sym typeface="+mn-ea"/>
              </a:rPr>
              <a:t> ЛСМИ с подросткового возраста </a:t>
            </a:r>
            <a:endParaRPr lang="en-US" altLang="ru-RU" sz="2400" b="1" dirty="0">
              <a:solidFill>
                <a:schemeClr val="tx1"/>
              </a:solidFill>
              <a:sym typeface="+mn-ea"/>
            </a:endParaRPr>
          </a:p>
          <a:p>
            <a:pPr algn="ctr"/>
            <a:endParaRPr lang="en-US" altLang="ru-RU" sz="2400" b="1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Создание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адаптивных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рабочих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мест</a:t>
            </a:r>
            <a:r>
              <a:rPr lang="ru-RU" altLang="en-US" sz="2400" b="1" dirty="0">
                <a:solidFill>
                  <a:schemeClr val="tx1"/>
                </a:solidFill>
                <a:sym typeface="+mn-ea"/>
              </a:rPr>
              <a:t> </a:t>
            </a:r>
            <a:endParaRPr lang="en-US" altLang="ru-RU" sz="2400" b="1" dirty="0">
              <a:solidFill>
                <a:schemeClr val="tx1"/>
              </a:solidFill>
              <a:sym typeface="+mn-ea"/>
            </a:endParaRPr>
          </a:p>
          <a:p>
            <a:pPr algn="ctr"/>
            <a:endParaRPr lang="en-US" altLang="ru-RU" sz="2400" b="1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Постоянная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супервизия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и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поддержка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на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рабочем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месте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.</a:t>
            </a:r>
          </a:p>
          <a:p>
            <a:pPr algn="ctr"/>
            <a:endParaRPr lang="en-US" altLang="ru-RU" sz="2400" b="1" dirty="0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Разработка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индивидуальных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программ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sym typeface="+mn-ea"/>
              </a:rPr>
              <a:t>трудоустройства</a:t>
            </a:r>
            <a:r>
              <a:rPr lang="en-US" altLang="ru-RU" sz="2400" b="1" dirty="0">
                <a:solidFill>
                  <a:schemeClr val="tx1"/>
                </a:solidFill>
                <a:sym typeface="+mn-ea"/>
              </a:rPr>
              <a:t>.</a:t>
            </a:r>
          </a:p>
          <a:p>
            <a:pPr algn="ctr"/>
            <a:endParaRPr lang="ru-RU" sz="24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92430" y="1060450"/>
            <a:ext cx="11305540" cy="5407025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883" y="-114978"/>
            <a:ext cx="7729728" cy="100969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altLang="en-US" b="1" dirty="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РЕКОМЕНДАЦИИ </a:t>
            </a:r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6" y="27663"/>
            <a:ext cx="554754" cy="72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" y="1407795"/>
            <a:ext cx="2787015" cy="49536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49680" y="1248410"/>
            <a:ext cx="10328910" cy="5261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62355" y="1060450"/>
            <a:ext cx="10771505" cy="566928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275" y="-31115"/>
            <a:ext cx="8215630" cy="122618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ВНЕДРЯТЬ  ПОДДЕРЖИВАЕМОЕ </a:t>
            </a:r>
            <a:r>
              <a:rPr lang="en-US" b="1" dirty="0">
                <a:solidFill>
                  <a:srgbClr val="0070C0"/>
                </a:solidFill>
              </a:rPr>
              <a:t>( </a:t>
            </a:r>
            <a:r>
              <a:rPr lang="ru-RU" b="1" dirty="0">
                <a:solidFill>
                  <a:srgbClr val="0070C0"/>
                </a:solidFill>
              </a:rPr>
              <a:t>сопровождаемоЕ )  ТРУДОУСТРОЙСТВО</a:t>
            </a:r>
            <a:endParaRPr lang="en-CA" b="1" dirty="0">
              <a:solidFill>
                <a:srgbClr val="0070C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6432550" y="1471295"/>
            <a:ext cx="4942205" cy="5258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2400" dirty="0"/>
              <a:t>  </a:t>
            </a:r>
            <a:r>
              <a:rPr lang="en-US" sz="2400" dirty="0"/>
              <a:t>Это форма  поддержки  занятости людей с    </a:t>
            </a:r>
            <a:r>
              <a:rPr lang="en-US" sz="2400" b="1" dirty="0"/>
              <a:t>нейроразнообразием  и </a:t>
            </a:r>
            <a:r>
              <a:rPr lang="ru-RU" sz="2400" b="1" dirty="0"/>
              <a:t>комплексными  нарушениями развития о</a:t>
            </a:r>
            <a:r>
              <a:rPr lang="ru-RU" sz="2400" dirty="0"/>
              <a:t>т  сопровождения к месту работы и обратно  и обучению  на рабочем месте, поддержке   в период адаптации или исполнении функциональных обязанностей постоянно или временно , в зависимости от потребностей.  </a:t>
            </a:r>
          </a:p>
          <a:p>
            <a:endParaRPr lang="ru-RU" sz="2400" dirty="0"/>
          </a:p>
        </p:txBody>
      </p:sp>
      <p:sp>
        <p:nvSpPr>
          <p:cNvPr id="13" name="Овал 12"/>
          <p:cNvSpPr/>
          <p:nvPr/>
        </p:nvSpPr>
        <p:spPr>
          <a:xfrm>
            <a:off x="1476465" y="1423004"/>
            <a:ext cx="2608023" cy="2097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Джоб</a:t>
            </a:r>
            <a:r>
              <a:rPr lang="ru-RU" sz="2400" b="1" dirty="0"/>
              <a:t> </a:t>
            </a:r>
            <a:r>
              <a:rPr lang="ru-RU" sz="2400" b="1" dirty="0" err="1"/>
              <a:t>коуч</a:t>
            </a:r>
            <a:r>
              <a:rPr lang="ru-RU" sz="2400" b="1" dirty="0"/>
              <a:t> или ОГО 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77278" y="2256068"/>
            <a:ext cx="2333807" cy="19747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Работодатель </a:t>
            </a:r>
          </a:p>
        </p:txBody>
      </p:sp>
      <p:sp>
        <p:nvSpPr>
          <p:cNvPr id="15" name="Овал 14"/>
          <p:cNvSpPr/>
          <p:nvPr/>
        </p:nvSpPr>
        <p:spPr>
          <a:xfrm>
            <a:off x="1584992" y="3125435"/>
            <a:ext cx="2390968" cy="20631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ЧСМИ </a:t>
            </a:r>
          </a:p>
        </p:txBody>
      </p:sp>
      <p:pic>
        <p:nvPicPr>
          <p:cNvPr id="1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8" y="5889135"/>
            <a:ext cx="645659" cy="84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090"/>
            <a:ext cx="9275064" cy="778719"/>
          </a:xfrm>
        </p:spPr>
        <p:txBody>
          <a:bodyPr>
            <a:normAutofit fontScale="90000"/>
          </a:bodyPr>
          <a:lstStyle/>
          <a:p>
            <a:r>
              <a:rPr lang="en-US" altLang="ru-RU" b="1" dirty="0">
                <a:solidFill>
                  <a:srgbClr val="002060"/>
                </a:solidFill>
              </a:rPr>
              <a:t>Кейетринги со</a:t>
            </a:r>
            <a:r>
              <a:rPr lang="ru-RU" altLang="ru-RU" b="1" dirty="0">
                <a:solidFill>
                  <a:srgbClr val="002060"/>
                </a:solidFill>
              </a:rPr>
              <a:t>циальной кухни </a:t>
            </a:r>
            <a:r>
              <a:rPr lang="en-US" altLang="ru-RU" b="1" dirty="0">
                <a:solidFill>
                  <a:srgbClr val="002060"/>
                </a:solidFill>
              </a:rPr>
              <a:t>DARYAKZAMIN</a:t>
            </a:r>
          </a:p>
        </p:txBody>
      </p:sp>
      <p:pic>
        <p:nvPicPr>
          <p:cNvPr id="10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554" y="272254"/>
            <a:ext cx="449762" cy="58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" y="993775"/>
            <a:ext cx="5230495" cy="2941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85" y="993775"/>
            <a:ext cx="4383405" cy="3291840"/>
          </a:xfrm>
          <a:prstGeom prst="rect">
            <a:avLst/>
          </a:prstGeom>
        </p:spPr>
      </p:pic>
      <p:pic>
        <p:nvPicPr>
          <p:cNvPr id="1028" name="Picture 4" descr="C:\Users\USER\Desktop\ВСЕ 2\ФУД фотосессия\0-02-05-115bea4cee60d7717c6b51f003dcfdae4be9e6365fc235639fb43f4a40994f42_adde424e_16181625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9450" y="4069715"/>
            <a:ext cx="6054725" cy="272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44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ЕСЛИ ВЫ ДУМАЕТЕ ЧТО ЭТО НЕВОЗМОЖНО ?                               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5" y="1306286"/>
            <a:ext cx="5280051" cy="2967301"/>
          </a:xfrm>
        </p:spPr>
      </p:pic>
      <p:sp>
        <p:nvSpPr>
          <p:cNvPr id="5" name="TextBox 4"/>
          <p:cNvSpPr txBox="1"/>
          <p:nvPr/>
        </p:nvSpPr>
        <p:spPr>
          <a:xfrm>
            <a:off x="6506028" y="1306286"/>
            <a:ext cx="4847772" cy="5509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/>
              <a:t>Стив  закончил колледж,  имеет хорошую память и письменную речь, любит читать и  писать тексты .</a:t>
            </a:r>
          </a:p>
          <a:p>
            <a:endParaRPr lang="ru-RU" sz="3200" dirty="0"/>
          </a:p>
          <a:p>
            <a:r>
              <a:rPr lang="ru-RU" sz="3200" dirty="0"/>
              <a:t>Стив  имеет трудности в общении  с людьми и ему тяжело в шумной среде, Стив чувствителен к свету и прикосновениям людей.</a:t>
            </a:r>
          </a:p>
          <a:p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43610" y="4568825"/>
            <a:ext cx="4994275" cy="225869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ru-RU" sz="3600" b="1" dirty="0"/>
              <a:t>Где работать ?</a:t>
            </a:r>
          </a:p>
          <a:p>
            <a:r>
              <a:rPr lang="ru-RU" sz="3600" b="1" dirty="0"/>
              <a:t>Что делать?</a:t>
            </a:r>
          </a:p>
          <a:p>
            <a:r>
              <a:rPr lang="ru-RU" sz="3600" b="1" dirty="0"/>
              <a:t>Шаги ? </a:t>
            </a:r>
          </a:p>
        </p:txBody>
      </p:sp>
      <p:pic>
        <p:nvPicPr>
          <p:cNvPr id="1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8" y="5889135"/>
            <a:ext cx="645659" cy="84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195" y="0"/>
            <a:ext cx="11529060" cy="1515745"/>
          </a:xfr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Профессор с АУТИЗМОМ , писатель  Стивен ШОР, США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1516517"/>
            <a:ext cx="7754257" cy="43577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2099915"/>
            <a:ext cx="3197792" cy="4409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790" y="4020185"/>
            <a:ext cx="5331460" cy="299910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56" y="205468"/>
            <a:ext cx="10410371" cy="1042761"/>
          </a:xfrm>
        </p:spPr>
        <p:txBody>
          <a:bodyPr/>
          <a:lstStyle/>
          <a:p>
            <a:r>
              <a:rPr lang="ru-RU" b="1" dirty="0"/>
              <a:t>ЕСЛИ ВЫ ДУМАЕТЕ, что это НЕВОЗМОЖНО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3" y="1611086"/>
            <a:ext cx="5089218" cy="2859313"/>
          </a:xfrm>
        </p:spPr>
      </p:pic>
      <p:sp>
        <p:nvSpPr>
          <p:cNvPr id="5" name="TextBox 4"/>
          <p:cNvSpPr txBox="1"/>
          <p:nvPr/>
        </p:nvSpPr>
        <p:spPr>
          <a:xfrm>
            <a:off x="6139815" y="1393190"/>
            <a:ext cx="5867400" cy="55378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ru-RU" sz="3200" b="1" dirty="0"/>
              <a:t>Пабло  любит общение, имеет талант в музыке и рисовании, любит готовить и выступать на сцене.</a:t>
            </a:r>
          </a:p>
          <a:p>
            <a:endParaRPr lang="ru-RU" sz="3200" b="1" dirty="0"/>
          </a:p>
          <a:p>
            <a:r>
              <a:rPr lang="ru-RU" sz="3200" b="1" dirty="0"/>
              <a:t>Пабло  трудно запоминать много информации и  делать большие физические усилия и он не любит толпу.</a:t>
            </a:r>
          </a:p>
          <a:p>
            <a:endParaRPr lang="ru-RU" sz="3200" dirty="0"/>
          </a:p>
          <a:p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80390" y="4694555"/>
            <a:ext cx="5090160" cy="194754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ru-RU" sz="3600" b="1" dirty="0"/>
              <a:t>Где работать ?</a:t>
            </a:r>
          </a:p>
          <a:p>
            <a:r>
              <a:rPr lang="ru-RU" sz="3600" b="1" dirty="0"/>
              <a:t>Что делать?</a:t>
            </a:r>
          </a:p>
          <a:p>
            <a:r>
              <a:rPr lang="ru-RU" sz="3600" b="1" dirty="0"/>
              <a:t>Шаги ? </a:t>
            </a:r>
          </a:p>
        </p:txBody>
      </p:sp>
      <p:pic>
        <p:nvPicPr>
          <p:cNvPr id="1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683" y="5889135"/>
            <a:ext cx="645659" cy="84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915" y="147411"/>
            <a:ext cx="10515600" cy="7524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/>
              <a:t>Профессор , актер             Пабло </a:t>
            </a:r>
            <a:r>
              <a:rPr lang="ru-RU" b="1" dirty="0" err="1"/>
              <a:t>Пинеда, ИСПАНИЯ </a:t>
            </a:r>
            <a:r>
              <a:rPr lang="ru-RU" b="1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7" y="1143397"/>
            <a:ext cx="8126588" cy="45712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5" y="1021442"/>
            <a:ext cx="5602514" cy="3151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37" y="4416367"/>
            <a:ext cx="3505200" cy="2335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56" y="3982867"/>
            <a:ext cx="4476750" cy="2914650"/>
          </a:xfrm>
          <a:prstGeom prst="rect">
            <a:avLst/>
          </a:prstGeom>
        </p:spPr>
      </p:pic>
      <p:pic>
        <p:nvPicPr>
          <p:cNvPr id="1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8" y="5889135"/>
            <a:ext cx="645659" cy="84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690" y="123190"/>
            <a:ext cx="8035925" cy="51181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ВНЕДРЯТЬ СТАЖИРОВКИ для ЛСМИ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" y="817245"/>
            <a:ext cx="3277235" cy="24580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58" y="1707961"/>
            <a:ext cx="3528441" cy="4704588"/>
          </a:xfrm>
          <a:prstGeom prst="rect">
            <a:avLst/>
          </a:prstGeom>
        </p:spPr>
      </p:pic>
      <p:pic>
        <p:nvPicPr>
          <p:cNvPr id="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705" y="123190"/>
            <a:ext cx="556895" cy="72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5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1080"/>
            <a:ext cx="3195955" cy="23977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70" y="817245"/>
            <a:ext cx="2440940" cy="32543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0" y="1243330"/>
            <a:ext cx="2324735" cy="3100705"/>
          </a:xfrm>
          <a:prstGeom prst="rect">
            <a:avLst/>
          </a:prstGeom>
        </p:spPr>
      </p:pic>
      <p:pic>
        <p:nvPicPr>
          <p:cNvPr id="13" name="Picture 3" descr="C:\Users\USER\Desktop\изображение_viber_2021-11-14_11-20-53-95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71570" y="4525919"/>
            <a:ext cx="4456408" cy="2005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Го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240790"/>
            <a:ext cx="9875520" cy="5492115"/>
          </a:xfrm>
          <a:prstGeom prst="rect">
            <a:avLst/>
          </a:prstGeom>
        </p:spPr>
      </p:pic>
      <p:pic>
        <p:nvPicPr>
          <p:cNvPr id="1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8" y="5889135"/>
            <a:ext cx="645659" cy="84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е поле 4"/>
          <p:cNvSpPr txBox="1"/>
          <p:nvPr/>
        </p:nvSpPr>
        <p:spPr>
          <a:xfrm>
            <a:off x="323850" y="300355"/>
            <a:ext cx="11043920" cy="685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4400" b="1"/>
              <a:t>ГОВОРИТЬ И ПОКАЗЫВАТЬ В СМИ И СММ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915" y="947420"/>
            <a:ext cx="7531735" cy="574929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Финансовая составляющая трудовой деятельности – далеко не единственная ее ценность.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Работа дает каждому человеку ощущение собственной востребованности, возможности для общения, приобретения нового опыта и развития.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5810" y="9525"/>
            <a:ext cx="10515600" cy="926465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 САМОМ ДЕЛЕ </a:t>
            </a:r>
          </a:p>
        </p:txBody>
      </p:sp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95" y="1144270"/>
            <a:ext cx="3440430" cy="5161915"/>
          </a:xfrm>
          <a:prstGeom prst="rect">
            <a:avLst/>
          </a:prstGeom>
        </p:spPr>
      </p:pic>
      <p:pic>
        <p:nvPicPr>
          <p:cNvPr id="7" name="Изображение 6" descr="logo_IRODA_color_transpar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710" y="0"/>
            <a:ext cx="749935" cy="10604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30" y="114935"/>
            <a:ext cx="9211945" cy="74485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НАЧИНАТЬ   ИНКЛЮЗИВНОЕ ТРУДОУСТРОЙСТВО ЗДЕСЬ и СЕЙЧАС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" y="1115695"/>
            <a:ext cx="3507740" cy="4677410"/>
          </a:xfrm>
        </p:spPr>
      </p:pic>
      <p:pic>
        <p:nvPicPr>
          <p:cNvPr id="7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134" y="193650"/>
            <a:ext cx="449762" cy="58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30" y="4303093"/>
            <a:ext cx="3204210" cy="4272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30" y="918845"/>
            <a:ext cx="2073910" cy="3687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45" y="1115695"/>
            <a:ext cx="4322445" cy="2713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40" y="4227195"/>
            <a:ext cx="4220845" cy="237426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1010" y="179070"/>
            <a:ext cx="7127875" cy="650113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сотрудничество</a:t>
            </a:r>
            <a:r>
              <a:rPr lang="ru-RU" altLang="en-US" sz="2400" b="1" dirty="0">
                <a:solidFill>
                  <a:schemeClr val="bg1"/>
                </a:solidFill>
                <a:sym typeface="+mn-ea"/>
              </a:rPr>
              <a:t>!!!!!!!!!!!!!!!!!</a:t>
            </a:r>
            <a:br>
              <a:rPr lang="en-US" altLang="en-US" sz="2400" b="1" dirty="0">
                <a:solidFill>
                  <a:schemeClr val="bg1"/>
                </a:solidFill>
                <a:sym typeface="+mn-ea"/>
              </a:rPr>
            </a:br>
            <a:br>
              <a:rPr lang="en-US" altLang="en-US" sz="2400" b="1" dirty="0">
                <a:solidFill>
                  <a:schemeClr val="bg1"/>
                </a:solidFill>
                <a:sym typeface="+mn-ea"/>
              </a:rPr>
            </a:br>
            <a:br>
              <a:rPr lang="en-US" altLang="en-US" sz="2400" b="1" dirty="0">
                <a:solidFill>
                  <a:schemeClr val="bg1"/>
                </a:solidFill>
                <a:sym typeface="+mn-ea"/>
              </a:rPr>
            </a:b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Работа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с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местными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и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международными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организациями</a:t>
            </a:r>
            <a:br>
              <a:rPr lang="en-US" altLang="en-US" sz="2400" b="1" dirty="0">
                <a:solidFill>
                  <a:schemeClr val="bg1"/>
                </a:solidFill>
                <a:sym typeface="+mn-ea"/>
              </a:rPr>
            </a:br>
            <a:br>
              <a:rPr lang="en-US" altLang="en-US" sz="2400" b="1" dirty="0">
                <a:solidFill>
                  <a:schemeClr val="bg1"/>
                </a:solidFill>
                <a:sym typeface="+mn-ea"/>
              </a:rPr>
            </a:b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Участие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в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образовательных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и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трудовых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инициативах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.</a:t>
            </a:r>
            <a:br>
              <a:rPr lang="en-US" altLang="ru-RU" sz="2400" b="1" dirty="0">
                <a:solidFill>
                  <a:schemeClr val="bg1"/>
                </a:solidFill>
                <a:sym typeface="+mn-ea"/>
              </a:rPr>
            </a:br>
            <a:br>
              <a:rPr lang="en-US" altLang="ru-RU" sz="2400" b="1" dirty="0">
                <a:solidFill>
                  <a:schemeClr val="bg1"/>
                </a:solidFill>
                <a:sym typeface="+mn-ea"/>
              </a:rPr>
            </a:b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Совместные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проекты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с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бизнесом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для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создания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инклюзивных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рабочих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sym typeface="+mn-ea"/>
              </a:rPr>
              <a:t>мест</a:t>
            </a:r>
            <a:r>
              <a:rPr lang="en-US" altLang="ru-RU" sz="2400" b="1" dirty="0">
                <a:solidFill>
                  <a:schemeClr val="bg1"/>
                </a:solidFill>
                <a:sym typeface="+mn-ea"/>
              </a:rPr>
              <a:t>.</a:t>
            </a:r>
          </a:p>
        </p:txBody>
      </p:sp>
      <p:pic>
        <p:nvPicPr>
          <p:cNvPr id="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238" y="561650"/>
            <a:ext cx="449762" cy="58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8" y="664052"/>
            <a:ext cx="3795498" cy="506066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37465" y="-11684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56125" y="716280"/>
            <a:ext cx="7475220" cy="5813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Усиление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законодательной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базы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.</a:t>
            </a:r>
          </a:p>
          <a:p>
            <a:pPr algn="ctr"/>
            <a:endParaRPr lang="en-US" altLang="ru-RU" sz="2000" b="1" dirty="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ctr"/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Программы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государственного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стимулирования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работодателей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.</a:t>
            </a:r>
          </a:p>
          <a:p>
            <a:pPr algn="ctr"/>
            <a:endParaRPr lang="en-US" altLang="ru-RU" sz="2000" b="1" dirty="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ctr"/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Расширение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инфраструктуры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инклюзии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.</a:t>
            </a:r>
          </a:p>
          <a:p>
            <a:pPr algn="ctr"/>
            <a:endParaRPr lang="en-US" altLang="ru-RU" sz="2000" b="1" dirty="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ctr"/>
            <a:r>
              <a:rPr lang="ru-RU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М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асштабирование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ru-RU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существующего успешного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опыта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.</a:t>
            </a:r>
          </a:p>
          <a:p>
            <a:pPr algn="ctr"/>
            <a:endParaRPr lang="en-US" altLang="en-US" sz="2000" b="1" dirty="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ctr"/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Необходимость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объединения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усилий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государства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,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НПО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,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бизнеса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и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общества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.</a:t>
            </a:r>
          </a:p>
          <a:p>
            <a:pPr algn="ctr"/>
            <a:endParaRPr lang="en-US" altLang="ru-RU" sz="2000" b="1" dirty="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ctr"/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Трудоустройство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людей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с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ментальной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инвалидностью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как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показатель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зрелости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общества</a:t>
            </a:r>
            <a:r>
              <a:rPr lang="en-US" altLang="ru-RU" sz="2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.</a:t>
            </a:r>
            <a:endParaRPr lang="ru-RU" sz="2000" b="1" dirty="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54000" y="1060450"/>
            <a:ext cx="10875645" cy="546862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113" y="-43"/>
            <a:ext cx="7729728" cy="100969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tx1"/>
                </a:solidFill>
                <a:sym typeface="+mn-ea"/>
              </a:rPr>
              <a:t>Практические</a:t>
            </a:r>
            <a:r>
              <a:rPr lang="en-US" altLang="ru-RU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sym typeface="+mn-ea"/>
              </a:rPr>
              <a:t>шаги</a:t>
            </a:r>
            <a:r>
              <a:rPr lang="en-US" altLang="ru-RU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sym typeface="+mn-ea"/>
              </a:rPr>
              <a:t>в</a:t>
            </a:r>
            <a:r>
              <a:rPr lang="en-US" altLang="ru-RU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sym typeface="+mn-ea"/>
              </a:rPr>
              <a:t>трудоустройстве</a:t>
            </a:r>
            <a:r>
              <a:rPr lang="ru-RU" altLang="en-US" b="1" dirty="0">
                <a:solidFill>
                  <a:schemeClr val="tx1"/>
                </a:solidFill>
                <a:sym typeface="+mn-ea"/>
              </a:rPr>
              <a:t> НА ГОСУДАРСТВЕННОМ УРОВНЕ </a:t>
            </a:r>
            <a:endParaRPr lang="ru-RU" altLang="en-US" b="1" dirty="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6" y="169903"/>
            <a:ext cx="554754" cy="72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" y="2042795"/>
            <a:ext cx="4145280" cy="310959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20" y="1619250"/>
            <a:ext cx="2590165" cy="3453765"/>
          </a:xfrm>
          <a:prstGeom prst="rect">
            <a:avLst/>
          </a:prstGeom>
        </p:spPr>
      </p:pic>
      <p:pic>
        <p:nvPicPr>
          <p:cNvPr id="12" name="Picture 3" descr="C:\Users\USER\Downloads\Telegram Desktop\photo_2021-11-14_10-50-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7" y="3051258"/>
            <a:ext cx="3079520" cy="3443074"/>
          </a:xfrm>
          <a:prstGeom prst="rect">
            <a:avLst/>
          </a:prstGeom>
          <a:noFill/>
        </p:spPr>
      </p:pic>
      <p:sp>
        <p:nvSpPr>
          <p:cNvPr id="8" name="AutoShape 2" descr="AODA.ca Logo"/>
          <p:cNvSpPr>
            <a:spLocks noChangeAspect="1" noChangeArrowheads="1"/>
          </p:cNvSpPr>
          <p:nvPr/>
        </p:nvSpPr>
        <p:spPr bwMode="auto">
          <a:xfrm>
            <a:off x="92075" y="904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658" y="113009"/>
            <a:ext cx="554679" cy="7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ownloads\Telegram Desktop\photo_2021-11-14_11-21-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282" y="1264525"/>
            <a:ext cx="3520439" cy="1980247"/>
          </a:xfrm>
          <a:prstGeom prst="rect">
            <a:avLst/>
          </a:prstGeom>
          <a:noFill/>
        </p:spPr>
      </p:pic>
      <p:pic>
        <p:nvPicPr>
          <p:cNvPr id="11" name="Picture 3" descr="E:\Фото 2021 Осенӣ раб стол\фото Freedom Photo &amp; Studio &amp; MOVETAVONEM\изображение_viber_2021-08-18_20-03-29-17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82031" y="-425132"/>
            <a:ext cx="3047980" cy="4063973"/>
          </a:xfrm>
          <a:prstGeom prst="rect">
            <a:avLst/>
          </a:prstGeom>
          <a:noFill/>
        </p:spPr>
      </p:pic>
      <p:pic>
        <p:nvPicPr>
          <p:cNvPr id="14" name="Picture 4" descr="C:\Users\USER\Downloads\Telegram Desktop\photo_2021-11-14_10-52-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47005" y="0"/>
            <a:ext cx="3528060" cy="1984375"/>
          </a:xfrm>
          <a:prstGeom prst="rect">
            <a:avLst/>
          </a:prstGeom>
          <a:noFill/>
        </p:spPr>
      </p:pic>
      <p:pic>
        <p:nvPicPr>
          <p:cNvPr id="16" name="Picture 2" descr="C:\Users\USER\Downloads\Telegram Desktop\photo_2021-11-14_10-52-3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7610" y="1732915"/>
            <a:ext cx="2623820" cy="19678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7165" y="204470"/>
            <a:ext cx="4246245" cy="7785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ru-RU" b="1" dirty="0"/>
              <a:t>ВНЕДРЯТЬ КОРПОРАТИВНУЮ КУЛЬТУПУ НАСТАВНИЧЕСТВА  </a:t>
            </a:r>
          </a:p>
          <a:p>
            <a:r>
              <a:rPr lang="ru-RU" b="1" dirty="0"/>
              <a:t> </a:t>
            </a:r>
          </a:p>
        </p:txBody>
      </p:sp>
      <p:pic>
        <p:nvPicPr>
          <p:cNvPr id="2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10" y="3503295"/>
            <a:ext cx="2515870" cy="3354705"/>
          </a:xfrm>
          <a:prstGeom prst="rect">
            <a:avLst/>
          </a:prstGeom>
        </p:spPr>
      </p:pic>
      <p:pic>
        <p:nvPicPr>
          <p:cNvPr id="16390" name="Picture 6" descr="C:\Users\USER\Desktop\Screenshot_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75726" y="3799329"/>
            <a:ext cx="3383033" cy="2838447"/>
          </a:xfrm>
          <a:prstGeom prst="rect">
            <a:avLst/>
          </a:prstGeom>
          <a:noFill/>
        </p:spPr>
      </p:pic>
      <p:pic>
        <p:nvPicPr>
          <p:cNvPr id="16391" name="Picture 7" descr="C:\Users\USER\Desktop\Screenshot_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42685" y="4547870"/>
            <a:ext cx="2220595" cy="2234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601345"/>
            <a:ext cx="5375275" cy="540639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«Наш прогресс проверяется не увеличением изобилия у тех, кто уже имеет много, а тем, способны ли мы достаточно обеспечить тех, кто имеет слишком </a:t>
            </a:r>
            <a:r>
              <a:rPr lang="ru-RU" sz="2800" b="1" dirty="0" err="1">
                <a:solidFill>
                  <a:schemeClr val="tx1"/>
                </a:solidFill>
              </a:rPr>
              <a:t>малО</a:t>
            </a:r>
            <a:r>
              <a:rPr lang="ru-RU" sz="2800" b="1" dirty="0">
                <a:solidFill>
                  <a:schemeClr val="tx1"/>
                </a:solidFill>
              </a:rPr>
              <a:t>»……</a:t>
            </a:r>
          </a:p>
        </p:txBody>
      </p:sp>
      <p:pic>
        <p:nvPicPr>
          <p:cNvPr id="6" name="Picture 2" descr="C:\Users\Admin\Pictures\Desktop\WEB SITE\Logos\IRODA LOGO 2017 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5" y="6118584"/>
            <a:ext cx="464895" cy="60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wnloads\Telegram Desktop\2_53147166222655200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3020" y="209"/>
            <a:ext cx="5014224" cy="6266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5891"/>
            <a:ext cx="105156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</a:rPr>
              <a:t>МИФ или ФАКТ 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515" y="1994535"/>
            <a:ext cx="10535285" cy="4646930"/>
          </a:xfrm>
          <a:solidFill>
            <a:schemeClr val="accent2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b="1" dirty="0">
                <a:solidFill>
                  <a:schemeClr val="bg1"/>
                </a:solidFill>
              </a:rPr>
              <a:t>Человеку с ментальной инвалидностью не нужна работа – он болен и не способен работать</a:t>
            </a:r>
          </a:p>
        </p:txBody>
      </p:sp>
      <p:pic>
        <p:nvPicPr>
          <p:cNvPr id="7" name="Изображение 6" descr="logo_IRODA_color_transpar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960" y="687705"/>
            <a:ext cx="725170" cy="10267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285" y="9525"/>
            <a:ext cx="6134100" cy="66421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Современное представление: особенности психического  развития и инвалидность  – </a:t>
            </a:r>
            <a:r>
              <a:rPr lang="ru-RU" sz="3600" b="1" dirty="0">
                <a:solidFill>
                  <a:schemeClr val="bg1"/>
                </a:solidFill>
              </a:rPr>
              <a:t>не заболевание</a:t>
            </a:r>
            <a:r>
              <a:rPr lang="ru-RU" sz="3600" dirty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С большей их частью человек рождается и остается в течение всей жизни. Наличие инвалидности не должно стать препятствием для трудоустройства и </a:t>
            </a:r>
            <a:r>
              <a:rPr lang="ru-RU" sz="4000" dirty="0">
                <a:solidFill>
                  <a:schemeClr val="bg1"/>
                </a:solidFill>
              </a:rPr>
              <a:t>самореализации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27272" y="9751"/>
            <a:ext cx="4353955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 САМОМ ДЕЛЕ 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05" y="1475740"/>
            <a:ext cx="4140200" cy="5175885"/>
          </a:xfrm>
          <a:prstGeom prst="rect">
            <a:avLst/>
          </a:prstGeom>
        </p:spPr>
      </p:pic>
      <p:pic>
        <p:nvPicPr>
          <p:cNvPr id="7" name="Изображение 6" descr="logo_IRODA_color_transpar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405" y="212090"/>
            <a:ext cx="650875" cy="920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5891"/>
            <a:ext cx="105156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</a:rPr>
              <a:t>МИФ или ФАКТ 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914" y="2420711"/>
            <a:ext cx="11056257" cy="4154260"/>
          </a:xfrm>
          <a:solidFill>
            <a:schemeClr val="accent2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chemeClr val="bg1"/>
                </a:solidFill>
              </a:rPr>
              <a:t>Человеку с аутизмом или нарушениями интеллектуального развития не нужна работа – такие люди остаются детьми на протяжении всей жизни</a:t>
            </a:r>
          </a:p>
        </p:txBody>
      </p:sp>
      <p:pic>
        <p:nvPicPr>
          <p:cNvPr id="7" name="Изображение 6" descr="logo_IRODA_color_transpar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410" y="636905"/>
            <a:ext cx="732790" cy="10369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990" y="138430"/>
            <a:ext cx="6451600" cy="6483985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Потребности всех людей, вне зависимости от степени выраженности их нарушений, меняются с возрастом, растут и развиваются, поэтому </a:t>
            </a:r>
            <a:r>
              <a:rPr lang="ru-RU" sz="3600" b="1" dirty="0" err="1">
                <a:solidFill>
                  <a:schemeClr val="bg1"/>
                </a:solidFill>
              </a:rPr>
              <a:t>инфантилизация</a:t>
            </a:r>
            <a:r>
              <a:rPr lang="ru-RU" sz="3600" dirty="0">
                <a:solidFill>
                  <a:schemeClr val="bg1"/>
                </a:solidFill>
              </a:rPr>
              <a:t> взрослых с инвалидностью является одной из форм дискриминации.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82690" y="9751"/>
            <a:ext cx="4298537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 САМОМ ДЕЛЕ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03" y="1669928"/>
            <a:ext cx="3890924" cy="5187898"/>
          </a:xfrm>
          <a:prstGeom prst="rect">
            <a:avLst/>
          </a:prstGeom>
        </p:spPr>
      </p:pic>
      <p:pic>
        <p:nvPicPr>
          <p:cNvPr id="7" name="Изображение 6" descr="logo_IRODA_color_transpar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1730" y="249555"/>
            <a:ext cx="712470" cy="10077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5891"/>
            <a:ext cx="105156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</a:rPr>
              <a:t>МИФ или ФАКТ 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2057854"/>
            <a:ext cx="11175999" cy="4401003"/>
          </a:xfrm>
          <a:solidFill>
            <a:schemeClr val="accent2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/>
              <a:t> </a:t>
            </a:r>
            <a:r>
              <a:rPr lang="ru-RU" sz="4800" b="1" dirty="0">
                <a:solidFill>
                  <a:schemeClr val="bg1"/>
                </a:solidFill>
              </a:rPr>
              <a:t>Повлиять на успешность в трудоустройстве взрослого человека с нарушениями нейроразвития или генетическими нарушениями невозможно</a:t>
            </a:r>
          </a:p>
          <a:p>
            <a:pPr marL="0" indent="0">
              <a:buNone/>
            </a:pP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7" name="Изображение 6" descr="logo_IRODA_color_transpar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555" y="471805"/>
            <a:ext cx="834390" cy="11798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{334E4D0D-31C9-0C46-A41F-18138F6B5636}tf10001120</Template>
  <TotalTime>145</TotalTime>
  <Words>1216</Words>
  <Application>Microsoft Office PowerPoint</Application>
  <PresentationFormat>Widescreen</PresentationFormat>
  <Paragraphs>186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Georgia</vt:lpstr>
      <vt:lpstr>Gill Sans MT</vt:lpstr>
      <vt:lpstr>Wingdings</vt:lpstr>
      <vt:lpstr>Parcel</vt:lpstr>
      <vt:lpstr> занятость и  трудоустройство  для людей с ментальной инвалидностью. Барьеры и Достижения. Опыт ОО «ИРОДА»</vt:lpstr>
      <vt:lpstr>Мифы и ФАКТЫ   ОО ИРОДА. Кто мы   Проблемы трудоустроства людей с РАс и ОНР в РТ  пути и решения. Опыт «ИРОДА»  Международные примеры   Рекомендации  </vt:lpstr>
      <vt:lpstr>УЗНАЕМ   МИФ или ФАКТ ?</vt:lpstr>
      <vt:lpstr>НА САМОМ ДЕЛЕ </vt:lpstr>
      <vt:lpstr>МИФ или ФАКТ ?</vt:lpstr>
      <vt:lpstr>НА САМОМ ДЕЛЕ </vt:lpstr>
      <vt:lpstr>МИФ или ФАКТ ?</vt:lpstr>
      <vt:lpstr>НА САМОМ ДЕЛЕ </vt:lpstr>
      <vt:lpstr>МИФ или ФАКТ ?</vt:lpstr>
      <vt:lpstr>НА САМОМ ДЕЛЕ </vt:lpstr>
      <vt:lpstr>ОО «ИРОДА»  Кто мы ?            </vt:lpstr>
      <vt:lpstr>          точная статистика по числу людей с ментальной инвалидностью в Таджикистане в открытых источниках отсутствует.   Это  связано с недостаточным выявлением стигматизацией и ограниченным доступом к услугам.   ТОЛЬКО РАС в РТ -  из расчетА   ВОЗ 1:100  должно быть    38 000  человек     </vt:lpstr>
      <vt:lpstr>Значимость трудоустройства для социальной инклюзии</vt:lpstr>
      <vt:lpstr> Социальные стереотипы: Недостаток знаний о ментальных особенностях. Предвзятость работодателей.  Юридические ограничения: Отсутствие системной поддержки трудоустройства. Недостаточная защита трудовых прав.  Инфраструктурные барьеры: Неадаптированные рабочие места. Ограниченный доступ к обучению. ОТСУТСТВИЕ ДЖОБ КОУЧЕЙ  </vt:lpstr>
      <vt:lpstr>Медицинская модель инвалидности</vt:lpstr>
      <vt:lpstr>СЛАБЫЙ ГОЛОС СЕМЕЙ  Недостаточная информированность родителей о возможностях.  Психологические сложности: страх за будущее ребенка.</vt:lpstr>
      <vt:lpstr>С какими трудностями столкнулись мы </vt:lpstr>
      <vt:lpstr>С какими трудностями столкнулись мы </vt:lpstr>
      <vt:lpstr>Трудности ЗАНЯТОСТИ ЛЮДЕЙ с РАС </vt:lpstr>
      <vt:lpstr>ПУТИ  и ВЫХОДЫ  Кому нужна поддержка?    </vt:lpstr>
      <vt:lpstr>ПОНИМАНИЕ ПОЛЬЗЫ ЗАНЯТОСТИ для ЛСМИ и РАС  на всех уровнях </vt:lpstr>
      <vt:lpstr>Внедрять стратегии поддержки для  ЛСМИ на местах  </vt:lpstr>
      <vt:lpstr>ИНДИВИДУАЛИЗАЦИЯ ПОДДЕРЖКИ  </vt:lpstr>
      <vt:lpstr>Доступность на месте стажировки или рабочем месте </vt:lpstr>
      <vt:lpstr>ИСПОЛЬЗОВАТЬ ДОКАЗАТЕЛЬНЫЕ ПРАКТИКИ  Personal AcTIVE SUPPORT </vt:lpstr>
      <vt:lpstr>СОБЛЮДАТЬ ПРИНЦИПЫ ПЛАНИРОВАНИЯ и ПОСТОЯНСТВА </vt:lpstr>
      <vt:lpstr>Использовать PINS – ПИНС подход    В поиске и планировании места и способа занятости </vt:lpstr>
      <vt:lpstr>СОЗДАВАТЬ Доступность на месте стажировки или рабочем месте </vt:lpstr>
      <vt:lpstr>ВАЖНО  СОБЛЮДАТЬ </vt:lpstr>
      <vt:lpstr> ИСПОЛЬЗОВАТЬ ПОДСКАЗКи и ПОДКРЕПЛЕНИЯ</vt:lpstr>
      <vt:lpstr>РЕКОМЕНДАЦИИ </vt:lpstr>
      <vt:lpstr>ВНЕДРЯТЬ  ПОДДЕРЖИВАЕМОЕ ( сопровождаемоЕ )  ТРУДОУСТРОЙСТВО</vt:lpstr>
      <vt:lpstr>Кейетринги социальной кухни DARYAKZAMIN</vt:lpstr>
      <vt:lpstr>ЕСЛИ ВЫ ДУМАЕТЕ ЧТО ЭТО НЕВОЗМОЖНО ?                                 </vt:lpstr>
      <vt:lpstr>Профессор с АУТИЗМОМ , писатель  Стивен ШОР, США</vt:lpstr>
      <vt:lpstr>ЕСЛИ ВЫ ДУМАЕТЕ, что это НЕВОЗМОЖНО </vt:lpstr>
      <vt:lpstr>Профессор , актер             Пабло Пинеда, ИСПАНИЯ  </vt:lpstr>
      <vt:lpstr>ВНЕДРЯТЬ СТАЖИРОВКИ для ЛСМИ </vt:lpstr>
      <vt:lpstr>Го</vt:lpstr>
      <vt:lpstr>НАЧИНАТЬ   ИНКЛЮЗИВНОЕ ТРУДОУСТРОЙСТВО ЗДЕСЬ и СЕЙЧАС</vt:lpstr>
      <vt:lpstr>сотрудничество!!!!!!!!!!!!!!!!!   Работа с местными и международными организациями   Участие в образовательных и трудовых инициативах.  Совместные проекты с бизнесом для создания инклюзивных рабочих мест.</vt:lpstr>
      <vt:lpstr>Практические шаги в трудоустройстве НА ГОСУДАРСТВЕННОМ УРОВНЕ </vt:lpstr>
      <vt:lpstr>PowerPoint Presentation</vt:lpstr>
      <vt:lpstr>«Наш прогресс проверяется не увеличением изобилия у тех, кто уже имеет много, а тем, способны ли мы достаточно обеспечить тех, кто имеет слишком малО»……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Invisible disability: creating accessible and welcoming workplace</dc:title>
  <dc:creator>SHAKHLO SHARIPOVA</dc:creator>
  <cp:lastModifiedBy>Nasima NAZRIEVA1</cp:lastModifiedBy>
  <cp:revision>252</cp:revision>
  <dcterms:created xsi:type="dcterms:W3CDTF">2020-10-26T04:52:00Z</dcterms:created>
  <dcterms:modified xsi:type="dcterms:W3CDTF">2025-01-24T13:39:34Z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D277C802FDED411D90364CBD67BA0934_12</vt:lpwstr>
  </property>
  <property fmtid="{D5CDD505-2E9C-101B-9397-08002B2CF9AE}" pid="3" name="KSOProductBuildVer">
    <vt:lpwstr>1049-12.2.0.19805</vt:lpwstr>
  </property>
</Properties>
</file>