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2" r:id="rId1"/>
  </p:sldMasterIdLst>
  <p:notesMasterIdLst>
    <p:notesMasterId r:id="rId13"/>
  </p:notesMasterIdLst>
  <p:sldIdLst>
    <p:sldId id="349" r:id="rId2"/>
    <p:sldId id="256" r:id="rId3"/>
    <p:sldId id="350" r:id="rId4"/>
    <p:sldId id="356" r:id="rId5"/>
    <p:sldId id="357" r:id="rId6"/>
    <p:sldId id="351" r:id="rId7"/>
    <p:sldId id="352" r:id="rId8"/>
    <p:sldId id="353" r:id="rId9"/>
    <p:sldId id="354" r:id="rId10"/>
    <p:sldId id="355" r:id="rId11"/>
    <p:sldId id="29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1AEFC-66F7-4899-A0BB-4C2793E3ED5A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E0EA7D-7BCC-48BB-9526-8AC281E662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627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07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80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68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57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3315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77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77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28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08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03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82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82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21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55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6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33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85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16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17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9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310246" y="5697252"/>
            <a:ext cx="2133600" cy="273844"/>
          </a:xfrm>
        </p:spPr>
        <p:txBody>
          <a:bodyPr/>
          <a:lstStyle/>
          <a:p>
            <a:fld id="{401CF334-2D5C-4859-84A6-CA7E6E43FAEB}" type="slidenum">
              <a:rPr lang="en-US" sz="1050">
                <a:solidFill>
                  <a:schemeClr val="bg1"/>
                </a:solidFill>
                <a:latin typeface="Cambria" pitchFamily="18" charset="0"/>
              </a:rPr>
              <a:pPr/>
              <a:t>1</a:t>
            </a:fld>
            <a:endParaRPr lang="en-US" sz="105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04131" y="1917344"/>
            <a:ext cx="7390412" cy="189951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Создание возможностей для молодежи с инвалидностью через инклюзивное образование взрослых</a:t>
            </a:r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800" b="1" dirty="0">
              <a:solidFill>
                <a:srgbClr val="33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04131" y="1133948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b="1" dirty="0"/>
              <a:t> </a:t>
            </a:r>
            <a:endParaRPr lang="ru-RU" sz="1350" dirty="0"/>
          </a:p>
        </p:txBody>
      </p:sp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049" y="228525"/>
            <a:ext cx="1252820" cy="133636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A11D789F-9B80-415C-BEEF-7DB087BAC923}"/>
              </a:ext>
            </a:extLst>
          </p:cNvPr>
          <p:cNvSpPr txBox="1">
            <a:spLocks/>
          </p:cNvSpPr>
          <p:nvPr/>
        </p:nvSpPr>
        <p:spPr>
          <a:xfrm>
            <a:off x="3242914" y="3816863"/>
            <a:ext cx="5697173" cy="92618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/>
              <a:t>Саида </a:t>
            </a:r>
            <a:r>
              <a:rPr lang="ru-RU" dirty="0" err="1"/>
              <a:t>Иноятова</a:t>
            </a:r>
            <a:r>
              <a:rPr lang="ru-RU" dirty="0"/>
              <a:t> </a:t>
            </a:r>
          </a:p>
          <a:p>
            <a:pPr marL="0" indent="0" algn="ctr">
              <a:buNone/>
            </a:pPr>
            <a:r>
              <a:rPr lang="ru-RU" dirty="0"/>
              <a:t>Лига женщин-инвалидов «</a:t>
            </a:r>
            <a:r>
              <a:rPr lang="ru-RU" dirty="0" err="1"/>
              <a:t>Иштирок</a:t>
            </a:r>
            <a:r>
              <a:rPr lang="ru-RU" dirty="0"/>
              <a:t>»</a:t>
            </a:r>
          </a:p>
          <a:p>
            <a:pPr marL="0" indent="0" algn="ctr">
              <a:buNone/>
            </a:pPr>
            <a:r>
              <a:rPr lang="ru-RU" dirty="0"/>
              <a:t>Ташкент , 2024</a:t>
            </a:r>
          </a:p>
        </p:txBody>
      </p:sp>
    </p:spTree>
    <p:extLst>
      <p:ext uri="{BB962C8B-B14F-4D97-AF65-F5344CB8AC3E}">
        <p14:creationId xmlns:p14="http://schemas.microsoft.com/office/powerpoint/2010/main" val="143204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34E3CA-6082-4DB0-B0BA-B29B57756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382543"/>
            <a:ext cx="10364451" cy="989057"/>
          </a:xfrm>
        </p:spPr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ED85E1-F6B4-4D5E-8B45-8894CF04067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253614"/>
            <a:ext cx="10363826" cy="4537586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Проект «INCLUSION» стал успешной моделью для продвижения инклюзии.</a:t>
            </a:r>
          </a:p>
          <a:p>
            <a:r>
              <a:rPr lang="ru-RU" dirty="0"/>
              <a:t>Особое внимание уделено:</a:t>
            </a:r>
            <a:r>
              <a:rPr lang="en-US" dirty="0"/>
              <a:t> </a:t>
            </a:r>
            <a:r>
              <a:rPr lang="ru-RU" dirty="0"/>
              <a:t>Инклюзивному образованию взрослых</a:t>
            </a:r>
            <a:r>
              <a:rPr lang="en-US" dirty="0"/>
              <a:t> b </a:t>
            </a:r>
            <a:r>
              <a:rPr lang="ru-RU" dirty="0"/>
              <a:t>Созданию возможностей для социальной интеграции.</a:t>
            </a:r>
          </a:p>
          <a:p>
            <a:pPr marL="0" indent="0">
              <a:buNone/>
            </a:pPr>
            <a:r>
              <a:rPr lang="ru-RU" b="1" dirty="0"/>
              <a:t>Важность консолидации усилий</a:t>
            </a:r>
            <a:r>
              <a:rPr lang="ru-RU" dirty="0"/>
              <a:t>: </a:t>
            </a:r>
            <a:endParaRPr lang="en-US" dirty="0"/>
          </a:p>
          <a:p>
            <a:r>
              <a:rPr lang="ru-RU" dirty="0"/>
              <a:t>успешная реализация инклюзивных программ требует усилий различных сторон: государственных органов, ОГО, партнеров, а также самих людей с инвалидностью.</a:t>
            </a:r>
          </a:p>
          <a:p>
            <a:r>
              <a:rPr lang="ru-RU" dirty="0"/>
              <a:t>важно продолжать работать вместе для создания инклюзивных общественных структур, которые обеспечат равные возможности для всех.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5881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6" name="Text Box 4"/>
          <p:cNvSpPr txBox="1">
            <a:spLocks noChangeArrowheads="1"/>
          </p:cNvSpPr>
          <p:nvPr/>
        </p:nvSpPr>
        <p:spPr bwMode="auto">
          <a:xfrm>
            <a:off x="2424114" y="5445126"/>
            <a:ext cx="69738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1" lang="ru-RU" sz="4000" b="1">
                <a:latin typeface="Comic Sans MS" pitchFamily="66" charset="0"/>
              </a:rPr>
              <a:t>СПАСИБО ЗА ВНИМАНИЕ!</a:t>
            </a:r>
            <a:endParaRPr kumimoji="1" lang="en-US" sz="4000" b="1">
              <a:latin typeface="Comic Sans MS" pitchFamily="66" charset="0"/>
            </a:endParaRPr>
          </a:p>
        </p:txBody>
      </p:sp>
      <p:pic>
        <p:nvPicPr>
          <p:cNvPr id="32772" name="Рисунок 4" descr="accessibility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1" y="1214438"/>
            <a:ext cx="4500563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9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9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9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5793" y="1504950"/>
            <a:ext cx="9940413" cy="2381250"/>
          </a:xfrm>
        </p:spPr>
        <p:txBody>
          <a:bodyPr>
            <a:noAutofit/>
          </a:bodyPr>
          <a:lstStyle/>
          <a:p>
            <a:r>
              <a:rPr lang="ru-RU" sz="3200" dirty="0"/>
              <a:t>Таджикистан. Опыт проекта:</a:t>
            </a:r>
            <a:br>
              <a:rPr lang="ru-RU" sz="3200" dirty="0"/>
            </a:br>
            <a:r>
              <a:rPr lang="ru-RU" sz="3200" dirty="0"/>
              <a:t>«</a:t>
            </a:r>
            <a:r>
              <a:rPr lang="ru-RU" sz="4000" dirty="0"/>
              <a:t>Продвижение социальных перемен и инклюзивного образования (</a:t>
            </a:r>
            <a:r>
              <a:rPr lang="en-GB" sz="4000" b="1" dirty="0"/>
              <a:t>INCLUSION</a:t>
            </a:r>
            <a:r>
              <a:rPr lang="ru-RU" sz="4000" dirty="0"/>
              <a:t>)</a:t>
            </a:r>
            <a:r>
              <a:rPr lang="ru-RU" sz="4000" b="1" dirty="0"/>
              <a:t> </a:t>
            </a:r>
            <a:endParaRPr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8999" y="4269658"/>
            <a:ext cx="8689976" cy="1371599"/>
          </a:xfrm>
        </p:spPr>
        <p:txBody>
          <a:bodyPr>
            <a:normAutofit/>
          </a:bodyPr>
          <a:lstStyle/>
          <a:p>
            <a:r>
              <a:rPr dirty="0" err="1"/>
              <a:t>Сессия</a:t>
            </a:r>
            <a:r>
              <a:rPr dirty="0"/>
              <a:t> 1: </a:t>
            </a:r>
            <a:r>
              <a:rPr dirty="0" err="1"/>
              <a:t>Инклюзивность</a:t>
            </a:r>
            <a:r>
              <a:rPr dirty="0"/>
              <a:t> и </a:t>
            </a:r>
            <a:r>
              <a:rPr dirty="0" err="1"/>
              <a:t>равенство</a:t>
            </a:r>
            <a:r>
              <a:rPr dirty="0"/>
              <a:t> в </a:t>
            </a:r>
            <a:r>
              <a:rPr dirty="0" err="1"/>
              <a:t>образовании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59CB6-4E98-4D77-9ED1-B570D3AA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91155"/>
            <a:ext cx="10364451" cy="1151289"/>
          </a:xfrm>
        </p:spPr>
        <p:txBody>
          <a:bodyPr/>
          <a:lstStyle/>
          <a:p>
            <a:r>
              <a:rPr lang="ru-RU" b="1" dirty="0"/>
              <a:t>Введение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1DFDBC-834B-4F86-BA66-55C54D2107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430594"/>
            <a:ext cx="10363826" cy="4360606"/>
          </a:xfrm>
        </p:spPr>
        <p:txBody>
          <a:bodyPr>
            <a:normAutofit/>
          </a:bodyPr>
          <a:lstStyle/>
          <a:p>
            <a:endParaRPr lang="ru-RU" sz="1800" dirty="0"/>
          </a:p>
          <a:p>
            <a:pPr lvl="0"/>
            <a:r>
              <a:rPr lang="ru-RU" b="1" dirty="0"/>
              <a:t>Основная цель проекта:</a:t>
            </a:r>
            <a:r>
              <a:rPr lang="ru-RU" dirty="0"/>
              <a:t> содействие инклюзивному образованию и социальной адаптации молодежи с инвалидностью.</a:t>
            </a:r>
            <a:endParaRPr lang="ru-RU" sz="1800" dirty="0"/>
          </a:p>
          <a:p>
            <a:pPr lvl="0"/>
            <a:r>
              <a:rPr lang="ru-RU" b="1" dirty="0"/>
              <a:t>География реализации:</a:t>
            </a:r>
            <a:r>
              <a:rPr lang="ru-RU" dirty="0"/>
              <a:t> Душанбе, </a:t>
            </a:r>
            <a:r>
              <a:rPr lang="ru-RU" dirty="0" err="1"/>
              <a:t>Рашт</a:t>
            </a:r>
            <a:r>
              <a:rPr lang="ru-RU" dirty="0"/>
              <a:t>, Пенджикент.</a:t>
            </a:r>
            <a:endParaRPr lang="ru-RU" sz="1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9170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3EDA4-B3FA-483C-B79A-1650FF6DD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763" y="162195"/>
            <a:ext cx="10364451" cy="1596177"/>
          </a:xfrm>
        </p:spPr>
        <p:txBody>
          <a:bodyPr>
            <a:normAutofit/>
          </a:bodyPr>
          <a:lstStyle/>
          <a:p>
            <a:pPr lvl="0"/>
            <a:r>
              <a:rPr lang="ru-RU" b="1" dirty="0"/>
              <a:t>Проблемы, с которыми сталкиваются молодежь с инвалидностью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9BD728-2022-41F2-B946-16EEB76812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5786" y="1758373"/>
            <a:ext cx="10364451" cy="2297434"/>
          </a:xfrm>
        </p:spPr>
        <p:txBody>
          <a:bodyPr/>
          <a:lstStyle/>
          <a:p>
            <a:r>
              <a:rPr lang="ru-RU" dirty="0"/>
              <a:t>Физические барьеры: недостаток доступной инфраструктуры, сложности в образовании.</a:t>
            </a:r>
          </a:p>
          <a:p>
            <a:r>
              <a:rPr lang="ru-RU" dirty="0" err="1"/>
              <a:t>Отношенческие</a:t>
            </a:r>
            <a:r>
              <a:rPr lang="ru-RU" dirty="0"/>
              <a:t> барьеры: стигматизация и предвзятость.</a:t>
            </a:r>
            <a:endParaRPr lang="ru-RU" sz="1800" dirty="0"/>
          </a:p>
          <a:p>
            <a:r>
              <a:rPr lang="ru-RU" dirty="0"/>
              <a:t>Изоляция: ограниченность социальных контактов и возможностей.</a:t>
            </a:r>
          </a:p>
        </p:txBody>
      </p:sp>
      <p:pic>
        <p:nvPicPr>
          <p:cNvPr id="5" name="Picture 1" descr="D:\Photo\EWDT_2013\Gafurov_seminar2013\IMG_4236.JPG">
            <a:extLst>
              <a:ext uri="{FF2B5EF4-FFF2-40B4-BE49-F238E27FC236}">
                <a16:creationId xmlns:a16="http://schemas.microsoft.com/office/drawing/2014/main" id="{C2CF71DA-FC74-41C0-933A-A332FCF5E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7147" r="16054" b="13601"/>
          <a:stretch/>
        </p:blipFill>
        <p:spPr bwMode="auto">
          <a:xfrm>
            <a:off x="456972" y="4281875"/>
            <a:ext cx="3331636" cy="2096920"/>
          </a:xfrm>
          <a:prstGeom prst="rect">
            <a:avLst/>
          </a:prstGeom>
          <a:noFill/>
        </p:spPr>
      </p:pic>
      <p:pic>
        <p:nvPicPr>
          <p:cNvPr id="7" name="Picture 2" descr="https://www.changemakers.com/sites/default/files/marianela_praxis_2_helferinnen.jpg">
            <a:extLst>
              <a:ext uri="{FF2B5EF4-FFF2-40B4-BE49-F238E27FC236}">
                <a16:creationId xmlns:a16="http://schemas.microsoft.com/office/drawing/2014/main" id="{2E50F094-C146-4972-B196-25B8BE78E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8" b="12658"/>
          <a:stretch/>
        </p:blipFill>
        <p:spPr bwMode="auto">
          <a:xfrm>
            <a:off x="4278291" y="4282046"/>
            <a:ext cx="3576551" cy="2096749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депрессия и одиночество у инвалидов. пожилой человек в инвалидном кресле  плачет в помещении Стоковое Изображение - изображение насчитывающей  нажатие, плакать: 244549829">
            <a:extLst>
              <a:ext uri="{FF2B5EF4-FFF2-40B4-BE49-F238E27FC236}">
                <a16:creationId xmlns:a16="http://schemas.microsoft.com/office/drawing/2014/main" id="{9A9D7793-9060-4667-9E0D-B72EB6223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6" b="11733"/>
          <a:stretch/>
        </p:blipFill>
        <p:spPr bwMode="auto">
          <a:xfrm>
            <a:off x="8344526" y="4282046"/>
            <a:ext cx="3051688" cy="209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110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7E70FE8F-2F00-4356-9BE6-1A9BD3EBF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604684"/>
            <a:ext cx="9156700" cy="625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2C4CC3-0C34-49A9-9F01-2374A8F45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89900"/>
            <a:ext cx="10364451" cy="901482"/>
          </a:xfrm>
        </p:spPr>
        <p:txBody>
          <a:bodyPr/>
          <a:lstStyle/>
          <a:p>
            <a:r>
              <a:rPr lang="ru-RU" b="1" dirty="0"/>
              <a:t>Что такое инклюзия?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272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Инклюзивное образование в США">
            <a:extLst>
              <a:ext uri="{FF2B5EF4-FFF2-40B4-BE49-F238E27FC236}">
                <a16:creationId xmlns:a16="http://schemas.microsoft.com/office/drawing/2014/main" id="{E21B74C7-5EAA-458C-B762-81BF04F4A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042" y="1963684"/>
            <a:ext cx="4403953" cy="293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F38574-01E7-4BC3-937F-55EAC058D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03026"/>
            <a:ext cx="10364451" cy="1003803"/>
          </a:xfrm>
        </p:spPr>
        <p:txBody>
          <a:bodyPr>
            <a:normAutofit/>
          </a:bodyPr>
          <a:lstStyle/>
          <a:p>
            <a:r>
              <a:rPr lang="ru-RU" b="1" dirty="0"/>
              <a:t>Что такое инклюзия?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C2865C-DD8B-43AE-ACB3-FB2739260ED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961696"/>
            <a:ext cx="6748268" cy="5693277"/>
          </a:xfrm>
        </p:spPr>
        <p:txBody>
          <a:bodyPr>
            <a:normAutofit fontScale="92500" lnSpcReduction="20000"/>
          </a:bodyPr>
          <a:lstStyle/>
          <a:p>
            <a:pPr lvl="0" defTabSz="911225"/>
            <a:r>
              <a:rPr lang="ru-RU" b="1" dirty="0"/>
              <a:t>Определение:</a:t>
            </a:r>
            <a:r>
              <a:rPr lang="ru-RU" dirty="0"/>
              <a:t> Инклюзия — процесс создания равных условий для участия всех людей в общественной жизни.</a:t>
            </a:r>
            <a:endParaRPr lang="ru-RU" sz="1800" dirty="0"/>
          </a:p>
          <a:p>
            <a:pPr lvl="0"/>
            <a:r>
              <a:rPr lang="ru-RU" b="1" dirty="0"/>
              <a:t>Значение:</a:t>
            </a:r>
            <a:endParaRPr lang="ru-RU" sz="1800" dirty="0"/>
          </a:p>
          <a:p>
            <a:pPr lvl="1"/>
            <a:r>
              <a:rPr lang="ru-RU" dirty="0"/>
              <a:t>Создание равных возможностей для обучения, труда и социальной интеграции.</a:t>
            </a:r>
            <a:endParaRPr lang="ru-RU" sz="1600" dirty="0"/>
          </a:p>
          <a:p>
            <a:pPr lvl="1"/>
            <a:r>
              <a:rPr lang="ru-RU" dirty="0"/>
              <a:t>Снижение стереотипов и повышение социальной сплоченности.</a:t>
            </a:r>
            <a:endParaRPr lang="en-US" dirty="0"/>
          </a:p>
          <a:p>
            <a:pPr lvl="0"/>
            <a:r>
              <a:rPr lang="ru-RU" b="1" dirty="0"/>
              <a:t>Инклюзивное образование взрослых — важный элемент на протяжении всей жизни.</a:t>
            </a:r>
            <a:endParaRPr lang="ru-RU" sz="1800" dirty="0"/>
          </a:p>
          <a:p>
            <a:pPr lvl="1"/>
            <a:r>
              <a:rPr lang="ru-RU" dirty="0"/>
              <a:t>Помогает развивать профессиональные и социальные навыки.</a:t>
            </a:r>
            <a:endParaRPr lang="ru-RU" sz="1600" dirty="0"/>
          </a:p>
          <a:p>
            <a:pPr lvl="1"/>
            <a:r>
              <a:rPr lang="ru-RU" dirty="0"/>
              <a:t>Адаптированные программы учитывают особенности людей с инвалидностью.</a:t>
            </a:r>
            <a:endParaRPr lang="ru-RU" sz="1600" dirty="0"/>
          </a:p>
          <a:p>
            <a:pPr lvl="0"/>
            <a:r>
              <a:rPr lang="ru-RU" b="1" dirty="0"/>
              <a:t>Роль в обществе:</a:t>
            </a:r>
            <a:endParaRPr lang="ru-RU" sz="1800" dirty="0"/>
          </a:p>
          <a:p>
            <a:pPr lvl="1"/>
            <a:r>
              <a:rPr lang="ru-RU" dirty="0"/>
              <a:t>Содействие личностному развитию.</a:t>
            </a:r>
            <a:endParaRPr lang="en-US" dirty="0"/>
          </a:p>
          <a:p>
            <a:pPr lvl="1"/>
            <a:r>
              <a:rPr lang="ru-RU" dirty="0"/>
              <a:t>Укрепление экономики и социальной сплоченности</a:t>
            </a:r>
            <a:endParaRPr lang="ru-RU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0602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41D15D-1DB3-4671-BB98-F7D87411E8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404"/>
          <a:stretch/>
        </p:blipFill>
        <p:spPr>
          <a:xfrm>
            <a:off x="7315200" y="1710199"/>
            <a:ext cx="4682359" cy="309697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3AFEBE-D5BE-41E7-B9BA-16ADD5E79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373168"/>
            <a:ext cx="10364451" cy="1151289"/>
          </a:xfrm>
        </p:spPr>
        <p:txBody>
          <a:bodyPr/>
          <a:lstStyle/>
          <a:p>
            <a:r>
              <a:rPr lang="ru-RU" b="1" dirty="0"/>
              <a:t>Опыт проекта «INCLUSION»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610F4E-1506-4D76-9994-4B9E1B0761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2510" y="1524457"/>
            <a:ext cx="8875987" cy="452950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b="1" dirty="0"/>
              <a:t>1. Создание социальных приемных</a:t>
            </a:r>
            <a:endParaRPr lang="ru-RU" dirty="0"/>
          </a:p>
          <a:p>
            <a:pPr lvl="0">
              <a:lnSpc>
                <a:spcPct val="150000"/>
              </a:lnSpc>
            </a:pPr>
            <a:r>
              <a:rPr lang="ru-RU" dirty="0"/>
              <a:t>Открыты 3 приемные в Душанбе, </a:t>
            </a:r>
            <a:r>
              <a:rPr lang="ru-RU" dirty="0" err="1"/>
              <a:t>Раште</a:t>
            </a:r>
            <a:r>
              <a:rPr lang="ru-RU" dirty="0"/>
              <a:t> и Пенджикенте.</a:t>
            </a:r>
          </a:p>
          <a:p>
            <a:pPr lvl="0">
              <a:lnSpc>
                <a:spcPct val="150000"/>
              </a:lnSpc>
            </a:pPr>
            <a:r>
              <a:rPr lang="ru-RU" dirty="0"/>
              <a:t>Более 400 молодых людей с инвалидностью получили консультации.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b="1" dirty="0"/>
              <a:t>2. Профессиональное обучение и сопровождение</a:t>
            </a:r>
            <a:endParaRPr lang="ru-RU" dirty="0"/>
          </a:p>
          <a:p>
            <a:pPr lvl="0">
              <a:lnSpc>
                <a:spcPct val="150000"/>
              </a:lnSpc>
            </a:pPr>
            <a:r>
              <a:rPr lang="ru-RU" dirty="0"/>
              <a:t>Информационные сессии для родителей и молодежи.</a:t>
            </a:r>
          </a:p>
          <a:p>
            <a:pPr lvl="0">
              <a:lnSpc>
                <a:spcPct val="150000"/>
              </a:lnSpc>
            </a:pPr>
            <a:r>
              <a:rPr lang="ru-RU" dirty="0"/>
              <a:t>6 сессий охватили более 100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863003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288B0C-7299-426C-B80F-418200D50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149" y="1578078"/>
            <a:ext cx="5500851" cy="366723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FEFC9-B789-47A6-A7BB-B1A890680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268712"/>
            <a:ext cx="10364451" cy="1309366"/>
          </a:xfrm>
        </p:spPr>
        <p:txBody>
          <a:bodyPr/>
          <a:lstStyle/>
          <a:p>
            <a:r>
              <a:rPr lang="ru-RU" b="1" dirty="0"/>
              <a:t>Достижения проекта (продолжение)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8117E1-DDA1-4D25-9B10-3BDFF2F599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2698" y="1292772"/>
            <a:ext cx="6354130" cy="44984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3. Интенсивное базовое образование</a:t>
            </a:r>
            <a:endParaRPr lang="ru-RU" dirty="0"/>
          </a:p>
          <a:p>
            <a:pPr lvl="0"/>
            <a:r>
              <a:rPr lang="ru-RU" dirty="0"/>
              <a:t>Разработана 72-часовая программа для молодежи с ЛСИ.</a:t>
            </a:r>
          </a:p>
          <a:p>
            <a:pPr lvl="0"/>
            <a:r>
              <a:rPr lang="ru-RU" dirty="0"/>
              <a:t>Участники улучшили навыки грамотности, счета и жизненные компетенции.</a:t>
            </a:r>
            <a:endParaRPr lang="en-US" dirty="0"/>
          </a:p>
          <a:p>
            <a:pPr lvl="0"/>
            <a:endParaRPr lang="ru-RU" dirty="0"/>
          </a:p>
          <a:p>
            <a:pPr marL="0" indent="0">
              <a:buNone/>
            </a:pPr>
            <a:r>
              <a:rPr lang="ru-RU" b="1" dirty="0"/>
              <a:t>4. Обучение тренеров</a:t>
            </a:r>
            <a:endParaRPr lang="ru-RU" dirty="0"/>
          </a:p>
          <a:p>
            <a:pPr lvl="0"/>
            <a:r>
              <a:rPr lang="ru-RU" dirty="0"/>
              <a:t>Подготовлено 17 тренеров с инвалидностью.</a:t>
            </a:r>
          </a:p>
          <a:p>
            <a:r>
              <a:rPr lang="ru-RU" dirty="0"/>
              <a:t>Проведено 18 тренингов для более 100 молодых людей.</a:t>
            </a:r>
          </a:p>
        </p:txBody>
      </p:sp>
    </p:spTree>
    <p:extLst>
      <p:ext uri="{BB962C8B-B14F-4D97-AF65-F5344CB8AC3E}">
        <p14:creationId xmlns:p14="http://schemas.microsoft.com/office/powerpoint/2010/main" val="2280411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A6F3CD-08FB-4F25-AE3A-CEABBE14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318972"/>
            <a:ext cx="5471260" cy="974309"/>
          </a:xfrm>
        </p:spPr>
        <p:txBody>
          <a:bodyPr>
            <a:normAutofit/>
          </a:bodyPr>
          <a:lstStyle/>
          <a:p>
            <a:r>
              <a:rPr lang="ru-RU" sz="2800" b="1" dirty="0"/>
              <a:t>Достижения проекта (продолжение)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05B5F1-8C9E-4AB5-AA6F-A87388A4CA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0979" y="1592826"/>
            <a:ext cx="5355021" cy="477644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/>
              <a:t>5. Курсы по малому бизнесу и грантовая программа</a:t>
            </a:r>
            <a:endParaRPr lang="ru-RU" dirty="0"/>
          </a:p>
          <a:p>
            <a:pPr lvl="0"/>
            <a:r>
              <a:rPr lang="ru-RU" dirty="0"/>
              <a:t>Проведены 3 курса по бизнес-планированию.</a:t>
            </a:r>
          </a:p>
          <a:p>
            <a:pPr lvl="0"/>
            <a:r>
              <a:rPr lang="ru-RU" dirty="0"/>
              <a:t>19 участников получили гранты до 2000 евро.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ru-RU" b="1" dirty="0"/>
              <a:t>6. Обзор доступной среды</a:t>
            </a:r>
            <a:endParaRPr lang="ru-RU" dirty="0"/>
          </a:p>
          <a:p>
            <a:pPr lvl="0"/>
            <a:r>
              <a:rPr lang="ru-RU" dirty="0"/>
              <a:t>Проведен мониторинг 36 филиалов ЦОВТ.</a:t>
            </a:r>
          </a:p>
          <a:p>
            <a:pPr lvl="0"/>
            <a:r>
              <a:rPr lang="ru-RU" dirty="0"/>
              <a:t>3 центра адаптированы для обучения ЛСИ.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D62ECC-8847-474A-A5DC-C37496CCB45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26" y="335246"/>
            <a:ext cx="2819400" cy="210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8EAE78-A309-4F73-B510-B0D6DB65557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615" y="318972"/>
            <a:ext cx="3000375" cy="2125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43A282-E804-4CFF-A140-6631926BF30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26" y="2854911"/>
            <a:ext cx="2857500" cy="20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096D85-1663-455B-89AC-24B37256652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615" y="2801570"/>
            <a:ext cx="3000375" cy="2122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7A89FE-47E3-42AC-B14E-1B07A758B4C7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36262"/>
          <a:stretch/>
        </p:blipFill>
        <p:spPr bwMode="auto">
          <a:xfrm>
            <a:off x="6864486" y="5060731"/>
            <a:ext cx="3887679" cy="1282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2145786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154</TotalTime>
  <Words>404</Words>
  <Application>Microsoft Office PowerPoint</Application>
  <PresentationFormat>Widescreen</PresentationFormat>
  <Paragraphs>60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Cambria</vt:lpstr>
      <vt:lpstr>Comic Sans MS</vt:lpstr>
      <vt:lpstr>Tw Cen MT</vt:lpstr>
      <vt:lpstr>Капля</vt:lpstr>
      <vt:lpstr>PowerPoint Presentation</vt:lpstr>
      <vt:lpstr>Таджикистан. Опыт проекта: «Продвижение социальных перемен и инклюзивного образования (INCLUSION) </vt:lpstr>
      <vt:lpstr>Введение</vt:lpstr>
      <vt:lpstr>Проблемы, с которыми сталкиваются молодежь с инвалидностью</vt:lpstr>
      <vt:lpstr>Что такое инклюзия?</vt:lpstr>
      <vt:lpstr>Что такое инклюзия?</vt:lpstr>
      <vt:lpstr>Опыт проекта «INCLUSION»</vt:lpstr>
      <vt:lpstr>Достижения проекта (продолжение)</vt:lpstr>
      <vt:lpstr>Достижения проекта (продолжение)</vt:lpstr>
      <vt:lpstr>Заключение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Admin</dc:creator>
  <cp:keywords/>
  <dc:description>generated using python-pptx</dc:description>
  <cp:lastModifiedBy>Nasima NAZRIEVA1</cp:lastModifiedBy>
  <cp:revision>4</cp:revision>
  <dcterms:created xsi:type="dcterms:W3CDTF">2013-01-27T09:14:16Z</dcterms:created>
  <dcterms:modified xsi:type="dcterms:W3CDTF">2025-01-24T13:54:31Z</dcterms:modified>
  <cp:category/>
</cp:coreProperties>
</file>