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rawings/drawing2.xml" ContentType="application/vnd.openxmlformats-officedocument.drawingml.chartshapes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6.xml" ContentType="application/vnd.ms-office.chartcolorstyle+xml"/>
  <Override PartName="/ppt/charts/style56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  <Override PartName="/ppt/charts/colors59.xml" ContentType="application/vnd.ms-office.chartcolorstyle+xml"/>
  <Override PartName="/ppt/charts/style59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62.xml" ContentType="application/vnd.ms-office.chartcolorstyle+xml"/>
  <Override PartName="/ppt/charts/style62.xml" ContentType="application/vnd.ms-office.chartstyle+xml"/>
  <Override PartName="/ppt/charts/colors63.xml" ContentType="application/vnd.ms-office.chartcolorstyle+xml"/>
  <Override PartName="/ppt/charts/style63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73" r:id="rId2"/>
    <p:sldId id="3593" r:id="rId3"/>
    <p:sldId id="318" r:id="rId4"/>
    <p:sldId id="288" r:id="rId5"/>
    <p:sldId id="290" r:id="rId6"/>
    <p:sldId id="1878" r:id="rId7"/>
    <p:sldId id="282" r:id="rId8"/>
    <p:sldId id="1114" r:id="rId9"/>
    <p:sldId id="3595" r:id="rId10"/>
    <p:sldId id="1103" r:id="rId11"/>
    <p:sldId id="3596" r:id="rId12"/>
    <p:sldId id="3605" r:id="rId13"/>
    <p:sldId id="1101" r:id="rId14"/>
    <p:sldId id="3598" r:id="rId15"/>
    <p:sldId id="1089" r:id="rId16"/>
    <p:sldId id="1125" r:id="rId17"/>
    <p:sldId id="1093" r:id="rId18"/>
    <p:sldId id="3606" r:id="rId19"/>
    <p:sldId id="3607" r:id="rId20"/>
    <p:sldId id="3608" r:id="rId21"/>
    <p:sldId id="3609" r:id="rId22"/>
    <p:sldId id="3610" r:id="rId23"/>
    <p:sldId id="3611" r:id="rId24"/>
    <p:sldId id="3612" r:id="rId25"/>
    <p:sldId id="3614" r:id="rId26"/>
    <p:sldId id="3615" r:id="rId27"/>
    <p:sldId id="3616" r:id="rId28"/>
    <p:sldId id="3617" r:id="rId29"/>
    <p:sldId id="3618" r:id="rId30"/>
    <p:sldId id="3619" r:id="rId31"/>
    <p:sldId id="3623" r:id="rId32"/>
  </p:sldIdLst>
  <p:sldSz cx="18288000" cy="10287000"/>
  <p:notesSz cx="6858000" cy="9144000"/>
  <p:embeddedFontLst>
    <p:embeddedFont>
      <p:font typeface="Times New Roman Tj" pitchFamily="18" charset="-52"/>
      <p:regular r:id="rId34"/>
      <p:bold r:id="rId35"/>
      <p:italic r:id="rId36"/>
      <p:boldItalic r:id="rId37"/>
    </p:embeddedFont>
    <p:embeddedFont>
      <p:font typeface="ＭＳ Ｐゴシック" pitchFamily="34" charset="-128"/>
      <p:regular r:id="rId38"/>
    </p:embeddedFont>
    <p:embeddedFont>
      <p:font typeface="Cormorant Garamond Bold Italics" charset="-52"/>
      <p:regular r:id="rId39"/>
    </p:embeddedFont>
    <p:embeddedFont>
      <p:font typeface="Academy TAJ" pitchFamily="2" charset="0"/>
      <p:regular r:id="rId40"/>
    </p:embeddedFont>
    <p:embeddedFont>
      <p:font typeface="맑은 고딕" pitchFamily="34" charset="-127"/>
      <p:regular r:id="rId41"/>
      <p:bold r:id="rId42"/>
    </p:embeddedFont>
    <p:embeddedFont>
      <p:font typeface="Quicksand" charset="0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7" autoAdjust="0"/>
  </p:normalViewPr>
  <p:slideViewPr>
    <p:cSldViewPr>
      <p:cViewPr>
        <p:scale>
          <a:sx n="44" d="100"/>
          <a:sy n="44" d="100"/>
        </p:scale>
        <p:origin x="-57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A%20My%20Documents\003_MOH\Hisbothoi%20Vazorat%20davravi\For%202025\Sammit-3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user\Desktop\&#1053;&#1086;&#1074;&#1072;&#1103;%20&#1087;&#1072;&#1087;&#1082;&#1072;%20(13)\&#1051;&#1080;&#1089;&#1090;%20Microsoft%20Excel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Excel1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Z:\A%20My%20Documents\doctordissert\OtherDissertations\0000%20In%20Public%20Health\&#1056;&#1072;&#1085;&#1086;%20&#1056;&#1072;&#1093;&#1080;&#1084;&#1086;&#1074;&#1072;%20&#1055;&#1052;&#1057;&#1055;%20&#1076;&#1086;&#1089;&#1090;&#1091;&#1087;%20&#1082;%20&#1091;&#1089;&#1083;&#1091;&#1075;&#1072;&#1084;\&#1055;&#1088;&#1077;&#1079;&#1077;&#1085;&#1090;&#1072;&#1094;&#1080;&#1080;\&#1042;&#1099;&#1089;&#1090;&#1091;&#1087;&#1083;&#1077;&#1085;&#1080;&#1077;%20&#1052;&#1086;&#1089;&#1082;&#1074;&#1072;%20&#1087;&#1086;%20&#1055;&#1052;&#1057;&#1055;%2017.12.2024\&#1050;&#1085;&#1080;&#1075;&#1072;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_____Microsoft_Excel3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_____Microsoft_Excel4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E:\MOH\00%20MOH%202024\&#1057;&#1072;&#1084;&#1084;&#1080;&#1090;-3%20&#1057;&#1053;&#1057;&#1047;%2020.12.2024\&#1048;&#1089;&#1093;&#1086;&#1076;&#1085;&#1072;&#1103;%20&#1080;&#1085;&#1092;&#1086;&#1088;&#1084;&#1072;&#1094;&#1080;&#1103;\&#1073;&#1088;&#1086;&#1085;&#1093;_&#1072;&#1089;&#1090;&#1084;&#1072;_&#1090;&#1072;&#1076;&#1078;&#1080;&#1082;&#1080;&#1089;&#1090;&#1072;&#108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Z:\A%20My%20Documents\doctordissert\OtherDissertations\0000%20In%20Public%20Health\&#1056;&#1072;&#1085;&#1086;%20&#1056;&#1072;&#1093;&#1080;&#1084;&#1086;&#1074;&#1072;%20&#1055;&#1052;&#1057;&#1055;%20&#1076;&#1086;&#1089;&#1090;&#1091;&#1087;%20&#1082;%20&#1091;&#1089;&#1083;&#1091;&#1075;&#1072;&#1084;\&#1055;&#1088;&#1077;&#1079;&#1077;&#1085;&#1090;&#1072;&#1094;&#1080;&#1080;\&#1042;&#1099;&#1089;&#1090;&#1091;&#1087;&#1083;&#1077;&#1085;&#1080;&#1077;%20&#1052;&#1086;&#1089;&#1082;&#1074;&#1072;%20&#1087;&#1086;%20&#1055;&#1052;&#1057;&#1055;%2017.12.2024\&#1050;&#1085;&#1080;&#1075;&#1072;1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ColorStyle" Target="colors4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Relationship Id="rId4" Type="http://schemas.microsoft.com/office/2011/relationships/chartStyle" Target="style45.xm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dmin\Desktop\&#1042;&#1099;&#1089;&#1090;&#1091;&#1087;&#1083;&#1077;&#1085;&#1080;&#1077;%20&#1052;&#1086;&#1089;&#1082;&#1074;&#1072;%20&#1087;&#1086;%20&#1055;&#1052;&#1057;&#1055;%2017.12.2024\&#1050;&#1085;&#1080;&#1075;&#1072;1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file:///C:\Users\HP\Desktop\&#1051;&#1080;&#1089;&#1090;%20Microsoft%20Excel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1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D:\A%20My%20Documents\003_MOH\Hisbothoi%20Vazorat%20davravi\For%202025\Sammit-4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Z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A%20My%20Documents\003_MOH\Hisbothoi%20Vazorat%20davravi\For%202025\Sammit-3\2025%2002%2005%20&#1055;&#1088;&#1077;&#1079;&#1077;&#1085;&#1090;&#1072;&#1094;&#1080;&#1103;%20-%20&#1089;&#1072;&#1084;&#1084;&#1080;&#1090;%203%2002.2025\&#1050;&#1085;&#1080;&#1075;&#1072;2%20final%20all%20slides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file:///D:\A%20My%20Documents\003_MOH\Hisbothoi%20Vazorat%20davravi\For%202025\Sammit-3\&#1055;&#1088;&#1077;&#1079;&#1077;&#1085;&#1090;&#1072;&#1094;&#1080;&#1103;%20-%20&#1089;&#1072;&#1084;&#1084;&#1080;&#1090;%203%2002.2025\&#1050;&#1085;&#1080;&#1075;&#1072;2%20&#1047;&#1086;&#1080;&#1088;%20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Тоҷикистон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Лист1!$B$5:$G$5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41</c:v>
                </c:pt>
                <c:pt idx="1">
                  <c:v>44</c:v>
                </c:pt>
                <c:pt idx="2">
                  <c:v>55</c:v>
                </c:pt>
                <c:pt idx="3">
                  <c:v>62</c:v>
                </c:pt>
                <c:pt idx="4">
                  <c:v>65</c:v>
                </c:pt>
                <c:pt idx="5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77-4154-9B7F-58E787AC9171}"/>
            </c:ext>
          </c:extLst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Давлатҳои даромади паст ё миёна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Лист1!$B$5:$G$5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49</c:v>
                </c:pt>
                <c:pt idx="1">
                  <c:v>55</c:v>
                </c:pt>
                <c:pt idx="2">
                  <c:v>47</c:v>
                </c:pt>
                <c:pt idx="3">
                  <c:v>52</c:v>
                </c:pt>
                <c:pt idx="4">
                  <c:v>55</c:v>
                </c:pt>
                <c:pt idx="5">
                  <c:v>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77-4154-9B7F-58E787AC91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222592"/>
        <c:axId val="102191040"/>
      </c:lineChart>
      <c:catAx>
        <c:axId val="1142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191040"/>
        <c:crosses val="autoZero"/>
        <c:auto val="1"/>
        <c:lblAlgn val="ctr"/>
        <c:lblOffset val="100"/>
        <c:noMultiLvlLbl val="0"/>
      </c:catAx>
      <c:valAx>
        <c:axId val="10219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2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шумораи умумӣ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820857863751051E-2"/>
          <c:y val="0.14149216213634788"/>
          <c:w val="0.95374264087468463"/>
          <c:h val="0.81011937332796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'10-11 Бгайрисиорят'!$B$12</c:f>
              <c:strCache>
                <c:ptCount val="1"/>
                <c:pt idx="0">
                  <c:v>с.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Бгайрисиорят'!$A$13:$A$19</c:f>
              <c:strCache>
                <c:ptCount val="7"/>
                <c:pt idx="0">
                  <c:v>дилу рагҳо</c:v>
                </c:pt>
                <c:pt idx="1">
                  <c:v>чашм</c:v>
                </c:pt>
                <c:pt idx="2">
                  <c:v>қанд</c:v>
                </c:pt>
                <c:pt idx="3">
                  <c:v>Ҷоғар</c:v>
                </c:pt>
                <c:pt idx="4">
                  <c:v>Саратон</c:v>
                </c:pt>
                <c:pt idx="5">
                  <c:v>Руҳӣ</c:v>
                </c:pt>
                <c:pt idx="6">
                  <c:v>Нашъамандӣ</c:v>
                </c:pt>
              </c:strCache>
            </c:strRef>
          </c:cat>
          <c:val>
            <c:numRef>
              <c:f>'10-11 Бгайрисиорят'!$B$13:$B$19</c:f>
              <c:numCache>
                <c:formatCode>General</c:formatCode>
                <c:ptCount val="7"/>
                <c:pt idx="0">
                  <c:v>188500</c:v>
                </c:pt>
                <c:pt idx="1">
                  <c:v>24630</c:v>
                </c:pt>
                <c:pt idx="2">
                  <c:v>52360</c:v>
                </c:pt>
                <c:pt idx="3">
                  <c:v>62300</c:v>
                </c:pt>
                <c:pt idx="4">
                  <c:v>17200</c:v>
                </c:pt>
                <c:pt idx="5">
                  <c:v>44650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6F-4FDE-A15F-9116821B1CFC}"/>
            </c:ext>
          </c:extLst>
        </c:ser>
        <c:ser>
          <c:idx val="1"/>
          <c:order val="1"/>
          <c:tx>
            <c:strRef>
              <c:f>'10-11 Бгайрисиорят'!$C$12</c:f>
              <c:strCache>
                <c:ptCount val="1"/>
                <c:pt idx="0">
                  <c:v>с.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Бгайрисиорят'!$A$13:$A$19</c:f>
              <c:strCache>
                <c:ptCount val="7"/>
                <c:pt idx="0">
                  <c:v>дилу рагҳо</c:v>
                </c:pt>
                <c:pt idx="1">
                  <c:v>чашм</c:v>
                </c:pt>
                <c:pt idx="2">
                  <c:v>қанд</c:v>
                </c:pt>
                <c:pt idx="3">
                  <c:v>Ҷоғар</c:v>
                </c:pt>
                <c:pt idx="4">
                  <c:v>Саратон</c:v>
                </c:pt>
                <c:pt idx="5">
                  <c:v>Руҳӣ</c:v>
                </c:pt>
                <c:pt idx="6">
                  <c:v>Нашъамандӣ</c:v>
                </c:pt>
              </c:strCache>
            </c:strRef>
          </c:cat>
          <c:val>
            <c:numRef>
              <c:f>'10-11 Бгайрисиорят'!$C$13:$C$19</c:f>
              <c:numCache>
                <c:formatCode>General</c:formatCode>
                <c:ptCount val="7"/>
                <c:pt idx="0">
                  <c:v>191951</c:v>
                </c:pt>
                <c:pt idx="1">
                  <c:v>25140</c:v>
                </c:pt>
                <c:pt idx="2">
                  <c:v>48337</c:v>
                </c:pt>
                <c:pt idx="3">
                  <c:v>64203</c:v>
                </c:pt>
                <c:pt idx="4">
                  <c:v>17245</c:v>
                </c:pt>
                <c:pt idx="5">
                  <c:v>45092</c:v>
                </c:pt>
                <c:pt idx="6">
                  <c:v>5099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6F-4FDE-A15F-9116821B1CFC}"/>
            </c:ext>
          </c:extLst>
        </c:ser>
        <c:ser>
          <c:idx val="2"/>
          <c:order val="2"/>
          <c:tx>
            <c:strRef>
              <c:f>'10-11 Бгайрисиорят'!$D$12</c:f>
              <c:strCache>
                <c:ptCount val="1"/>
                <c:pt idx="0">
                  <c:v>с.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Бгайрисиорят'!$A$13:$A$19</c:f>
              <c:strCache>
                <c:ptCount val="7"/>
                <c:pt idx="0">
                  <c:v>дилу рагҳо</c:v>
                </c:pt>
                <c:pt idx="1">
                  <c:v>чашм</c:v>
                </c:pt>
                <c:pt idx="2">
                  <c:v>қанд</c:v>
                </c:pt>
                <c:pt idx="3">
                  <c:v>Ҷоғар</c:v>
                </c:pt>
                <c:pt idx="4">
                  <c:v>Саратон</c:v>
                </c:pt>
                <c:pt idx="5">
                  <c:v>Руҳӣ</c:v>
                </c:pt>
                <c:pt idx="6">
                  <c:v>Нашъамандӣ</c:v>
                </c:pt>
              </c:strCache>
            </c:strRef>
          </c:cat>
          <c:val>
            <c:numRef>
              <c:f>'10-11 Бгайрисиорят'!$D$13:$D$19</c:f>
              <c:numCache>
                <c:formatCode>General</c:formatCode>
                <c:ptCount val="7"/>
                <c:pt idx="0">
                  <c:v>222800</c:v>
                </c:pt>
                <c:pt idx="1">
                  <c:v>26390</c:v>
                </c:pt>
                <c:pt idx="2">
                  <c:v>58140</c:v>
                </c:pt>
                <c:pt idx="3">
                  <c:v>65800</c:v>
                </c:pt>
                <c:pt idx="4">
                  <c:v>20410</c:v>
                </c:pt>
                <c:pt idx="5">
                  <c:v>48940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6F-4FDE-A15F-9116821B1CFC}"/>
            </c:ext>
          </c:extLst>
        </c:ser>
        <c:ser>
          <c:idx val="3"/>
          <c:order val="3"/>
          <c:tx>
            <c:strRef>
              <c:f>'10-11 Бгайрисиорят'!$E$12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Бгайрисиорят'!$A$13:$A$19</c:f>
              <c:strCache>
                <c:ptCount val="7"/>
                <c:pt idx="0">
                  <c:v>дилу рагҳо</c:v>
                </c:pt>
                <c:pt idx="1">
                  <c:v>чашм</c:v>
                </c:pt>
                <c:pt idx="2">
                  <c:v>қанд</c:v>
                </c:pt>
                <c:pt idx="3">
                  <c:v>Ҷоғар</c:v>
                </c:pt>
                <c:pt idx="4">
                  <c:v>Саратон</c:v>
                </c:pt>
                <c:pt idx="5">
                  <c:v>Руҳӣ</c:v>
                </c:pt>
                <c:pt idx="6">
                  <c:v>Нашъамандӣ</c:v>
                </c:pt>
              </c:strCache>
            </c:strRef>
          </c:cat>
          <c:val>
            <c:numRef>
              <c:f>'10-11 Бгайрисиорят'!$E$13:$E$19</c:f>
              <c:numCache>
                <c:formatCode>General</c:formatCode>
                <c:ptCount val="7"/>
                <c:pt idx="0">
                  <c:v>239547</c:v>
                </c:pt>
                <c:pt idx="1">
                  <c:v>27286</c:v>
                </c:pt>
                <c:pt idx="2">
                  <c:v>64641</c:v>
                </c:pt>
                <c:pt idx="3">
                  <c:v>73680</c:v>
                </c:pt>
                <c:pt idx="4">
                  <c:v>20675</c:v>
                </c:pt>
                <c:pt idx="5">
                  <c:v>50497</c:v>
                </c:pt>
                <c:pt idx="6">
                  <c:v>4160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6F-4FDE-A15F-9116821B1CFC}"/>
            </c:ext>
          </c:extLst>
        </c:ser>
        <c:ser>
          <c:idx val="4"/>
          <c:order val="4"/>
          <c:tx>
            <c:strRef>
              <c:f>'10-11 Бгайрисиорят'!$F$12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Бгайрисиорят'!$A$13:$A$19</c:f>
              <c:strCache>
                <c:ptCount val="7"/>
                <c:pt idx="0">
                  <c:v>дилу рагҳо</c:v>
                </c:pt>
                <c:pt idx="1">
                  <c:v>чашм</c:v>
                </c:pt>
                <c:pt idx="2">
                  <c:v>қанд</c:v>
                </c:pt>
                <c:pt idx="3">
                  <c:v>Ҷоғар</c:v>
                </c:pt>
                <c:pt idx="4">
                  <c:v>Саратон</c:v>
                </c:pt>
                <c:pt idx="5">
                  <c:v>Руҳӣ</c:v>
                </c:pt>
                <c:pt idx="6">
                  <c:v>Нашъамандӣ</c:v>
                </c:pt>
              </c:strCache>
            </c:strRef>
          </c:cat>
          <c:val>
            <c:numRef>
              <c:f>'10-11 Бгайрисиорят'!$F$13:$F$19</c:f>
              <c:numCache>
                <c:formatCode>General</c:formatCode>
                <c:ptCount val="7"/>
                <c:pt idx="0">
                  <c:v>260010</c:v>
                </c:pt>
                <c:pt idx="1">
                  <c:v>28781</c:v>
                </c:pt>
                <c:pt idx="2">
                  <c:v>79239</c:v>
                </c:pt>
                <c:pt idx="3">
                  <c:v>90951</c:v>
                </c:pt>
                <c:pt idx="4">
                  <c:v>20675</c:v>
                </c:pt>
                <c:pt idx="5">
                  <c:v>49840</c:v>
                </c:pt>
                <c:pt idx="6">
                  <c:v>4014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6F-4FDE-A15F-9116821B1C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2042240"/>
        <c:axId val="131044416"/>
      </c:barChart>
      <c:catAx>
        <c:axId val="13204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1044416"/>
        <c:crosses val="autoZero"/>
        <c:auto val="1"/>
        <c:lblAlgn val="ctr"/>
        <c:lblOffset val="100"/>
        <c:noMultiLvlLbl val="0"/>
      </c:catAx>
      <c:valAx>
        <c:axId val="13104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0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Times New Roman Tj" pitchFamily="18" charset="-52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4-4AAE-A425-8DA81C589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4-4AAE-A425-8DA81C589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4-4AAE-A425-8DA81C589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74-4AAE-A425-8DA81C5893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74-4AAE-A425-8DA81C5893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74-4AAE-A425-8DA81C5893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74-4AAE-A425-8DA81C58936A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'10-11 Бгайрисиорят'!$A$113:$A$119</c:f>
              <c:strCache>
                <c:ptCount val="7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Ҷоғар</c:v>
                </c:pt>
                <c:pt idx="4">
                  <c:v>Диабети қанд</c:v>
                </c:pt>
                <c:pt idx="5">
                  <c:v>руҳӣ ва рафторӣ</c:v>
                </c:pt>
                <c:pt idx="6">
                  <c:v>саратон</c:v>
                </c:pt>
              </c:strCache>
            </c:strRef>
          </c:cat>
          <c:val>
            <c:numRef>
              <c:f>'10-11 Бгайрисиорят'!$B$113:$B$119</c:f>
              <c:numCache>
                <c:formatCode>General</c:formatCode>
                <c:ptCount val="7"/>
                <c:pt idx="0">
                  <c:v>365529</c:v>
                </c:pt>
                <c:pt idx="1">
                  <c:v>203702</c:v>
                </c:pt>
                <c:pt idx="2">
                  <c:v>239547</c:v>
                </c:pt>
                <c:pt idx="3">
                  <c:v>73680</c:v>
                </c:pt>
                <c:pt idx="4">
                  <c:v>64641</c:v>
                </c:pt>
                <c:pt idx="5">
                  <c:v>50459</c:v>
                </c:pt>
                <c:pt idx="6">
                  <c:v>20005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4-4AAE-A425-8DA81C589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7E-4405-88DD-715DD88AC401}"/>
              </c:ext>
            </c:extLst>
          </c:dPt>
          <c:dLbls>
            <c:dLbl>
              <c:idx val="0"/>
              <c:layout>
                <c:manualLayout>
                  <c:x val="8.5740072202166062E-2"/>
                  <c:y val="-7.513436200956340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467743540180222"/>
                      <c:h val="0.19379693867771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D7E-4405-88DD-715DD88AC40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'12-маъюбш'!$C$2:$D$2</c:f>
              <c:strCache>
                <c:ptCount val="2"/>
                <c:pt idx="0">
                  <c:v>с. 2023</c:v>
                </c:pt>
                <c:pt idx="1">
                  <c:v>с. 2024</c:v>
                </c:pt>
              </c:strCache>
            </c:strRef>
          </c:cat>
          <c:val>
            <c:numRef>
              <c:f>'12-маъюбш'!$C$3:$D$3</c:f>
              <c:numCache>
                <c:formatCode>General</c:formatCode>
                <c:ptCount val="2"/>
                <c:pt idx="0">
                  <c:v>161827</c:v>
                </c:pt>
                <c:pt idx="1">
                  <c:v>167108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7E-4405-88DD-715DD88AC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864064"/>
        <c:axId val="133797504"/>
        <c:axId val="0"/>
      </c:bar3DChart>
      <c:catAx>
        <c:axId val="131864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797504"/>
        <c:crosses val="autoZero"/>
        <c:auto val="1"/>
        <c:lblAlgn val="ctr"/>
        <c:lblOffset val="100"/>
        <c:noMultiLvlLbl val="0"/>
      </c:catAx>
      <c:valAx>
        <c:axId val="13379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6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'12-маъюбш'!$C$25</c:f>
              <c:strCache>
                <c:ptCount val="1"/>
                <c:pt idx="0">
                  <c:v>Калонсол - 133074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'12-маъюбш'!$B$26:$B$43</c:f>
              <c:strCache>
                <c:ptCount val="18"/>
                <c:pt idx="0">
                  <c:v>Асаб</c:v>
                </c:pt>
                <c:pt idx="1">
                  <c:v>Руҳӣ</c:v>
                </c:pt>
                <c:pt idx="2">
                  <c:v>Ҷарроҳӣ</c:v>
                </c:pt>
                <c:pt idx="3">
                  <c:v>Чашм</c:v>
                </c:pt>
                <c:pt idx="4">
                  <c:v>Эндокринологӣ</c:v>
                </c:pt>
                <c:pt idx="5">
                  <c:v>аз ҷумла диабет</c:v>
                </c:pt>
                <c:pt idx="6">
                  <c:v>Саратон</c:v>
                </c:pt>
                <c:pt idx="7">
                  <c:v>Дил</c:v>
                </c:pt>
                <c:pt idx="8">
                  <c:v>Сил</c:v>
                </c:pt>
                <c:pt idx="9">
                  <c:v>Хун</c:v>
                </c:pt>
                <c:pt idx="10">
                  <c:v>Нафаскашӣ</c:v>
                </c:pt>
                <c:pt idx="11">
                  <c:v>Ҳозима</c:v>
                </c:pt>
                <c:pt idx="12">
                  <c:v>Гурда</c:v>
                </c:pt>
                <c:pt idx="13">
                  <c:v>Такягоҳ</c:v>
                </c:pt>
                <c:pt idx="14">
                  <c:v>Заҳмӣ ва таъсири беруна</c:v>
                </c:pt>
                <c:pt idx="16">
                  <c:v>Касбӣ</c:v>
                </c:pt>
                <c:pt idx="17">
                  <c:v>Пўст</c:v>
                </c:pt>
              </c:strCache>
            </c:strRef>
          </c:cat>
          <c:val>
            <c:numRef>
              <c:f>'12-маъюбш'!$C$26:$C$43</c:f>
              <c:numCache>
                <c:formatCode>General</c:formatCode>
                <c:ptCount val="18"/>
                <c:pt idx="0">
                  <c:v>34631</c:v>
                </c:pt>
                <c:pt idx="1">
                  <c:v>24406</c:v>
                </c:pt>
                <c:pt idx="2">
                  <c:v>17420</c:v>
                </c:pt>
                <c:pt idx="3">
                  <c:v>15146</c:v>
                </c:pt>
                <c:pt idx="4">
                  <c:v>6495</c:v>
                </c:pt>
                <c:pt idx="5">
                  <c:v>6229</c:v>
                </c:pt>
                <c:pt idx="6">
                  <c:v>5564</c:v>
                </c:pt>
                <c:pt idx="7">
                  <c:v>10022</c:v>
                </c:pt>
                <c:pt idx="8">
                  <c:v>4086</c:v>
                </c:pt>
                <c:pt idx="9">
                  <c:v>1930</c:v>
                </c:pt>
                <c:pt idx="10">
                  <c:v>2422</c:v>
                </c:pt>
                <c:pt idx="11">
                  <c:v>1731</c:v>
                </c:pt>
                <c:pt idx="12">
                  <c:v>812</c:v>
                </c:pt>
                <c:pt idx="13">
                  <c:v>5750</c:v>
                </c:pt>
                <c:pt idx="14">
                  <c:v>1677</c:v>
                </c:pt>
                <c:pt idx="16">
                  <c:v>253</c:v>
                </c:pt>
                <c:pt idx="17">
                  <c:v>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2-4D25-B21F-DF7159050E5A}"/>
            </c:ext>
          </c:extLst>
        </c:ser>
        <c:ser>
          <c:idx val="1"/>
          <c:order val="1"/>
          <c:tx>
            <c:strRef>
              <c:f>'12-маъюбш'!$D$25</c:f>
              <c:strCache>
                <c:ptCount val="1"/>
                <c:pt idx="0">
                  <c:v>Кӯдак - 34034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'12-маъюбш'!$B$26:$B$43</c:f>
              <c:strCache>
                <c:ptCount val="18"/>
                <c:pt idx="0">
                  <c:v>Асаб</c:v>
                </c:pt>
                <c:pt idx="1">
                  <c:v>Руҳӣ</c:v>
                </c:pt>
                <c:pt idx="2">
                  <c:v>Ҷарроҳӣ</c:v>
                </c:pt>
                <c:pt idx="3">
                  <c:v>Чашм</c:v>
                </c:pt>
                <c:pt idx="4">
                  <c:v>Эндокринологӣ</c:v>
                </c:pt>
                <c:pt idx="5">
                  <c:v>аз ҷумла диабет</c:v>
                </c:pt>
                <c:pt idx="6">
                  <c:v>Саратон</c:v>
                </c:pt>
                <c:pt idx="7">
                  <c:v>Дил</c:v>
                </c:pt>
                <c:pt idx="8">
                  <c:v>Сил</c:v>
                </c:pt>
                <c:pt idx="9">
                  <c:v>Хун</c:v>
                </c:pt>
                <c:pt idx="10">
                  <c:v>Нафаскашӣ</c:v>
                </c:pt>
                <c:pt idx="11">
                  <c:v>Ҳозима</c:v>
                </c:pt>
                <c:pt idx="12">
                  <c:v>Гурда</c:v>
                </c:pt>
                <c:pt idx="13">
                  <c:v>Такягоҳ</c:v>
                </c:pt>
                <c:pt idx="14">
                  <c:v>Заҳмӣ ва таъсири беруна</c:v>
                </c:pt>
                <c:pt idx="16">
                  <c:v>Касбӣ</c:v>
                </c:pt>
                <c:pt idx="17">
                  <c:v>Пўст</c:v>
                </c:pt>
              </c:strCache>
            </c:strRef>
          </c:cat>
          <c:val>
            <c:numRef>
              <c:f>'12-маъюбш'!$D$26:$D$43</c:f>
              <c:numCache>
                <c:formatCode>General</c:formatCode>
                <c:ptCount val="18"/>
                <c:pt idx="0">
                  <c:v>15419</c:v>
                </c:pt>
                <c:pt idx="1">
                  <c:v>6797</c:v>
                </c:pt>
                <c:pt idx="2">
                  <c:v>4095</c:v>
                </c:pt>
                <c:pt idx="3">
                  <c:v>2192</c:v>
                </c:pt>
                <c:pt idx="4">
                  <c:v>882</c:v>
                </c:pt>
                <c:pt idx="5">
                  <c:v>790</c:v>
                </c:pt>
                <c:pt idx="6">
                  <c:v>746</c:v>
                </c:pt>
                <c:pt idx="7">
                  <c:v>1532</c:v>
                </c:pt>
                <c:pt idx="8">
                  <c:v>148</c:v>
                </c:pt>
                <c:pt idx="9">
                  <c:v>886</c:v>
                </c:pt>
                <c:pt idx="10">
                  <c:v>199</c:v>
                </c:pt>
                <c:pt idx="11">
                  <c:v>192</c:v>
                </c:pt>
                <c:pt idx="12">
                  <c:v>361</c:v>
                </c:pt>
                <c:pt idx="13">
                  <c:v>311</c:v>
                </c:pt>
                <c:pt idx="14">
                  <c:v>137</c:v>
                </c:pt>
                <c:pt idx="16">
                  <c:v>0</c:v>
                </c:pt>
                <c:pt idx="17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52-4D25-B21F-DF7159050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3850624"/>
        <c:axId val="133799232"/>
      </c:barChart>
      <c:catAx>
        <c:axId val="13385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799232"/>
        <c:crosses val="autoZero"/>
        <c:auto val="1"/>
        <c:lblAlgn val="ctr"/>
        <c:lblOffset val="100"/>
        <c:noMultiLvlLbl val="0"/>
      </c:catAx>
      <c:valAx>
        <c:axId val="13379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85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'12-маъюбш'!$C$9</c:f>
              <c:strCache>
                <c:ptCount val="1"/>
                <c:pt idx="0">
                  <c:v>с. 2023 - 162824 (1,58%)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'12-маъюбш'!$B$10:$B$27</c:f>
              <c:strCache>
                <c:ptCount val="18"/>
                <c:pt idx="0">
                  <c:v>Асаб</c:v>
                </c:pt>
                <c:pt idx="1">
                  <c:v>Руҳӣ</c:v>
                </c:pt>
                <c:pt idx="2">
                  <c:v>Ҷарроҳӣ</c:v>
                </c:pt>
                <c:pt idx="3">
                  <c:v>Чашм</c:v>
                </c:pt>
                <c:pt idx="4">
                  <c:v>Эндокринологӣ</c:v>
                </c:pt>
                <c:pt idx="5">
                  <c:v>аз ҷумла диабет</c:v>
                </c:pt>
                <c:pt idx="6">
                  <c:v>Саратон</c:v>
                </c:pt>
                <c:pt idx="7">
                  <c:v>Дил</c:v>
                </c:pt>
                <c:pt idx="8">
                  <c:v>Сил</c:v>
                </c:pt>
                <c:pt idx="9">
                  <c:v>Хун</c:v>
                </c:pt>
                <c:pt idx="10">
                  <c:v>Нафаскашӣ</c:v>
                </c:pt>
                <c:pt idx="11">
                  <c:v>Ҳозима</c:v>
                </c:pt>
                <c:pt idx="12">
                  <c:v>Гурда</c:v>
                </c:pt>
                <c:pt idx="13">
                  <c:v>Такягоҳ</c:v>
                </c:pt>
                <c:pt idx="14">
                  <c:v>Заҳмӣ ва таъсири беруна</c:v>
                </c:pt>
                <c:pt idx="16">
                  <c:v>Касбӣ</c:v>
                </c:pt>
                <c:pt idx="17">
                  <c:v>Пўст</c:v>
                </c:pt>
              </c:strCache>
            </c:strRef>
          </c:cat>
          <c:val>
            <c:numRef>
              <c:f>'12-маъюбш'!$C$10:$C$27</c:f>
              <c:numCache>
                <c:formatCode>General</c:formatCode>
                <c:ptCount val="18"/>
                <c:pt idx="0">
                  <c:v>49727</c:v>
                </c:pt>
                <c:pt idx="1">
                  <c:v>30063</c:v>
                </c:pt>
                <c:pt idx="2">
                  <c:v>20967</c:v>
                </c:pt>
                <c:pt idx="3">
                  <c:v>16813</c:v>
                </c:pt>
                <c:pt idx="4">
                  <c:v>7248</c:v>
                </c:pt>
                <c:pt idx="5">
                  <c:v>6906</c:v>
                </c:pt>
                <c:pt idx="6">
                  <c:v>8194</c:v>
                </c:pt>
                <c:pt idx="7">
                  <c:v>11060</c:v>
                </c:pt>
                <c:pt idx="8">
                  <c:v>4129</c:v>
                </c:pt>
                <c:pt idx="9">
                  <c:v>2607</c:v>
                </c:pt>
                <c:pt idx="10">
                  <c:v>2360</c:v>
                </c:pt>
                <c:pt idx="11">
                  <c:v>1754</c:v>
                </c:pt>
                <c:pt idx="12">
                  <c:v>1277</c:v>
                </c:pt>
                <c:pt idx="13">
                  <c:v>3298</c:v>
                </c:pt>
                <c:pt idx="14">
                  <c:v>1596</c:v>
                </c:pt>
                <c:pt idx="16">
                  <c:v>214</c:v>
                </c:pt>
                <c:pt idx="17">
                  <c:v>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5D-41A4-8C06-BDE2B4CCACB8}"/>
            </c:ext>
          </c:extLst>
        </c:ser>
        <c:ser>
          <c:idx val="1"/>
          <c:order val="1"/>
          <c:tx>
            <c:strRef>
              <c:f>'12-маъюбш'!$D$9</c:f>
              <c:strCache>
                <c:ptCount val="1"/>
                <c:pt idx="0">
                  <c:v>с. 2024 - 167108 (1,57%)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'12-маъюбш'!$B$10:$B$27</c:f>
              <c:strCache>
                <c:ptCount val="18"/>
                <c:pt idx="0">
                  <c:v>Асаб</c:v>
                </c:pt>
                <c:pt idx="1">
                  <c:v>Руҳӣ</c:v>
                </c:pt>
                <c:pt idx="2">
                  <c:v>Ҷарроҳӣ</c:v>
                </c:pt>
                <c:pt idx="3">
                  <c:v>Чашм</c:v>
                </c:pt>
                <c:pt idx="4">
                  <c:v>Эндокринологӣ</c:v>
                </c:pt>
                <c:pt idx="5">
                  <c:v>аз ҷумла диабет</c:v>
                </c:pt>
                <c:pt idx="6">
                  <c:v>Саратон</c:v>
                </c:pt>
                <c:pt idx="7">
                  <c:v>Дил</c:v>
                </c:pt>
                <c:pt idx="8">
                  <c:v>Сил</c:v>
                </c:pt>
                <c:pt idx="9">
                  <c:v>Хун</c:v>
                </c:pt>
                <c:pt idx="10">
                  <c:v>Нафаскашӣ</c:v>
                </c:pt>
                <c:pt idx="11">
                  <c:v>Ҳозима</c:v>
                </c:pt>
                <c:pt idx="12">
                  <c:v>Гурда</c:v>
                </c:pt>
                <c:pt idx="13">
                  <c:v>Такягоҳ</c:v>
                </c:pt>
                <c:pt idx="14">
                  <c:v>Заҳмӣ ва таъсири беруна</c:v>
                </c:pt>
                <c:pt idx="16">
                  <c:v>Касбӣ</c:v>
                </c:pt>
                <c:pt idx="17">
                  <c:v>Пўст</c:v>
                </c:pt>
              </c:strCache>
            </c:strRef>
          </c:cat>
          <c:val>
            <c:numRef>
              <c:f>'12-маъюбш'!$D$10:$D$27</c:f>
              <c:numCache>
                <c:formatCode>General</c:formatCode>
                <c:ptCount val="18"/>
                <c:pt idx="0">
                  <c:v>50050</c:v>
                </c:pt>
                <c:pt idx="1">
                  <c:v>31203</c:v>
                </c:pt>
                <c:pt idx="2">
                  <c:v>21515</c:v>
                </c:pt>
                <c:pt idx="3">
                  <c:v>17338</c:v>
                </c:pt>
                <c:pt idx="4">
                  <c:v>7377</c:v>
                </c:pt>
                <c:pt idx="5">
                  <c:v>7019</c:v>
                </c:pt>
                <c:pt idx="6">
                  <c:v>6310</c:v>
                </c:pt>
                <c:pt idx="7">
                  <c:v>11554</c:v>
                </c:pt>
                <c:pt idx="8">
                  <c:v>4234</c:v>
                </c:pt>
                <c:pt idx="9">
                  <c:v>2816</c:v>
                </c:pt>
                <c:pt idx="10">
                  <c:v>2621</c:v>
                </c:pt>
                <c:pt idx="11">
                  <c:v>1923</c:v>
                </c:pt>
                <c:pt idx="12">
                  <c:v>1173</c:v>
                </c:pt>
                <c:pt idx="13">
                  <c:v>6061</c:v>
                </c:pt>
                <c:pt idx="14">
                  <c:v>1814</c:v>
                </c:pt>
                <c:pt idx="16">
                  <c:v>253</c:v>
                </c:pt>
                <c:pt idx="17">
                  <c:v>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5D-41A4-8C06-BDE2B4CCAC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3851648"/>
        <c:axId val="134227072"/>
      </c:barChart>
      <c:catAx>
        <c:axId val="13385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227072"/>
        <c:crosses val="autoZero"/>
        <c:auto val="1"/>
        <c:lblAlgn val="ctr"/>
        <c:lblOffset val="100"/>
        <c:noMultiLvlLbl val="0"/>
      </c:catAx>
      <c:valAx>
        <c:axId val="13422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8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91-47D6-9E3A-5711BB897B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91-47D6-9E3A-5711BB897B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91-47D6-9E3A-5711BB897B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91-47D6-9E3A-5711BB897B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91-47D6-9E3A-5711BB897B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591-47D6-9E3A-5711BB897B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591-47D6-9E3A-5711BB897BD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591-47D6-9E3A-5711BB897BD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591-47D6-9E3A-5711BB897BD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591-47D6-9E3A-5711BB897BD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591-47D6-9E3A-5711BB897BD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591-47D6-9E3A-5711BB897BD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591-47D6-9E3A-5711BB897BD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591-47D6-9E3A-5711BB897BD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591-47D6-9E3A-5711BB897BD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591-47D6-9E3A-5711BB897BD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591-47D6-9E3A-5711BB897BD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591-47D6-9E3A-5711BB897BD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2591-47D6-9E3A-5711BB897BD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591-47D6-9E3A-5711BB897BD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'12-маъюбш'!$B$80:$B$99</c:f>
              <c:strCache>
                <c:ptCount val="16"/>
                <c:pt idx="0">
                  <c:v>Гурда</c:v>
                </c:pt>
                <c:pt idx="1">
                  <c:v>Такягоҳ</c:v>
                </c:pt>
                <c:pt idx="2">
                  <c:v>Руҳӣ</c:v>
                </c:pt>
                <c:pt idx="3">
                  <c:v>Ҷарроҳӣ</c:v>
                </c:pt>
                <c:pt idx="4">
                  <c:v>Чашм</c:v>
                </c:pt>
                <c:pt idx="5">
                  <c:v>Дил</c:v>
                </c:pt>
                <c:pt idx="6">
                  <c:v>Асаб</c:v>
                </c:pt>
                <c:pt idx="7">
                  <c:v>Нафаскашӣ</c:v>
                </c:pt>
                <c:pt idx="8">
                  <c:v>Заҳмӣ ва таъсири беруна</c:v>
                </c:pt>
                <c:pt idx="9">
                  <c:v>Хун</c:v>
                </c:pt>
                <c:pt idx="10">
                  <c:v>Ҳозима</c:v>
                </c:pt>
                <c:pt idx="11">
                  <c:v>Эндокринологӣ</c:v>
                </c:pt>
                <c:pt idx="12">
                  <c:v>аз ҷумла диабет</c:v>
                </c:pt>
                <c:pt idx="13">
                  <c:v>Сил</c:v>
                </c:pt>
                <c:pt idx="14">
                  <c:v>Касбӣ</c:v>
                </c:pt>
                <c:pt idx="15">
                  <c:v>Пўст</c:v>
                </c:pt>
              </c:strCache>
            </c:strRef>
          </c:cat>
          <c:val>
            <c:numRef>
              <c:f>'12-маъюбш'!$C$80:$C$99</c:f>
              <c:numCache>
                <c:formatCode>0.00%</c:formatCode>
                <c:ptCount val="20"/>
                <c:pt idx="0" formatCode="0%">
                  <c:v>-0.02</c:v>
                </c:pt>
                <c:pt idx="1">
                  <c:v>0.52300000000000002</c:v>
                </c:pt>
                <c:pt idx="2">
                  <c:v>0.216</c:v>
                </c:pt>
                <c:pt idx="3">
                  <c:v>0.104</c:v>
                </c:pt>
                <c:pt idx="4">
                  <c:v>9.9000000000000005E-2</c:v>
                </c:pt>
                <c:pt idx="5">
                  <c:v>9.4E-2</c:v>
                </c:pt>
                <c:pt idx="6">
                  <c:v>6.0999999999999999E-2</c:v>
                </c:pt>
                <c:pt idx="7">
                  <c:v>4.8000000000000001E-2</c:v>
                </c:pt>
                <c:pt idx="8">
                  <c:v>4.1000000000000002E-2</c:v>
                </c:pt>
                <c:pt idx="9" formatCode="0%">
                  <c:v>0.04</c:v>
                </c:pt>
                <c:pt idx="10">
                  <c:v>3.2000000000000001E-2</c:v>
                </c:pt>
                <c:pt idx="11">
                  <c:v>2.4E-2</c:v>
                </c:pt>
                <c:pt idx="12">
                  <c:v>2.1000000000000001E-2</c:v>
                </c:pt>
                <c:pt idx="13" formatCode="0%">
                  <c:v>0.02</c:v>
                </c:pt>
                <c:pt idx="14">
                  <c:v>7.0000000000000001E-3</c:v>
                </c:pt>
                <c:pt idx="15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2591-47D6-9E3A-5711BB897BD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 САБАБҲОИ фавт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67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019878987618449E-2"/>
          <c:y val="0.1730334231049919"/>
          <c:w val="0.75561863828510112"/>
          <c:h val="0.64181417305312638"/>
        </c:manualLayout>
      </c:layout>
      <c:pie3DChart>
        <c:varyColors val="1"/>
        <c:ser>
          <c:idx val="0"/>
          <c:order val="0"/>
          <c:tx>
            <c:strRef>
              <c:f>Лист1!$D$4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F2-4658-A4B6-7027AADA97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F2-4658-A4B6-7027AADA97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F2-4658-A4B6-7027AADA97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F2-4658-A4B6-7027AADA97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F2-4658-A4B6-7027AADA97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F2-4658-A4B6-7027AADA97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3F2-4658-A4B6-7027AADA97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3F2-4658-A4B6-7027AADA97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3F2-4658-A4B6-7027AADA97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3F2-4658-A4B6-7027AADA97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3F2-4658-A4B6-7027AADA971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3F2-4658-A4B6-7027AADA971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3F2-4658-A4B6-7027AADA9711}"/>
              </c:ext>
            </c:extLst>
          </c:dPt>
          <c:dLbls>
            <c:dLbl>
              <c:idx val="0"/>
              <c:layout>
                <c:manualLayout>
                  <c:x val="6.9039913700107869E-2"/>
                  <c:y val="2.7289513331927136E-2"/>
                </c:manualLayout>
              </c:layout>
              <c:tx>
                <c:rich>
                  <a:bodyPr/>
                  <a:lstStyle/>
                  <a:p>
                    <a:fld id="{B44901CF-2CD3-456A-B5B5-AC7A4D017C00}" type="CATEGORYNAME">
                      <a:rPr lang="en-US"/>
                      <a:pPr/>
                      <a:t>[ИМЯ КАТЕГОРИИ]</a:t>
                    </a:fld>
                    <a:r>
                      <a:rPr lang="ru-RU"/>
                      <a:t>; </a:t>
                    </a:r>
                    <a:fld id="{E278619D-1178-4AF6-A82A-1A2DB5587A79}" type="VALUE">
                      <a:rPr lang="en-US"/>
                      <a:pPr/>
                      <a:t>[ЗНАЧЕНИЕ]</a:t>
                    </a:fld>
                    <a:r>
                      <a:rPr lang="en-US"/>
                      <a:t>- 0,04%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222617376063183"/>
                      <c:h val="6.52937403908870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F2-4658-A4B6-7027AADA9711}"/>
                </c:ext>
              </c:extLst>
            </c:dLbl>
            <c:dLbl>
              <c:idx val="1"/>
              <c:layout>
                <c:manualLayout>
                  <c:x val="6.6163250629270046E-2"/>
                  <c:y val="0.11530204344814345"/>
                </c:manualLayout>
              </c:layout>
              <c:tx>
                <c:rich>
                  <a:bodyPr/>
                  <a:lstStyle/>
                  <a:p>
                    <a:fld id="{A4206A23-227C-43A9-A8DD-37C286D6F444}" type="CATEGORYNAME">
                      <a:rPr lang="en-US"/>
                      <a:pPr/>
                      <a:t>[ИМЯ КАТЕГОРИИ]</a:t>
                    </a:fld>
                    <a:r>
                      <a:rPr lang="ru-RU"/>
                      <a:t>; 113 – 0,4%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F2-4658-A4B6-7027AADA9711}"/>
                </c:ext>
              </c:extLst>
            </c:dLbl>
            <c:dLbl>
              <c:idx val="2"/>
              <c:layout>
                <c:manualLayout>
                  <c:x val="-0.12553095198148206"/>
                  <c:y val="0.1030358686132345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Дигар бемориҳои сироятӣ ва паразитарӣ; </a:t>
                    </a:r>
                    <a:fld id="{188652CA-C52E-4F48-B336-AFE3D700C0AA}" type="VALUE">
                      <a:rPr lang="ru-RU"/>
                      <a:pPr/>
                      <a:t>[ЗНАЧЕНИЕ]</a:t>
                    </a:fld>
                    <a:r>
                      <a:rPr lang="ru-RU"/>
                      <a:t> – 0,5%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4028591862857"/>
                      <c:h val="0.124693709525251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F2-4658-A4B6-7027AADA9711}"/>
                </c:ext>
              </c:extLst>
            </c:dLbl>
            <c:dLbl>
              <c:idx val="3"/>
              <c:layout>
                <c:manualLayout>
                  <c:x val="-9.2750658235952257E-3"/>
                  <c:y val="2.9438819603781304E-2"/>
                </c:manualLayout>
              </c:layout>
              <c:tx>
                <c:rich>
                  <a:bodyPr/>
                  <a:lstStyle/>
                  <a:p>
                    <a:fld id="{6859AC02-94AE-4C02-8F79-F8FC78D1A0DD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</a:t>
                    </a:r>
                    <a:fld id="{414A026A-56DA-45B8-A5C3-E2BE8B9E436A}" type="VALUE">
                      <a:rPr lang="ru-RU"/>
                      <a:pPr/>
                      <a:t>[ЗНАЧЕНИЕ]</a:t>
                    </a:fld>
                    <a:r>
                      <a:rPr lang="ru-RU"/>
                      <a:t> – 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45402582760996"/>
                      <c:h val="3.52470633968505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F2-4658-A4B6-7027AADA9711}"/>
                </c:ext>
              </c:extLst>
            </c:dLbl>
            <c:dLbl>
              <c:idx val="4"/>
              <c:layout>
                <c:manualLayout>
                  <c:x val="3.9017160125753014E-3"/>
                  <c:y val="3.557194107883251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Бемории фишорбаландии шараёнӣ; </a:t>
                    </a:r>
                    <a:fld id="{09B02D55-9013-4824-B7B8-1294591685C5}" type="VALUE">
                      <a:rPr lang="ru-RU"/>
                      <a:pPr/>
                      <a:t>[ЗНАЧЕНИЕ]</a:t>
                    </a:fld>
                    <a:r>
                      <a:rPr lang="ru-RU"/>
                      <a:t> – 12,4%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512453954043287"/>
                      <c:h val="0.113854702932817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F2-4658-A4B6-7027AADA9711}"/>
                </c:ext>
              </c:extLst>
            </c:dLbl>
            <c:dLbl>
              <c:idx val="5"/>
              <c:layout>
                <c:manualLayout>
                  <c:x val="-2.3013304566702624E-2"/>
                  <c:y val="1.7334621342713383E-2"/>
                </c:manualLayout>
              </c:layout>
              <c:tx>
                <c:rich>
                  <a:bodyPr/>
                  <a:lstStyle/>
                  <a:p>
                    <a:fld id="{BE567A1F-AACC-4B77-869C-DD725DD62B4E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</a:t>
                    </a:r>
                  </a:p>
                  <a:p>
                    <a:r>
                      <a:rPr lang="ru-RU"/>
                      <a:t> </a:t>
                    </a:r>
                    <a:fld id="{FF414C77-409D-49C9-A215-0B96D68A7EF7}" type="VALUE">
                      <a:rPr lang="ru-RU"/>
                      <a:pPr/>
                      <a:t>[ЗНАЧЕНИЕ]</a:t>
                    </a:fld>
                    <a:r>
                      <a:rPr lang="ru-RU"/>
                      <a:t>- 19%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003535795266657"/>
                      <c:h val="6.99163060822773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3F2-4658-A4B6-7027AADA9711}"/>
                </c:ext>
              </c:extLst>
            </c:dLbl>
            <c:dLbl>
              <c:idx val="6"/>
              <c:layout>
                <c:manualLayout>
                  <c:x val="-5.1779935275080909E-2"/>
                  <c:y val="0"/>
                </c:manualLayout>
              </c:layout>
              <c:tx>
                <c:rich>
                  <a:bodyPr/>
                  <a:lstStyle/>
                  <a:p>
                    <a:fld id="{F88CD995-E0E7-4030-BC9F-BB9278EE2F51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</a:t>
                    </a:r>
                    <a:fld id="{0E4AB4AA-9D29-4BA9-AEC5-42BD61015C34}" type="VALUE">
                      <a:rPr lang="ru-RU"/>
                      <a:pPr/>
                      <a:t>[ЗНАЧЕНИЕ]</a:t>
                    </a:fld>
                    <a:r>
                      <a:rPr lang="ru-RU"/>
                      <a:t>-10,8%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F2-4658-A4B6-7027AADA9711}"/>
                </c:ext>
              </c:extLst>
            </c:dLbl>
            <c:dLbl>
              <c:idx val="7"/>
              <c:layout>
                <c:manualLayout>
                  <c:x val="-8.6299892125135374E-3"/>
                  <c:y val="-1.717264476887243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Дигар бемориҳои системаи гардиши хун; </a:t>
                    </a:r>
                    <a:fld id="{1590591B-B71D-4A3A-881F-146AC9B15534}" type="VALUE">
                      <a:rPr lang="ru-RU"/>
                      <a:pPr/>
                      <a:t>[ЗНАЧЕНИЕ]</a:t>
                    </a:fld>
                    <a:r>
                      <a:rPr lang="ru-RU"/>
                      <a:t> – 5,2%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3F2-4658-A4B6-7027AADA9711}"/>
                </c:ext>
              </c:extLst>
            </c:dLbl>
            <c:dLbl>
              <c:idx val="8"/>
              <c:layout>
                <c:manualLayout>
                  <c:x val="-3.8834951456310676E-2"/>
                  <c:y val="-4.661146437265374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Зуком, илтиҳоби шуш; </a:t>
                    </a:r>
                    <a:fld id="{B8A03941-20DA-4E32-BA75-48A37DF5F6F2}" type="VALUE">
                      <a:rPr lang="ru-RU"/>
                      <a:pPr/>
                      <a:t>[ЗНАЧЕНИЕ]</a:t>
                    </a:fld>
                    <a:r>
                      <a:rPr lang="ru-RU"/>
                      <a:t> – 4,7%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F2-4658-A4B6-7027AADA9711}"/>
                </c:ext>
              </c:extLst>
            </c:dLbl>
            <c:dLbl>
              <c:idx val="9"/>
              <c:layout>
                <c:manualLayout>
                  <c:x val="0.10643653362099964"/>
                  <c:y val="-2.453234966981775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Дигар бемориҳои узвҳои нафас; 552 – 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3F2-4658-A4B6-7027AADA9711}"/>
                </c:ext>
              </c:extLst>
            </c:dLbl>
            <c:dLbl>
              <c:idx val="10"/>
              <c:layout>
                <c:manualLayout>
                  <c:x val="0.10002876082151918"/>
                  <c:y val="8.837682777225237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Бемориҳои узвҳои ҳозима; </a:t>
                    </a:r>
                    <a:fld id="{99A7B441-0D6B-4F0E-96A5-A239D57E2A3E}" type="VALUE">
                      <a:rPr lang="en-US"/>
                      <a:pPr/>
                      <a:t>[ЗНАЧЕНИЕ]</a:t>
                    </a:fld>
                    <a:r>
                      <a:rPr lang="en-US"/>
                      <a:t> – 437%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F2-4658-A4B6-7027AADA9711}"/>
                </c:ext>
              </c:extLst>
            </c:dLbl>
            <c:dLbl>
              <c:idx val="11"/>
              <c:layout>
                <c:manualLayout>
                  <c:x val="-1.2195740677580627E-2"/>
                  <c:y val="-3.684322320973958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Дигар бемориҳо; </a:t>
                    </a:r>
                    <a:fld id="{E3976A41-446B-415F-B636-089D17215080}" type="VALUE">
                      <a:rPr lang="en-US"/>
                      <a:pPr/>
                      <a:t>[ЗНАЧЕНИЕ]</a:t>
                    </a:fld>
                    <a:r>
                      <a:rPr lang="en-US"/>
                      <a:t> – 32,1%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19712238137682"/>
                      <c:h val="9.47962851675706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A3F2-4658-A4B6-7027AADA9711}"/>
                </c:ext>
              </c:extLst>
            </c:dLbl>
            <c:dLbl>
              <c:idx val="12"/>
              <c:layout>
                <c:manualLayout>
                  <c:x val="0.13088816972312106"/>
                  <c:y val="-9.8129398679271104E-2"/>
                </c:manualLayout>
              </c:layout>
              <c:tx>
                <c:rich>
                  <a:bodyPr/>
                  <a:lstStyle/>
                  <a:p>
                    <a:fld id="{9EFA066E-DC39-46FA-9549-05D4F5703A57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</a:t>
                    </a:r>
                    <a:fld id="{D37B6CBC-6206-4006-A623-DA714ECB0A98}" type="VALUE">
                      <a:rPr lang="ru-RU"/>
                      <a:pPr/>
                      <a:t>[ЗНАЧЕНИЕ]</a:t>
                    </a:fld>
                    <a:r>
                      <a:rPr lang="ru-RU"/>
                      <a:t> – 3,8%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A3F2-4658-A4B6-7027AADA9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Лист1!$C$5:$C$17</c:f>
              <c:strCache>
                <c:ptCount val="13"/>
                <c:pt idx="0">
                  <c:v>Cирояти рудањо</c:v>
                </c:pt>
                <c:pt idx="1">
                  <c:v>Cил (њамаи шаклњо)</c:v>
                </c:pt>
                <c:pt idx="2">
                  <c:v>Дигар каса-лињои сиро-яткунандава паразитарї</c:v>
                </c:pt>
                <c:pt idx="3">
                  <c:v>Саратон</c:v>
                </c:pt>
                <c:pt idx="4">
                  <c:v>Касалии фишори баланди  хун</c:v>
                </c:pt>
                <c:pt idx="5">
                  <c:v>Сактаи дил</c:v>
                </c:pt>
                <c:pt idx="6">
                  <c:v>Иллати рагњои хуни майна</c:v>
                </c:pt>
                <c:pt idx="7">
                  <c:v>Дигар каса-лињои сис-темаи гар-диши хун</c:v>
                </c:pt>
                <c:pt idx="8">
                  <c:v>Зуком, илти-њоби шуш </c:v>
                </c:pt>
                <c:pt idx="9">
                  <c:v>Дигар касалињои узвњои нафас</c:v>
                </c:pt>
                <c:pt idx="10">
                  <c:v>Касалињои узвњои њозима</c:v>
                </c:pt>
                <c:pt idx="11">
                  <c:v>Дигар касалињо</c:v>
                </c:pt>
                <c:pt idx="12">
                  <c:v>Ҳодисањои но-гањонї, зањро-лудшавї ва дигар  осеб-бардорињо</c:v>
                </c:pt>
              </c:strCache>
            </c:strRef>
          </c:cat>
          <c:val>
            <c:numRef>
              <c:f>Лист1!$D$5:$D$17</c:f>
              <c:numCache>
                <c:formatCode>General</c:formatCode>
                <c:ptCount val="13"/>
                <c:pt idx="0">
                  <c:v>12</c:v>
                </c:pt>
                <c:pt idx="1">
                  <c:v>42</c:v>
                </c:pt>
                <c:pt idx="2">
                  <c:v>144</c:v>
                </c:pt>
                <c:pt idx="3">
                  <c:v>2919</c:v>
                </c:pt>
                <c:pt idx="4">
                  <c:v>4009</c:v>
                </c:pt>
                <c:pt idx="5">
                  <c:v>5430</c:v>
                </c:pt>
                <c:pt idx="6">
                  <c:v>3502</c:v>
                </c:pt>
                <c:pt idx="7">
                  <c:v>1683</c:v>
                </c:pt>
                <c:pt idx="8">
                  <c:v>1510</c:v>
                </c:pt>
                <c:pt idx="9">
                  <c:v>552</c:v>
                </c:pt>
                <c:pt idx="10">
                  <c:v>1200</c:v>
                </c:pt>
                <c:pt idx="11">
                  <c:v>10376</c:v>
                </c:pt>
                <c:pt idx="12">
                  <c:v>1228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3F2-4658-A4B6-7027AADA971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latin typeface="Times New Roman Tj" pitchFamily="18" charset="-52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фавт</a:t>
            </a:r>
            <a:r>
              <a:rPr lang="ru-RU" baseline="0"/>
              <a:t> ба 1000 ҳ.а.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'14 фавт'!$A$4:$A$12</c:f>
              <c:numCache>
                <c:formatCode>General</c:formatCode>
                <c:ptCount val="9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'14 фавт'!$B$4:$B$12</c:f>
              <c:numCache>
                <c:formatCode>General</c:formatCode>
                <c:ptCount val="9"/>
                <c:pt idx="0">
                  <c:v>6.2</c:v>
                </c:pt>
                <c:pt idx="1">
                  <c:v>4.7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4.5</c:v>
                </c:pt>
                <c:pt idx="5">
                  <c:v>4</c:v>
                </c:pt>
                <c:pt idx="6">
                  <c:v>3.1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3C-44D8-BF68-3A32F5D40C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4075392"/>
        <c:axId val="84180992"/>
        <c:axId val="92247296"/>
      </c:line3DChart>
      <c:catAx>
        <c:axId val="13407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0992"/>
        <c:crosses val="autoZero"/>
        <c:auto val="1"/>
        <c:lblAlgn val="ctr"/>
        <c:lblOffset val="100"/>
        <c:noMultiLvlLbl val="0"/>
      </c:catAx>
      <c:valAx>
        <c:axId val="8418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75392"/>
        <c:crosses val="autoZero"/>
        <c:crossBetween val="between"/>
      </c:valAx>
      <c:serAx>
        <c:axId val="92247296"/>
        <c:scaling>
          <c:orientation val="minMax"/>
        </c:scaling>
        <c:delete val="1"/>
        <c:axPos val="b"/>
        <c:majorTickMark val="out"/>
        <c:minorTickMark val="none"/>
        <c:tickLblPos val="nextTo"/>
        <c:crossAx val="841809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Соли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3F-40DA-A4EA-75924CD6C22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D3F-40DA-A4EA-75924CD6C22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3F-40DA-A4EA-75924CD6C22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D3F-40DA-A4EA-75924CD6C22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3F-40DA-A4EA-75924CD6C22B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D3F-40DA-A4EA-75924CD6C22B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3F-40DA-A4EA-75924CD6C22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D3F-40DA-A4EA-75924CD6C22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3F-40DA-A4EA-75924CD6C2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Сохтмон</c:v>
                </c:pt>
                <c:pt idx="1">
                  <c:v>КАТС</c:v>
                </c:pt>
                <c:pt idx="2">
                  <c:v>Госпиталӣ</c:v>
                </c:pt>
                <c:pt idx="3">
                  <c:v>Хусусӣ</c:v>
                </c:pt>
                <c:pt idx="4">
                  <c:v>Сомонӣ</c:v>
                </c:pt>
                <c:pt idx="5">
                  <c:v>Таъмир</c:v>
                </c:pt>
                <c:pt idx="6">
                  <c:v>КАТС</c:v>
                </c:pt>
                <c:pt idx="7">
                  <c:v>Госпиталӣ</c:v>
                </c:pt>
                <c:pt idx="8">
                  <c:v>Сомонӣ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184</c:v>
                </c:pt>
                <c:pt idx="1">
                  <c:v>139</c:v>
                </c:pt>
                <c:pt idx="2">
                  <c:v>11</c:v>
                </c:pt>
                <c:pt idx="3">
                  <c:v>34</c:v>
                </c:pt>
                <c:pt idx="4">
                  <c:v>237.9</c:v>
                </c:pt>
                <c:pt idx="5">
                  <c:v>599</c:v>
                </c:pt>
                <c:pt idx="6">
                  <c:v>443</c:v>
                </c:pt>
                <c:pt idx="7">
                  <c:v>156</c:v>
                </c:pt>
                <c:pt idx="8">
                  <c:v>78.099999999999994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F-40DA-A4EA-75924CD6C2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657664"/>
        <c:axId val="84185024"/>
      </c:barChart>
      <c:catAx>
        <c:axId val="1646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5024"/>
        <c:crosses val="autoZero"/>
        <c:auto val="1"/>
        <c:lblAlgn val="ctr"/>
        <c:lblOffset val="100"/>
        <c:noMultiLvlLbl val="0"/>
      </c:catAx>
      <c:valAx>
        <c:axId val="841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Соли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1D-4644-8EB7-A2BC94E8FC3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1D-4644-8EB7-A2BC94E8FC3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1D-4644-8EB7-A2BC94E8FC3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1D-4644-8EB7-A2BC94E8FC3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1D-4644-8EB7-A2BC94E8FC3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1D-4644-8EB7-A2BC94E8FC3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1D-4644-8EB7-A2BC94E8FC3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1D-4644-8EB7-A2BC94E8FC3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71D-4644-8EB7-A2BC94E8FC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Сохтмон</c:v>
                </c:pt>
                <c:pt idx="1">
                  <c:v>КАТС</c:v>
                </c:pt>
                <c:pt idx="2">
                  <c:v>Госпиталӣ</c:v>
                </c:pt>
                <c:pt idx="3">
                  <c:v>Хусусӣ</c:v>
                </c:pt>
                <c:pt idx="4">
                  <c:v>Сомонӣ</c:v>
                </c:pt>
                <c:pt idx="5">
                  <c:v>Таъмир</c:v>
                </c:pt>
                <c:pt idx="6">
                  <c:v>КАТС</c:v>
                </c:pt>
                <c:pt idx="7">
                  <c:v>Госпиталӣ</c:v>
                </c:pt>
                <c:pt idx="8">
                  <c:v>Сомонӣ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124</c:v>
                </c:pt>
                <c:pt idx="1">
                  <c:v>101</c:v>
                </c:pt>
                <c:pt idx="2">
                  <c:v>16</c:v>
                </c:pt>
                <c:pt idx="3">
                  <c:v>7</c:v>
                </c:pt>
                <c:pt idx="4">
                  <c:v>160.30000000000001</c:v>
                </c:pt>
                <c:pt idx="5">
                  <c:v>404</c:v>
                </c:pt>
                <c:pt idx="6">
                  <c:v>305</c:v>
                </c:pt>
                <c:pt idx="7">
                  <c:v>99</c:v>
                </c:pt>
                <c:pt idx="8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71D-4644-8EB7-A2BC94E8FC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658176"/>
        <c:axId val="133816896"/>
      </c:barChart>
      <c:catAx>
        <c:axId val="1646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16896"/>
        <c:crosses val="autoZero"/>
        <c:auto val="1"/>
        <c:lblAlgn val="ctr"/>
        <c:lblOffset val="100"/>
        <c:noMultiLvlLbl val="0"/>
      </c:catAx>
      <c:valAx>
        <c:axId val="1338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5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СТЕПС, улучшение показателей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57816920534327"/>
          <c:y val="0.20474597108093112"/>
          <c:w val="0.78863089636838968"/>
          <c:h val="0.15606984308310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Лист1!$B$155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Лист1!$A$156:$A$160</c:f>
              <c:strCache>
                <c:ptCount val="5"/>
                <c:pt idx="0">
                  <c:v>гиподинамия</c:v>
                </c:pt>
                <c:pt idx="1">
                  <c:v>низкое употребление овощей</c:v>
                </c:pt>
                <c:pt idx="2">
                  <c:v>употребление табака</c:v>
                </c:pt>
                <c:pt idx="3">
                  <c:v>злоупотребление алкоголя</c:v>
                </c:pt>
                <c:pt idx="4">
                  <c:v>распространенность арт гиперт</c:v>
                </c:pt>
              </c:strCache>
            </c:strRef>
          </c:cat>
          <c:val>
            <c:numRef>
              <c:f>Лист1!$B$156:$B$160</c:f>
              <c:numCache>
                <c:formatCode>0.00%</c:formatCode>
                <c:ptCount val="5"/>
                <c:pt idx="0">
                  <c:v>0.28299999999999997</c:v>
                </c:pt>
                <c:pt idx="1">
                  <c:v>0.627</c:v>
                </c:pt>
                <c:pt idx="2">
                  <c:v>0.13500000000000001</c:v>
                </c:pt>
                <c:pt idx="3">
                  <c:v>0.05</c:v>
                </c:pt>
                <c:pt idx="4">
                  <c:v>0.32200000000000001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5-49A3-9E82-E04247107032}"/>
            </c:ext>
          </c:extLst>
        </c:ser>
        <c:ser>
          <c:idx val="1"/>
          <c:order val="1"/>
          <c:tx>
            <c:strRef>
              <c:f>Лист1!$C$155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Лист1!$A$156:$A$160</c:f>
              <c:strCache>
                <c:ptCount val="5"/>
                <c:pt idx="0">
                  <c:v>гиподинамия</c:v>
                </c:pt>
                <c:pt idx="1">
                  <c:v>низкое употребление овощей</c:v>
                </c:pt>
                <c:pt idx="2">
                  <c:v>употребление табака</c:v>
                </c:pt>
                <c:pt idx="3">
                  <c:v>злоупотребление алкоголя</c:v>
                </c:pt>
                <c:pt idx="4">
                  <c:v>распространенность арт гиперт</c:v>
                </c:pt>
              </c:strCache>
            </c:strRef>
          </c:cat>
          <c:val>
            <c:numRef>
              <c:f>Лист1!$C$156:$C$160</c:f>
              <c:numCache>
                <c:formatCode>0.00%</c:formatCode>
                <c:ptCount val="5"/>
                <c:pt idx="0">
                  <c:v>0.247</c:v>
                </c:pt>
                <c:pt idx="1">
                  <c:v>0.52200000000000002</c:v>
                </c:pt>
                <c:pt idx="2">
                  <c:v>0.13100000000000001</c:v>
                </c:pt>
                <c:pt idx="3">
                  <c:v>1.9E-2</c:v>
                </c:pt>
                <c:pt idx="4">
                  <c:v>0.30499999999999999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55-49A3-9E82-E04247107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07712"/>
        <c:axId val="74441280"/>
      </c:barChart>
      <c:catAx>
        <c:axId val="11390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41280"/>
        <c:crosses val="autoZero"/>
        <c:auto val="1"/>
        <c:lblAlgn val="ctr"/>
        <c:lblOffset val="100"/>
        <c:noMultiLvlLbl val="0"/>
      </c:catAx>
      <c:valAx>
        <c:axId val="744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07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Соли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E-480E-8175-7C3B1CCFE25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E-480E-8175-7C3B1CCFE2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FE-480E-8175-7C3B1CCFE25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FE-480E-8175-7C3B1CCFE25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FE-480E-8175-7C3B1CCFE25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5FE-480E-8175-7C3B1CCFE25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5FE-480E-8175-7C3B1CCFE25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5FE-480E-8175-7C3B1CCFE25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5FE-480E-8175-7C3B1CCFE2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Сохтмон</c:v>
                </c:pt>
                <c:pt idx="1">
                  <c:v>КАТС</c:v>
                </c:pt>
                <c:pt idx="2">
                  <c:v>Госпиталӣ</c:v>
                </c:pt>
                <c:pt idx="3">
                  <c:v>Хусусӣ</c:v>
                </c:pt>
                <c:pt idx="4">
                  <c:v>Сомонӣ</c:v>
                </c:pt>
                <c:pt idx="5">
                  <c:v>Таъмир</c:v>
                </c:pt>
                <c:pt idx="6">
                  <c:v>КАТС</c:v>
                </c:pt>
                <c:pt idx="7">
                  <c:v>Госпиталӣ</c:v>
                </c:pt>
                <c:pt idx="8">
                  <c:v>Сомонӣ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131</c:v>
                </c:pt>
                <c:pt idx="1">
                  <c:v>90</c:v>
                </c:pt>
                <c:pt idx="2">
                  <c:v>9</c:v>
                </c:pt>
                <c:pt idx="3">
                  <c:v>32</c:v>
                </c:pt>
                <c:pt idx="4">
                  <c:v>169.4</c:v>
                </c:pt>
                <c:pt idx="5">
                  <c:v>430</c:v>
                </c:pt>
                <c:pt idx="6">
                  <c:v>318</c:v>
                </c:pt>
                <c:pt idx="7">
                  <c:v>112</c:v>
                </c:pt>
                <c:pt idx="8">
                  <c:v>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5FE-480E-8175-7C3B1CCFE2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781568"/>
        <c:axId val="133818624"/>
      </c:barChart>
      <c:catAx>
        <c:axId val="1647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18624"/>
        <c:crosses val="autoZero"/>
        <c:auto val="1"/>
        <c:lblAlgn val="ctr"/>
        <c:lblOffset val="100"/>
        <c:noMultiLvlLbl val="0"/>
      </c:catAx>
      <c:valAx>
        <c:axId val="13381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8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Соли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D6-4469-ACB8-803B99D569B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D6-4469-ACB8-803B99D569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D6-4469-ACB8-803B99D569B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D6-4469-ACB8-803B99D569B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D6-4469-ACB8-803B99D569BC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D6-4469-ACB8-803B99D569B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7D6-4469-ACB8-803B99D569B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7D6-4469-ACB8-803B99D569B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7D6-4469-ACB8-803B99D56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Сохтмон</c:v>
                </c:pt>
                <c:pt idx="1">
                  <c:v>КАТС</c:v>
                </c:pt>
                <c:pt idx="2">
                  <c:v>Госпиталӣ</c:v>
                </c:pt>
                <c:pt idx="3">
                  <c:v>Хусусӣ</c:v>
                </c:pt>
                <c:pt idx="4">
                  <c:v>Маблағ ҳаз.сом</c:v>
                </c:pt>
                <c:pt idx="5">
                  <c:v>Таъмир</c:v>
                </c:pt>
                <c:pt idx="6">
                  <c:v>КАТС</c:v>
                </c:pt>
                <c:pt idx="7">
                  <c:v>Госпиталӣ</c:v>
                </c:pt>
                <c:pt idx="8">
                  <c:v>Маблағ ҳаз.сом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</c:v>
                </c:pt>
                <c:pt idx="1">
                  <c:v>97</c:v>
                </c:pt>
                <c:pt idx="2">
                  <c:v>9</c:v>
                </c:pt>
                <c:pt idx="3">
                  <c:v>9</c:v>
                </c:pt>
                <c:pt idx="4">
                  <c:v>467.3</c:v>
                </c:pt>
                <c:pt idx="5">
                  <c:v>366</c:v>
                </c:pt>
                <c:pt idx="6">
                  <c:v>225</c:v>
                </c:pt>
                <c:pt idx="7">
                  <c:v>141</c:v>
                </c:pt>
                <c:pt idx="8">
                  <c:v>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7D6-4469-ACB8-803B99D56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360128"/>
        <c:axId val="133820352"/>
      </c:barChart>
      <c:catAx>
        <c:axId val="16536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20352"/>
        <c:crosses val="autoZero"/>
        <c:auto val="0"/>
        <c:lblAlgn val="ctr"/>
        <c:lblOffset val="100"/>
        <c:noMultiLvlLbl val="0"/>
      </c:catAx>
      <c:valAx>
        <c:axId val="13382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'сл20 Аккред'!$B$3:$B$10</c:f>
              <c:numCache>
                <c:formatCode>General</c:formatCode>
                <c:ptCount val="8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'сл20 Аккред'!$C$3:$C$10</c:f>
              <c:numCache>
                <c:formatCode>General</c:formatCode>
                <c:ptCount val="8"/>
                <c:pt idx="0">
                  <c:v>1</c:v>
                </c:pt>
                <c:pt idx="1">
                  <c:v>10</c:v>
                </c:pt>
                <c:pt idx="2">
                  <c:v>14</c:v>
                </c:pt>
                <c:pt idx="3">
                  <c:v>9</c:v>
                </c:pt>
                <c:pt idx="4">
                  <c:v>36</c:v>
                </c:pt>
                <c:pt idx="5">
                  <c:v>43</c:v>
                </c:pt>
                <c:pt idx="6">
                  <c:v>32</c:v>
                </c:pt>
                <c:pt idx="7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B-40D3-87F5-0459BD1595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706688"/>
        <c:axId val="84207872"/>
        <c:axId val="0"/>
      </c:bar3DChart>
      <c:catAx>
        <c:axId val="1667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207872"/>
        <c:crosses val="autoZero"/>
        <c:auto val="1"/>
        <c:lblAlgn val="ctr"/>
        <c:lblOffset val="100"/>
        <c:noMultiLvlLbl val="0"/>
      </c:catAx>
      <c:valAx>
        <c:axId val="8420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0-4DBB-914A-E8B5843588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D0-4DBB-914A-E8B5843588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D0-4DBB-914A-E8B58435889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'сл20 Аккред'!$B$19:$B$21</c:f>
              <c:strCache>
                <c:ptCount val="3"/>
                <c:pt idx="0">
                  <c:v>беморхонавӣ</c:v>
                </c:pt>
                <c:pt idx="1">
                  <c:v>КАТС</c:v>
                </c:pt>
                <c:pt idx="2">
                  <c:v>хусусии тиббӣ</c:v>
                </c:pt>
              </c:strCache>
            </c:strRef>
          </c:cat>
          <c:val>
            <c:numRef>
              <c:f>'сл20 Аккред'!$C$19:$C$21</c:f>
              <c:numCache>
                <c:formatCode>General</c:formatCode>
                <c:ptCount val="3"/>
                <c:pt idx="0">
                  <c:v>41</c:v>
                </c:pt>
                <c:pt idx="1">
                  <c:v>24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D0-4DBB-914A-E8B584358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Ҳамагӣ 650; талабот 543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 наклиёт'!$C$2</c:f>
              <c:strCache>
                <c:ptCount val="1"/>
                <c:pt idx="0">
                  <c:v>коршоям-456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'21 наклиёт'!$B$3:$B$7</c:f>
              <c:strCache>
                <c:ptCount val="5"/>
                <c:pt idx="0">
                  <c:v>ш. Душанбе - талабот 51</c:v>
                </c:pt>
                <c:pt idx="1">
                  <c:v>ВМКБ - талабот 0</c:v>
                </c:pt>
                <c:pt idx="2">
                  <c:v>Хатлон - талабот 205</c:v>
                </c:pt>
                <c:pt idx="3">
                  <c:v>ШНТҶ - талабот 157</c:v>
                </c:pt>
                <c:pt idx="4">
                  <c:v>Суғд - талабот 156</c:v>
                </c:pt>
              </c:strCache>
            </c:strRef>
          </c:cat>
          <c:val>
            <c:numRef>
              <c:f>'21 наклиёт'!$C$3:$C$7</c:f>
              <c:numCache>
                <c:formatCode>General</c:formatCode>
                <c:ptCount val="5"/>
                <c:pt idx="0">
                  <c:v>70</c:v>
                </c:pt>
                <c:pt idx="1">
                  <c:v>34</c:v>
                </c:pt>
                <c:pt idx="2">
                  <c:v>156</c:v>
                </c:pt>
                <c:pt idx="3">
                  <c:v>66</c:v>
                </c:pt>
                <c:pt idx="4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9-4921-B33E-B2A2CF1C4385}"/>
            </c:ext>
          </c:extLst>
        </c:ser>
        <c:ser>
          <c:idx val="1"/>
          <c:order val="1"/>
          <c:tx>
            <c:strRef>
              <c:f>'21 наклиёт'!$D$2</c:f>
              <c:strCache>
                <c:ptCount val="1"/>
                <c:pt idx="0">
                  <c:v>корношоям-148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'21 наклиёт'!$B$3:$B$7</c:f>
              <c:strCache>
                <c:ptCount val="5"/>
                <c:pt idx="0">
                  <c:v>ш. Душанбе - талабот 51</c:v>
                </c:pt>
                <c:pt idx="1">
                  <c:v>ВМКБ - талабот 0</c:v>
                </c:pt>
                <c:pt idx="2">
                  <c:v>Хатлон - талабот 205</c:v>
                </c:pt>
                <c:pt idx="3">
                  <c:v>ШНТҶ - талабот 157</c:v>
                </c:pt>
                <c:pt idx="4">
                  <c:v>Суғд - талабот 156</c:v>
                </c:pt>
              </c:strCache>
            </c:strRef>
          </c:cat>
          <c:val>
            <c:numRef>
              <c:f>'21 наклиёт'!$D$3:$D$7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46</c:v>
                </c:pt>
                <c:pt idx="3">
                  <c:v>32</c:v>
                </c:pt>
                <c:pt idx="4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49-4921-B33E-B2A2CF1C4385}"/>
            </c:ext>
          </c:extLst>
        </c:ser>
        <c:ser>
          <c:idx val="2"/>
          <c:order val="2"/>
          <c:tx>
            <c:strRef>
              <c:f>'21 наклиёт'!$E$2</c:f>
              <c:strCache>
                <c:ptCount val="1"/>
                <c:pt idx="0">
                  <c:v>таъмир талаб-46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'21 наклиёт'!$B$3:$B$7</c:f>
              <c:strCache>
                <c:ptCount val="5"/>
                <c:pt idx="0">
                  <c:v>ш. Душанбе - талабот 51</c:v>
                </c:pt>
                <c:pt idx="1">
                  <c:v>ВМКБ - талабот 0</c:v>
                </c:pt>
                <c:pt idx="2">
                  <c:v>Хатлон - талабот 205</c:v>
                </c:pt>
                <c:pt idx="3">
                  <c:v>ШНТҶ - талабот 157</c:v>
                </c:pt>
                <c:pt idx="4">
                  <c:v>Суғд - талабот 156</c:v>
                </c:pt>
              </c:strCache>
            </c:strRef>
          </c:cat>
          <c:val>
            <c:numRef>
              <c:f>'21 наклиёт'!$E$3:$E$7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22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49-4921-B33E-B2A2CF1C4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232000"/>
        <c:axId val="84212480"/>
      </c:barChart>
      <c:catAx>
        <c:axId val="16723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4212480"/>
        <c:crosses val="autoZero"/>
        <c:auto val="1"/>
        <c:lblAlgn val="ctr"/>
        <c:lblOffset val="100"/>
        <c:noMultiLvlLbl val="0"/>
      </c:catAx>
      <c:valAx>
        <c:axId val="8421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 b="1">
          <a:solidFill>
            <a:schemeClr val="dk1"/>
          </a:solidFill>
          <a:latin typeface="Times New Roman Tj" pitchFamily="18" charset="-52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Сарборӣ ба 1 нақлиёт (с. 2024)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'21 наклиёт'!$C$9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'21 наклиёт'!$B$10:$B$14</c:f>
              <c:strCache>
                <c:ptCount val="5"/>
                <c:pt idx="0">
                  <c:v>ш. Душанб</c:v>
                </c:pt>
                <c:pt idx="1">
                  <c:v>ВМКБ</c:v>
                </c:pt>
                <c:pt idx="2">
                  <c:v>Хатлон</c:v>
                </c:pt>
                <c:pt idx="3">
                  <c:v>ШНТҶ</c:v>
                </c:pt>
                <c:pt idx="4">
                  <c:v>Суғд</c:v>
                </c:pt>
              </c:strCache>
            </c:strRef>
          </c:cat>
          <c:val>
            <c:numRef>
              <c:f>'21 наклиёт'!$C$10:$C$14</c:f>
              <c:numCache>
                <c:formatCode>General</c:formatCode>
                <c:ptCount val="5"/>
                <c:pt idx="0">
                  <c:v>2216</c:v>
                </c:pt>
                <c:pt idx="1">
                  <c:v>364</c:v>
                </c:pt>
                <c:pt idx="2">
                  <c:v>474</c:v>
                </c:pt>
                <c:pt idx="3">
                  <c:v>1115</c:v>
                </c:pt>
                <c:pt idx="4">
                  <c:v>1591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A-4C2E-BC0B-B1A0F8A20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233536"/>
        <c:axId val="167379520"/>
        <c:axId val="0"/>
      </c:bar3DChart>
      <c:catAx>
        <c:axId val="167233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379520"/>
        <c:crosses val="autoZero"/>
        <c:auto val="1"/>
        <c:lblAlgn val="ctr"/>
        <c:lblOffset val="100"/>
        <c:noMultiLvlLbl val="0"/>
      </c:catAx>
      <c:valAx>
        <c:axId val="1673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723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 b="1">
          <a:solidFill>
            <a:schemeClr val="dk1"/>
          </a:solidFill>
          <a:latin typeface="Times New Roman Tj" pitchFamily="18" charset="-52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'22 дорувор'!$C$3</c:f>
              <c:strCache>
                <c:ptCount val="1"/>
                <c:pt idx="0">
                  <c:v>ҳаз. 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 дорувор'!$B$4:$B$10</c:f>
              <c:strCache>
                <c:ptCount val="7"/>
                <c:pt idx="0">
                  <c:v>диабет</c:v>
                </c:pt>
                <c:pt idx="1">
                  <c:v>рагҳои хуни майна</c:v>
                </c:pt>
                <c:pt idx="2">
                  <c:v>эпилепсия</c:v>
                </c:pt>
                <c:pt idx="3">
                  <c:v>бемории Паркинсон</c:v>
                </c:pt>
                <c:pt idx="4">
                  <c:v>руҳӣ</c:v>
                </c:pt>
                <c:pt idx="5">
                  <c:v>астма ва дигар бем.шуш</c:v>
                </c:pt>
                <c:pt idx="6">
                  <c:v>ғайрисироятӣ ва неврология</c:v>
                </c:pt>
              </c:strCache>
            </c:strRef>
          </c:cat>
          <c:val>
            <c:numRef>
              <c:f>'22 дорувор'!$C$4:$C$10</c:f>
              <c:numCache>
                <c:formatCode>General</c:formatCode>
                <c:ptCount val="7"/>
                <c:pt idx="0">
                  <c:v>872</c:v>
                </c:pt>
                <c:pt idx="1">
                  <c:v>561</c:v>
                </c:pt>
                <c:pt idx="2">
                  <c:v>751</c:v>
                </c:pt>
                <c:pt idx="3">
                  <c:v>853</c:v>
                </c:pt>
                <c:pt idx="4">
                  <c:v>122</c:v>
                </c:pt>
                <c:pt idx="5">
                  <c:v>233</c:v>
                </c:pt>
                <c:pt idx="6">
                  <c:v>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FF-48AC-A656-9F1892E4EB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470592"/>
        <c:axId val="167383552"/>
        <c:axId val="0"/>
      </c:bar3DChart>
      <c:catAx>
        <c:axId val="1674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7383552"/>
        <c:crosses val="autoZero"/>
        <c:auto val="1"/>
        <c:lblAlgn val="ctr"/>
        <c:lblOffset val="100"/>
        <c:noMultiLvlLbl val="0"/>
      </c:catAx>
      <c:valAx>
        <c:axId val="1673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74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Times New Roman Tj" pitchFamily="18" charset="-52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 дорувор'!$C$19</c:f>
              <c:strCache>
                <c:ptCount val="1"/>
                <c:pt idx="0">
                  <c:v>c.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'22 дорувор'!$B$20:$B$23</c:f>
              <c:strCache>
                <c:ptCount val="4"/>
                <c:pt idx="0">
                  <c:v>дорухонаҳо</c:v>
                </c:pt>
                <c:pt idx="1">
                  <c:v>башардустона хаз.$</c:v>
                </c:pt>
                <c:pt idx="2">
                  <c:v>истифодабарӣ хаз.$</c:v>
                </c:pt>
                <c:pt idx="3">
                  <c:v>барои тиҷорат хаз.$</c:v>
                </c:pt>
              </c:strCache>
            </c:strRef>
          </c:cat>
          <c:val>
            <c:numRef>
              <c:f>'22 дорувор'!$C$20:$C$23</c:f>
              <c:numCache>
                <c:formatCode>General</c:formatCode>
                <c:ptCount val="4"/>
                <c:pt idx="0">
                  <c:v>2950</c:v>
                </c:pt>
                <c:pt idx="1">
                  <c:v>73972</c:v>
                </c:pt>
                <c:pt idx="2">
                  <c:v>3872</c:v>
                </c:pt>
                <c:pt idx="3">
                  <c:v>58019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D3-4E34-A7D6-A62B827D4D3C}"/>
            </c:ext>
          </c:extLst>
        </c:ser>
        <c:ser>
          <c:idx val="1"/>
          <c:order val="1"/>
          <c:tx>
            <c:strRef>
              <c:f>'22 дорувор'!$D$19</c:f>
              <c:strCache>
                <c:ptCount val="1"/>
                <c:pt idx="0">
                  <c:v>c.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'22 дорувор'!$B$20:$B$23</c:f>
              <c:strCache>
                <c:ptCount val="4"/>
                <c:pt idx="0">
                  <c:v>дорухонаҳо</c:v>
                </c:pt>
                <c:pt idx="1">
                  <c:v>башардустона хаз.$</c:v>
                </c:pt>
                <c:pt idx="2">
                  <c:v>истифодабарӣ хаз.$</c:v>
                </c:pt>
                <c:pt idx="3">
                  <c:v>барои тиҷорат хаз.$</c:v>
                </c:pt>
              </c:strCache>
            </c:strRef>
          </c:cat>
          <c:val>
            <c:numRef>
              <c:f>'22 дорувор'!$D$20:$D$23</c:f>
              <c:numCache>
                <c:formatCode>General</c:formatCode>
                <c:ptCount val="4"/>
                <c:pt idx="0">
                  <c:v>3094</c:v>
                </c:pt>
                <c:pt idx="1">
                  <c:v>99187</c:v>
                </c:pt>
                <c:pt idx="2">
                  <c:v>4479</c:v>
                </c:pt>
                <c:pt idx="3">
                  <c:v>52372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D3-4E34-A7D6-A62B827D4D3C}"/>
            </c:ext>
          </c:extLst>
        </c:ser>
        <c:ser>
          <c:idx val="2"/>
          <c:order val="2"/>
          <c:tx>
            <c:strRef>
              <c:f>'22 дорувор'!$E$19</c:f>
              <c:strCache>
                <c:ptCount val="1"/>
                <c:pt idx="0">
                  <c:v>c.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'22 дорувор'!$B$20:$B$23</c:f>
              <c:strCache>
                <c:ptCount val="4"/>
                <c:pt idx="0">
                  <c:v>дорухонаҳо</c:v>
                </c:pt>
                <c:pt idx="1">
                  <c:v>башардустона хаз.$</c:v>
                </c:pt>
                <c:pt idx="2">
                  <c:v>истифодабарӣ хаз.$</c:v>
                </c:pt>
                <c:pt idx="3">
                  <c:v>барои тиҷорат хаз.$</c:v>
                </c:pt>
              </c:strCache>
            </c:strRef>
          </c:cat>
          <c:val>
            <c:numRef>
              <c:f>'22 дорувор'!$E$20:$E$23</c:f>
              <c:numCache>
                <c:formatCode>General</c:formatCode>
                <c:ptCount val="4"/>
                <c:pt idx="0">
                  <c:v>3236</c:v>
                </c:pt>
                <c:pt idx="1">
                  <c:v>10348</c:v>
                </c:pt>
                <c:pt idx="2">
                  <c:v>4194</c:v>
                </c:pt>
                <c:pt idx="3">
                  <c:v>57073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D3-4E34-A7D6-A62B827D4D3C}"/>
            </c:ext>
          </c:extLst>
        </c:ser>
        <c:ser>
          <c:idx val="3"/>
          <c:order val="3"/>
          <c:tx>
            <c:strRef>
              <c:f>'22 дорувор'!$F$19</c:f>
              <c:strCache>
                <c:ptCount val="1"/>
                <c:pt idx="0">
                  <c:v>c.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'22 дорувор'!$B$20:$B$23</c:f>
              <c:strCache>
                <c:ptCount val="4"/>
                <c:pt idx="0">
                  <c:v>дорухонаҳо</c:v>
                </c:pt>
                <c:pt idx="1">
                  <c:v>башардустона хаз.$</c:v>
                </c:pt>
                <c:pt idx="2">
                  <c:v>истифодабарӣ хаз.$</c:v>
                </c:pt>
                <c:pt idx="3">
                  <c:v>барои тиҷорат хаз.$</c:v>
                </c:pt>
              </c:strCache>
            </c:strRef>
          </c:cat>
          <c:val>
            <c:numRef>
              <c:f>'22 дорувор'!$F$20:$F$23</c:f>
              <c:numCache>
                <c:formatCode>General</c:formatCode>
                <c:ptCount val="4"/>
                <c:pt idx="0">
                  <c:v>3342</c:v>
                </c:pt>
                <c:pt idx="1">
                  <c:v>26129</c:v>
                </c:pt>
                <c:pt idx="2">
                  <c:v>5335</c:v>
                </c:pt>
                <c:pt idx="3">
                  <c:v>72270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D3-4E34-A7D6-A62B827D4D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471616"/>
        <c:axId val="167385280"/>
      </c:barChart>
      <c:catAx>
        <c:axId val="16747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85280"/>
        <c:crosses val="autoZero"/>
        <c:auto val="1"/>
        <c:lblAlgn val="ctr"/>
        <c:lblOffset val="100"/>
        <c:noMultiLvlLbl val="0"/>
      </c:catAx>
      <c:valAx>
        <c:axId val="167385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47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 дорувор'!$B$34</c:f>
              <c:strCache>
                <c:ptCount val="1"/>
                <c:pt idx="0">
                  <c:v>хароҷоти сарикасӣ барои доруворӣ, 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'22 дорувор'!$C$33:$G$33</c:f>
              <c:strCache>
                <c:ptCount val="5"/>
                <c:pt idx="0">
                  <c:v>c. 2017</c:v>
                </c:pt>
                <c:pt idx="1">
                  <c:v>c. 2018</c:v>
                </c:pt>
                <c:pt idx="2">
                  <c:v>c. 2019</c:v>
                </c:pt>
                <c:pt idx="3">
                  <c:v>c. 2020</c:v>
                </c:pt>
                <c:pt idx="4">
                  <c:v>c. 2021</c:v>
                </c:pt>
              </c:strCache>
            </c:strRef>
          </c:cat>
          <c:val>
            <c:numRef>
              <c:f>'22 дорувор'!$C$34:$G$34</c:f>
              <c:numCache>
                <c:formatCode>General</c:formatCode>
                <c:ptCount val="5"/>
                <c:pt idx="0">
                  <c:v>19.3</c:v>
                </c:pt>
                <c:pt idx="1">
                  <c:v>16.95</c:v>
                </c:pt>
                <c:pt idx="2">
                  <c:v>21.89</c:v>
                </c:pt>
                <c:pt idx="3">
                  <c:v>32.270000000000003</c:v>
                </c:pt>
                <c:pt idx="4">
                  <c:v>29.72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8-4F91-9A1C-709C8EF202A9}"/>
            </c:ext>
          </c:extLst>
        </c:ser>
        <c:ser>
          <c:idx val="1"/>
          <c:order val="1"/>
          <c:tx>
            <c:strRef>
              <c:f>'22 дорувор'!$B$35</c:f>
              <c:strCache>
                <c:ptCount val="1"/>
                <c:pt idx="0">
                  <c:v>хароҷоти сарикасӣ давлатӣ, сомонӣ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'22 дорувор'!$C$33:$G$33</c:f>
              <c:strCache>
                <c:ptCount val="5"/>
                <c:pt idx="0">
                  <c:v>c. 2017</c:v>
                </c:pt>
                <c:pt idx="1">
                  <c:v>c. 2018</c:v>
                </c:pt>
                <c:pt idx="2">
                  <c:v>c. 2019</c:v>
                </c:pt>
                <c:pt idx="3">
                  <c:v>c. 2020</c:v>
                </c:pt>
                <c:pt idx="4">
                  <c:v>c. 2021</c:v>
                </c:pt>
              </c:strCache>
            </c:strRef>
          </c:cat>
          <c:val>
            <c:numRef>
              <c:f>'22 дорувор'!$C$35:$G$35</c:f>
              <c:numCache>
                <c:formatCode>General</c:formatCode>
                <c:ptCount val="5"/>
                <c:pt idx="1">
                  <c:v>3.85</c:v>
                </c:pt>
                <c:pt idx="2">
                  <c:v>4.18</c:v>
                </c:pt>
                <c:pt idx="3">
                  <c:v>7.2</c:v>
                </c:pt>
                <c:pt idx="4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18-4F91-9A1C-709C8EF20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5249024"/>
        <c:axId val="165339136"/>
      </c:barChart>
      <c:catAx>
        <c:axId val="16524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39136"/>
        <c:crosses val="autoZero"/>
        <c:auto val="1"/>
        <c:lblAlgn val="ctr"/>
        <c:lblOffset val="100"/>
        <c:noMultiLvlLbl val="0"/>
      </c:catAx>
      <c:valAx>
        <c:axId val="16533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24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 Tj" pitchFamily="18" charset="-52"/>
                <a:ea typeface="+mn-ea"/>
                <a:cs typeface="+mn-cs"/>
              </a:defRPr>
            </a:pPr>
            <a:r>
              <a:rPr lang="tg-Cyrl-TJ">
                <a:latin typeface="Times New Roman Tj" pitchFamily="18" charset="-52"/>
              </a:rPr>
              <a:t>Беморшавӣ бо беморихои музмини роххои нафаскашии аввалия ( ба 100 000 ахолӣ)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7932925051035284"/>
          <c:w val="0.93888888888888888"/>
          <c:h val="0.7364195100612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'Беморшавии музрохнафас2020_2023'!$N$3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'Беморшавии музрохнафас2020_2023'!$M$4:$M$9</c:f>
              <c:strCache>
                <c:ptCount val="6"/>
                <c:pt idx="0">
                  <c:v>Ҳамагӣ</c:v>
                </c:pt>
                <c:pt idx="1">
                  <c:v>Душанбе</c:v>
                </c:pt>
                <c:pt idx="2">
                  <c:v>ШНТЧ</c:v>
                </c:pt>
                <c:pt idx="3">
                  <c:v>Сугд</c:v>
                </c:pt>
                <c:pt idx="4">
                  <c:v>Хатлон</c:v>
                </c:pt>
                <c:pt idx="5">
                  <c:v>ВМКБ</c:v>
                </c:pt>
              </c:strCache>
            </c:strRef>
          </c:cat>
          <c:val>
            <c:numRef>
              <c:f>'Беморшавии музрохнафас2020_2023'!$N$4:$N$9</c:f>
              <c:numCache>
                <c:formatCode>0.0</c:formatCode>
                <c:ptCount val="6"/>
                <c:pt idx="0">
                  <c:v>278.24512691114859</c:v>
                </c:pt>
                <c:pt idx="1">
                  <c:v>398.46987567739876</c:v>
                </c:pt>
                <c:pt idx="2">
                  <c:v>154.01533123566946</c:v>
                </c:pt>
                <c:pt idx="3">
                  <c:v>363.05165574557083</c:v>
                </c:pt>
                <c:pt idx="4">
                  <c:v>245.56277484459304</c:v>
                </c:pt>
                <c:pt idx="5">
                  <c:v>480.08619828211692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CC-47B4-B308-D56983E1B55F}"/>
            </c:ext>
          </c:extLst>
        </c:ser>
        <c:ser>
          <c:idx val="1"/>
          <c:order val="1"/>
          <c:tx>
            <c:strRef>
              <c:f>'Беморшавии музрохнафас2020_2023'!$O$3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'Беморшавии музрохнафас2020_2023'!$M$4:$M$9</c:f>
              <c:strCache>
                <c:ptCount val="6"/>
                <c:pt idx="0">
                  <c:v>Ҳамагӣ</c:v>
                </c:pt>
                <c:pt idx="1">
                  <c:v>Душанбе</c:v>
                </c:pt>
                <c:pt idx="2">
                  <c:v>ШНТЧ</c:v>
                </c:pt>
                <c:pt idx="3">
                  <c:v>Сугд</c:v>
                </c:pt>
                <c:pt idx="4">
                  <c:v>Хатлон</c:v>
                </c:pt>
                <c:pt idx="5">
                  <c:v>ВМКБ</c:v>
                </c:pt>
              </c:strCache>
            </c:strRef>
          </c:cat>
          <c:val>
            <c:numRef>
              <c:f>'Беморшавии музрохнафас2020_2023'!$O$4:$O$9</c:f>
              <c:numCache>
                <c:formatCode>0.0</c:formatCode>
                <c:ptCount val="6"/>
                <c:pt idx="0">
                  <c:v>183.37393970043755</c:v>
                </c:pt>
                <c:pt idx="1">
                  <c:v>266.92336886446981</c:v>
                </c:pt>
                <c:pt idx="2">
                  <c:v>121.35549036269191</c:v>
                </c:pt>
                <c:pt idx="3">
                  <c:v>222.68966164226759</c:v>
                </c:pt>
                <c:pt idx="4">
                  <c:v>161.63751478243603</c:v>
                </c:pt>
                <c:pt idx="5">
                  <c:v>161.8292374396957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CC-47B4-B308-D56983E1B55F}"/>
            </c:ext>
          </c:extLst>
        </c:ser>
        <c:ser>
          <c:idx val="2"/>
          <c:order val="2"/>
          <c:tx>
            <c:strRef>
              <c:f>'Беморшавии музрохнафас2020_2023'!$P$3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'Беморшавии музрохнафас2020_2023'!$M$4:$M$9</c:f>
              <c:strCache>
                <c:ptCount val="6"/>
                <c:pt idx="0">
                  <c:v>Ҳамагӣ</c:v>
                </c:pt>
                <c:pt idx="1">
                  <c:v>Душанбе</c:v>
                </c:pt>
                <c:pt idx="2">
                  <c:v>ШНТЧ</c:v>
                </c:pt>
                <c:pt idx="3">
                  <c:v>Сугд</c:v>
                </c:pt>
                <c:pt idx="4">
                  <c:v>Хатлон</c:v>
                </c:pt>
                <c:pt idx="5">
                  <c:v>ВМКБ</c:v>
                </c:pt>
              </c:strCache>
            </c:strRef>
          </c:cat>
          <c:val>
            <c:numRef>
              <c:f>'Беморшавии музрохнафас2020_2023'!$P$4:$P$9</c:f>
              <c:numCache>
                <c:formatCode>0.0</c:formatCode>
                <c:ptCount val="6"/>
                <c:pt idx="0">
                  <c:v>166.9504938593152</c:v>
                </c:pt>
                <c:pt idx="1">
                  <c:v>266.05580320290574</c:v>
                </c:pt>
                <c:pt idx="2">
                  <c:v>90.30951147123946</c:v>
                </c:pt>
                <c:pt idx="3">
                  <c:v>200.92029927289332</c:v>
                </c:pt>
                <c:pt idx="4">
                  <c:v>152.32733994286676</c:v>
                </c:pt>
                <c:pt idx="5">
                  <c:v>158.87445887445887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CC-47B4-B308-D56983E1B55F}"/>
            </c:ext>
          </c:extLst>
        </c:ser>
        <c:ser>
          <c:idx val="3"/>
          <c:order val="3"/>
          <c:tx>
            <c:strRef>
              <c:f>'Беморшавии музрохнафас2020_2023'!$Q$3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'Беморшавии музрохнафас2020_2023'!$M$4:$M$9</c:f>
              <c:strCache>
                <c:ptCount val="6"/>
                <c:pt idx="0">
                  <c:v>Ҳамагӣ</c:v>
                </c:pt>
                <c:pt idx="1">
                  <c:v>Душанбе</c:v>
                </c:pt>
                <c:pt idx="2">
                  <c:v>ШНТЧ</c:v>
                </c:pt>
                <c:pt idx="3">
                  <c:v>Сугд</c:v>
                </c:pt>
                <c:pt idx="4">
                  <c:v>Хатлон</c:v>
                </c:pt>
                <c:pt idx="5">
                  <c:v>ВМКБ</c:v>
                </c:pt>
              </c:strCache>
            </c:strRef>
          </c:cat>
          <c:val>
            <c:numRef>
              <c:f>'Беморшавии музрохнафас2020_2023'!$Q$4:$Q$9</c:f>
              <c:numCache>
                <c:formatCode>0.0</c:formatCode>
                <c:ptCount val="6"/>
                <c:pt idx="0">
                  <c:v>181.74620204231323</c:v>
                </c:pt>
                <c:pt idx="1">
                  <c:v>208.27142149579001</c:v>
                </c:pt>
                <c:pt idx="2">
                  <c:v>114.38262590097517</c:v>
                </c:pt>
                <c:pt idx="3">
                  <c:v>217.74561804067582</c:v>
                </c:pt>
                <c:pt idx="4">
                  <c:v>188.28757727688497</c:v>
                </c:pt>
                <c:pt idx="5">
                  <c:v>116.88311688311688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CC-47B4-B308-D56983E1B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0"/>
        <c:overlap val="-8"/>
        <c:axId val="174966784"/>
        <c:axId val="173191680"/>
      </c:barChart>
      <c:catAx>
        <c:axId val="1749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91680"/>
        <c:crosses val="autoZero"/>
        <c:auto val="1"/>
        <c:lblAlgn val="ctr"/>
        <c:lblOffset val="100"/>
        <c:noMultiLvlLbl val="0"/>
      </c:catAx>
      <c:valAx>
        <c:axId val="1731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496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СТЕПС, ухудшение показателей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Лист1!$A$164:$A$169</c:f>
              <c:strCache>
                <c:ptCount val="6"/>
                <c:pt idx="0">
                  <c:v>ожирение</c:v>
                </c:pt>
                <c:pt idx="1">
                  <c:v>избыточная масса тела</c:v>
                </c:pt>
                <c:pt idx="2">
                  <c:v>ожирение+избыт. масса тела</c:v>
                </c:pt>
                <c:pt idx="3">
                  <c:v>гиперхолестеринэмия</c:v>
                </c:pt>
                <c:pt idx="4">
                  <c:v>гликемия натощак</c:v>
                </c:pt>
                <c:pt idx="5">
                  <c:v>повыш глюкоза натощак</c:v>
                </c:pt>
              </c:strCache>
            </c:strRef>
          </c:cat>
          <c:val>
            <c:numRef>
              <c:f>Лист1!$B$164:$B$169</c:f>
              <c:numCache>
                <c:formatCode>0.00%</c:formatCode>
                <c:ptCount val="6"/>
                <c:pt idx="0">
                  <c:v>0.13500000000000001</c:v>
                </c:pt>
                <c:pt idx="1">
                  <c:v>0.33200000000000002</c:v>
                </c:pt>
                <c:pt idx="2">
                  <c:v>0.46700000000000003</c:v>
                </c:pt>
                <c:pt idx="3">
                  <c:v>0.104</c:v>
                </c:pt>
                <c:pt idx="4">
                  <c:v>6.5000000000000002E-2</c:v>
                </c:pt>
                <c:pt idx="5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17-4AC6-84D1-4E848F0F14BD}"/>
            </c:ext>
          </c:extLst>
        </c:ser>
        <c:ser>
          <c:idx val="1"/>
          <c:order val="1"/>
          <c:tx>
            <c:strRef>
              <c:f>Лист1!$C$163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Лист1!$A$164:$A$169</c:f>
              <c:strCache>
                <c:ptCount val="6"/>
                <c:pt idx="0">
                  <c:v>ожирение</c:v>
                </c:pt>
                <c:pt idx="1">
                  <c:v>избыточная масса тела</c:v>
                </c:pt>
                <c:pt idx="2">
                  <c:v>ожирение+избыт. масса тела</c:v>
                </c:pt>
                <c:pt idx="3">
                  <c:v>гиперхолестеринэмия</c:v>
                </c:pt>
                <c:pt idx="4">
                  <c:v>гликемия натощак</c:v>
                </c:pt>
                <c:pt idx="5">
                  <c:v>повыш глюкоза натощак</c:v>
                </c:pt>
              </c:strCache>
            </c:strRef>
          </c:cat>
          <c:val>
            <c:numRef>
              <c:f>Лист1!$C$164:$C$169</c:f>
              <c:numCache>
                <c:formatCode>0.00%</c:formatCode>
                <c:ptCount val="6"/>
                <c:pt idx="0">
                  <c:v>0.16900000000000001</c:v>
                </c:pt>
                <c:pt idx="1">
                  <c:v>0.33900000000000002</c:v>
                </c:pt>
                <c:pt idx="2">
                  <c:v>0.50800000000000001</c:v>
                </c:pt>
                <c:pt idx="3">
                  <c:v>0.13500000000000001</c:v>
                </c:pt>
                <c:pt idx="4">
                  <c:v>0.10199999999999999</c:v>
                </c:pt>
                <c:pt idx="5">
                  <c:v>6.9000000000000006E-2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17-4AC6-84D1-4E848F0F1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09248"/>
        <c:axId val="74443008"/>
      </c:barChart>
      <c:catAx>
        <c:axId val="1139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43008"/>
        <c:crosses val="autoZero"/>
        <c:auto val="1"/>
        <c:lblAlgn val="ctr"/>
        <c:lblOffset val="100"/>
        <c:noMultiLvlLbl val="0"/>
      </c:catAx>
      <c:valAx>
        <c:axId val="7444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09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Беморшавии аввалияи беморихои роххои нафаскаши ( ба 100 000 ахоли)</a:t>
            </a:r>
            <a:endParaRPr lang="en-US"/>
          </a:p>
        </c:rich>
      </c:tx>
      <c:layout>
        <c:manualLayout>
          <c:xMode val="edge"/>
          <c:yMode val="edge"/>
          <c:x val="0.17417068012129552"/>
          <c:y val="2.32558139534883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'[2]Беморш аввалия роххои нафаскаши'!$K$2:$N$2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'[2]Беморш аввалия роххои нафаскаши'!$K$3:$N$3</c:f>
              <c:numCache>
                <c:formatCode>0.0</c:formatCode>
                <c:ptCount val="4"/>
                <c:pt idx="0" formatCode="General">
                  <c:v>4628.8</c:v>
                </c:pt>
                <c:pt idx="1">
                  <c:v>3975</c:v>
                </c:pt>
                <c:pt idx="2" formatCode="General">
                  <c:v>3361.3</c:v>
                </c:pt>
                <c:pt idx="3" formatCode="General">
                  <c:v>3589.6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B2-4C7A-A4A1-BE8A1DA580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353856"/>
        <c:axId val="173193408"/>
      </c:barChart>
      <c:catAx>
        <c:axId val="1753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93408"/>
        <c:crosses val="autoZero"/>
        <c:auto val="1"/>
        <c:lblAlgn val="ctr"/>
        <c:lblOffset val="100"/>
        <c:noMultiLvlLbl val="0"/>
      </c:catAx>
      <c:valAx>
        <c:axId val="1731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кӯдакон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'32 заб дыхания'!$C$18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'32 заб дыхания'!$B$19:$B$21</c:f>
              <c:strCache>
                <c:ptCount val="3"/>
                <c:pt idx="0">
                  <c:v>БШРН</c:v>
                </c:pt>
                <c:pt idx="1">
                  <c:v>Илтихоби шуш</c:v>
                </c:pt>
                <c:pt idx="2">
                  <c:v>Фавт</c:v>
                </c:pt>
              </c:strCache>
            </c:strRef>
          </c:cat>
          <c:val>
            <c:numRef>
              <c:f>'32 заб дыхания'!$C$19:$C$21</c:f>
              <c:numCache>
                <c:formatCode>General</c:formatCode>
                <c:ptCount val="3"/>
                <c:pt idx="0">
                  <c:v>315216</c:v>
                </c:pt>
                <c:pt idx="1">
                  <c:v>8275</c:v>
                </c:pt>
                <c:pt idx="2">
                  <c:v>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62-4BC9-B8EC-0D38A4FFC86F}"/>
            </c:ext>
          </c:extLst>
        </c:ser>
        <c:ser>
          <c:idx val="1"/>
          <c:order val="1"/>
          <c:tx>
            <c:strRef>
              <c:f>'32 заб дыхания'!$D$18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'32 заб дыхания'!$B$19:$B$21</c:f>
              <c:strCache>
                <c:ptCount val="3"/>
                <c:pt idx="0">
                  <c:v>БШРН</c:v>
                </c:pt>
                <c:pt idx="1">
                  <c:v>Илтихоби шуш</c:v>
                </c:pt>
                <c:pt idx="2">
                  <c:v>Фавт</c:v>
                </c:pt>
              </c:strCache>
            </c:strRef>
          </c:cat>
          <c:val>
            <c:numRef>
              <c:f>'32 заб дыхания'!$D$19:$D$21</c:f>
              <c:numCache>
                <c:formatCode>General</c:formatCode>
                <c:ptCount val="3"/>
                <c:pt idx="0">
                  <c:v>339592</c:v>
                </c:pt>
                <c:pt idx="1">
                  <c:v>10850</c:v>
                </c:pt>
                <c:pt idx="2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62-4BC9-B8EC-0D38A4FFC8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5355392"/>
        <c:axId val="175071232"/>
      </c:barChart>
      <c:catAx>
        <c:axId val="17535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071232"/>
        <c:crosses val="autoZero"/>
        <c:auto val="1"/>
        <c:lblAlgn val="ctr"/>
        <c:lblOffset val="100"/>
        <c:noMultiLvlLbl val="0"/>
      </c:catAx>
      <c:valAx>
        <c:axId val="175071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3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маъюбшавӣ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'32 заб дыхания'!$B$139</c:f>
              <c:strCache>
                <c:ptCount val="1"/>
                <c:pt idx="0">
                  <c:v>умумӣ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 заб дыхания'!$C$138:$F$138</c:f>
              <c:strCache>
                <c:ptCount val="4"/>
                <c:pt idx="0">
                  <c:v>с. 2021</c:v>
                </c:pt>
                <c:pt idx="1">
                  <c:v>с. 2022</c:v>
                </c:pt>
                <c:pt idx="2">
                  <c:v>с.2023</c:v>
                </c:pt>
                <c:pt idx="3">
                  <c:v>с.2024</c:v>
                </c:pt>
              </c:strCache>
            </c:strRef>
          </c:cat>
          <c:val>
            <c:numRef>
              <c:f>'32 заб дыхания'!$C$139:$F$139</c:f>
              <c:numCache>
                <c:formatCode>General</c:formatCode>
                <c:ptCount val="4"/>
                <c:pt idx="0">
                  <c:v>2383</c:v>
                </c:pt>
                <c:pt idx="1">
                  <c:v>2889</c:v>
                </c:pt>
                <c:pt idx="2">
                  <c:v>2206</c:v>
                </c:pt>
                <c:pt idx="3">
                  <c:v>2422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2-4FEF-B805-CCF9425E1C7A}"/>
            </c:ext>
          </c:extLst>
        </c:ser>
        <c:ser>
          <c:idx val="1"/>
          <c:order val="1"/>
          <c:tx>
            <c:strRef>
              <c:f>'32 заб дыхания'!$B$140</c:f>
              <c:strCache>
                <c:ptCount val="1"/>
                <c:pt idx="0">
                  <c:v>аввалия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 заб дыхания'!$C$138:$F$138</c:f>
              <c:strCache>
                <c:ptCount val="4"/>
                <c:pt idx="0">
                  <c:v>с. 2021</c:v>
                </c:pt>
                <c:pt idx="1">
                  <c:v>с. 2022</c:v>
                </c:pt>
                <c:pt idx="2">
                  <c:v>с.2023</c:v>
                </c:pt>
                <c:pt idx="3">
                  <c:v>с.2024</c:v>
                </c:pt>
              </c:strCache>
            </c:strRef>
          </c:cat>
          <c:val>
            <c:numRef>
              <c:f>'32 заб дыхания'!$C$140:$F$140</c:f>
              <c:numCache>
                <c:formatCode>General</c:formatCode>
                <c:ptCount val="4"/>
                <c:pt idx="0">
                  <c:v>198</c:v>
                </c:pt>
                <c:pt idx="1">
                  <c:v>168</c:v>
                </c:pt>
                <c:pt idx="2">
                  <c:v>154</c:v>
                </c:pt>
                <c:pt idx="3">
                  <c:v>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82-4FEF-B805-CCF9425E1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218688"/>
        <c:axId val="175072960"/>
        <c:axId val="0"/>
      </c:bar3DChart>
      <c:catAx>
        <c:axId val="1752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072960"/>
        <c:crosses val="autoZero"/>
        <c:auto val="1"/>
        <c:lblAlgn val="ctr"/>
        <c:lblOffset val="100"/>
        <c:noMultiLvlLbl val="0"/>
      </c:catAx>
      <c:valAx>
        <c:axId val="1750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4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'32 заб дыхания'!$C$142</c:f>
              <c:strCache>
                <c:ptCount val="1"/>
                <c:pt idx="0">
                  <c:v>с. 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A1-40F2-B492-6CE4370AE8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A1-40F2-B492-6CE4370AE8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A1-40F2-B492-6CE4370AE882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1-40F2-B492-6CE4370AE88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A1-40F2-B492-6CE4370AE88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'32 заб дыхания'!$B$143:$B$145</c:f>
              <c:strCache>
                <c:ptCount val="2"/>
                <c:pt idx="0">
                  <c:v>фавти умумиӣ</c:v>
                </c:pt>
                <c:pt idx="1">
                  <c:v>аз бемориҳои системаи нафаскашӣ</c:v>
                </c:pt>
              </c:strCache>
            </c:strRef>
          </c:cat>
          <c:val>
            <c:numRef>
              <c:f>'32 заб дыхания'!$C$143:$C$145</c:f>
              <c:numCache>
                <c:formatCode>General</c:formatCode>
                <c:ptCount val="3"/>
                <c:pt idx="0">
                  <c:v>31455</c:v>
                </c:pt>
                <c:pt idx="1">
                  <c:v>2195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A1-40F2-B492-6CE4370AE88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узвҳои</a:t>
            </a:r>
            <a:r>
              <a:rPr lang="ru-RU" dirty="0"/>
              <a:t> </a:t>
            </a:r>
            <a:r>
              <a:rPr lang="ru-RU" dirty="0" err="1"/>
              <a:t>ҳозима</a:t>
            </a:r>
            <a:r>
              <a:rPr lang="ru-RU" dirty="0"/>
              <a:t>, ба 100 </a:t>
            </a:r>
            <a:r>
              <a:rPr lang="ru-RU" dirty="0" err="1"/>
              <a:t>ҳ.а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'32 хозима'!$A$5</c:f>
              <c:strCache>
                <c:ptCount val="1"/>
                <c:pt idx="0">
                  <c:v>узвҳои ҳозима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 хозима'!$B$3:$H$4</c:f>
              <c:strCache>
                <c:ptCount val="7"/>
                <c:pt idx="0">
                  <c:v>с. 1990</c:v>
                </c:pt>
                <c:pt idx="1">
                  <c:v>с. 2000</c:v>
                </c:pt>
                <c:pt idx="2">
                  <c:v>с. 2010</c:v>
                </c:pt>
                <c:pt idx="3">
                  <c:v>с. 2021</c:v>
                </c:pt>
                <c:pt idx="4">
                  <c:v>с. 2022</c:v>
                </c:pt>
                <c:pt idx="5">
                  <c:v>с. 2023</c:v>
                </c:pt>
                <c:pt idx="6">
                  <c:v>с. 2024</c:v>
                </c:pt>
              </c:strCache>
            </c:strRef>
          </c:cat>
          <c:val>
            <c:numRef>
              <c:f>'32 хозима'!$B$5:$H$5</c:f>
              <c:numCache>
                <c:formatCode>General</c:formatCode>
                <c:ptCount val="7"/>
                <c:pt idx="0">
                  <c:v>4700</c:v>
                </c:pt>
                <c:pt idx="1">
                  <c:v>2948.5</c:v>
                </c:pt>
                <c:pt idx="2">
                  <c:v>3419.2</c:v>
                </c:pt>
                <c:pt idx="3">
                  <c:v>2004.3</c:v>
                </c:pt>
                <c:pt idx="4">
                  <c:v>2081.4</c:v>
                </c:pt>
                <c:pt idx="5">
                  <c:v>2001</c:v>
                </c:pt>
                <c:pt idx="6">
                  <c:v>2010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B9-4123-9E8F-67774247C3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476736"/>
        <c:axId val="175076992"/>
        <c:axId val="0"/>
      </c:bar3DChart>
      <c:catAx>
        <c:axId val="1754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076992"/>
        <c:crosses val="autoZero"/>
        <c:auto val="1"/>
        <c:lblAlgn val="ctr"/>
        <c:lblOffset val="100"/>
        <c:noMultiLvlLbl val="0"/>
      </c:catAx>
      <c:valAx>
        <c:axId val="1750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7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Кӯдакон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'32 хозима'!$B$20</c:f>
              <c:strCache>
                <c:ptCount val="1"/>
                <c:pt idx="0">
                  <c:v>шумора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 хозима'!$C$19:$D$19</c:f>
              <c:strCache>
                <c:ptCount val="2"/>
                <c:pt idx="0">
                  <c:v>с. 2023</c:v>
                </c:pt>
                <c:pt idx="1">
                  <c:v>с. 2024</c:v>
                </c:pt>
              </c:strCache>
            </c:strRef>
          </c:cat>
          <c:val>
            <c:numRef>
              <c:f>'32 хозима'!$C$20:$D$20</c:f>
              <c:numCache>
                <c:formatCode>General</c:formatCode>
                <c:ptCount val="2"/>
                <c:pt idx="0">
                  <c:v>70985</c:v>
                </c:pt>
                <c:pt idx="1">
                  <c:v>82244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C8-4A7D-8EB6-B77C972A42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478784"/>
        <c:axId val="175078720"/>
      </c:barChart>
      <c:lineChart>
        <c:grouping val="standard"/>
        <c:varyColors val="0"/>
        <c:ser>
          <c:idx val="1"/>
          <c:order val="1"/>
          <c:tx>
            <c:strRef>
              <c:f>'32 хозима'!$B$21</c:f>
              <c:strCache>
                <c:ptCount val="1"/>
                <c:pt idx="0">
                  <c:v>фавт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 хозима'!$C$19:$D$19</c:f>
              <c:strCache>
                <c:ptCount val="2"/>
                <c:pt idx="0">
                  <c:v>с. 2023</c:v>
                </c:pt>
                <c:pt idx="1">
                  <c:v>с. 2024</c:v>
                </c:pt>
              </c:strCache>
            </c:strRef>
          </c:cat>
          <c:val>
            <c:numRef>
              <c:f>'32 хозима'!$C$21:$D$21</c:f>
              <c:numCache>
                <c:formatCode>General</c:formatCode>
                <c:ptCount val="2"/>
                <c:pt idx="0">
                  <c:v>43</c:v>
                </c:pt>
                <c:pt idx="1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C8-4A7D-8EB6-B77C972A4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480320"/>
        <c:axId val="175251456"/>
      </c:lineChart>
      <c:catAx>
        <c:axId val="1754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078720"/>
        <c:crosses val="autoZero"/>
        <c:auto val="1"/>
        <c:lblAlgn val="ctr"/>
        <c:lblOffset val="100"/>
        <c:noMultiLvlLbl val="0"/>
      </c:catAx>
      <c:valAx>
        <c:axId val="17507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78784"/>
        <c:crosses val="autoZero"/>
        <c:crossBetween val="between"/>
      </c:valAx>
      <c:valAx>
        <c:axId val="175251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80320"/>
        <c:crosses val="max"/>
        <c:crossBetween val="between"/>
      </c:valAx>
      <c:catAx>
        <c:axId val="17548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251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4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'32 хозима'!$B$31</c:f>
              <c:strCache>
                <c:ptCount val="1"/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DE-4C6E-8854-F5807A3DB1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DE-4C6E-8854-F5807A3DB18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DE-4C6E-8854-F5807A3DB18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DE-4C6E-8854-F5807A3DB1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'32 хозима'!$C$29:$J$30</c:f>
              <c:multiLvlStrCache>
                <c:ptCount val="8"/>
                <c:lvl>
                  <c:pt idx="0">
                    <c:v>калон</c:v>
                  </c:pt>
                  <c:pt idx="1">
                    <c:v>кудак</c:v>
                  </c:pt>
                  <c:pt idx="2">
                    <c:v>калон</c:v>
                  </c:pt>
                  <c:pt idx="3">
                    <c:v>кудак</c:v>
                  </c:pt>
                  <c:pt idx="4">
                    <c:v>калон</c:v>
                  </c:pt>
                  <c:pt idx="5">
                    <c:v>кудак</c:v>
                  </c:pt>
                  <c:pt idx="6">
                    <c:v>калон</c:v>
                  </c:pt>
                  <c:pt idx="7">
                    <c:v>кудак</c:v>
                  </c:pt>
                </c:lvl>
                <c:lvl>
                  <c:pt idx="0">
                    <c:v>Соли 2021</c:v>
                  </c:pt>
                  <c:pt idx="2">
                    <c:v>Соли 2022</c:v>
                  </c:pt>
                  <c:pt idx="4">
                    <c:v>Соли 2023</c:v>
                  </c:pt>
                  <c:pt idx="6">
                    <c:v>Соли 2024</c:v>
                  </c:pt>
                </c:lvl>
              </c:multiLvlStrCache>
            </c:multiLvlStrRef>
          </c:cat>
          <c:val>
            <c:numRef>
              <c:f>'32 хозима'!$C$31:$J$31</c:f>
              <c:numCache>
                <c:formatCode>General</c:formatCode>
                <c:ptCount val="8"/>
                <c:pt idx="0">
                  <c:v>1766</c:v>
                </c:pt>
                <c:pt idx="1">
                  <c:v>133</c:v>
                </c:pt>
                <c:pt idx="2">
                  <c:v>1655</c:v>
                </c:pt>
                <c:pt idx="3">
                  <c:v>200</c:v>
                </c:pt>
                <c:pt idx="4">
                  <c:v>1564</c:v>
                </c:pt>
                <c:pt idx="5">
                  <c:v>190</c:v>
                </c:pt>
                <c:pt idx="6">
                  <c:v>1731</c:v>
                </c:pt>
                <c:pt idx="7">
                  <c:v>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DE-4C6E-8854-F5807A3DB1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575040"/>
        <c:axId val="175253184"/>
        <c:axId val="0"/>
      </c:bar3DChart>
      <c:catAx>
        <c:axId val="1755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53184"/>
        <c:crosses val="autoZero"/>
        <c:auto val="1"/>
        <c:lblAlgn val="ctr"/>
        <c:lblOffset val="100"/>
        <c:noMultiLvlLbl val="0"/>
      </c:catAx>
      <c:valAx>
        <c:axId val="1752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7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узвҳои ҳозима дар сохтори фавт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70-49D6-B1C8-4C2852CD8D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70-49D6-B1C8-4C2852CD8D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70-49D6-B1C8-4C2852CD8D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'32 хозима'!$B$43:$B$44</c:f>
              <c:strCache>
                <c:ptCount val="2"/>
                <c:pt idx="0">
                  <c:v>фавти умумӣ</c:v>
                </c:pt>
                <c:pt idx="1">
                  <c:v>узвҳои ҳозима</c:v>
                </c:pt>
              </c:strCache>
            </c:strRef>
          </c:cat>
          <c:val>
            <c:numRef>
              <c:f>'32 хозима'!$C$43:$C$44</c:f>
              <c:numCache>
                <c:formatCode>General</c:formatCode>
                <c:ptCount val="2"/>
                <c:pt idx="0">
                  <c:v>31400</c:v>
                </c:pt>
                <c:pt idx="1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70-49D6-B1C8-4C2852CD8D1B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'34 рагу дил'!$C$5</c:f>
              <c:strCache>
                <c:ptCount val="1"/>
                <c:pt idx="0">
                  <c:v>с.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'34 рагу дил'!$B$6:$B$7</c:f>
              <c:strCache>
                <c:ptCount val="2"/>
                <c:pt idx="0">
                  <c:v>аввалия</c:v>
                </c:pt>
                <c:pt idx="1">
                  <c:v>умумӣ</c:v>
                </c:pt>
              </c:strCache>
            </c:strRef>
          </c:cat>
          <c:val>
            <c:numRef>
              <c:f>'34 рагу дил'!$C$6:$C$7</c:f>
              <c:numCache>
                <c:formatCode>General</c:formatCode>
                <c:ptCount val="2"/>
                <c:pt idx="0">
                  <c:v>15930</c:v>
                </c:pt>
                <c:pt idx="1">
                  <c:v>191951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F6-4772-9982-0AD6F074B410}"/>
            </c:ext>
          </c:extLst>
        </c:ser>
        <c:ser>
          <c:idx val="1"/>
          <c:order val="1"/>
          <c:tx>
            <c:strRef>
              <c:f>'34 рагу дил'!$D$5</c:f>
              <c:strCache>
                <c:ptCount val="1"/>
                <c:pt idx="0">
                  <c:v>с.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'34 рагу дил'!$B$6:$B$7</c:f>
              <c:strCache>
                <c:ptCount val="2"/>
                <c:pt idx="0">
                  <c:v>аввалия</c:v>
                </c:pt>
                <c:pt idx="1">
                  <c:v>умумӣ</c:v>
                </c:pt>
              </c:strCache>
            </c:strRef>
          </c:cat>
          <c:val>
            <c:numRef>
              <c:f>'34 рагу дил'!$D$6:$D$7</c:f>
              <c:numCache>
                <c:formatCode>General</c:formatCode>
                <c:ptCount val="2"/>
                <c:pt idx="0">
                  <c:v>18397</c:v>
                </c:pt>
                <c:pt idx="1">
                  <c:v>200656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F6-4772-9982-0AD6F074B410}"/>
            </c:ext>
          </c:extLst>
        </c:ser>
        <c:ser>
          <c:idx val="2"/>
          <c:order val="2"/>
          <c:tx>
            <c:strRef>
              <c:f>'34 рагу дил'!$E$5</c:f>
              <c:strCache>
                <c:ptCount val="1"/>
                <c:pt idx="0">
                  <c:v>с.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'34 рагу дил'!$B$6:$B$7</c:f>
              <c:strCache>
                <c:ptCount val="2"/>
                <c:pt idx="0">
                  <c:v>аввалия</c:v>
                </c:pt>
                <c:pt idx="1">
                  <c:v>умумӣ</c:v>
                </c:pt>
              </c:strCache>
            </c:strRef>
          </c:cat>
          <c:val>
            <c:numRef>
              <c:f>'34 рагу дил'!$E$6:$E$7</c:f>
              <c:numCache>
                <c:formatCode>General</c:formatCode>
                <c:ptCount val="2"/>
                <c:pt idx="0">
                  <c:v>16296</c:v>
                </c:pt>
                <c:pt idx="1">
                  <c:v>218340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F6-4772-9982-0AD6F074B410}"/>
            </c:ext>
          </c:extLst>
        </c:ser>
        <c:ser>
          <c:idx val="3"/>
          <c:order val="3"/>
          <c:tx>
            <c:strRef>
              <c:f>'34 рагу дил'!$F$5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'34 рагу дил'!$B$6:$B$7</c:f>
              <c:strCache>
                <c:ptCount val="2"/>
                <c:pt idx="0">
                  <c:v>аввалия</c:v>
                </c:pt>
                <c:pt idx="1">
                  <c:v>умумӣ</c:v>
                </c:pt>
              </c:strCache>
            </c:strRef>
          </c:cat>
          <c:val>
            <c:numRef>
              <c:f>'34 рагу дил'!$F$6:$F$7</c:f>
              <c:numCache>
                <c:formatCode>General</c:formatCode>
                <c:ptCount val="2"/>
                <c:pt idx="0">
                  <c:v>17269</c:v>
                </c:pt>
                <c:pt idx="1">
                  <c:v>239547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F6-4772-9982-0AD6F074B410}"/>
            </c:ext>
          </c:extLst>
        </c:ser>
        <c:ser>
          <c:idx val="4"/>
          <c:order val="4"/>
          <c:tx>
            <c:strRef>
              <c:f>'34 рагу дил'!$G$5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'34 рагу дил'!$B$6:$B$7</c:f>
              <c:strCache>
                <c:ptCount val="2"/>
                <c:pt idx="0">
                  <c:v>аввалия</c:v>
                </c:pt>
                <c:pt idx="1">
                  <c:v>умумӣ</c:v>
                </c:pt>
              </c:strCache>
            </c:strRef>
          </c:cat>
          <c:val>
            <c:numRef>
              <c:f>'34 рагу дил'!$G$6:$G$7</c:f>
              <c:numCache>
                <c:formatCode>General</c:formatCode>
                <c:ptCount val="2"/>
                <c:pt idx="0">
                  <c:v>16080</c:v>
                </c:pt>
                <c:pt idx="1">
                  <c:v>260010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F6-4772-9982-0AD6F074B4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6090112"/>
        <c:axId val="175256640"/>
      </c:barChart>
      <c:catAx>
        <c:axId val="1760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56640"/>
        <c:crosses val="autoZero"/>
        <c:auto val="1"/>
        <c:lblAlgn val="ctr"/>
        <c:lblOffset val="100"/>
        <c:noMultiLvlLbl val="0"/>
      </c:catAx>
      <c:valAx>
        <c:axId val="175256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0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Маъюбшавии умумӣ ва аввалия аз бемориҳои дилу рагҳо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 рагу дил'!$B$30</c:f>
              <c:strCache>
                <c:ptCount val="1"/>
                <c:pt idx="0">
                  <c:v>умумӣ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'33 рагу дил'!$C$28:$J$29</c:f>
              <c:multiLvlStrCache>
                <c:ptCount val="8"/>
                <c:lvl>
                  <c:pt idx="0">
                    <c:v>калон</c:v>
                  </c:pt>
                  <c:pt idx="1">
                    <c:v>кудак</c:v>
                  </c:pt>
                  <c:pt idx="2">
                    <c:v>калон</c:v>
                  </c:pt>
                  <c:pt idx="3">
                    <c:v>кудак</c:v>
                  </c:pt>
                  <c:pt idx="4">
                    <c:v>калон</c:v>
                  </c:pt>
                  <c:pt idx="5">
                    <c:v>кудак</c:v>
                  </c:pt>
                  <c:pt idx="6">
                    <c:v>калон</c:v>
                  </c:pt>
                  <c:pt idx="7">
                    <c:v>кудак</c:v>
                  </c:pt>
                </c:lvl>
                <c:lvl>
                  <c:pt idx="0">
                    <c:v>Соли 2021</c:v>
                  </c:pt>
                  <c:pt idx="2">
                    <c:v>Соли 2022</c:v>
                  </c:pt>
                  <c:pt idx="4">
                    <c:v>Соли 2023</c:v>
                  </c:pt>
                  <c:pt idx="6">
                    <c:v>Соли 2024</c:v>
                  </c:pt>
                </c:lvl>
              </c:multiLvlStrCache>
            </c:multiLvlStrRef>
          </c:cat>
          <c:val>
            <c:numRef>
              <c:f>'33 рагу дил'!$C$30:$J$30</c:f>
              <c:numCache>
                <c:formatCode>General</c:formatCode>
                <c:ptCount val="8"/>
                <c:pt idx="0">
                  <c:v>9622</c:v>
                </c:pt>
                <c:pt idx="1">
                  <c:v>1501</c:v>
                </c:pt>
                <c:pt idx="2">
                  <c:v>9328</c:v>
                </c:pt>
                <c:pt idx="3">
                  <c:v>1746</c:v>
                </c:pt>
                <c:pt idx="4">
                  <c:v>9575</c:v>
                </c:pt>
                <c:pt idx="5">
                  <c:v>1485</c:v>
                </c:pt>
                <c:pt idx="6">
                  <c:v>10022</c:v>
                </c:pt>
                <c:pt idx="7">
                  <c:v>1532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47-47D8-B5D6-5981053EB664}"/>
            </c:ext>
          </c:extLst>
        </c:ser>
        <c:ser>
          <c:idx val="1"/>
          <c:order val="1"/>
          <c:tx>
            <c:strRef>
              <c:f>'33 рагу дил'!$B$31</c:f>
              <c:strCache>
                <c:ptCount val="1"/>
                <c:pt idx="0">
                  <c:v>аввалия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'33 рагу дил'!$C$28:$J$29</c:f>
              <c:multiLvlStrCache>
                <c:ptCount val="8"/>
                <c:lvl>
                  <c:pt idx="0">
                    <c:v>калон</c:v>
                  </c:pt>
                  <c:pt idx="1">
                    <c:v>кудак</c:v>
                  </c:pt>
                  <c:pt idx="2">
                    <c:v>калон</c:v>
                  </c:pt>
                  <c:pt idx="3">
                    <c:v>кудак</c:v>
                  </c:pt>
                  <c:pt idx="4">
                    <c:v>калон</c:v>
                  </c:pt>
                  <c:pt idx="5">
                    <c:v>кудак</c:v>
                  </c:pt>
                  <c:pt idx="6">
                    <c:v>калон</c:v>
                  </c:pt>
                  <c:pt idx="7">
                    <c:v>кудак</c:v>
                  </c:pt>
                </c:lvl>
                <c:lvl>
                  <c:pt idx="0">
                    <c:v>Соли 2021</c:v>
                  </c:pt>
                  <c:pt idx="2">
                    <c:v>Соли 2022</c:v>
                  </c:pt>
                  <c:pt idx="4">
                    <c:v>Соли 2023</c:v>
                  </c:pt>
                  <c:pt idx="6">
                    <c:v>Соли 2024</c:v>
                  </c:pt>
                </c:lvl>
              </c:multiLvlStrCache>
            </c:multiLvlStrRef>
          </c:cat>
          <c:val>
            <c:numRef>
              <c:f>'33 рагу дил'!$C$31:$J$31</c:f>
              <c:numCache>
                <c:formatCode>General</c:formatCode>
                <c:ptCount val="8"/>
                <c:pt idx="0">
                  <c:v>600</c:v>
                </c:pt>
                <c:pt idx="2">
                  <c:v>529</c:v>
                </c:pt>
                <c:pt idx="4">
                  <c:v>418</c:v>
                </c:pt>
                <c:pt idx="6">
                  <c:v>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47-47D8-B5D6-5981053EB6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960064"/>
        <c:axId val="175258368"/>
      </c:barChart>
      <c:catAx>
        <c:axId val="1759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58368"/>
        <c:crosses val="autoZero"/>
        <c:auto val="1"/>
        <c:lblAlgn val="ctr"/>
        <c:lblOffset val="100"/>
        <c:noMultiLvlLbl val="0"/>
      </c:catAx>
      <c:valAx>
        <c:axId val="17525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6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Давомнокии</a:t>
            </a:r>
            <a:r>
              <a:rPr lang="ru-RU" baseline="0" dirty="0"/>
              <a:t> </a:t>
            </a:r>
            <a:r>
              <a:rPr lang="ru-RU" baseline="0" dirty="0" err="1"/>
              <a:t>пешбинишавандаи</a:t>
            </a:r>
            <a:r>
              <a:rPr lang="ru-RU" baseline="0" dirty="0"/>
              <a:t> </a:t>
            </a:r>
            <a:r>
              <a:rPr lang="tg-Cyrl-TJ" baseline="0" dirty="0"/>
              <a:t>ҳаёт</a:t>
            </a:r>
            <a:endParaRPr lang="ru-RU" dirty="0"/>
          </a:p>
        </c:rich>
      </c:tx>
      <c:layout>
        <c:manualLayout>
          <c:xMode val="edge"/>
          <c:yMode val="edge"/>
          <c:x val="0.17013521201333814"/>
          <c:y val="2.91464006107739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Лист1!$A$57:$A$62</c:f>
              <c:strCache>
                <c:ptCount val="6"/>
                <c:pt idx="0">
                  <c:v>1990 г.</c:v>
                </c:pt>
                <c:pt idx="1">
                  <c:v>2000 г.</c:v>
                </c:pt>
                <c:pt idx="2">
                  <c:v>2010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</c:strCache>
            </c:strRef>
          </c:cat>
          <c:val>
            <c:numRef>
              <c:f>Лист1!$B$57:$B$62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8-43B2-9B92-190EEF64C714}"/>
            </c:ext>
          </c:extLst>
        </c:ser>
        <c:ser>
          <c:idx val="1"/>
          <c:order val="1"/>
          <c:tx>
            <c:strRef>
              <c:f>Лист1!$C$56</c:f>
              <c:strCache>
                <c:ptCount val="1"/>
                <c:pt idx="0">
                  <c:v>общая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Лист1!$A$57:$A$62</c:f>
              <c:strCache>
                <c:ptCount val="6"/>
                <c:pt idx="0">
                  <c:v>1990 г.</c:v>
                </c:pt>
                <c:pt idx="1">
                  <c:v>2000 г.</c:v>
                </c:pt>
                <c:pt idx="2">
                  <c:v>2010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</c:strCache>
            </c:strRef>
          </c:cat>
          <c:val>
            <c:numRef>
              <c:f>Лист1!$C$57:$C$62</c:f>
              <c:numCache>
                <c:formatCode>General</c:formatCode>
                <c:ptCount val="6"/>
                <c:pt idx="0">
                  <c:v>70.099999999999994</c:v>
                </c:pt>
                <c:pt idx="1">
                  <c:v>68.2</c:v>
                </c:pt>
                <c:pt idx="2">
                  <c:v>72.5</c:v>
                </c:pt>
                <c:pt idx="3">
                  <c:v>73.3</c:v>
                </c:pt>
                <c:pt idx="4">
                  <c:v>76.3</c:v>
                </c:pt>
                <c:pt idx="5">
                  <c:v>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A8-43B2-9B92-190EEF64C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14208"/>
        <c:axId val="74444736"/>
      </c:barChart>
      <c:lineChart>
        <c:grouping val="standard"/>
        <c:varyColors val="0"/>
        <c:ser>
          <c:idx val="2"/>
          <c:order val="2"/>
          <c:tx>
            <c:strRef>
              <c:f>Лист1!$D$56</c:f>
              <c:strCache>
                <c:ptCount val="1"/>
                <c:pt idx="0">
                  <c:v>муж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Лист1!$A$57:$A$62</c:f>
              <c:strCache>
                <c:ptCount val="6"/>
                <c:pt idx="0">
                  <c:v>1990 г.</c:v>
                </c:pt>
                <c:pt idx="1">
                  <c:v>2000 г.</c:v>
                </c:pt>
                <c:pt idx="2">
                  <c:v>2010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</c:strCache>
            </c:strRef>
          </c:cat>
          <c:val>
            <c:numRef>
              <c:f>Лист1!$D$57:$D$62</c:f>
              <c:numCache>
                <c:formatCode>General</c:formatCode>
                <c:ptCount val="6"/>
                <c:pt idx="0">
                  <c:v>67.3</c:v>
                </c:pt>
                <c:pt idx="1">
                  <c:v>66.099999999999994</c:v>
                </c:pt>
                <c:pt idx="2">
                  <c:v>70.8</c:v>
                </c:pt>
                <c:pt idx="3">
                  <c:v>71.8</c:v>
                </c:pt>
                <c:pt idx="4">
                  <c:v>71.8</c:v>
                </c:pt>
                <c:pt idx="5">
                  <c:v>75.2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2A8-43B2-9B92-190EEF64C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14208"/>
        <c:axId val="74444736"/>
      </c:lineChart>
      <c:catAx>
        <c:axId val="11401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44736"/>
        <c:crosses val="autoZero"/>
        <c:auto val="1"/>
        <c:lblAlgn val="ctr"/>
        <c:lblOffset val="100"/>
        <c:noMultiLvlLbl val="0"/>
      </c:catAx>
      <c:valAx>
        <c:axId val="744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14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маъюбшавии аввалия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 рагу дил'!$C$33</c:f>
              <c:strCache>
                <c:ptCount val="1"/>
                <c:pt idx="0">
                  <c:v>с.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дил'!$B$34:$B$41</c:f>
              <c:strCache>
                <c:ptCount val="8"/>
                <c:pt idx="0">
                  <c:v>фишорбаландӣ </c:v>
                </c:pt>
                <c:pt idx="1">
                  <c:v>ишемиявии дил</c:v>
                </c:pt>
                <c:pt idx="2">
                  <c:v>стенокардия</c:v>
                </c:pt>
                <c:pt idx="3">
                  <c:v>                         миокардит</c:v>
                </c:pt>
                <c:pt idx="4">
                  <c:v>                         кардиомиопатия</c:v>
                </c:pt>
                <c:pt idx="5">
                  <c:v>                         нукси модарзодии дил</c:v>
                </c:pt>
                <c:pt idx="6">
                  <c:v>                         тарбоди дил</c:v>
                </c:pt>
                <c:pt idx="7">
                  <c:v>                         дигар беморихо</c:v>
                </c:pt>
              </c:strCache>
            </c:strRef>
          </c:cat>
          <c:val>
            <c:numRef>
              <c:f>'33 рагу дил'!$C$34:$C$41</c:f>
              <c:numCache>
                <c:formatCode>General</c:formatCode>
                <c:ptCount val="8"/>
                <c:pt idx="0">
                  <c:v>32</c:v>
                </c:pt>
                <c:pt idx="1">
                  <c:v>209</c:v>
                </c:pt>
                <c:pt idx="2">
                  <c:v>141</c:v>
                </c:pt>
                <c:pt idx="3">
                  <c:v>10</c:v>
                </c:pt>
                <c:pt idx="4">
                  <c:v>47</c:v>
                </c:pt>
                <c:pt idx="5">
                  <c:v>100</c:v>
                </c:pt>
                <c:pt idx="6">
                  <c:v>55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F-4312-99CF-6B96A6605063}"/>
            </c:ext>
          </c:extLst>
        </c:ser>
        <c:ser>
          <c:idx val="1"/>
          <c:order val="1"/>
          <c:tx>
            <c:strRef>
              <c:f>'33 рагу дил'!$D$33</c:f>
              <c:strCache>
                <c:ptCount val="1"/>
                <c:pt idx="0">
                  <c:v>с.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дил'!$B$34:$B$41</c:f>
              <c:strCache>
                <c:ptCount val="8"/>
                <c:pt idx="0">
                  <c:v>фишорбаландӣ </c:v>
                </c:pt>
                <c:pt idx="1">
                  <c:v>ишемиявии дил</c:v>
                </c:pt>
                <c:pt idx="2">
                  <c:v>стенокардия</c:v>
                </c:pt>
                <c:pt idx="3">
                  <c:v>                         миокардит</c:v>
                </c:pt>
                <c:pt idx="4">
                  <c:v>                         кардиомиопатия</c:v>
                </c:pt>
                <c:pt idx="5">
                  <c:v>                         нукси модарзодии дил</c:v>
                </c:pt>
                <c:pt idx="6">
                  <c:v>                         тарбоди дил</c:v>
                </c:pt>
                <c:pt idx="7">
                  <c:v>                         дигар беморихо</c:v>
                </c:pt>
              </c:strCache>
            </c:strRef>
          </c:cat>
          <c:val>
            <c:numRef>
              <c:f>'33 рагу дил'!$D$34:$D$41</c:f>
              <c:numCache>
                <c:formatCode>General</c:formatCode>
                <c:ptCount val="8"/>
                <c:pt idx="0">
                  <c:v>24</c:v>
                </c:pt>
                <c:pt idx="1">
                  <c:v>172</c:v>
                </c:pt>
                <c:pt idx="2">
                  <c:v>144</c:v>
                </c:pt>
                <c:pt idx="3">
                  <c:v>12</c:v>
                </c:pt>
                <c:pt idx="4">
                  <c:v>33</c:v>
                </c:pt>
                <c:pt idx="5">
                  <c:v>89</c:v>
                </c:pt>
                <c:pt idx="6">
                  <c:v>43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F-4312-99CF-6B96A6605063}"/>
            </c:ext>
          </c:extLst>
        </c:ser>
        <c:ser>
          <c:idx val="2"/>
          <c:order val="2"/>
          <c:tx>
            <c:strRef>
              <c:f>'33 рагу дил'!$E$33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дил'!$B$34:$B$41</c:f>
              <c:strCache>
                <c:ptCount val="8"/>
                <c:pt idx="0">
                  <c:v>фишорбаландӣ </c:v>
                </c:pt>
                <c:pt idx="1">
                  <c:v>ишемиявии дил</c:v>
                </c:pt>
                <c:pt idx="2">
                  <c:v>стенокардия</c:v>
                </c:pt>
                <c:pt idx="3">
                  <c:v>                         миокардит</c:v>
                </c:pt>
                <c:pt idx="4">
                  <c:v>                         кардиомиопатия</c:v>
                </c:pt>
                <c:pt idx="5">
                  <c:v>                         нукси модарзодии дил</c:v>
                </c:pt>
                <c:pt idx="6">
                  <c:v>                         тарбоди дил</c:v>
                </c:pt>
                <c:pt idx="7">
                  <c:v>                         дигар беморихо</c:v>
                </c:pt>
              </c:strCache>
            </c:strRef>
          </c:cat>
          <c:val>
            <c:numRef>
              <c:f>'33 рагу дил'!$E$34:$E$41</c:f>
              <c:numCache>
                <c:formatCode>General</c:formatCode>
                <c:ptCount val="8"/>
                <c:pt idx="0">
                  <c:v>17</c:v>
                </c:pt>
                <c:pt idx="1">
                  <c:v>147</c:v>
                </c:pt>
                <c:pt idx="2">
                  <c:v>93</c:v>
                </c:pt>
                <c:pt idx="3">
                  <c:v>6</c:v>
                </c:pt>
                <c:pt idx="4">
                  <c:v>38</c:v>
                </c:pt>
                <c:pt idx="5">
                  <c:v>83</c:v>
                </c:pt>
                <c:pt idx="6">
                  <c:v>29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4F-4312-99CF-6B96A6605063}"/>
            </c:ext>
          </c:extLst>
        </c:ser>
        <c:ser>
          <c:idx val="3"/>
          <c:order val="3"/>
          <c:tx>
            <c:strRef>
              <c:f>'33 рагу дил'!$F$33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дил'!$B$34:$B$41</c:f>
              <c:strCache>
                <c:ptCount val="8"/>
                <c:pt idx="0">
                  <c:v>фишорбаландӣ </c:v>
                </c:pt>
                <c:pt idx="1">
                  <c:v>ишемиявии дил</c:v>
                </c:pt>
                <c:pt idx="2">
                  <c:v>стенокардия</c:v>
                </c:pt>
                <c:pt idx="3">
                  <c:v>                         миокардит</c:v>
                </c:pt>
                <c:pt idx="4">
                  <c:v>                         кардиомиопатия</c:v>
                </c:pt>
                <c:pt idx="5">
                  <c:v>                         нукси модарзодии дил</c:v>
                </c:pt>
                <c:pt idx="6">
                  <c:v>                         тарбоди дил</c:v>
                </c:pt>
                <c:pt idx="7">
                  <c:v>                         дигар беморихо</c:v>
                </c:pt>
              </c:strCache>
            </c:strRef>
          </c:cat>
          <c:val>
            <c:numRef>
              <c:f>'33 рагу дил'!$F$34:$F$41</c:f>
              <c:numCache>
                <c:formatCode>General</c:formatCode>
                <c:ptCount val="8"/>
                <c:pt idx="0">
                  <c:v>16</c:v>
                </c:pt>
                <c:pt idx="1">
                  <c:v>142</c:v>
                </c:pt>
                <c:pt idx="2">
                  <c:v>105</c:v>
                </c:pt>
                <c:pt idx="3">
                  <c:v>3</c:v>
                </c:pt>
                <c:pt idx="4">
                  <c:v>51</c:v>
                </c:pt>
                <c:pt idx="5">
                  <c:v>114</c:v>
                </c:pt>
                <c:pt idx="6">
                  <c:v>27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4F-4312-99CF-6B96A66050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5961600"/>
        <c:axId val="175809088"/>
      </c:barChart>
      <c:catAx>
        <c:axId val="17596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09088"/>
        <c:crosses val="autoZero"/>
        <c:auto val="1"/>
        <c:lblAlgn val="ctr"/>
        <c:lblOffset val="100"/>
        <c:noMultiLvlLbl val="0"/>
      </c:catAx>
      <c:valAx>
        <c:axId val="17580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96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2C-4ADD-869E-7DA6FD3D52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2C-4ADD-869E-7DA6FD3D52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2C-4ADD-869E-7DA6FD3D52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2C-4ADD-869E-7DA6FD3D52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22C-4ADD-869E-7DA6FD3D52F3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'33 рагу дил'!$B$46:$B$50</c:f>
              <c:strCache>
                <c:ptCount val="5"/>
                <c:pt idx="0">
                  <c:v>дигар узвҳо</c:v>
                </c:pt>
                <c:pt idx="1">
                  <c:v>сактаи дил </c:v>
                </c:pt>
                <c:pt idx="2">
                  <c:v>фишорбаландӣ </c:v>
                </c:pt>
                <c:pt idx="3">
                  <c:v>иллатҳои рагҳои хун</c:v>
                </c:pt>
                <c:pt idx="4">
                  <c:v>дигар бемориҳои гардиши хун</c:v>
                </c:pt>
              </c:strCache>
            </c:strRef>
          </c:cat>
          <c:val>
            <c:numRef>
              <c:f>'33 рагу дил'!$C$46:$C$50</c:f>
              <c:numCache>
                <c:formatCode>General</c:formatCode>
                <c:ptCount val="5"/>
                <c:pt idx="0">
                  <c:v>16831</c:v>
                </c:pt>
                <c:pt idx="1">
                  <c:v>5430</c:v>
                </c:pt>
                <c:pt idx="2">
                  <c:v>4009</c:v>
                </c:pt>
                <c:pt idx="3">
                  <c:v>3502</c:v>
                </c:pt>
                <c:pt idx="4">
                  <c:v>1683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22C-4ADD-869E-7DA6FD3D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амалиетҳои коронарӣ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 рагу дил'!$B$62</c:f>
              <c:strCache>
                <c:ptCount val="1"/>
                <c:pt idx="0">
                  <c:v>коронарография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'33 рагу дил'!$C$61:$G$61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'33 рагу дил'!$C$62:$G$62</c:f>
              <c:numCache>
                <c:formatCode>General</c:formatCode>
                <c:ptCount val="5"/>
                <c:pt idx="0">
                  <c:v>1235</c:v>
                </c:pt>
                <c:pt idx="1">
                  <c:v>1601</c:v>
                </c:pt>
                <c:pt idx="2">
                  <c:v>3244</c:v>
                </c:pt>
                <c:pt idx="3">
                  <c:v>2496</c:v>
                </c:pt>
                <c:pt idx="4">
                  <c:v>3614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AE-4B23-A1BC-9FA74C7C0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76328192"/>
        <c:axId val="175816000"/>
      </c:barChart>
      <c:lineChart>
        <c:grouping val="standard"/>
        <c:varyColors val="0"/>
        <c:ser>
          <c:idx val="1"/>
          <c:order val="1"/>
          <c:tx>
            <c:strRef>
              <c:f>'33 рагу дил'!$B$63</c:f>
              <c:strCache>
                <c:ptCount val="1"/>
                <c:pt idx="0">
                  <c:v>стентгузорӣ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'33 рагу дил'!$C$61:$G$61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'33 рагу дил'!$C$63:$G$63</c:f>
              <c:numCache>
                <c:formatCode>General</c:formatCode>
                <c:ptCount val="5"/>
                <c:pt idx="0">
                  <c:v>677</c:v>
                </c:pt>
                <c:pt idx="1">
                  <c:v>762</c:v>
                </c:pt>
                <c:pt idx="2">
                  <c:v>1488</c:v>
                </c:pt>
                <c:pt idx="3">
                  <c:v>1815</c:v>
                </c:pt>
                <c:pt idx="4">
                  <c:v>1958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AE-4B23-A1BC-9FA74C7C0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328192"/>
        <c:axId val="175816000"/>
      </c:lineChart>
      <c:catAx>
        <c:axId val="17632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16000"/>
        <c:crosses val="autoZero"/>
        <c:auto val="1"/>
        <c:lblAlgn val="ctr"/>
        <c:lblOffset val="100"/>
        <c:noMultiLvlLbl val="0"/>
      </c:catAx>
      <c:valAx>
        <c:axId val="175816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3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дастрасӣ</a:t>
            </a:r>
            <a:r>
              <a:rPr lang="ru-RU" dirty="0"/>
              <a:t> ба </a:t>
            </a:r>
            <a:r>
              <a:rPr lang="ru-RU" dirty="0" err="1"/>
              <a:t>дастгоҳи</a:t>
            </a:r>
            <a:r>
              <a:rPr lang="ru-RU" dirty="0"/>
              <a:t> ангиограф-22</a:t>
            </a:r>
            <a:r>
              <a:rPr lang="ru-RU" baseline="0" dirty="0"/>
              <a:t> </a:t>
            </a:r>
            <a:r>
              <a:rPr lang="ru-RU" baseline="0" dirty="0" err="1"/>
              <a:t>адад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 рагу дил'!$C$71</c:f>
              <c:strCache>
                <c:ptCount val="1"/>
                <c:pt idx="0">
                  <c:v>давлатӣ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дил'!$B$72:$B$75</c:f>
              <c:strCache>
                <c:ptCount val="4"/>
                <c:pt idx="0">
                  <c:v>Ҷумҳурӣ, Душанбе ва НТҶ</c:v>
                </c:pt>
                <c:pt idx="1">
                  <c:v>Хатлон</c:v>
                </c:pt>
                <c:pt idx="2">
                  <c:v>Суғд</c:v>
                </c:pt>
                <c:pt idx="3">
                  <c:v>ВМКБ</c:v>
                </c:pt>
              </c:strCache>
            </c:strRef>
          </c:cat>
          <c:val>
            <c:numRef>
              <c:f>'33 рагу дил'!$C$72:$C$75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CD-4B81-8B3F-5AC5A2F23498}"/>
            </c:ext>
          </c:extLst>
        </c:ser>
        <c:ser>
          <c:idx val="1"/>
          <c:order val="1"/>
          <c:tx>
            <c:strRef>
              <c:f>'33 рагу дил'!$D$71</c:f>
              <c:strCache>
                <c:ptCount val="1"/>
                <c:pt idx="0">
                  <c:v>хусусӣ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дил'!$B$72:$B$75</c:f>
              <c:strCache>
                <c:ptCount val="4"/>
                <c:pt idx="0">
                  <c:v>Ҷумҳурӣ, Душанбе ва НТҶ</c:v>
                </c:pt>
                <c:pt idx="1">
                  <c:v>Хатлон</c:v>
                </c:pt>
                <c:pt idx="2">
                  <c:v>Суғд</c:v>
                </c:pt>
                <c:pt idx="3">
                  <c:v>ВМКБ</c:v>
                </c:pt>
              </c:strCache>
            </c:strRef>
          </c:cat>
          <c:val>
            <c:numRef>
              <c:f>'33 рагу дил'!$D$72:$D$75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CD-4B81-8B3F-5AC5A2F234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399360"/>
        <c:axId val="174326912"/>
      </c:barChart>
      <c:catAx>
        <c:axId val="1763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26912"/>
        <c:crosses val="autoZero"/>
        <c:auto val="1"/>
        <c:lblAlgn val="ctr"/>
        <c:lblOffset val="100"/>
        <c:noMultiLvlLbl val="0"/>
      </c:catAx>
      <c:valAx>
        <c:axId val="17432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9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амалиётҳои</a:t>
            </a:r>
            <a:r>
              <a:rPr lang="ru-RU" dirty="0"/>
              <a:t> </a:t>
            </a:r>
            <a:r>
              <a:rPr lang="ru-RU" dirty="0" err="1"/>
              <a:t>дил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рагҳои</a:t>
            </a:r>
            <a:r>
              <a:rPr lang="ru-RU" dirty="0"/>
              <a:t> </a:t>
            </a:r>
            <a:r>
              <a:rPr lang="ru-RU" dirty="0" err="1"/>
              <a:t>Хунгард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 рагу дил'!$C$57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дил'!$B$58:$B$59</c:f>
              <c:strCache>
                <c:ptCount val="2"/>
                <c:pt idx="0">
                  <c:v>ҷарроҳиҳои дил</c:v>
                </c:pt>
                <c:pt idx="1">
                  <c:v>рагҳои хунгард</c:v>
                </c:pt>
              </c:strCache>
            </c:strRef>
          </c:cat>
          <c:val>
            <c:numRef>
              <c:f>'33 рагу дил'!$C$58:$C$59</c:f>
              <c:numCache>
                <c:formatCode>General</c:formatCode>
                <c:ptCount val="2"/>
                <c:pt idx="0">
                  <c:v>461</c:v>
                </c:pt>
                <c:pt idx="1">
                  <c:v>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D-4EBD-B7F1-590967543708}"/>
            </c:ext>
          </c:extLst>
        </c:ser>
        <c:ser>
          <c:idx val="1"/>
          <c:order val="1"/>
          <c:tx>
            <c:strRef>
              <c:f>'33 рагу дил'!$D$57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дил'!$B$58:$B$59</c:f>
              <c:strCache>
                <c:ptCount val="2"/>
                <c:pt idx="0">
                  <c:v>ҷарроҳиҳои дил</c:v>
                </c:pt>
                <c:pt idx="1">
                  <c:v>рагҳои хунгард</c:v>
                </c:pt>
              </c:strCache>
            </c:strRef>
          </c:cat>
          <c:val>
            <c:numRef>
              <c:f>'33 рагу дил'!$D$58:$D$59</c:f>
              <c:numCache>
                <c:formatCode>General</c:formatCode>
                <c:ptCount val="2"/>
                <c:pt idx="0">
                  <c:v>488</c:v>
                </c:pt>
                <c:pt idx="1">
                  <c:v>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8D-4EBD-B7F1-590967543708}"/>
            </c:ext>
          </c:extLst>
        </c:ser>
        <c:ser>
          <c:idx val="2"/>
          <c:order val="2"/>
          <c:tx>
            <c:strRef>
              <c:f>'33 рагу дил'!$E$57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дил'!$B$58:$B$59</c:f>
              <c:strCache>
                <c:ptCount val="2"/>
                <c:pt idx="0">
                  <c:v>ҷарроҳиҳои дил</c:v>
                </c:pt>
                <c:pt idx="1">
                  <c:v>рагҳои хунгард</c:v>
                </c:pt>
              </c:strCache>
            </c:strRef>
          </c:cat>
          <c:val>
            <c:numRef>
              <c:f>'33 рагу дил'!$E$58:$E$59</c:f>
              <c:numCache>
                <c:formatCode>General</c:formatCode>
                <c:ptCount val="2"/>
                <c:pt idx="0">
                  <c:v>602</c:v>
                </c:pt>
                <c:pt idx="1">
                  <c:v>1432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8D-4EBD-B7F1-590967543708}"/>
            </c:ext>
          </c:extLst>
        </c:ser>
        <c:ser>
          <c:idx val="3"/>
          <c:order val="3"/>
          <c:tx>
            <c:strRef>
              <c:f>'33 рагу дил'!$F$57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'33 рагу дил'!$B$58:$B$59</c:f>
              <c:strCache>
                <c:ptCount val="2"/>
                <c:pt idx="0">
                  <c:v>ҷарроҳиҳои дил</c:v>
                </c:pt>
                <c:pt idx="1">
                  <c:v>рагҳои хунгард</c:v>
                </c:pt>
              </c:strCache>
            </c:strRef>
          </c:cat>
          <c:val>
            <c:numRef>
              <c:f>'33 рагу дил'!$F$58:$F$59</c:f>
              <c:numCache>
                <c:formatCode>General</c:formatCode>
                <c:ptCount val="2"/>
                <c:pt idx="0">
                  <c:v>699</c:v>
                </c:pt>
                <c:pt idx="1">
                  <c:v>1872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8D-4EBD-B7F1-5909675437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6496640"/>
        <c:axId val="174328640"/>
      </c:barChart>
      <c:catAx>
        <c:axId val="17649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28640"/>
        <c:crosses val="autoZero"/>
        <c:auto val="1"/>
        <c:lblAlgn val="ctr"/>
        <c:lblOffset val="100"/>
        <c:noMultiLvlLbl val="0"/>
      </c:catAx>
      <c:valAx>
        <c:axId val="17432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4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ОРИЗАҲОИ ДИАБЕТИ ҚАНД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Лист2!$E$29</c:f>
              <c:strCache>
                <c:ptCount val="1"/>
                <c:pt idx="0">
                  <c:v>Ангиопатияи диабетї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Лист2!$D$30:$D$33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Лист2!$E$30:$E$33</c:f>
              <c:numCache>
                <c:formatCode>General</c:formatCode>
                <c:ptCount val="4"/>
                <c:pt idx="0">
                  <c:v>8764</c:v>
                </c:pt>
                <c:pt idx="1">
                  <c:v>9129</c:v>
                </c:pt>
                <c:pt idx="2">
                  <c:v>9499</c:v>
                </c:pt>
                <c:pt idx="3">
                  <c:v>10334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1-4EFE-A0CD-E9D0AC8EF1ED}"/>
            </c:ext>
          </c:extLst>
        </c:ser>
        <c:ser>
          <c:idx val="1"/>
          <c:order val="1"/>
          <c:tx>
            <c:strRef>
              <c:f>Лист2!$F$29</c:f>
              <c:strCache>
                <c:ptCount val="1"/>
                <c:pt idx="0">
                  <c:v>Нефропатияи диабетї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Лист2!$D$30:$D$33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Лист2!$F$30:$F$33</c:f>
              <c:numCache>
                <c:formatCode>General</c:formatCode>
                <c:ptCount val="4"/>
                <c:pt idx="0">
                  <c:v>2098</c:v>
                </c:pt>
                <c:pt idx="1">
                  <c:v>2234</c:v>
                </c:pt>
                <c:pt idx="2">
                  <c:v>2477</c:v>
                </c:pt>
                <c:pt idx="3">
                  <c:v>2651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B1-4EFE-A0CD-E9D0AC8EF1ED}"/>
            </c:ext>
          </c:extLst>
        </c:ser>
        <c:ser>
          <c:idx val="2"/>
          <c:order val="2"/>
          <c:tx>
            <c:strRef>
              <c:f>Лист2!$G$29</c:f>
              <c:strCache>
                <c:ptCount val="1"/>
                <c:pt idx="0">
                  <c:v>Ретинопатияи диабетї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Лист2!$D$30:$D$33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Лист2!$G$30:$G$33</c:f>
              <c:numCache>
                <c:formatCode>General</c:formatCode>
                <c:ptCount val="4"/>
                <c:pt idx="0">
                  <c:v>4083</c:v>
                </c:pt>
                <c:pt idx="1">
                  <c:v>4728</c:v>
                </c:pt>
                <c:pt idx="2">
                  <c:v>5107</c:v>
                </c:pt>
                <c:pt idx="3">
                  <c:v>5689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B1-4EFE-A0CD-E9D0AC8EF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678592"/>
        <c:axId val="174330944"/>
      </c:barChart>
      <c:catAx>
        <c:axId val="17367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30944"/>
        <c:crosses val="autoZero"/>
        <c:auto val="1"/>
        <c:lblAlgn val="ctr"/>
        <c:lblOffset val="100"/>
        <c:noMultiLvlLbl val="0"/>
      </c:catAx>
      <c:valAx>
        <c:axId val="17433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67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'32 БГС Канд'!$C$12</c:f>
              <c:strCache>
                <c:ptCount val="1"/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 БГС Канд'!$B$13:$B$17</c:f>
              <c:strCache>
                <c:ptCount val="5"/>
                <c:pt idx="0">
                  <c:v>с. 2020</c:v>
                </c:pt>
                <c:pt idx="1">
                  <c:v>с. 2021</c:v>
                </c:pt>
                <c:pt idx="2">
                  <c:v>с. 2022</c:v>
                </c:pt>
                <c:pt idx="3">
                  <c:v>с. 2023</c:v>
                </c:pt>
                <c:pt idx="4">
                  <c:v>с. 2024</c:v>
                </c:pt>
              </c:strCache>
            </c:strRef>
          </c:cat>
          <c:val>
            <c:numRef>
              <c:f>'32 БГС Канд'!$C$13:$C$17</c:f>
              <c:numCache>
                <c:formatCode>General</c:formatCode>
                <c:ptCount val="5"/>
                <c:pt idx="0">
                  <c:v>5029</c:v>
                </c:pt>
                <c:pt idx="1">
                  <c:v>5937</c:v>
                </c:pt>
                <c:pt idx="2">
                  <c:v>6507</c:v>
                </c:pt>
                <c:pt idx="3">
                  <c:v>7248</c:v>
                </c:pt>
                <c:pt idx="4">
                  <c:v>7019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42-48FA-A9EA-E555CF2F5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73784576"/>
        <c:axId val="174332672"/>
      </c:barChart>
      <c:catAx>
        <c:axId val="17378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32672"/>
        <c:crosses val="autoZero"/>
        <c:auto val="1"/>
        <c:lblAlgn val="ctr"/>
        <c:lblOffset val="100"/>
        <c:noMultiLvlLbl val="0"/>
      </c:catAx>
      <c:valAx>
        <c:axId val="17433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8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'32 БГС Канд'!$C$20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'32 БГС Канд'!$B$21:$B$25</c:f>
              <c:strCache>
                <c:ptCount val="5"/>
                <c:pt idx="0">
                  <c:v>с. 2020</c:v>
                </c:pt>
                <c:pt idx="1">
                  <c:v>с. 2021</c:v>
                </c:pt>
                <c:pt idx="2">
                  <c:v>с. 2022</c:v>
                </c:pt>
                <c:pt idx="3">
                  <c:v>с. 2023</c:v>
                </c:pt>
                <c:pt idx="4">
                  <c:v>с. 2024</c:v>
                </c:pt>
              </c:strCache>
            </c:strRef>
          </c:cat>
          <c:val>
            <c:numRef>
              <c:f>'32 БГС Канд'!$C$21:$C$25</c:f>
              <c:numCache>
                <c:formatCode>General</c:formatCode>
                <c:ptCount val="5"/>
                <c:pt idx="0">
                  <c:v>2850</c:v>
                </c:pt>
                <c:pt idx="1">
                  <c:v>2673</c:v>
                </c:pt>
                <c:pt idx="2">
                  <c:v>2057</c:v>
                </c:pt>
                <c:pt idx="3">
                  <c:v>787</c:v>
                </c:pt>
                <c:pt idx="4">
                  <c:v>1024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B0-47E0-9EB8-68442F05BD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3839360"/>
        <c:axId val="173867584"/>
        <c:axId val="174260224"/>
      </c:line3DChart>
      <c:catAx>
        <c:axId val="1738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67584"/>
        <c:crosses val="autoZero"/>
        <c:auto val="1"/>
        <c:lblAlgn val="ctr"/>
        <c:lblOffset val="100"/>
        <c:noMultiLvlLbl val="0"/>
      </c:catAx>
      <c:valAx>
        <c:axId val="1738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39360"/>
        <c:crosses val="autoZero"/>
        <c:crossBetween val="between"/>
      </c:valAx>
      <c:serAx>
        <c:axId val="174260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675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9881830603638E-2"/>
          <c:y val="2.3938345917408635E-2"/>
          <c:w val="0.71504835658071697"/>
          <c:h val="0.83687902690998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СҒШ (РМЖ)</c:v>
                </c:pt>
              </c:strCache>
            </c:strRef>
          </c:tx>
          <c:dLbls>
            <c:dLbl>
              <c:idx val="0"/>
              <c:layout>
                <c:manualLayout>
                  <c:x val="-3.6735388751821856E-2"/>
                  <c:y val="1.9149546744937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90-463D-818C-5930217B4690}"/>
                </c:ext>
              </c:extLst>
            </c:dLbl>
            <c:dLbl>
              <c:idx val="1"/>
              <c:layout>
                <c:manualLayout>
                  <c:x val="-4.1372541799219675E-2"/>
                  <c:y val="-1.2242842167140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6263769633451971E-2"/>
                      <c:h val="5.43837805147052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90-463D-818C-5930217B469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222</c:v>
                </c:pt>
                <c:pt idx="1">
                  <c:v>227</c:v>
                </c:pt>
                <c:pt idx="2">
                  <c:v>368</c:v>
                </c:pt>
                <c:pt idx="3">
                  <c:v>454</c:v>
                </c:pt>
                <c:pt idx="4">
                  <c:v>463</c:v>
                </c:pt>
                <c:pt idx="5">
                  <c:v>462</c:v>
                </c:pt>
                <c:pt idx="6">
                  <c:v>469</c:v>
                </c:pt>
                <c:pt idx="7">
                  <c:v>471</c:v>
                </c:pt>
                <c:pt idx="8">
                  <c:v>518</c:v>
                </c:pt>
                <c:pt idx="9">
                  <c:v>470</c:v>
                </c:pt>
                <c:pt idx="10">
                  <c:v>481</c:v>
                </c:pt>
                <c:pt idx="11">
                  <c:v>766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A90-463D-818C-5930217B46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СГБ (РШМ)</c:v>
                </c:pt>
              </c:strCache>
            </c:strRef>
          </c:tx>
          <c:dLbls>
            <c:dLbl>
              <c:idx val="0"/>
              <c:layout>
                <c:manualLayout>
                  <c:x val="-9.2177359229663695E-3"/>
                  <c:y val="-2.5696891282582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90-463D-818C-5930217B4690}"/>
                </c:ext>
              </c:extLst>
            </c:dLbl>
            <c:dLbl>
              <c:idx val="1"/>
              <c:layout>
                <c:manualLayout>
                  <c:x val="1.0844395203489846E-3"/>
                  <c:y val="-1.3737841141910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90-463D-818C-5930217B4690}"/>
                </c:ext>
              </c:extLst>
            </c:dLbl>
            <c:dLbl>
              <c:idx val="2"/>
              <c:layout>
                <c:manualLayout>
                  <c:x val="-8.6021350436737733E-3"/>
                  <c:y val="2.5129071815273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90-463D-818C-5930217B4690}"/>
                </c:ext>
              </c:extLst>
            </c:dLbl>
            <c:dLbl>
              <c:idx val="10"/>
              <c:layout>
                <c:manualLayout>
                  <c:x val="-6.5857108371193546E-3"/>
                  <c:y val="-2.8686653817750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ED7D3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90-463D-818C-5930217B4690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ED7D31"/>
                        </a:solidFill>
                      </a:defRPr>
                    </a:pPr>
                    <a:r>
                      <a:rPr lang="en-US" b="1" dirty="0"/>
                      <a:t>463</a:t>
                    </a:r>
                  </a:p>
                  <a:p>
                    <a:pPr>
                      <a:defRPr sz="1800" b="1">
                        <a:solidFill>
                          <a:srgbClr val="ED7D31"/>
                        </a:solidFill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A90-463D-818C-5930217B4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D7D3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160</c:v>
                </c:pt>
                <c:pt idx="1">
                  <c:v>198</c:v>
                </c:pt>
                <c:pt idx="2">
                  <c:v>275</c:v>
                </c:pt>
                <c:pt idx="3">
                  <c:v>300</c:v>
                </c:pt>
                <c:pt idx="4">
                  <c:v>279</c:v>
                </c:pt>
                <c:pt idx="5">
                  <c:v>373</c:v>
                </c:pt>
                <c:pt idx="6">
                  <c:v>324</c:v>
                </c:pt>
                <c:pt idx="7">
                  <c:v>310</c:v>
                </c:pt>
                <c:pt idx="8">
                  <c:v>343</c:v>
                </c:pt>
                <c:pt idx="9">
                  <c:v>274</c:v>
                </c:pt>
                <c:pt idx="10">
                  <c:v>279</c:v>
                </c:pt>
                <c:pt idx="11">
                  <c:v>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AA90-463D-818C-5930217B46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Саратони пуст (Рак кожи)</c:v>
                </c:pt>
              </c:strCache>
            </c:strRef>
          </c:tx>
          <c:dLbls>
            <c:dLbl>
              <c:idx val="0"/>
              <c:layout>
                <c:manualLayout>
                  <c:x val="-1.6498210301214816E-2"/>
                  <c:y val="-3.4666178888086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90-463D-818C-5930217B4690}"/>
                </c:ext>
              </c:extLst>
            </c:dLbl>
            <c:dLbl>
              <c:idx val="3"/>
              <c:layout>
                <c:manualLayout>
                  <c:x val="-3.2194298260360896E-3"/>
                  <c:y val="3.4098359420777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90-463D-818C-5930217B4690}"/>
                </c:ext>
              </c:extLst>
            </c:dLbl>
            <c:dLbl>
              <c:idx val="4"/>
              <c:layout>
                <c:manualLayout>
                  <c:x val="-3.4736398120234504E-3"/>
                  <c:y val="1.9149546744937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90-463D-818C-5930217B4690}"/>
                </c:ext>
              </c:extLst>
            </c:dLbl>
            <c:dLbl>
              <c:idx val="5"/>
              <c:layout>
                <c:manualLayout>
                  <c:x val="-2.0711709687570769E-2"/>
                  <c:y val="4.0077884491112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90-463D-818C-5930217B4690}"/>
                </c:ext>
              </c:extLst>
            </c:dLbl>
            <c:dLbl>
              <c:idx val="6"/>
              <c:layout>
                <c:manualLayout>
                  <c:x val="-4.3146052264790388E-2"/>
                  <c:y val="-3.167641635291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90-463D-818C-5930217B4690}"/>
                </c:ext>
              </c:extLst>
            </c:dLbl>
            <c:dLbl>
              <c:idx val="7"/>
              <c:layout>
                <c:manualLayout>
                  <c:x val="3.3319475420171392E-4"/>
                  <c:y val="1.0180259139433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90-463D-818C-5930217B4690}"/>
                </c:ext>
              </c:extLst>
            </c:dLbl>
            <c:dLbl>
              <c:idx val="8"/>
              <c:layout>
                <c:manualLayout>
                  <c:x val="-2.1129670752705273E-2"/>
                  <c:y val="5.5026697166952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90-463D-818C-5930217B4690}"/>
                </c:ext>
              </c:extLst>
            </c:dLbl>
            <c:dLbl>
              <c:idx val="9"/>
              <c:layout>
                <c:manualLayout>
                  <c:x val="-7.873482767533857E-3"/>
                  <c:y val="4.605740956144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90-463D-818C-5930217B4690}"/>
                </c:ext>
              </c:extLst>
            </c:dLbl>
            <c:dLbl>
              <c:idx val="10"/>
              <c:layout>
                <c:manualLayout>
                  <c:x val="-2.0310648516536189E-2"/>
                  <c:y val="4.3067647026280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90-463D-818C-5930217B469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237</c:v>
                </c:pt>
                <c:pt idx="1">
                  <c:v>267</c:v>
                </c:pt>
                <c:pt idx="2">
                  <c:v>296</c:v>
                </c:pt>
                <c:pt idx="3">
                  <c:v>283</c:v>
                </c:pt>
                <c:pt idx="4">
                  <c:v>268</c:v>
                </c:pt>
                <c:pt idx="5">
                  <c:v>284</c:v>
                </c:pt>
                <c:pt idx="6">
                  <c:v>260</c:v>
                </c:pt>
                <c:pt idx="7">
                  <c:v>293</c:v>
                </c:pt>
                <c:pt idx="8">
                  <c:v>326</c:v>
                </c:pt>
                <c:pt idx="9">
                  <c:v>230</c:v>
                </c:pt>
                <c:pt idx="10">
                  <c:v>250</c:v>
                </c:pt>
                <c:pt idx="11">
                  <c:v>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AA90-463D-818C-5930217B469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Саратони меъда (Рак желудка)</c:v>
                </c:pt>
              </c:strCache>
            </c:strRef>
          </c:tx>
          <c:dLbls>
            <c:dLbl>
              <c:idx val="0"/>
              <c:layout>
                <c:manualLayout>
                  <c:x val="-1.9384356426238099E-2"/>
                  <c:y val="4.3067647026280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90-463D-818C-5930217B4690}"/>
                </c:ext>
              </c:extLst>
            </c:dLbl>
            <c:dLbl>
              <c:idx val="1"/>
              <c:layout>
                <c:manualLayout>
                  <c:x val="-1.8576719381883704E-2"/>
                  <c:y val="4.0077884491112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90-463D-818C-5930217B4690}"/>
                </c:ext>
              </c:extLst>
            </c:dLbl>
            <c:dLbl>
              <c:idx val="2"/>
              <c:layout>
                <c:manualLayout>
                  <c:x val="-1.9847502471387144E-2"/>
                  <c:y val="6.1006222237288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90-463D-818C-5930217B4690}"/>
                </c:ext>
              </c:extLst>
            </c:dLbl>
            <c:dLbl>
              <c:idx val="3"/>
              <c:layout>
                <c:manualLayout>
                  <c:x val="-2.0960227077650745E-2"/>
                  <c:y val="4.605740956144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90-463D-818C-5930217B4690}"/>
                </c:ext>
              </c:extLst>
            </c:dLbl>
            <c:dLbl>
              <c:idx val="4"/>
              <c:layout>
                <c:manualLayout>
                  <c:x val="-2.3349338422514073E-2"/>
                  <c:y val="4.904717209661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90-463D-818C-5930217B4690}"/>
                </c:ext>
              </c:extLst>
            </c:dLbl>
            <c:dLbl>
              <c:idx val="5"/>
              <c:layout>
                <c:manualLayout>
                  <c:x val="-2.0999719461757941E-2"/>
                  <c:y val="4.605740956144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90-463D-818C-5930217B4690}"/>
                </c:ext>
              </c:extLst>
            </c:dLbl>
            <c:dLbl>
              <c:idx val="6"/>
              <c:layout>
                <c:manualLayout>
                  <c:x val="-4.0203335967937959E-2"/>
                  <c:y val="-1.0748078606742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A90-463D-818C-5930217B4690}"/>
                </c:ext>
              </c:extLst>
            </c:dLbl>
            <c:dLbl>
              <c:idx val="7"/>
              <c:layout>
                <c:manualLayout>
                  <c:x val="-3.3555540256704139E-2"/>
                  <c:y val="-2.2707128747414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90-463D-818C-5930217B4690}"/>
                </c:ext>
              </c:extLst>
            </c:dLbl>
            <c:dLbl>
              <c:idx val="8"/>
              <c:layout>
                <c:manualLayout>
                  <c:x val="1.6831405055415703E-3"/>
                  <c:y val="2.811883435044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90-463D-818C-5930217B4690}"/>
                </c:ext>
              </c:extLst>
            </c:dLbl>
            <c:dLbl>
              <c:idx val="9"/>
              <c:layout>
                <c:manualLayout>
                  <c:x val="2.4512851657888506E-3"/>
                  <c:y val="1.317002167460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90-463D-818C-5930217B4690}"/>
                </c:ext>
              </c:extLst>
            </c:dLbl>
            <c:dLbl>
              <c:idx val="10"/>
              <c:layout>
                <c:manualLayout>
                  <c:x val="-3.711946108194545E-2"/>
                  <c:y val="-5.8584279169429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C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A90-463D-818C-5930217B4690}"/>
                </c:ext>
              </c:extLst>
            </c:dLbl>
            <c:dLbl>
              <c:idx val="11"/>
              <c:layout>
                <c:manualLayout>
                  <c:x val="1.5023116386725197E-3"/>
                  <c:y val="-2.7191772550166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90-463D-818C-5930217B4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109</c:v>
                </c:pt>
                <c:pt idx="1">
                  <c:v>133</c:v>
                </c:pt>
                <c:pt idx="2">
                  <c:v>137</c:v>
                </c:pt>
                <c:pt idx="3">
                  <c:v>117</c:v>
                </c:pt>
                <c:pt idx="4">
                  <c:v>136</c:v>
                </c:pt>
                <c:pt idx="5">
                  <c:v>127</c:v>
                </c:pt>
                <c:pt idx="6">
                  <c:v>217</c:v>
                </c:pt>
                <c:pt idx="7">
                  <c:v>236</c:v>
                </c:pt>
                <c:pt idx="8">
                  <c:v>252</c:v>
                </c:pt>
                <c:pt idx="9">
                  <c:v>267</c:v>
                </c:pt>
                <c:pt idx="10">
                  <c:v>285</c:v>
                </c:pt>
                <c:pt idx="11">
                  <c:v>346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AA90-463D-818C-5930217B469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Лимфомы</c:v>
                </c:pt>
              </c:strCache>
            </c:strRef>
          </c:tx>
          <c:marker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3.3261837886609538E-2"/>
                  <c:y val="1.21097153392944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90-463D-818C-5930217B4690}"/>
                </c:ext>
              </c:extLst>
            </c:dLbl>
            <c:dLbl>
              <c:idx val="1"/>
              <c:layout>
                <c:manualLayout>
                  <c:x val="-3.6323120282594712E-2"/>
                  <c:y val="-2.5696891282582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A90-463D-818C-5930217B4690}"/>
                </c:ext>
              </c:extLst>
            </c:dLbl>
            <c:dLbl>
              <c:idx val="6"/>
              <c:layout>
                <c:manualLayout>
                  <c:x val="-1.5746965535067547E-2"/>
                  <c:y val="4.605740956144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90-463D-818C-5930217B4690}"/>
                </c:ext>
              </c:extLst>
            </c:dLbl>
            <c:dLbl>
              <c:idx val="7"/>
              <c:layout>
                <c:manualLayout>
                  <c:x val="-1.8813940526960046E-2"/>
                  <c:y val="5.5026697166952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A90-463D-818C-5930217B4690}"/>
                </c:ext>
              </c:extLst>
            </c:dLbl>
            <c:dLbl>
              <c:idx val="8"/>
              <c:layout>
                <c:manualLayout>
                  <c:x val="-2.1801752857016129E-2"/>
                  <c:y val="5.5026697166952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90-463D-818C-5930217B4690}"/>
                </c:ext>
              </c:extLst>
            </c:dLbl>
            <c:dLbl>
              <c:idx val="10"/>
              <c:layout>
                <c:manualLayout>
                  <c:x val="-2.0807683296696224E-2"/>
                  <c:y val="6.1006222237288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 dirty="0">
                      <a:solidFill>
                        <a:srgbClr val="00B0F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A90-463D-818C-5930217B4690}"/>
                </c:ext>
              </c:extLst>
            </c:dLbl>
            <c:dLbl>
              <c:idx val="11"/>
              <c:layout>
                <c:manualLayout>
                  <c:x val="-6.0943686528666637E-3"/>
                  <c:y val="3.559324068836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90-463D-818C-5930217B4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133</c:v>
                </c:pt>
                <c:pt idx="1">
                  <c:v>146</c:v>
                </c:pt>
                <c:pt idx="2">
                  <c:v>176</c:v>
                </c:pt>
                <c:pt idx="3">
                  <c:v>187</c:v>
                </c:pt>
                <c:pt idx="4">
                  <c:v>177</c:v>
                </c:pt>
                <c:pt idx="5">
                  <c:v>178</c:v>
                </c:pt>
                <c:pt idx="6">
                  <c:v>187</c:v>
                </c:pt>
                <c:pt idx="7">
                  <c:v>191</c:v>
                </c:pt>
                <c:pt idx="8">
                  <c:v>184</c:v>
                </c:pt>
                <c:pt idx="9">
                  <c:v>86</c:v>
                </c:pt>
                <c:pt idx="10">
                  <c:v>140</c:v>
                </c:pt>
                <c:pt idx="11">
                  <c:v>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AA90-463D-818C-5930217B46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226752"/>
        <c:axId val="173871040"/>
      </c:lineChart>
      <c:catAx>
        <c:axId val="1772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Montserrat SemiBold" panose="00000700000000000000" pitchFamily="2" charset="-52"/>
              </a:defRPr>
            </a:pPr>
            <a:endParaRPr lang="ru-RU"/>
          </a:p>
        </c:txPr>
        <c:crossAx val="173871040"/>
        <c:crosses val="autoZero"/>
        <c:auto val="1"/>
        <c:lblAlgn val="ctr"/>
        <c:lblOffset val="100"/>
        <c:noMultiLvlLbl val="0"/>
      </c:catAx>
      <c:valAx>
        <c:axId val="17387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226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82555820389579471"/>
          <c:y val="0"/>
          <c:w val="0.17444179610420529"/>
          <c:h val="0.999010228676953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en-US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80292353672913E-2"/>
          <c:y val="3.586893122986335E-2"/>
          <c:w val="0.65890621265874816"/>
          <c:h val="0.79326853753838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864-4D00-A2E7-C07CB8F5324E}"/>
              </c:ext>
            </c:extLst>
          </c:dPt>
          <c:cat>
            <c:strRef>
              <c:f>Лист1!$A$2</c:f>
              <c:strCache>
                <c:ptCount val="1"/>
                <c:pt idx="0">
                  <c:v>2010 сол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64-4D00-A2E7-C07CB8F5324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марҳилаи I- II</c:v>
                </c:pt>
              </c:strCache>
            </c:strRef>
          </c:tx>
          <c:spPr>
            <a:gradFill>
              <a:gsLst>
                <a:gs pos="45000">
                  <a:srgbClr val="7030A0"/>
                </a:gs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64-4D00-A2E7-C07CB8F5324E}"/>
              </c:ext>
            </c:extLst>
          </c:dPt>
          <c:cat>
            <c:strRef>
              <c:f>Лист1!$A$2</c:f>
              <c:strCache>
                <c:ptCount val="1"/>
                <c:pt idx="0">
                  <c:v>2010 сол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64-4D00-A2E7-C07CB8F532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марҳилаи IV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99000">
                  <a:srgbClr val="00B050">
                    <a:alpha val="0"/>
                  </a:srgbClr>
                </a:gs>
              </a:gsLst>
              <a:lin ang="5400000" scaled="0"/>
            </a:gradFill>
          </c:spPr>
          <c:invertIfNegative val="0"/>
          <c:cat>
            <c:strRef>
              <c:f>Лист1!$A$2</c:f>
              <c:strCache>
                <c:ptCount val="1"/>
                <c:pt idx="0">
                  <c:v>2010 сол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64-4D00-A2E7-C07CB8F532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2010 сол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64-4D00-A2E7-C07CB8F5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6"/>
        <c:axId val="177226240"/>
        <c:axId val="173872192"/>
      </c:barChart>
      <c:catAx>
        <c:axId val="1772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872192"/>
        <c:crosses val="autoZero"/>
        <c:auto val="1"/>
        <c:lblAlgn val="ctr"/>
        <c:lblOffset val="100"/>
        <c:noMultiLvlLbl val="0"/>
      </c:catAx>
      <c:valAx>
        <c:axId val="1738721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21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772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 sz="1800" b="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Таввалуд ба 1000 аҳолӣ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Лист1!$A$26:$A$33</c:f>
              <c:strCache>
                <c:ptCount val="8"/>
                <c:pt idx="0">
                  <c:v>с. 1990</c:v>
                </c:pt>
                <c:pt idx="1">
                  <c:v>с. 2000</c:v>
                </c:pt>
                <c:pt idx="2">
                  <c:v>с. 2005</c:v>
                </c:pt>
                <c:pt idx="3">
                  <c:v>с. 2010</c:v>
                </c:pt>
                <c:pt idx="4">
                  <c:v>с. 2021</c:v>
                </c:pt>
                <c:pt idx="5">
                  <c:v>с. 2022</c:v>
                </c:pt>
                <c:pt idx="6">
                  <c:v>с. 2023</c:v>
                </c:pt>
                <c:pt idx="7">
                  <c:v>с. 2024</c:v>
                </c:pt>
              </c:strCache>
            </c:strRef>
          </c:cat>
          <c:val>
            <c:numRef>
              <c:f>Лист1!$B$26:$B$33</c:f>
              <c:numCache>
                <c:formatCode>General</c:formatCode>
                <c:ptCount val="8"/>
                <c:pt idx="0">
                  <c:v>38.4</c:v>
                </c:pt>
                <c:pt idx="1">
                  <c:v>27</c:v>
                </c:pt>
                <c:pt idx="2">
                  <c:v>26.4</c:v>
                </c:pt>
                <c:pt idx="3">
                  <c:v>29.3</c:v>
                </c:pt>
                <c:pt idx="4">
                  <c:v>28.1</c:v>
                </c:pt>
                <c:pt idx="5">
                  <c:v>23.7</c:v>
                </c:pt>
                <c:pt idx="6">
                  <c:v>24.6</c:v>
                </c:pt>
                <c:pt idx="7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5-4248-82F0-2707A258A4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7"/>
        <c:axId val="129619456"/>
        <c:axId val="74446464"/>
      </c:barChart>
      <c:lineChart>
        <c:grouping val="standard"/>
        <c:varyColors val="0"/>
        <c:ser>
          <c:idx val="1"/>
          <c:order val="1"/>
          <c:tx>
            <c:strRef>
              <c:f>Лист1!$C$25</c:f>
              <c:strCache>
                <c:ptCount val="1"/>
                <c:pt idx="0">
                  <c:v>фавт ба 1000 аҳолӣ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Лист1!$A$26:$A$33</c:f>
              <c:strCache>
                <c:ptCount val="8"/>
                <c:pt idx="0">
                  <c:v>с. 1990</c:v>
                </c:pt>
                <c:pt idx="1">
                  <c:v>с. 2000</c:v>
                </c:pt>
                <c:pt idx="2">
                  <c:v>с. 2005</c:v>
                </c:pt>
                <c:pt idx="3">
                  <c:v>с. 2010</c:v>
                </c:pt>
                <c:pt idx="4">
                  <c:v>с. 2021</c:v>
                </c:pt>
                <c:pt idx="5">
                  <c:v>с. 2022</c:v>
                </c:pt>
                <c:pt idx="6">
                  <c:v>с. 2023</c:v>
                </c:pt>
                <c:pt idx="7">
                  <c:v>с. 2024</c:v>
                </c:pt>
              </c:strCache>
            </c:strRef>
          </c:cat>
          <c:val>
            <c:numRef>
              <c:f>Лист1!$C$26:$C$33</c:f>
              <c:numCache>
                <c:formatCode>General</c:formatCode>
                <c:ptCount val="8"/>
                <c:pt idx="0">
                  <c:v>6.2</c:v>
                </c:pt>
                <c:pt idx="1">
                  <c:v>4.7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</c:v>
                </c:pt>
                <c:pt idx="5">
                  <c:v>3.1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85-4248-82F0-2707A258A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19456"/>
        <c:axId val="74446464"/>
      </c:lineChart>
      <c:catAx>
        <c:axId val="12961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46464"/>
        <c:crosses val="autoZero"/>
        <c:auto val="1"/>
        <c:lblAlgn val="ctr"/>
        <c:lblOffset val="100"/>
        <c:noMultiLvlLbl val="0"/>
      </c:catAx>
      <c:valAx>
        <c:axId val="7444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297984929303178E-2"/>
          <c:y val="3.051318614124722E-2"/>
          <c:w val="0.8902051054102107"/>
          <c:h val="0.12377141378963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II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99000">
                  <a:srgbClr val="00B0F0">
                    <a:alpha val="0"/>
                  </a:srgb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6C-400E-99C6-D0E494ECDF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6C-400E-99C6-D0E494ECDF71}"/>
              </c:ext>
            </c:extLst>
          </c:dPt>
          <c:dLbls>
            <c:dLbl>
              <c:idx val="0"/>
              <c:layout>
                <c:manualLayout>
                  <c:x val="-4.8642277709455266E-3"/>
                  <c:y val="-1.93015475295829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6C-400E-99C6-D0E494ECDF71}"/>
                </c:ext>
              </c:extLst>
            </c:dLbl>
            <c:dLbl>
              <c:idx val="1"/>
              <c:layout>
                <c:manualLayout>
                  <c:x val="-4.6099543070040813E-3"/>
                  <c:y val="5.11758379255673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6C-400E-99C6-D0E494ECDF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2178</c:v>
                </c:pt>
                <c:pt idx="1">
                  <c:v>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6C-400E-99C6-D0E494ECDF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D6C-400E-99C6-D0E494ECDF7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6C-400E-99C6-D0E494ECDF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D6C-400E-99C6-D0E494ECDF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464</c:v>
                </c:pt>
                <c:pt idx="1">
                  <c:v>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D6C-400E-99C6-D0E494ECDF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IV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99000">
                  <a:srgbClr val="00B050">
                    <a:alpha val="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5.2146931948362707E-3"/>
                  <c:y val="2.59539608437042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D6C-400E-99C6-D0E494ECDF71}"/>
                </c:ext>
              </c:extLst>
            </c:dLbl>
            <c:dLbl>
              <c:idx val="1"/>
              <c:layout>
                <c:manualLayout>
                  <c:x val="9.4728670380828312E-4"/>
                  <c:y val="1.28623933982596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D6C-400E-99C6-D0E494ECDF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484</c:v>
                </c:pt>
                <c:pt idx="1">
                  <c:v>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D6C-400E-99C6-D0E494ECD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32"/>
        <c:axId val="177612288"/>
        <c:axId val="173873920"/>
      </c:barChart>
      <c:catAx>
        <c:axId val="1776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873920"/>
        <c:crosses val="autoZero"/>
        <c:auto val="1"/>
        <c:lblAlgn val="ctr"/>
        <c:lblOffset val="100"/>
        <c:noMultiLvlLbl val="0"/>
      </c:catAx>
      <c:valAx>
        <c:axId val="17387392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shade val="50000"/>
                  <a:alpha val="3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776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81013570032448"/>
          <c:y val="4.1314987950856713E-4"/>
          <c:w val="0.14257717804494263"/>
          <c:h val="0.683868088691629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en-US" sz="1800" b="1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'37 пайвандсоз'!$C$3</c:f>
              <c:strCache>
                <c:ptCount val="1"/>
                <c:pt idx="0">
                  <c:v>Теъдоди ҷарроҳ пайвандсозии гурда 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'37 пайвандсоз'!$B$4:$B$13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'37 пайвандсоз'!$C$4:$C$13</c:f>
              <c:numCache>
                <c:formatCode>General</c:formatCode>
                <c:ptCount val="10"/>
                <c:pt idx="0">
                  <c:v>62</c:v>
                </c:pt>
                <c:pt idx="1">
                  <c:v>88</c:v>
                </c:pt>
                <c:pt idx="2">
                  <c:v>86</c:v>
                </c:pt>
                <c:pt idx="3">
                  <c:v>119</c:v>
                </c:pt>
                <c:pt idx="4">
                  <c:v>120</c:v>
                </c:pt>
                <c:pt idx="5">
                  <c:v>96</c:v>
                </c:pt>
                <c:pt idx="6">
                  <c:v>116</c:v>
                </c:pt>
                <c:pt idx="7">
                  <c:v>163</c:v>
                </c:pt>
                <c:pt idx="8">
                  <c:v>164</c:v>
                </c:pt>
                <c:pt idx="9">
                  <c:v>192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2F-45BC-AEDC-14CF5250D29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76686784"/>
        <c:axId val="176687360"/>
      </c:scatterChart>
      <c:valAx>
        <c:axId val="17668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687360"/>
        <c:crosses val="autoZero"/>
        <c:crossBetween val="midCat"/>
      </c:valAx>
      <c:valAx>
        <c:axId val="17668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686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800">
          <a:solidFill>
            <a:schemeClr val="dk1"/>
          </a:solidFill>
          <a:latin typeface="Times New Roman Tj" pitchFamily="18" charset="-52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/>
              <a:t>Таъминнок</a:t>
            </a:r>
            <a:r>
              <a:rPr lang="tg-Cyrl-TJ" sz="3200" dirty="0"/>
              <a:t>ӣ</a:t>
            </a:r>
            <a:r>
              <a:rPr lang="tg-Cyrl-TJ" sz="3200" baseline="0" dirty="0"/>
              <a:t> бо таҷҳизоти компютерӣ, 87 адад</a:t>
            </a:r>
            <a:endParaRPr lang="ru-RU" sz="3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'39 нов технол'!$B$5:$B$6</c:f>
              <c:strCache>
                <c:ptCount val="2"/>
                <c:pt idx="0">
                  <c:v>КТ - 45</c:v>
                </c:pt>
                <c:pt idx="1">
                  <c:v>Давлатӣ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 нов технол'!$A$7:$A$11</c:f>
              <c:strCache>
                <c:ptCount val="5"/>
                <c:pt idx="0">
                  <c:v>Шањри Душанбе</c:v>
                </c:pt>
                <c:pt idx="1">
                  <c:v>НТҶ</c:v>
                </c:pt>
                <c:pt idx="2">
                  <c:v>ВМКБ</c:v>
                </c:pt>
                <c:pt idx="3">
                  <c:v>Суғд</c:v>
                </c:pt>
                <c:pt idx="4">
                  <c:v>Хатлон</c:v>
                </c:pt>
              </c:strCache>
            </c:strRef>
          </c:cat>
          <c:val>
            <c:numRef>
              <c:f>'39 нов технол'!$B$7:$B$11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C-4E1B-9F3A-1186EC425E6E}"/>
            </c:ext>
          </c:extLst>
        </c:ser>
        <c:ser>
          <c:idx val="1"/>
          <c:order val="1"/>
          <c:tx>
            <c:strRef>
              <c:f>'39 нов технол'!$C$5:$C$6</c:f>
              <c:strCache>
                <c:ptCount val="2"/>
                <c:pt idx="0">
                  <c:v>КТ - 45</c:v>
                </c:pt>
                <c:pt idx="1">
                  <c:v>Хусусӣ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 нов технол'!$A$7:$A$11</c:f>
              <c:strCache>
                <c:ptCount val="5"/>
                <c:pt idx="0">
                  <c:v>Шањри Душанбе</c:v>
                </c:pt>
                <c:pt idx="1">
                  <c:v>НТҶ</c:v>
                </c:pt>
                <c:pt idx="2">
                  <c:v>ВМКБ</c:v>
                </c:pt>
                <c:pt idx="3">
                  <c:v>Суғд</c:v>
                </c:pt>
                <c:pt idx="4">
                  <c:v>Хатлон</c:v>
                </c:pt>
              </c:strCache>
            </c:strRef>
          </c:cat>
          <c:val>
            <c:numRef>
              <c:f>'39 нов технол'!$C$7:$C$11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CC-4E1B-9F3A-1186EC425E6E}"/>
            </c:ext>
          </c:extLst>
        </c:ser>
        <c:ser>
          <c:idx val="2"/>
          <c:order val="2"/>
          <c:tx>
            <c:strRef>
              <c:f>'39 нов технол'!$D$5:$D$6</c:f>
              <c:strCache>
                <c:ptCount val="2"/>
                <c:pt idx="0">
                  <c:v>МРТ - 42</c:v>
                </c:pt>
                <c:pt idx="1">
                  <c:v>Давлатӣ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 нов технол'!$A$7:$A$11</c:f>
              <c:strCache>
                <c:ptCount val="5"/>
                <c:pt idx="0">
                  <c:v>Шањри Душанбе</c:v>
                </c:pt>
                <c:pt idx="1">
                  <c:v>НТҶ</c:v>
                </c:pt>
                <c:pt idx="2">
                  <c:v>ВМКБ</c:v>
                </c:pt>
                <c:pt idx="3">
                  <c:v>Суғд</c:v>
                </c:pt>
                <c:pt idx="4">
                  <c:v>Хатлон</c:v>
                </c:pt>
              </c:strCache>
            </c:strRef>
          </c:cat>
          <c:val>
            <c:numRef>
              <c:f>'39 нов технол'!$D$7:$D$11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CC-4E1B-9F3A-1186EC425E6E}"/>
            </c:ext>
          </c:extLst>
        </c:ser>
        <c:ser>
          <c:idx val="3"/>
          <c:order val="3"/>
          <c:tx>
            <c:strRef>
              <c:f>'39 нов технол'!$E$5:$E$6</c:f>
              <c:strCache>
                <c:ptCount val="2"/>
                <c:pt idx="0">
                  <c:v>МРТ - 42</c:v>
                </c:pt>
                <c:pt idx="1">
                  <c:v>Хусусӣ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 нов технол'!$A$7:$A$11</c:f>
              <c:strCache>
                <c:ptCount val="5"/>
                <c:pt idx="0">
                  <c:v>Шањри Душанбе</c:v>
                </c:pt>
                <c:pt idx="1">
                  <c:v>НТҶ</c:v>
                </c:pt>
                <c:pt idx="2">
                  <c:v>ВМКБ</c:v>
                </c:pt>
                <c:pt idx="3">
                  <c:v>Суғд</c:v>
                </c:pt>
                <c:pt idx="4">
                  <c:v>Хатлон</c:v>
                </c:pt>
              </c:strCache>
            </c:strRef>
          </c:cat>
          <c:val>
            <c:numRef>
              <c:f>'39 нов технол'!$E$7:$E$11</c:f>
              <c:numCache>
                <c:formatCode>General</c:formatCode>
                <c:ptCount val="5"/>
                <c:pt idx="0">
                  <c:v>16</c:v>
                </c:pt>
                <c:pt idx="1">
                  <c:v>5</c:v>
                </c:pt>
                <c:pt idx="2">
                  <c:v>0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CC-4E1B-9F3A-1186EC425E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165248"/>
        <c:axId val="176692544"/>
      </c:barChart>
      <c:catAx>
        <c:axId val="1781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92544"/>
        <c:crosses val="autoZero"/>
        <c:auto val="1"/>
        <c:lblAlgn val="ctr"/>
        <c:lblOffset val="100"/>
        <c:noMultiLvlLbl val="0"/>
      </c:catAx>
      <c:valAx>
        <c:axId val="17669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фаълоияти илмӣ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'37 илмба амал'!$C$6</c:f>
              <c:strCache>
                <c:ptCount val="1"/>
                <c:pt idx="0">
                  <c:v>с.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'37 илмба амал'!$B$7:$B$13</c:f>
              <c:strCache>
                <c:ptCount val="7"/>
                <c:pt idx="0">
                  <c:v>ҳимояи корҳои докторӣ</c:v>
                </c:pt>
                <c:pt idx="1">
                  <c:v>ҳимояи корҳои номзадӣ</c:v>
                </c:pt>
                <c:pt idx="2">
                  <c:v>такмили ихтисос дар дохили кишвар</c:v>
                </c:pt>
                <c:pt idx="3">
                  <c:v>такмили ихтисос берун аз кишвар</c:v>
                </c:pt>
                <c:pt idx="4">
                  <c:v>корҳои илмии чопӣ</c:v>
                </c:pt>
                <c:pt idx="5">
                  <c:v>адади патентҳо</c:v>
                </c:pt>
                <c:pt idx="6">
                  <c:v>адади пашниҳодҳои беҳсозӣ </c:v>
                </c:pt>
              </c:strCache>
            </c:strRef>
          </c:cat>
          <c:val>
            <c:numRef>
              <c:f>'37 илмба амал'!$C$7:$C$13</c:f>
              <c:numCache>
                <c:formatCode>General</c:formatCode>
                <c:ptCount val="7"/>
                <c:pt idx="0">
                  <c:v>12</c:v>
                </c:pt>
                <c:pt idx="1">
                  <c:v>82</c:v>
                </c:pt>
                <c:pt idx="2">
                  <c:v>12450</c:v>
                </c:pt>
                <c:pt idx="3">
                  <c:v>229</c:v>
                </c:pt>
                <c:pt idx="4">
                  <c:v>3029</c:v>
                </c:pt>
                <c:pt idx="5">
                  <c:v>35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11-486F-A882-B8EE8F3012BB}"/>
            </c:ext>
          </c:extLst>
        </c:ser>
        <c:ser>
          <c:idx val="1"/>
          <c:order val="1"/>
          <c:tx>
            <c:strRef>
              <c:f>'37 илмба амал'!$D$6</c:f>
              <c:strCache>
                <c:ptCount val="1"/>
                <c:pt idx="0">
                  <c:v>с.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'37 илмба амал'!$B$7:$B$13</c:f>
              <c:strCache>
                <c:ptCount val="7"/>
                <c:pt idx="0">
                  <c:v>ҳимояи корҳои докторӣ</c:v>
                </c:pt>
                <c:pt idx="1">
                  <c:v>ҳимояи корҳои номзадӣ</c:v>
                </c:pt>
                <c:pt idx="2">
                  <c:v>такмили ихтисос дар дохили кишвар</c:v>
                </c:pt>
                <c:pt idx="3">
                  <c:v>такмили ихтисос берун аз кишвар</c:v>
                </c:pt>
                <c:pt idx="4">
                  <c:v>корҳои илмии чопӣ</c:v>
                </c:pt>
                <c:pt idx="5">
                  <c:v>адади патентҳо</c:v>
                </c:pt>
                <c:pt idx="6">
                  <c:v>адади пашниҳодҳои беҳсозӣ </c:v>
                </c:pt>
              </c:strCache>
            </c:strRef>
          </c:cat>
          <c:val>
            <c:numRef>
              <c:f>'37 илмба амал'!$D$7:$D$13</c:f>
              <c:numCache>
                <c:formatCode>General</c:formatCode>
                <c:ptCount val="7"/>
                <c:pt idx="0">
                  <c:v>6</c:v>
                </c:pt>
                <c:pt idx="1">
                  <c:v>54</c:v>
                </c:pt>
                <c:pt idx="2">
                  <c:v>13232</c:v>
                </c:pt>
                <c:pt idx="3">
                  <c:v>316</c:v>
                </c:pt>
                <c:pt idx="4">
                  <c:v>3425</c:v>
                </c:pt>
                <c:pt idx="5">
                  <c:v>41</c:v>
                </c:pt>
                <c:pt idx="6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11-486F-A882-B8EE8F3012BB}"/>
            </c:ext>
          </c:extLst>
        </c:ser>
        <c:ser>
          <c:idx val="2"/>
          <c:order val="2"/>
          <c:tx>
            <c:strRef>
              <c:f>'37 илмба амал'!$E$6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'37 илмба амал'!$B$7:$B$13</c:f>
              <c:strCache>
                <c:ptCount val="7"/>
                <c:pt idx="0">
                  <c:v>ҳимояи корҳои докторӣ</c:v>
                </c:pt>
                <c:pt idx="1">
                  <c:v>ҳимояи корҳои номзадӣ</c:v>
                </c:pt>
                <c:pt idx="2">
                  <c:v>такмили ихтисос дар дохили кишвар</c:v>
                </c:pt>
                <c:pt idx="3">
                  <c:v>такмили ихтисос берун аз кишвар</c:v>
                </c:pt>
                <c:pt idx="4">
                  <c:v>корҳои илмии чопӣ</c:v>
                </c:pt>
                <c:pt idx="5">
                  <c:v>адади патентҳо</c:v>
                </c:pt>
                <c:pt idx="6">
                  <c:v>адади пашниҳодҳои беҳсозӣ </c:v>
                </c:pt>
              </c:strCache>
            </c:strRef>
          </c:cat>
          <c:val>
            <c:numRef>
              <c:f>'37 илмба амал'!$E$7:$E$13</c:f>
              <c:numCache>
                <c:formatCode>General</c:formatCode>
                <c:ptCount val="7"/>
                <c:pt idx="0">
                  <c:v>7</c:v>
                </c:pt>
                <c:pt idx="1">
                  <c:v>73</c:v>
                </c:pt>
                <c:pt idx="2">
                  <c:v>13717</c:v>
                </c:pt>
                <c:pt idx="3">
                  <c:v>406</c:v>
                </c:pt>
                <c:pt idx="4">
                  <c:v>3080</c:v>
                </c:pt>
                <c:pt idx="5">
                  <c:v>40</c:v>
                </c:pt>
                <c:pt idx="6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11-486F-A882-B8EE8F3012BB}"/>
            </c:ext>
          </c:extLst>
        </c:ser>
        <c:ser>
          <c:idx val="3"/>
          <c:order val="3"/>
          <c:tx>
            <c:strRef>
              <c:f>'37 илмба амал'!$F$6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'37 илмба амал'!$B$7:$B$13</c:f>
              <c:strCache>
                <c:ptCount val="7"/>
                <c:pt idx="0">
                  <c:v>ҳимояи корҳои докторӣ</c:v>
                </c:pt>
                <c:pt idx="1">
                  <c:v>ҳимояи корҳои номзадӣ</c:v>
                </c:pt>
                <c:pt idx="2">
                  <c:v>такмили ихтисос дар дохили кишвар</c:v>
                </c:pt>
                <c:pt idx="3">
                  <c:v>такмили ихтисос берун аз кишвар</c:v>
                </c:pt>
                <c:pt idx="4">
                  <c:v>корҳои илмии чопӣ</c:v>
                </c:pt>
                <c:pt idx="5">
                  <c:v>адади патентҳо</c:v>
                </c:pt>
                <c:pt idx="6">
                  <c:v>адади пашниҳодҳои беҳсозӣ </c:v>
                </c:pt>
              </c:strCache>
            </c:strRef>
          </c:cat>
          <c:val>
            <c:numRef>
              <c:f>'37 илмба амал'!$F$7:$F$13</c:f>
              <c:numCache>
                <c:formatCode>General</c:formatCode>
                <c:ptCount val="7"/>
                <c:pt idx="0">
                  <c:v>5</c:v>
                </c:pt>
                <c:pt idx="1">
                  <c:v>68</c:v>
                </c:pt>
                <c:pt idx="2">
                  <c:v>15008</c:v>
                </c:pt>
                <c:pt idx="3">
                  <c:v>420</c:v>
                </c:pt>
                <c:pt idx="4">
                  <c:v>5317</c:v>
                </c:pt>
                <c:pt idx="5">
                  <c:v>50</c:v>
                </c:pt>
                <c:pt idx="6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11-486F-A882-B8EE8F301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089472"/>
        <c:axId val="175425216"/>
        <c:axId val="0"/>
      </c:bar3DChart>
      <c:catAx>
        <c:axId val="17808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25216"/>
        <c:crosses val="autoZero"/>
        <c:auto val="1"/>
        <c:lblAlgn val="ctr"/>
        <c:lblOffset val="100"/>
        <c:noMultiLvlLbl val="0"/>
      </c:catAx>
      <c:valAx>
        <c:axId val="1754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08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Лист1!$B$44</c:f>
              <c:strCache>
                <c:ptCount val="1"/>
                <c:pt idx="0">
                  <c:v>фавти модар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Лист1!$A$45:$A$51</c:f>
              <c:strCache>
                <c:ptCount val="7"/>
                <c:pt idx="0">
                  <c:v>с. 1990</c:v>
                </c:pt>
                <c:pt idx="1">
                  <c:v>с. 2000</c:v>
                </c:pt>
                <c:pt idx="2">
                  <c:v>с. 2010</c:v>
                </c:pt>
                <c:pt idx="3">
                  <c:v>с. 2021</c:v>
                </c:pt>
                <c:pt idx="4">
                  <c:v>с. 2022</c:v>
                </c:pt>
                <c:pt idx="5">
                  <c:v>с. 2023</c:v>
                </c:pt>
                <c:pt idx="6">
                  <c:v>с. 2024</c:v>
                </c:pt>
              </c:strCache>
            </c:strRef>
          </c:cat>
          <c:val>
            <c:numRef>
              <c:f>Лист1!$B$45:$B$51</c:f>
              <c:numCache>
                <c:formatCode>General</c:formatCode>
                <c:ptCount val="7"/>
                <c:pt idx="0">
                  <c:v>97.7</c:v>
                </c:pt>
                <c:pt idx="1">
                  <c:v>44.6</c:v>
                </c:pt>
                <c:pt idx="2">
                  <c:v>45</c:v>
                </c:pt>
                <c:pt idx="3">
                  <c:v>28.9</c:v>
                </c:pt>
                <c:pt idx="4">
                  <c:v>22.9</c:v>
                </c:pt>
                <c:pt idx="5">
                  <c:v>24.4</c:v>
                </c:pt>
                <c:pt idx="6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6A-4A67-B506-27973C7845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7"/>
        <c:axId val="129620992"/>
        <c:axId val="74448192"/>
      </c:barChart>
      <c:lineChart>
        <c:grouping val="standard"/>
        <c:varyColors val="0"/>
        <c:ser>
          <c:idx val="1"/>
          <c:order val="1"/>
          <c:tx>
            <c:strRef>
              <c:f>Лист1!$C$44</c:f>
              <c:strCache>
                <c:ptCount val="1"/>
                <c:pt idx="0">
                  <c:v>фавти кудак то 1 с.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Лист1!$A$45:$A$51</c:f>
              <c:strCache>
                <c:ptCount val="7"/>
                <c:pt idx="0">
                  <c:v>с. 1990</c:v>
                </c:pt>
                <c:pt idx="1">
                  <c:v>с. 2000</c:v>
                </c:pt>
                <c:pt idx="2">
                  <c:v>с. 2010</c:v>
                </c:pt>
                <c:pt idx="3">
                  <c:v>с. 2021</c:v>
                </c:pt>
                <c:pt idx="4">
                  <c:v>с. 2022</c:v>
                </c:pt>
                <c:pt idx="5">
                  <c:v>с. 2023</c:v>
                </c:pt>
                <c:pt idx="6">
                  <c:v>с. 2024</c:v>
                </c:pt>
              </c:strCache>
            </c:strRef>
          </c:cat>
          <c:val>
            <c:numRef>
              <c:f>Лист1!$C$45:$C$51</c:f>
              <c:numCache>
                <c:formatCode>General</c:formatCode>
                <c:ptCount val="7"/>
                <c:pt idx="0">
                  <c:v>40.9</c:v>
                </c:pt>
                <c:pt idx="1">
                  <c:v>15.5</c:v>
                </c:pt>
                <c:pt idx="2">
                  <c:v>16.8</c:v>
                </c:pt>
                <c:pt idx="3">
                  <c:v>14.2</c:v>
                </c:pt>
                <c:pt idx="4">
                  <c:v>12.4</c:v>
                </c:pt>
                <c:pt idx="5">
                  <c:v>12.5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6A-4A67-B506-27973C7845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20992"/>
        <c:axId val="74448192"/>
      </c:lineChart>
      <c:catAx>
        <c:axId val="1296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48192"/>
        <c:crosses val="autoZero"/>
        <c:auto val="1"/>
        <c:lblAlgn val="ctr"/>
        <c:lblOffset val="100"/>
        <c:noMultiLvlLbl val="0"/>
      </c:catAx>
      <c:valAx>
        <c:axId val="7444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 Tj" pitchFamily="18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'10-11 Бгайрисиорят'!$A$34</c:f>
              <c:strCache>
                <c:ptCount val="1"/>
                <c:pt idx="0">
                  <c:v>Беморшавии аввалия бо ҳама бемориҳо (ба 100 ҳ.а.)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Бгайрисиорят'!$B$33:$H$33</c:f>
              <c:strCache>
                <c:ptCount val="7"/>
                <c:pt idx="0">
                  <c:v>с. 1990</c:v>
                </c:pt>
                <c:pt idx="1">
                  <c:v>с. 2000</c:v>
                </c:pt>
                <c:pt idx="2">
                  <c:v>с. 2010</c:v>
                </c:pt>
                <c:pt idx="3">
                  <c:v>с. 2021</c:v>
                </c:pt>
                <c:pt idx="4">
                  <c:v>с. 2022</c:v>
                </c:pt>
                <c:pt idx="5">
                  <c:v>с. 2023</c:v>
                </c:pt>
                <c:pt idx="6">
                  <c:v>с. 2024</c:v>
                </c:pt>
              </c:strCache>
            </c:strRef>
          </c:cat>
          <c:val>
            <c:numRef>
              <c:f>'10-11 Бгайрисиорят'!$B$34:$H$34</c:f>
              <c:numCache>
                <c:formatCode>General</c:formatCode>
                <c:ptCount val="7"/>
                <c:pt idx="0">
                  <c:v>60020</c:v>
                </c:pt>
                <c:pt idx="1">
                  <c:v>35787</c:v>
                </c:pt>
                <c:pt idx="2">
                  <c:v>32197</c:v>
                </c:pt>
                <c:pt idx="3">
                  <c:v>13207.8</c:v>
                </c:pt>
                <c:pt idx="4">
                  <c:v>13115</c:v>
                </c:pt>
                <c:pt idx="5">
                  <c:v>12756.3</c:v>
                </c:pt>
                <c:pt idx="6">
                  <c:v>11734.2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0C-4A5B-BF7E-A8A3D72D08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1393024"/>
        <c:axId val="102194496"/>
      </c:barChart>
      <c:catAx>
        <c:axId val="13139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194496"/>
        <c:crosses val="autoZero"/>
        <c:auto val="1"/>
        <c:lblAlgn val="ctr"/>
        <c:lblOffset val="100"/>
        <c:noMultiLvlLbl val="0"/>
      </c:catAx>
      <c:valAx>
        <c:axId val="10219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39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'10-11 Бгайрисиорят'!$B$48</c:f>
              <c:strCache>
                <c:ptCount val="1"/>
                <c:pt idx="0">
                  <c:v>с. 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Бгайрисиорят'!$B$49:$B$53</c:f>
              <c:numCache>
                <c:formatCode>General</c:formatCode>
                <c:ptCount val="5"/>
                <c:pt idx="0">
                  <c:v>22730</c:v>
                </c:pt>
                <c:pt idx="1">
                  <c:v>4700</c:v>
                </c:pt>
                <c:pt idx="2">
                  <c:v>3000</c:v>
                </c:pt>
                <c:pt idx="4">
                  <c:v>4400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E-4A44-BD63-D92AA5CE7780}"/>
            </c:ext>
          </c:extLst>
        </c:ser>
        <c:ser>
          <c:idx val="1"/>
          <c:order val="1"/>
          <c:tx>
            <c:strRef>
              <c:f>'10-11 Бгайрисиорят'!$C$48</c:f>
              <c:strCache>
                <c:ptCount val="1"/>
                <c:pt idx="0">
                  <c:v>с. 2000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Бгайрисиорят'!$C$49:$C$53</c:f>
              <c:numCache>
                <c:formatCode>General</c:formatCode>
                <c:ptCount val="5"/>
                <c:pt idx="0">
                  <c:v>5262.4</c:v>
                </c:pt>
                <c:pt idx="1">
                  <c:v>2948.5</c:v>
                </c:pt>
                <c:pt idx="2">
                  <c:v>839.3</c:v>
                </c:pt>
                <c:pt idx="3">
                  <c:v>5232</c:v>
                </c:pt>
                <c:pt idx="4">
                  <c:v>1830.9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EE-4A44-BD63-D92AA5CE7780}"/>
            </c:ext>
          </c:extLst>
        </c:ser>
        <c:ser>
          <c:idx val="2"/>
          <c:order val="2"/>
          <c:tx>
            <c:strRef>
              <c:f>'10-11 Бгайрисиорят'!$D$48</c:f>
              <c:strCache>
                <c:ptCount val="1"/>
                <c:pt idx="0">
                  <c:v>с. 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Бгайрисиорят'!$D$49:$D$53</c:f>
              <c:numCache>
                <c:formatCode>General</c:formatCode>
                <c:ptCount val="5"/>
                <c:pt idx="0">
                  <c:v>11400</c:v>
                </c:pt>
                <c:pt idx="1">
                  <c:v>3419.2</c:v>
                </c:pt>
                <c:pt idx="2">
                  <c:v>1094.0999999999999</c:v>
                </c:pt>
                <c:pt idx="3">
                  <c:v>5392</c:v>
                </c:pt>
                <c:pt idx="4">
                  <c:v>1741.5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EE-4A44-BD63-D92AA5CE7780}"/>
            </c:ext>
          </c:extLst>
        </c:ser>
        <c:ser>
          <c:idx val="3"/>
          <c:order val="3"/>
          <c:tx>
            <c:strRef>
              <c:f>'10-11 Бгайрисиорят'!$E$48</c:f>
              <c:strCache>
                <c:ptCount val="1"/>
                <c:pt idx="0">
                  <c:v>с.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Бгайрисиорят'!$E$49:$E$53</c:f>
              <c:numCache>
                <c:formatCode>General</c:formatCode>
                <c:ptCount val="5"/>
                <c:pt idx="0">
                  <c:v>3622.8</c:v>
                </c:pt>
                <c:pt idx="1">
                  <c:v>2004.3</c:v>
                </c:pt>
                <c:pt idx="2">
                  <c:v>533.1</c:v>
                </c:pt>
                <c:pt idx="3">
                  <c:v>5712</c:v>
                </c:pt>
                <c:pt idx="4">
                  <c:v>406.7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EE-4A44-BD63-D92AA5CE7780}"/>
            </c:ext>
          </c:extLst>
        </c:ser>
        <c:ser>
          <c:idx val="4"/>
          <c:order val="4"/>
          <c:tx>
            <c:strRef>
              <c:f>'10-11 Бгайрисиорят'!$F$48</c:f>
              <c:strCache>
                <c:ptCount val="1"/>
                <c:pt idx="0">
                  <c:v>с.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Бгайрисиорят'!$F$49:$F$53</c:f>
              <c:numCache>
                <c:formatCode>General</c:formatCode>
                <c:ptCount val="5"/>
                <c:pt idx="0">
                  <c:v>3622.3</c:v>
                </c:pt>
                <c:pt idx="1">
                  <c:v>2081.4</c:v>
                </c:pt>
                <c:pt idx="2">
                  <c:v>524.70000000000005</c:v>
                </c:pt>
                <c:pt idx="3">
                  <c:v>5476</c:v>
                </c:pt>
                <c:pt idx="4">
                  <c:v>381.4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EE-4A44-BD63-D92AA5CE7780}"/>
            </c:ext>
          </c:extLst>
        </c:ser>
        <c:ser>
          <c:idx val="5"/>
          <c:order val="5"/>
          <c:tx>
            <c:strRef>
              <c:f>'10-11 Бгайрисиорят'!$G$48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Бгайрисиорят'!$G$49:$G$53</c:f>
              <c:numCache>
                <c:formatCode>General</c:formatCode>
                <c:ptCount val="5"/>
                <c:pt idx="0">
                  <c:v>3535</c:v>
                </c:pt>
                <c:pt idx="1">
                  <c:v>2001</c:v>
                </c:pt>
                <c:pt idx="2">
                  <c:v>175.5</c:v>
                </c:pt>
                <c:pt idx="3">
                  <c:v>5355</c:v>
                </c:pt>
                <c:pt idx="4">
                  <c:v>378.4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EE-4A44-BD63-D92AA5CE7780}"/>
            </c:ext>
          </c:extLst>
        </c:ser>
        <c:ser>
          <c:idx val="6"/>
          <c:order val="6"/>
          <c:tx>
            <c:strRef>
              <c:f>'10-11 Бгайрисиорят'!$H$48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Бгайрисиорят'!$A$49:$A$53</c:f>
              <c:strCache>
                <c:ptCount val="5"/>
                <c:pt idx="0">
                  <c:v>узвҳои нафаскашӣ</c:v>
                </c:pt>
                <c:pt idx="1">
                  <c:v>узвҳои ҳозима</c:v>
                </c:pt>
                <c:pt idx="2">
                  <c:v>системаи гардиши хун</c:v>
                </c:pt>
                <c:pt idx="3">
                  <c:v>даъватҳо ба ерии таъҷилӣ</c:v>
                </c:pt>
                <c:pt idx="4">
                  <c:v>осеббардорӣ</c:v>
                </c:pt>
              </c:strCache>
            </c:strRef>
          </c:cat>
          <c:val>
            <c:numRef>
              <c:f>'10-11 Бгайрисиорят'!$H$49:$H$53</c:f>
              <c:numCache>
                <c:formatCode>General</c:formatCode>
                <c:ptCount val="5"/>
                <c:pt idx="0">
                  <c:v>908</c:v>
                </c:pt>
                <c:pt idx="1">
                  <c:v>2010</c:v>
                </c:pt>
                <c:pt idx="2">
                  <c:v>155.4</c:v>
                </c:pt>
                <c:pt idx="3">
                  <c:v>5172</c:v>
                </c:pt>
                <c:pt idx="4">
                  <c:v>368.4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EE-4A44-BD63-D92AA5CE77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1392512"/>
        <c:axId val="131040384"/>
      </c:barChart>
      <c:catAx>
        <c:axId val="13139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40384"/>
        <c:crosses val="autoZero"/>
        <c:auto val="1"/>
        <c:lblAlgn val="ctr"/>
        <c:lblOffset val="100"/>
        <c:noMultiLvlLbl val="0"/>
      </c:catAx>
      <c:valAx>
        <c:axId val="131040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3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'10-11 Бгайрисиорят'!$B$59</c:f>
              <c:strCache>
                <c:ptCount val="1"/>
                <c:pt idx="0">
                  <c:v>с. 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Бгайрисиорят'!$B$60:$B$65</c:f>
              <c:numCache>
                <c:formatCode>General</c:formatCode>
                <c:ptCount val="6"/>
                <c:pt idx="3">
                  <c:v>71.599999999999994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67-48B2-8934-DD9715BAB9C8}"/>
            </c:ext>
          </c:extLst>
        </c:ser>
        <c:ser>
          <c:idx val="1"/>
          <c:order val="1"/>
          <c:tx>
            <c:strRef>
              <c:f>'10-11 Бгайрисиорят'!$C$59</c:f>
              <c:strCache>
                <c:ptCount val="1"/>
                <c:pt idx="0">
                  <c:v>с. 2000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Бгайрисиорят'!$C$60:$C$65</c:f>
              <c:numCache>
                <c:formatCode>General</c:formatCode>
                <c:ptCount val="6"/>
                <c:pt idx="2">
                  <c:v>30.9</c:v>
                </c:pt>
                <c:pt idx="3">
                  <c:v>43.5</c:v>
                </c:pt>
                <c:pt idx="4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67-48B2-8934-DD9715BAB9C8}"/>
            </c:ext>
          </c:extLst>
        </c:ser>
        <c:ser>
          <c:idx val="2"/>
          <c:order val="2"/>
          <c:tx>
            <c:strRef>
              <c:f>'10-11 Бгайрисиорят'!$D$59</c:f>
              <c:strCache>
                <c:ptCount val="1"/>
                <c:pt idx="0">
                  <c:v>с. 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Бгайрисиорят'!$D$60:$D$65</c:f>
              <c:numCache>
                <c:formatCode>General</c:formatCode>
                <c:ptCount val="6"/>
                <c:pt idx="0">
                  <c:v>185.5</c:v>
                </c:pt>
                <c:pt idx="1">
                  <c:v>176.6</c:v>
                </c:pt>
                <c:pt idx="2">
                  <c:v>57.4</c:v>
                </c:pt>
                <c:pt idx="3">
                  <c:v>37.799999999999997</c:v>
                </c:pt>
                <c:pt idx="4">
                  <c:v>18.7</c:v>
                </c:pt>
                <c:pt idx="5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7-48B2-8934-DD9715BAB9C8}"/>
            </c:ext>
          </c:extLst>
        </c:ser>
        <c:ser>
          <c:idx val="3"/>
          <c:order val="3"/>
          <c:tx>
            <c:strRef>
              <c:f>'10-11 Бгайрисиорят'!$E$59</c:f>
              <c:strCache>
                <c:ptCount val="1"/>
                <c:pt idx="0">
                  <c:v>с.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Бгайрисиорят'!$E$60:$E$65</c:f>
              <c:numCache>
                <c:formatCode>General</c:formatCode>
                <c:ptCount val="6"/>
                <c:pt idx="0">
                  <c:v>64.599999999999994</c:v>
                </c:pt>
                <c:pt idx="1">
                  <c:v>166.8</c:v>
                </c:pt>
                <c:pt idx="2">
                  <c:v>80.8</c:v>
                </c:pt>
                <c:pt idx="3">
                  <c:v>31.9</c:v>
                </c:pt>
                <c:pt idx="4">
                  <c:v>9.6</c:v>
                </c:pt>
                <c:pt idx="5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67-48B2-8934-DD9715BAB9C8}"/>
            </c:ext>
          </c:extLst>
        </c:ser>
        <c:ser>
          <c:idx val="4"/>
          <c:order val="4"/>
          <c:tx>
            <c:strRef>
              <c:f>'10-11 Бгайрисиорят'!$F$59</c:f>
              <c:strCache>
                <c:ptCount val="1"/>
                <c:pt idx="0">
                  <c:v>с.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Бгайрисиорят'!$F$60:$F$65</c:f>
              <c:numCache>
                <c:formatCode>General</c:formatCode>
                <c:ptCount val="6"/>
                <c:pt idx="0">
                  <c:v>62.8</c:v>
                </c:pt>
                <c:pt idx="1">
                  <c:v>134</c:v>
                </c:pt>
                <c:pt idx="2">
                  <c:v>75.400000000000006</c:v>
                </c:pt>
                <c:pt idx="3">
                  <c:v>41.4</c:v>
                </c:pt>
                <c:pt idx="4">
                  <c:v>11</c:v>
                </c:pt>
                <c:pt idx="5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67-48B2-8934-DD9715BAB9C8}"/>
            </c:ext>
          </c:extLst>
        </c:ser>
        <c:ser>
          <c:idx val="5"/>
          <c:order val="5"/>
          <c:tx>
            <c:strRef>
              <c:f>'10-11 Бгайрисиорят'!$G$59</c:f>
              <c:strCache>
                <c:ptCount val="1"/>
                <c:pt idx="0">
                  <c:v>с. 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Бгайрисиорят'!$G$60:$G$65</c:f>
              <c:numCache>
                <c:formatCode>General</c:formatCode>
                <c:ptCount val="6"/>
                <c:pt idx="0">
                  <c:v>56.3</c:v>
                </c:pt>
                <c:pt idx="1">
                  <c:v>187</c:v>
                </c:pt>
                <c:pt idx="2">
                  <c:v>129.9</c:v>
                </c:pt>
                <c:pt idx="3">
                  <c:v>44.2</c:v>
                </c:pt>
                <c:pt idx="4">
                  <c:v>8.6</c:v>
                </c:pt>
                <c:pt idx="5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67-48B2-8934-DD9715BAB9C8}"/>
            </c:ext>
          </c:extLst>
        </c:ser>
        <c:ser>
          <c:idx val="6"/>
          <c:order val="6"/>
          <c:tx>
            <c:strRef>
              <c:f>'10-11 Бгайрисиорят'!$H$59</c:f>
              <c:strCache>
                <c:ptCount val="1"/>
                <c:pt idx="0">
                  <c:v>с. 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'10-11 Бгайрисиорят'!$A$60:$A$65</c:f>
              <c:strCache>
                <c:ptCount val="6"/>
                <c:pt idx="0">
                  <c:v>ишемиявии дил</c:v>
                </c:pt>
                <c:pt idx="1">
                  <c:v>Ҷоғар</c:v>
                </c:pt>
                <c:pt idx="2">
                  <c:v>Диабети қанд</c:v>
                </c:pt>
                <c:pt idx="3">
                  <c:v>саратон</c:v>
                </c:pt>
                <c:pt idx="4">
                  <c:v>руҳӣ ва рафторӣ</c:v>
                </c:pt>
                <c:pt idx="5">
                  <c:v>нашъамандӣ</c:v>
                </c:pt>
              </c:strCache>
            </c:strRef>
          </c:cat>
          <c:val>
            <c:numRef>
              <c:f>'10-11 Бгайрисиорят'!$H$60:$H$65</c:f>
              <c:numCache>
                <c:formatCode>General</c:formatCode>
                <c:ptCount val="6"/>
                <c:pt idx="0">
                  <c:v>54.3</c:v>
                </c:pt>
                <c:pt idx="1">
                  <c:v>229</c:v>
                </c:pt>
                <c:pt idx="2">
                  <c:v>132</c:v>
                </c:pt>
                <c:pt idx="3">
                  <c:v>49.7</c:v>
                </c:pt>
                <c:pt idx="4">
                  <c:v>9.4</c:v>
                </c:pt>
                <c:pt idx="5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67-48B2-8934-DD9715BAB9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1670528"/>
        <c:axId val="131042112"/>
      </c:barChart>
      <c:catAx>
        <c:axId val="13167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42112"/>
        <c:crosses val="autoZero"/>
        <c:auto val="1"/>
        <c:lblAlgn val="ctr"/>
        <c:lblOffset val="100"/>
        <c:noMultiLvlLbl val="0"/>
      </c:catAx>
      <c:valAx>
        <c:axId val="13104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'12-маъюбш'!$B$57:$B$73</cx:f>
        <cx:lvl ptCount="17">
          <cx:pt idx="0">Саратон</cx:pt>
          <cx:pt idx="1">Гурда</cx:pt>
          <cx:pt idx="2">Такягоҳ</cx:pt>
          <cx:pt idx="3">Руҳӣ</cx:pt>
          <cx:pt idx="4">Ҷарроҳӣ</cx:pt>
          <cx:pt idx="5">Чашм</cx:pt>
          <cx:pt idx="6">Дил</cx:pt>
          <cx:pt idx="7">Асаб</cx:pt>
          <cx:pt idx="8">Нафаскашӣ</cx:pt>
          <cx:pt idx="9">Эндокринологӣ</cx:pt>
          <cx:pt idx="10">аз ҷумла диабет</cx:pt>
          <cx:pt idx="11">Сил</cx:pt>
          <cx:pt idx="12">Заҳмӣ ва таъсири беруна</cx:pt>
          <cx:pt idx="13">Хун</cx:pt>
          <cx:pt idx="14">Ҳозима</cx:pt>
          <cx:pt idx="15">Касбӣ</cx:pt>
          <cx:pt idx="16">Пўст</cx:pt>
        </cx:lvl>
      </cx:strDim>
      <cx:numDim type="val">
        <cx:f>'12-маъюбш'!$C$57:$C$73</cx:f>
        <cx:lvl ptCount="17" formatCode="General">
          <cx:pt idx="0">-1884</cx:pt>
          <cx:pt idx="1">-104</cx:pt>
          <cx:pt idx="2">2763</cx:pt>
          <cx:pt idx="3">1140</cx:pt>
          <cx:pt idx="4">548</cx:pt>
          <cx:pt idx="5">525</cx:pt>
          <cx:pt idx="6">494</cx:pt>
          <cx:pt idx="7">323</cx:pt>
          <cx:pt idx="8">261</cx:pt>
          <cx:pt idx="9">129</cx:pt>
          <cx:pt idx="10">113</cx:pt>
          <cx:pt idx="11">105</cx:pt>
          <cx:pt idx="12">218</cx:pt>
          <cx:pt idx="13">209</cx:pt>
          <cx:pt idx="14">169</cx:pt>
          <cx:pt idx="15">39</cx:pt>
          <cx:pt idx="16">16</cx:pt>
        </cx:lvl>
      </cx:numDim>
    </cx:data>
  </cx:chartData>
  <cx:chart>
    <cx:plotArea>
      <cx:plotAreaRegion>
        <cx:series layoutId="waterfall" uniqueId="{3EF4890C-B7AF-494A-B210-C01BC207860C}"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1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 sz="1800" b="1"/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ru-RU" sz="1800" b="1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ru-RU" sz="1800" b="1"/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800" b="1" i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 sz="1800" b="1"/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3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0.32609</cdr:x>
      <cdr:y>0</cdr:y>
    </cdr:from>
    <cdr:to>
      <cdr:x>0.58696</cdr:x>
      <cdr:y>0.23077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B970C4B-FFD0-4138-85DA-5A303333A3EF}"/>
            </a:ext>
          </a:extLst>
        </cdr:cNvPr>
        <cdr:cNvSpPr txBox="1"/>
      </cdr:nvSpPr>
      <cdr:spPr>
        <a:xfrm xmlns:a="http://schemas.openxmlformats.org/drawingml/2006/main">
          <a:off x="11430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0.18825</cdr:x>
      <cdr:y>0.61051</cdr:y>
    </cdr:from>
    <cdr:to>
      <cdr:x>0.24876</cdr:x>
      <cdr:y>0.68943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3032" y="2757494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0.13813</cdr:x>
      <cdr:y>0.03717</cdr:y>
    </cdr:from>
    <cdr:to>
      <cdr:x>0.29055</cdr:x>
      <cdr:y>0.1287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2021" y="125806"/>
          <a:ext cx="642248" cy="309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+mj-lt"/>
            </a:rPr>
            <a:t>46,0</a:t>
          </a:r>
          <a:r>
            <a:rPr lang="ru-RU" sz="160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0.29292</cdr:x>
      <cdr:y>0.17981</cdr:y>
    </cdr:from>
    <cdr:to>
      <cdr:x>0.45028</cdr:x>
      <cdr:y>0.25528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34272" y="608528"/>
          <a:ext cx="663063" cy="255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+mj-lt"/>
            </a:rPr>
            <a:t>30,1</a:t>
          </a:r>
          <a:r>
            <a:rPr lang="ru-RU" sz="160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0.39423</cdr:x>
      <cdr:y>0.53218</cdr:y>
    </cdr:from>
    <cdr:to>
      <cdr:x>0.48129</cdr:x>
      <cdr:y>0.62688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52328" y="1965945"/>
          <a:ext cx="651977" cy="349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0.46836</cdr:x>
      <cdr:y>0.41791</cdr:y>
    </cdr:from>
    <cdr:to>
      <cdr:x>0.63391</cdr:x>
      <cdr:y>0.49633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71917" y="718810"/>
          <a:ext cx="484934" cy="13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g-Cyrl-TJ" sz="1200" dirty="0">
              <a:solidFill>
                <a:schemeClr val="tx1"/>
              </a:solidFill>
              <a:latin typeface="+mj-lt"/>
            </a:rPr>
            <a:t>23,9</a:t>
          </a:r>
          <a:r>
            <a:rPr lang="tg-Cyrl-TJ" sz="1600" dirty="0">
              <a:solidFill>
                <a:schemeClr val="tx1"/>
              </a:solidFill>
              <a:latin typeface="+mj-lt"/>
            </a:rPr>
            <a:t> %</a:t>
          </a:r>
          <a:endParaRPr lang="ru-RU" sz="1600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0.80382</cdr:x>
      <cdr:y>0.04254</cdr:y>
    </cdr:from>
    <cdr:to>
      <cdr:x>0.91642</cdr:x>
      <cdr:y>0.12146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615130" y="185726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9599B-97FD-4B2C-83C9-2FF3230F5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21A0-6AD6-4339-B257-B0F19DB4F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0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21A0-6AD6-4339-B257-B0F19DB4F7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47856" y="5287518"/>
            <a:ext cx="10440144" cy="216024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7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72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47857" y="7447757"/>
            <a:ext cx="10439849" cy="100811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1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29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3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958"/>
            <a:ext cx="18288000" cy="115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99085"/>
            <a:ext cx="18288000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1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6730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oh.tj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43203" y="5477254"/>
            <a:ext cx="9173197" cy="2465480"/>
          </a:xfrm>
        </p:spPr>
        <p:txBody>
          <a:bodyPr>
            <a:normAutofit/>
          </a:bodyPr>
          <a:lstStyle/>
          <a:p>
            <a:pPr algn="just"/>
            <a:r>
              <a:rPr lang="tg-Cyrl-TJ" altLang="ko-KR" sz="3300" dirty="0" smtClean="0">
                <a:solidFill>
                  <a:srgbClr val="FF0000"/>
                </a:solidFill>
                <a:latin typeface="Times New Roman Tj" pitchFamily="18" charset="-52"/>
                <a:ea typeface="Quicksand"/>
                <a:cs typeface="Quicksand"/>
              </a:rPr>
              <a:t>Фарогирии умумӣ бо хизматрасонии тандурустӣ дар чорчубаи нақшаи амал барои солҳои 2024</a:t>
            </a:r>
            <a:r>
              <a:rPr lang="ru-RU" altLang="ko-KR" sz="3300" dirty="0" smtClean="0">
                <a:solidFill>
                  <a:srgbClr val="FF0000"/>
                </a:solidFill>
                <a:latin typeface="Times New Roman Tj" pitchFamily="18" charset="-52"/>
                <a:ea typeface="Quicksand"/>
                <a:cs typeface="Quicksand"/>
              </a:rPr>
              <a:t>-2026 </a:t>
            </a:r>
            <a:r>
              <a:rPr lang="tg-Cyrl-TJ" sz="3300" dirty="0" smtClean="0">
                <a:solidFill>
                  <a:srgbClr val="FF0000"/>
                </a:solidFill>
                <a:latin typeface="Times New Roman Tj" pitchFamily="18" charset="-52"/>
                <a:ea typeface="Quicksand"/>
                <a:cs typeface="Quicksand"/>
                <a:sym typeface="Quicksand"/>
              </a:rPr>
              <a:t>солимии аҳолӣ ҷумҳурии тоҷиқистон барои давраи то с. 2030</a:t>
            </a:r>
            <a:endParaRPr lang="en-US" sz="3300" dirty="0" smtClean="0">
              <a:solidFill>
                <a:srgbClr val="FF0000"/>
              </a:solidFill>
              <a:latin typeface="Times New Roman Tj" pitchFamily="18" charset="-52"/>
              <a:ea typeface="Quicksand"/>
              <a:cs typeface="Quicksand"/>
              <a:sym typeface="Quicksand"/>
            </a:endParaRPr>
          </a:p>
          <a:p>
            <a:pPr lvl="0" algn="just"/>
            <a:endParaRPr lang="en-US" altLang="ko-KR" sz="3300" dirty="0">
              <a:solidFill>
                <a:srgbClr val="FF0000"/>
              </a:solidFill>
              <a:latin typeface="Times New Roman Tj" pitchFamily="18" charset="-52"/>
              <a:ea typeface="Quicksand"/>
              <a:cs typeface="Quicksan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01039" y="5477254"/>
            <a:ext cx="258786" cy="288032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5EE4E8B2-7257-4350-B8A6-D5623A7F8841}"/>
              </a:ext>
            </a:extLst>
          </p:cNvPr>
          <p:cNvSpPr/>
          <p:nvPr/>
        </p:nvSpPr>
        <p:spPr>
          <a:xfrm>
            <a:off x="11472975" y="666606"/>
            <a:ext cx="2936631" cy="2745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4C382D87-8CE7-215E-98C3-1F3530C67670}"/>
              </a:ext>
            </a:extLst>
          </p:cNvPr>
          <p:cNvSpPr txBox="1">
            <a:spLocks/>
          </p:cNvSpPr>
          <p:nvPr/>
        </p:nvSpPr>
        <p:spPr>
          <a:xfrm>
            <a:off x="7721219" y="8015741"/>
            <a:ext cx="10440144" cy="216024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g-Cyrl-TJ" altLang="ko-KR" sz="2800" b="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Муҳсинзода Ғ.М. </a:t>
            </a:r>
            <a:r>
              <a:rPr lang="ru-RU" altLang="ko-KR" sz="2800" b="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– </a:t>
            </a:r>
            <a:r>
              <a:rPr lang="ru-RU" altLang="ko-KR" sz="2800" b="0" dirty="0" err="1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муовини</a:t>
            </a:r>
            <a:r>
              <a:rPr lang="ru-RU" altLang="ko-KR" sz="2800" b="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2800" b="0" dirty="0" err="1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якуми</a:t>
            </a:r>
            <a:r>
              <a:rPr lang="ru-RU" altLang="ko-KR" sz="2800" b="0" dirty="0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2800" b="0" dirty="0" err="1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вазири</a:t>
            </a:r>
            <a:r>
              <a:rPr lang="ru-RU" altLang="ko-KR" sz="2800" b="0" dirty="0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2800" b="0" dirty="0" err="1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тандуруст</a:t>
            </a:r>
            <a:r>
              <a:rPr lang="tg-Cyrl-TJ" altLang="ko-KR" sz="2800" b="0" dirty="0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ӣ ва ҳифзи иҷтимоии аҳолӣ </a:t>
            </a:r>
            <a:endParaRPr lang="en-US" altLang="ko-KR" sz="2800" b="0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7B53AC4D-5523-F3A7-CCC2-E83BC759CA7F}"/>
              </a:ext>
            </a:extLst>
          </p:cNvPr>
          <p:cNvSpPr txBox="1"/>
          <p:nvPr/>
        </p:nvSpPr>
        <p:spPr>
          <a:xfrm>
            <a:off x="313959" y="1226110"/>
            <a:ext cx="7649606" cy="157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ТАТБ</a:t>
            </a:r>
            <a:r>
              <a:rPr lang="tg-Cyrl-TJ" sz="3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ИҚИ СТРАТЕГИЯИ ҲИФЗИ СОЛИМИИ АҲОЛӢ ҶУМҲУРИИ ТОҶИҚИСТОН БАРОИ ДАВРАИ ТО С. 2030</a:t>
            </a:r>
            <a:endParaRPr lang="en-US" sz="30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2587"/>
            <a:ext cx="6400800" cy="599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B057570-5AD1-47FC-B05A-AE39CFC64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2656" y="297032"/>
            <a:ext cx="18320657" cy="1140972"/>
          </a:xfrm>
        </p:spPr>
        <p:txBody>
          <a:bodyPr>
            <a:normAutofit fontScale="62500" lnSpcReduction="20000"/>
          </a:bodyPr>
          <a:lstStyle/>
          <a:p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Маъюбшавӣ аз руи беморӣ дар с. 2024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/2023 </a:t>
            </a:r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ва миёни калонсол/кудак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83226A85-ABCB-4AAD-9BD0-926B4E07E537}"/>
              </a:ext>
            </a:extLst>
          </p:cNvPr>
          <p:cNvSpPr txBox="1">
            <a:spLocks/>
          </p:cNvSpPr>
          <p:nvPr/>
        </p:nvSpPr>
        <p:spPr>
          <a:xfrm>
            <a:off x="13921742" y="9522827"/>
            <a:ext cx="407669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10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xmlns="" id="{78886DBC-4619-48A6-9253-F9986B0B9309}"/>
              </a:ext>
            </a:extLst>
          </p:cNvPr>
          <p:cNvSpPr/>
          <p:nvPr/>
        </p:nvSpPr>
        <p:spPr>
          <a:xfrm>
            <a:off x="6720841" y="6446521"/>
            <a:ext cx="68579" cy="685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1D09CBA-E4DD-4326-BAC2-F01B6C800DAD}"/>
              </a:ext>
            </a:extLst>
          </p:cNvPr>
          <p:cNvGraphicFramePr>
            <a:graphicFrameLocks/>
          </p:cNvGraphicFramePr>
          <p:nvPr/>
        </p:nvGraphicFramePr>
        <p:xfrm>
          <a:off x="137160" y="3169834"/>
          <a:ext cx="4221480" cy="46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5583BE-B263-4B66-865B-53D43B4FB7DA}"/>
              </a:ext>
            </a:extLst>
          </p:cNvPr>
          <p:cNvSpPr txBox="1"/>
          <p:nvPr/>
        </p:nvSpPr>
        <p:spPr>
          <a:xfrm>
            <a:off x="411480" y="6370320"/>
            <a:ext cx="1341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</a:rPr>
              <a:t>1,58%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14CBB-B221-4B30-9521-4833E49C9C50}"/>
              </a:ext>
            </a:extLst>
          </p:cNvPr>
          <p:cNvSpPr txBox="1"/>
          <p:nvPr/>
        </p:nvSpPr>
        <p:spPr>
          <a:xfrm>
            <a:off x="3505200" y="3977640"/>
            <a:ext cx="1341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</a:rPr>
              <a:t>1,57%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8EFF83-63E8-4A31-89D1-1E447BF885C0}"/>
              </a:ext>
            </a:extLst>
          </p:cNvPr>
          <p:cNvSpPr txBox="1"/>
          <p:nvPr/>
        </p:nvSpPr>
        <p:spPr>
          <a:xfrm>
            <a:off x="167639" y="7863840"/>
            <a:ext cx="42367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700" b="1" dirty="0">
                <a:latin typeface="Times New Roman Tj" pitchFamily="18" charset="-52"/>
              </a:rPr>
              <a:t>Маъюбшавии аввалия нисбат ба с. 2023 </a:t>
            </a:r>
            <a:r>
              <a:rPr lang="ru-RU" sz="2700" b="1" dirty="0">
                <a:latin typeface="Times New Roman Tj" pitchFamily="18" charset="-52"/>
              </a:rPr>
              <a:t>– 4284 (3,2%) </a:t>
            </a:r>
            <a:r>
              <a:rPr lang="ru-RU" sz="2700" b="1" dirty="0" err="1">
                <a:latin typeface="Times New Roman Tj" pitchFamily="18" charset="-52"/>
              </a:rPr>
              <a:t>зиёд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гардида</a:t>
            </a:r>
            <a:r>
              <a:rPr lang="ru-RU" sz="2700" b="1" dirty="0">
                <a:latin typeface="Times New Roman Tj" pitchFamily="18" charset="-52"/>
              </a:rPr>
              <a:t>, </a:t>
            </a:r>
            <a:r>
              <a:rPr lang="ru-RU" sz="2700" b="1" dirty="0" err="1">
                <a:latin typeface="Times New Roman Tj" pitchFamily="18" charset="-52"/>
              </a:rPr>
              <a:t>нишондод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нисбат</a:t>
            </a:r>
            <a:r>
              <a:rPr lang="ru-RU" sz="2700" b="1" dirty="0">
                <a:latin typeface="Times New Roman Tj" pitchFamily="18" charset="-52"/>
              </a:rPr>
              <a:t> ба 100 </a:t>
            </a:r>
            <a:r>
              <a:rPr lang="tg-Cyrl-TJ" sz="2700" b="1" dirty="0">
                <a:latin typeface="Times New Roman Tj" pitchFamily="18" charset="-52"/>
              </a:rPr>
              <a:t>ҳ.а. 0,1% коҳиш ефтааст</a:t>
            </a:r>
            <a:endParaRPr lang="ru-RU" sz="2700" b="1" dirty="0">
              <a:latin typeface="Times New Roman Tj" pitchFamily="18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46B27F-8C13-4E8C-8E94-68FB350C0639}"/>
              </a:ext>
            </a:extLst>
          </p:cNvPr>
          <p:cNvSpPr txBox="1"/>
          <p:nvPr/>
        </p:nvSpPr>
        <p:spPr>
          <a:xfrm>
            <a:off x="137160" y="1173481"/>
            <a:ext cx="460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/>
              <a:t>Ба </a:t>
            </a:r>
            <a:r>
              <a:rPr lang="tg-Cyrl-TJ" sz="2700" b="1" dirty="0"/>
              <a:t>қайди аввалия 11456 </a:t>
            </a:r>
            <a:r>
              <a:rPr lang="ru-RU" sz="2700" b="1" dirty="0" err="1"/>
              <a:t>гирифта</a:t>
            </a:r>
            <a:r>
              <a:rPr lang="ru-RU" sz="2700" b="1" dirty="0"/>
              <a:t> </a:t>
            </a:r>
            <a:r>
              <a:rPr lang="ru-RU" sz="2700" b="1" dirty="0" err="1"/>
              <a:t>шуда</a:t>
            </a:r>
            <a:r>
              <a:rPr lang="ru-RU" sz="2700" b="1" dirty="0"/>
              <a:t>, аз </a:t>
            </a:r>
            <a:r>
              <a:rPr lang="tg-Cyrl-TJ" sz="2700" b="1" dirty="0"/>
              <a:t>қайд 7005 бароварда шуд, </a:t>
            </a:r>
            <a:r>
              <a:rPr lang="tg-Cyrl-TJ" sz="2700" b="1" dirty="0">
                <a:latin typeface="Times New Roman Tj" pitchFamily="18" charset="-52"/>
              </a:rPr>
              <a:t>аз</a:t>
            </a:r>
            <a:r>
              <a:rPr lang="tg-Cyrl-TJ" sz="2700" b="1" dirty="0"/>
              <a:t> ҷумла 2138 фавт (кудакон 248)</a:t>
            </a:r>
            <a:endParaRPr lang="ru-RU" sz="27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C095204-AA75-4E27-A0EC-4437B98FE597}"/>
              </a:ext>
            </a:extLst>
          </p:cNvPr>
          <p:cNvGrpSpPr/>
          <p:nvPr/>
        </p:nvGrpSpPr>
        <p:grpSpPr>
          <a:xfrm>
            <a:off x="4686300" y="1240971"/>
            <a:ext cx="13438415" cy="8441872"/>
            <a:chOff x="4686300" y="1240971"/>
            <a:chExt cx="13438415" cy="8441872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A490E7AE-3BF4-44C2-BBD3-035A844FC9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3695339"/>
                </p:ext>
              </p:extLst>
            </p:nvPr>
          </p:nvGraphicFramePr>
          <p:xfrm>
            <a:off x="11299371" y="1273310"/>
            <a:ext cx="6825344" cy="84095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Диаграмма 13">
              <a:extLst>
                <a:ext uri="{FF2B5EF4-FFF2-40B4-BE49-F238E27FC236}">
                  <a16:creationId xmlns:a16="http://schemas.microsoft.com/office/drawing/2014/main" xmlns="" id="{0DC057FA-B607-4410-A860-F0CE6EA064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4992686"/>
                </p:ext>
              </p:extLst>
            </p:nvPr>
          </p:nvGraphicFramePr>
          <p:xfrm>
            <a:off x="4686300" y="1240971"/>
            <a:ext cx="6730869" cy="8281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48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8C98095-1DA2-4787-A267-2150698DF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46958"/>
            <a:ext cx="18288000" cy="1152128"/>
          </a:xfrm>
        </p:spPr>
        <p:txBody>
          <a:bodyPr>
            <a:normAutofit fontScale="92500"/>
          </a:bodyPr>
          <a:lstStyle/>
          <a:p>
            <a:r>
              <a:rPr lang="ru-RU" sz="4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Зиёдшав</a:t>
            </a:r>
            <a:r>
              <a:rPr lang="tg-Cyrl-TJ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ӣ</a:t>
            </a:r>
            <a:r>
              <a:rPr lang="ru-RU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/</a:t>
            </a:r>
            <a:r>
              <a:rPr lang="ru-RU" sz="4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пастшавии</a:t>
            </a:r>
            <a:r>
              <a:rPr lang="ru-RU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маъюбшавии</a:t>
            </a:r>
            <a:r>
              <a:rPr lang="ru-RU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аввалия</a:t>
            </a:r>
            <a:r>
              <a:rPr lang="ru-RU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вобаста</a:t>
            </a:r>
            <a:r>
              <a:rPr lang="ru-RU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ба </a:t>
            </a:r>
            <a:r>
              <a:rPr lang="ru-RU" sz="4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бемор</a:t>
            </a:r>
            <a:r>
              <a:rPr lang="tg-Cyrl-TJ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ӣ </a:t>
            </a:r>
            <a:r>
              <a:rPr lang="ru-RU" sz="4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– 4284 (2,6%)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3CEA943-7BEB-4357-AE1E-59ABCB010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945691"/>
              </p:ext>
            </p:extLst>
          </p:nvPr>
        </p:nvGraphicFramePr>
        <p:xfrm>
          <a:off x="198120" y="1402080"/>
          <a:ext cx="8854440" cy="687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AB79D07C-1282-480C-9A72-444C66683A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8772262"/>
                  </p:ext>
                </p:extLst>
              </p:nvPr>
            </p:nvGraphicFramePr>
            <p:xfrm>
              <a:off x="9403080" y="1584960"/>
              <a:ext cx="8351520" cy="58978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Диаграмма 5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AB79D07C-1282-480C-9A72-444C66683A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3080" y="1584960"/>
                <a:ext cx="8351520" cy="58978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2F8E79-759B-4C43-827F-85CA09AFCF2C}"/>
              </a:ext>
            </a:extLst>
          </p:cNvPr>
          <p:cNvSpPr txBox="1"/>
          <p:nvPr/>
        </p:nvSpPr>
        <p:spPr>
          <a:xfrm>
            <a:off x="304800" y="7786553"/>
            <a:ext cx="1775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err="1">
                <a:latin typeface="Times New Roman Tj" pitchFamily="18" charset="-52"/>
              </a:rPr>
              <a:t>Нисбат</a:t>
            </a:r>
            <a:r>
              <a:rPr lang="ru-RU" sz="3000" b="1" dirty="0">
                <a:latin typeface="Times New Roman Tj" pitchFamily="18" charset="-52"/>
              </a:rPr>
              <a:t> ба с.2023 </a:t>
            </a:r>
            <a:r>
              <a:rPr lang="ru-RU" sz="3000" b="1" dirty="0" err="1">
                <a:latin typeface="Times New Roman Tj" pitchFamily="18" charset="-52"/>
              </a:rPr>
              <a:t>теъдоди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маъюбон</a:t>
            </a:r>
            <a:r>
              <a:rPr lang="ru-RU" sz="3000" b="1" dirty="0">
                <a:latin typeface="Times New Roman Tj" pitchFamily="18" charset="-52"/>
              </a:rPr>
              <a:t> ба 4284 </a:t>
            </a:r>
            <a:r>
              <a:rPr lang="ru-RU" sz="3000" b="1" dirty="0" err="1">
                <a:latin typeface="Times New Roman Tj" pitchFamily="18" charset="-52"/>
              </a:rPr>
              <a:t>зиёд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гардид</a:t>
            </a:r>
            <a:r>
              <a:rPr lang="ru-RU" sz="3000" b="1" dirty="0">
                <a:latin typeface="Times New Roman Tj" pitchFamily="18" charset="-52"/>
              </a:rPr>
              <a:t>, </a:t>
            </a:r>
            <a:r>
              <a:rPr lang="ru-RU" sz="3000" b="1" dirty="0" err="1">
                <a:latin typeface="Times New Roman Tj" pitchFamily="18" charset="-52"/>
              </a:rPr>
              <a:t>ки</a:t>
            </a:r>
            <a:r>
              <a:rPr lang="ru-RU" sz="3000" b="1" dirty="0">
                <a:latin typeface="Times New Roman Tj" pitchFamily="18" charset="-52"/>
              </a:rPr>
              <a:t> аз </a:t>
            </a:r>
            <a:r>
              <a:rPr lang="ru-RU" sz="3000" b="1" dirty="0" err="1">
                <a:latin typeface="Times New Roman Tj" pitchFamily="18" charset="-52"/>
              </a:rPr>
              <a:t>хисоби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кам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шудани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шумораи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беморони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саратон</a:t>
            </a:r>
            <a:r>
              <a:rPr lang="ru-RU" sz="3000" b="1" dirty="0">
                <a:latin typeface="Times New Roman Tj" pitchFamily="18" charset="-52"/>
              </a:rPr>
              <a:t> (35%), гурда (2%) </a:t>
            </a:r>
            <a:r>
              <a:rPr lang="ru-RU" sz="3000" b="1" dirty="0" err="1">
                <a:latin typeface="Times New Roman Tj" pitchFamily="18" charset="-52"/>
              </a:rPr>
              <a:t>ва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зиед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гаштани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беморихои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такяго</a:t>
            </a:r>
            <a:r>
              <a:rPr lang="tg-Cyrl-TJ" sz="3000" b="1" dirty="0">
                <a:latin typeface="Times New Roman Tj" pitchFamily="18" charset="-52"/>
              </a:rPr>
              <a:t>ҳ (52%), руҳӣ (22%), ҳолатҳои баъди ҷарроҳи (10%), чашм (10%), дил (10 %), асаб (6%) ва дигар бемориҳо (27%) </a:t>
            </a:r>
            <a:endParaRPr lang="ru-RU" sz="3000" b="1" dirty="0">
              <a:latin typeface="Times New Roman Tj" pitchFamily="18" charset="-52"/>
            </a:endParaRPr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xmlns="" id="{996A7E4F-9A87-4450-A55B-E3E2E0FD01E0}"/>
              </a:ext>
            </a:extLst>
          </p:cNvPr>
          <p:cNvSpPr txBox="1">
            <a:spLocks/>
          </p:cNvSpPr>
          <p:nvPr/>
        </p:nvSpPr>
        <p:spPr>
          <a:xfrm>
            <a:off x="13921742" y="9522827"/>
            <a:ext cx="407669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11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805E71-6AEF-F379-73CB-9E34426DAEAE}"/>
              </a:ext>
            </a:extLst>
          </p:cNvPr>
          <p:cNvSpPr txBox="1"/>
          <p:nvPr/>
        </p:nvSpPr>
        <p:spPr>
          <a:xfrm>
            <a:off x="0" y="1"/>
            <a:ext cx="182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4800" b="1" dirty="0">
                <a:latin typeface="Times New Roman Tj" pitchFamily="18" charset="-52"/>
                <a:cs typeface="Times New Roman" panose="02020603050405020304" pitchFamily="18" charset="0"/>
              </a:rPr>
              <a:t>Фавти умумӣ дар с. 2024 – 31455 (3,0 ба 1000 аҳолӣ)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E9C01EAE-68D7-46CE-98E9-27393962B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08823"/>
              </p:ext>
            </p:extLst>
          </p:nvPr>
        </p:nvGraphicFramePr>
        <p:xfrm>
          <a:off x="7239001" y="1295400"/>
          <a:ext cx="10782300" cy="824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xmlns="" id="{AF4BC258-C7C6-4BF0-B5D7-05B2E3059C30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12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AB10C03-C876-469D-A886-0E5962516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584770"/>
              </p:ext>
            </p:extLst>
          </p:nvPr>
        </p:nvGraphicFramePr>
        <p:xfrm>
          <a:off x="198119" y="1295401"/>
          <a:ext cx="6908060" cy="822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93B39A-6471-4A42-B84E-149FDB342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1" y="154103"/>
            <a:ext cx="6882489" cy="458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8EEF52-BB40-4BD0-AAC5-02D12CC3AAF3}"/>
              </a:ext>
            </a:extLst>
          </p:cNvPr>
          <p:cNvSpPr txBox="1"/>
          <p:nvPr/>
        </p:nvSpPr>
        <p:spPr>
          <a:xfrm>
            <a:off x="7263495" y="457201"/>
            <a:ext cx="3633105" cy="169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БМН </a:t>
            </a:r>
            <a:r>
              <a:rPr lang="tg-Cyrl-TJ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Балхӣ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08.11.2024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48E519-60DB-41DA-BCEC-44A2A86C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433" y="2471648"/>
            <a:ext cx="3592286" cy="2277582"/>
          </a:xfrm>
          <a:prstGeom prst="rect">
            <a:avLst/>
          </a:prstGeom>
        </p:spPr>
      </p:pic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xmlns="" id="{C87E1ECE-9EFE-47FD-8A77-9C5D9F351B25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13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0F1CE5F-1238-49B8-B162-79FD1470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17443"/>
              </p:ext>
            </p:extLst>
          </p:nvPr>
        </p:nvGraphicFramePr>
        <p:xfrm>
          <a:off x="228600" y="4914900"/>
          <a:ext cx="17754602" cy="464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3162">
                  <a:extLst>
                    <a:ext uri="{9D8B030D-6E8A-4147-A177-3AD203B41FA5}">
                      <a16:colId xmlns:a16="http://schemas.microsoft.com/office/drawing/2014/main" xmlns="" val="2542220593"/>
                    </a:ext>
                  </a:extLst>
                </a:gridCol>
                <a:gridCol w="2125240">
                  <a:extLst>
                    <a:ext uri="{9D8B030D-6E8A-4147-A177-3AD203B41FA5}">
                      <a16:colId xmlns:a16="http://schemas.microsoft.com/office/drawing/2014/main" xmlns="" val="2390344391"/>
                    </a:ext>
                  </a:extLst>
                </a:gridCol>
                <a:gridCol w="2125240">
                  <a:extLst>
                    <a:ext uri="{9D8B030D-6E8A-4147-A177-3AD203B41FA5}">
                      <a16:colId xmlns:a16="http://schemas.microsoft.com/office/drawing/2014/main" xmlns="" val="2902514326"/>
                    </a:ext>
                  </a:extLst>
                </a:gridCol>
                <a:gridCol w="2125240">
                  <a:extLst>
                    <a:ext uri="{9D8B030D-6E8A-4147-A177-3AD203B41FA5}">
                      <a16:colId xmlns:a16="http://schemas.microsoft.com/office/drawing/2014/main" xmlns="" val="380534572"/>
                    </a:ext>
                  </a:extLst>
                </a:gridCol>
                <a:gridCol w="2125240">
                  <a:extLst>
                    <a:ext uri="{9D8B030D-6E8A-4147-A177-3AD203B41FA5}">
                      <a16:colId xmlns:a16="http://schemas.microsoft.com/office/drawing/2014/main" xmlns="" val="3061349163"/>
                    </a:ext>
                  </a:extLst>
                </a:gridCol>
                <a:gridCol w="2125240">
                  <a:extLst>
                    <a:ext uri="{9D8B030D-6E8A-4147-A177-3AD203B41FA5}">
                      <a16:colId xmlns:a16="http://schemas.microsoft.com/office/drawing/2014/main" xmlns="" val="531946361"/>
                    </a:ext>
                  </a:extLst>
                </a:gridCol>
                <a:gridCol w="2125240">
                  <a:extLst>
                    <a:ext uri="{9D8B030D-6E8A-4147-A177-3AD203B41FA5}">
                      <a16:colId xmlns:a16="http://schemas.microsoft.com/office/drawing/2014/main" xmlns="" val="179260115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l" fontAlgn="b"/>
                      <a:r>
                        <a:rPr lang="tg-Cyrl-TJ" sz="5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 Tj" pitchFamily="18" charset="-52"/>
                        </a:rPr>
                        <a:t>Сохтмони нав</a:t>
                      </a:r>
                      <a:endParaRPr lang="ru-RU" sz="5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2020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2021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2022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2023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2024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ҳамагӣ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154346475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буҷети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</a:t>
                      </a:r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давлатӣ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4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8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8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7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2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29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11188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соҳибкорон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18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12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8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10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8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56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092803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шарикони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</a:t>
                      </a:r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рушд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3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1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u="none" strike="noStrike" dirty="0">
                          <a:effectLst/>
                          <a:latin typeface="Times New Roman Tj" pitchFamily="18" charset="-52"/>
                        </a:rPr>
                        <a:t>5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9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493036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шумораи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</a:t>
                      </a:r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умумӣ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22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23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16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18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15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 Tj" pitchFamily="18" charset="-52"/>
                        </a:rPr>
                        <a:t>94</a:t>
                      </a:r>
                      <a:endParaRPr lang="ru-RU" sz="6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5649769"/>
                  </a:ext>
                </a:extLst>
              </a:tr>
            </a:tbl>
          </a:graphicData>
        </a:graphic>
      </p:graphicFrame>
      <p:pic>
        <p:nvPicPr>
          <p:cNvPr id="1026" name="Picture 2" descr="Исламский банк развития">
            <a:extLst>
              <a:ext uri="{FF2B5EF4-FFF2-40B4-BE49-F238E27FC236}">
                <a16:creationId xmlns:a16="http://schemas.microsoft.com/office/drawing/2014/main" xmlns="" id="{C5D0C877-D74F-480F-86D3-2CA392B9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1" y="161925"/>
            <a:ext cx="228599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E2DD39-9AF9-4DE8-ADB4-4362C8511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959" y="2552700"/>
            <a:ext cx="3443841" cy="711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07AD7D-DA2D-4286-999F-6BFE4DFA62A1}"/>
              </a:ext>
            </a:extLst>
          </p:cNvPr>
          <p:cNvSpPr txBox="1"/>
          <p:nvPr/>
        </p:nvSpPr>
        <p:spPr>
          <a:xfrm>
            <a:off x="11209853" y="952500"/>
            <a:ext cx="37253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БМН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Рашт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13.07.2024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E7AF2D-B640-49BA-8BAD-FE174C31C372}"/>
              </a:ext>
            </a:extLst>
          </p:cNvPr>
          <p:cNvSpPr txBox="1"/>
          <p:nvPr/>
        </p:nvSpPr>
        <p:spPr>
          <a:xfrm>
            <a:off x="14935200" y="1943100"/>
            <a:ext cx="3002352" cy="269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МСН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Данғара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24.05.2024;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БМН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Норак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30.09.2024;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БМН Ховалинг;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05.09.2024</a:t>
            </a:r>
          </a:p>
        </p:txBody>
      </p:sp>
    </p:spTree>
    <p:extLst>
      <p:ext uri="{BB962C8B-B14F-4D97-AF65-F5344CB8AC3E}">
        <p14:creationId xmlns:p14="http://schemas.microsoft.com/office/powerpoint/2010/main" val="12786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39D698-EC33-5C7E-A1EF-AA6CCF35EDD9}"/>
              </a:ext>
            </a:extLst>
          </p:cNvPr>
          <p:cNvSpPr/>
          <p:nvPr/>
        </p:nvSpPr>
        <p:spPr>
          <a:xfrm>
            <a:off x="27361" y="65018"/>
            <a:ext cx="18260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Рушди инфрасохтори муассисаҳои табобатию-профилактикӣ дар солҳои 2021- 2024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0107" y="7432158"/>
            <a:ext cx="17382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>
                <a:latin typeface="Times New Roman Tj" pitchFamily="18" charset="-52"/>
                <a:cs typeface="Calibri" panose="020F0502020204030204" pitchFamily="34" charset="0"/>
              </a:rPr>
              <a:t>Дар 4 соли охир: Сохтмон – 554 муассиса ва таъмир – 1799 муассиса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g-Cyrl-TJ" sz="2400" b="1" dirty="0">
                <a:latin typeface="Times New Roman Tj" pitchFamily="18" charset="-52"/>
                <a:cs typeface="Calibri" panose="020F0502020204030204" pitchFamily="34" charset="0"/>
              </a:rPr>
              <a:t>1.285.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754,5 </a:t>
            </a:r>
            <a:r>
              <a:rPr lang="tg-Cyrl-TJ" sz="2400" b="1" dirty="0">
                <a:latin typeface="Times New Roman Tj" pitchFamily="18" charset="-52"/>
                <a:cs typeface="Calibri" panose="020F0502020204030204" pitchFamily="34" charset="0"/>
              </a:rPr>
              <a:t>млн. сомонӣ)</a:t>
            </a:r>
          </a:p>
          <a:p>
            <a:pPr algn="ctr"/>
            <a:r>
              <a:rPr lang="tg-Cyrl-TJ" sz="2400" dirty="0">
                <a:latin typeface="Times New Roman Tj" pitchFamily="18" charset="-52"/>
                <a:cs typeface="Calibri" panose="020F0502020204030204" pitchFamily="34" charset="0"/>
              </a:rPr>
              <a:t>               </a:t>
            </a:r>
          </a:p>
          <a:p>
            <a:r>
              <a:rPr lang="tg-Cyrl-TJ" sz="2400" dirty="0">
                <a:latin typeface="Times New Roman Tj" pitchFamily="18" charset="-52"/>
                <a:cs typeface="Calibri" panose="020F0502020204030204" pitchFamily="34" charset="0"/>
              </a:rPr>
              <a:t>        Сарчашмаи маблағгузорӣ барои сохтмон аз ҳисоби:                       Сарчашмаи маблағгузорӣ барои таъмир аз ҳисоби:</a:t>
            </a:r>
          </a:p>
          <a:p>
            <a:endParaRPr lang="tg-Cyrl-TJ" sz="2400" dirty="0">
              <a:latin typeface="Times New Roman Tj" pitchFamily="18" charset="-52"/>
              <a:cs typeface="Calibri" panose="020F0502020204030204" pitchFamily="34" charset="0"/>
            </a:endParaRPr>
          </a:p>
          <a:p>
            <a:r>
              <a:rPr lang="tg-Cyrl-TJ" sz="2400" dirty="0">
                <a:latin typeface="Times New Roman Tj" pitchFamily="18" charset="-52"/>
                <a:cs typeface="Calibri" panose="020F0502020204030204" pitchFamily="34" charset="0"/>
              </a:rPr>
              <a:t>                    Буҷети давлатӣ- 107 адад  (138,3 млн. сом)                                 Буҷети давлатӣ – 932 адад (121,6 млн. сом)                                                            	       Соҳибкорон -  291 адад (376,2 млн. сом)                                      Соҳибкорон – 172 адад (22,4 млн. сом)</a:t>
            </a:r>
          </a:p>
          <a:p>
            <a:r>
              <a:rPr lang="tg-Cyrl-TJ" sz="2400" dirty="0">
                <a:latin typeface="Times New Roman Tj" pitchFamily="18" charset="-52"/>
                <a:cs typeface="Calibri" panose="020F0502020204030204" pitchFamily="34" charset="0"/>
              </a:rPr>
              <a:t>                     Шарикони рушд – 41 адад (53,1 млн. сом)                                   Шарикони рушд – 320 (42,9 млн. сом)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xmlns="" id="{9D3C7212-BAF4-4F02-B51B-122C1DF3D606}"/>
              </a:ext>
            </a:extLst>
          </p:cNvPr>
          <p:cNvSpPr txBox="1">
            <a:spLocks/>
          </p:cNvSpPr>
          <p:nvPr/>
        </p:nvSpPr>
        <p:spPr>
          <a:xfrm>
            <a:off x="13914121" y="953806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14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6C95932-D31D-48A0-B9CB-5648E07F50B8}"/>
              </a:ext>
            </a:extLst>
          </p:cNvPr>
          <p:cNvGrpSpPr/>
          <p:nvPr/>
        </p:nvGrpSpPr>
        <p:grpSpPr>
          <a:xfrm>
            <a:off x="736493" y="1669875"/>
            <a:ext cx="16789508" cy="6026325"/>
            <a:chOff x="736493" y="1669875"/>
            <a:chExt cx="16789508" cy="602632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472A79CE-972D-4FBB-9F06-7396DC02F9F6}"/>
                </a:ext>
              </a:extLst>
            </p:cNvPr>
            <p:cNvGrpSpPr/>
            <p:nvPr/>
          </p:nvGrpSpPr>
          <p:grpSpPr>
            <a:xfrm>
              <a:off x="736493" y="1669875"/>
              <a:ext cx="16789508" cy="6026325"/>
              <a:chOff x="125235" y="1052290"/>
              <a:chExt cx="11034492" cy="4312189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xmlns="" id="{E8CD386A-3CC3-4B66-9E3F-F8B92D734436}"/>
                  </a:ext>
                </a:extLst>
              </p:cNvPr>
              <p:cNvGrpSpPr/>
              <p:nvPr/>
            </p:nvGrpSpPr>
            <p:grpSpPr>
              <a:xfrm>
                <a:off x="125235" y="1052291"/>
                <a:ext cx="8147534" cy="3966694"/>
                <a:chOff x="125235" y="1091535"/>
                <a:chExt cx="11856309" cy="3966694"/>
              </a:xfrm>
            </p:grpSpPr>
            <p:graphicFrame>
              <p:nvGraphicFramePr>
                <p:cNvPr id="10" name="Диаграмма 9"/>
                <p:cNvGraphicFramePr/>
                <p:nvPr/>
              </p:nvGraphicFramePr>
              <p:xfrm>
                <a:off x="125235" y="1120563"/>
                <a:ext cx="4091165" cy="38941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12" name="Диаграмма 11"/>
                <p:cNvGraphicFramePr/>
                <p:nvPr/>
              </p:nvGraphicFramePr>
              <p:xfrm>
                <a:off x="4216400" y="1091535"/>
                <a:ext cx="3657598" cy="39521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13" name="Диаграмма 12"/>
                <p:cNvGraphicFramePr/>
                <p:nvPr/>
              </p:nvGraphicFramePr>
              <p:xfrm>
                <a:off x="7903030" y="1120563"/>
                <a:ext cx="4078514" cy="393766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graphicFrame>
            <p:nvGraphicFramePr>
              <p:cNvPr id="8" name="Диаграмма 7"/>
              <p:cNvGraphicFramePr/>
              <p:nvPr/>
            </p:nvGraphicFramePr>
            <p:xfrm>
              <a:off x="8309499" y="1052290"/>
              <a:ext cx="2850228" cy="4312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17B33FB-B5AC-7AE5-FC4A-B08FEA495907}"/>
                </a:ext>
              </a:extLst>
            </p:cNvPr>
            <p:cNvSpPr txBox="1"/>
            <p:nvPr/>
          </p:nvSpPr>
          <p:spPr>
            <a:xfrm>
              <a:off x="14020800" y="4809012"/>
              <a:ext cx="1184564" cy="5539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g-Cyrl-TJ" sz="1500" b="1" dirty="0">
                  <a:solidFill>
                    <a:srgbClr val="FF0000"/>
                  </a:solidFill>
                </a:rPr>
                <a:t>Нақшаи с.2024 </a:t>
              </a:r>
              <a:r>
                <a:rPr lang="ru-RU" sz="1500" b="1" dirty="0">
                  <a:solidFill>
                    <a:srgbClr val="FF0000"/>
                  </a:solidFill>
                </a:rPr>
                <a:t>– 72 </a:t>
              </a: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70D8EE2D-97E9-85A9-4BED-50C7B95D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14710" y="5409177"/>
              <a:ext cx="302822" cy="3439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555509B-52A5-693E-32D3-42DCDCE05711}"/>
                </a:ext>
              </a:extLst>
            </p:cNvPr>
            <p:cNvSpPr txBox="1"/>
            <p:nvPr/>
          </p:nvSpPr>
          <p:spPr>
            <a:xfrm>
              <a:off x="15921851" y="2473034"/>
              <a:ext cx="1184564" cy="5539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g-Cyrl-TJ" sz="1500" b="1" dirty="0">
                  <a:solidFill>
                    <a:srgbClr val="FF0000"/>
                  </a:solidFill>
                </a:rPr>
                <a:t>Нақшаи с.2024 </a:t>
              </a:r>
              <a:r>
                <a:rPr lang="ru-RU" sz="1500" b="1" dirty="0">
                  <a:solidFill>
                    <a:srgbClr val="FF0000"/>
                  </a:solidFill>
                </a:rPr>
                <a:t>– 42 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xmlns="" id="{E049346A-9E64-A5DF-3645-A2DE4E5A2EB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16046534" y="3027032"/>
              <a:ext cx="467599" cy="3900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4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07486-7DAA-857B-D2A1-0724DEAA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C8BD2C-9F62-6B4A-05B0-58031FD6FD34}"/>
              </a:ext>
            </a:extLst>
          </p:cNvPr>
          <p:cNvSpPr txBox="1"/>
          <p:nvPr/>
        </p:nvSpPr>
        <p:spPr>
          <a:xfrm>
            <a:off x="80211" y="160421"/>
            <a:ext cx="18207790" cy="85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28394" algn="ctr">
              <a:lnSpc>
                <a:spcPct val="118000"/>
              </a:lnSpc>
            </a:pPr>
            <a:r>
              <a:rPr lang="tg-Cyrl-TJ" sz="4200" b="1" dirty="0">
                <a:latin typeface="Times New Roman Tj" pitchFamily="18" charset="-52"/>
                <a:cs typeface="Times New Roman" panose="02020603050405020304" pitchFamily="18" charset="0"/>
              </a:rPr>
              <a:t>Аккредитатсияи муассисаҳои тиббӣ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4200" b="1" dirty="0">
                <a:latin typeface="Times New Roman Tj" pitchFamily="18" charset="-52"/>
                <a:cs typeface="Times New Roman" panose="02020603050405020304" pitchFamily="18" charset="0"/>
              </a:rPr>
              <a:t>дар Тоҷикистон 2,3% (118/5201)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4C1006B-47E3-4F75-AF88-FF6E744F3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1" y="1212017"/>
            <a:ext cx="8735901" cy="29284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F38403A-1E33-439F-82B4-F295B079D6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57" y="4305300"/>
            <a:ext cx="7675497" cy="2166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39260940-8172-4941-9A88-EB375EE0AA73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15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49406F8D-5401-4046-A8F0-4CD271BE7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6022"/>
              </p:ext>
            </p:extLst>
          </p:nvPr>
        </p:nvGraphicFramePr>
        <p:xfrm>
          <a:off x="228599" y="1181100"/>
          <a:ext cx="9612491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3B23E88F-8795-40CD-86BB-08A242FBB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129880"/>
              </p:ext>
            </p:extLst>
          </p:nvPr>
        </p:nvGraphicFramePr>
        <p:xfrm>
          <a:off x="304800" y="1409700"/>
          <a:ext cx="5638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0D240D-0694-48BA-8F66-0B15385181EA}"/>
              </a:ext>
            </a:extLst>
          </p:cNvPr>
          <p:cNvSpPr txBox="1"/>
          <p:nvPr/>
        </p:nvSpPr>
        <p:spPr>
          <a:xfrm>
            <a:off x="9764486" y="6727371"/>
            <a:ext cx="8066314" cy="232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3600" b="1" dirty="0">
                <a:latin typeface="Times New Roman Tj" pitchFamily="18" charset="-52"/>
              </a:rPr>
              <a:t>Дар чорчубаи лоиҳаи Миллати Солим (Бонки Умимҷаҳонӣ) афзалият ба аккредитатсияи КАТС ба нақша гирифта шудаги</a:t>
            </a:r>
            <a:endParaRPr lang="ru-RU" sz="3600" b="1" dirty="0">
              <a:latin typeface="Times New Roman Tj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37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63E107C-2650-4D64-A70C-ADE6C0C79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46958"/>
            <a:ext cx="18288000" cy="1152128"/>
          </a:xfrm>
        </p:spPr>
        <p:txBody>
          <a:bodyPr>
            <a:normAutofit fontScale="70000" lnSpcReduction="20000"/>
          </a:bodyPr>
          <a:lstStyle/>
          <a:p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Хизматрасонии хадамоти ёрии таъҷилии тиббӣ - 363708; с.2024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B42D38C4-802C-4CDB-A560-F6FB47E7D5DC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16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2534978-662C-4992-966A-9851FDA6E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11538"/>
              </p:ext>
            </p:extLst>
          </p:nvPr>
        </p:nvGraphicFramePr>
        <p:xfrm>
          <a:off x="304800" y="1333500"/>
          <a:ext cx="177165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94D1C2-5D61-433D-A55C-250CAB3AC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19388"/>
              </p:ext>
            </p:extLst>
          </p:nvPr>
        </p:nvGraphicFramePr>
        <p:xfrm>
          <a:off x="272716" y="5245769"/>
          <a:ext cx="11614484" cy="427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644AF6-5719-4447-AF6F-01FD6504F42E}"/>
              </a:ext>
            </a:extLst>
          </p:cNvPr>
          <p:cNvSpPr txBox="1"/>
          <p:nvPr/>
        </p:nvSpPr>
        <p:spPr>
          <a:xfrm>
            <a:off x="11967411" y="5448300"/>
            <a:ext cx="6112042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g-Cyrl-TJ" sz="3200" b="1" dirty="0">
                <a:solidFill>
                  <a:srgbClr val="0070C0"/>
                </a:solidFill>
                <a:latin typeface="Times New Roman Tj" pitchFamily="18" charset="-52"/>
              </a:rPr>
              <a:t>Норасоии шадиди 543 мошини ёрии таъҷилӣ вуҷуд дорад, ки дастрасии тамоми қишрҳои аҳолиро ба хадамоти ёрии таъҷилӣ ва фаврӣ мушкил месозад. Аз талаботи умумӣ 95,4% ба вилоятҳои Хатлон, Суғд ва НТҶ рост меояд</a:t>
            </a:r>
            <a:endParaRPr lang="ru-RU" sz="3200" b="1" dirty="0">
              <a:solidFill>
                <a:srgbClr val="0070C0"/>
              </a:solidFill>
              <a:latin typeface="Times New Roman Tj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89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9122BC-E6B2-0E9E-29B5-DF1543132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7">
            <a:extLst>
              <a:ext uri="{FF2B5EF4-FFF2-40B4-BE49-F238E27FC236}">
                <a16:creationId xmlns:a16="http://schemas.microsoft.com/office/drawing/2014/main" xmlns="" id="{BDA06482-AB1B-785E-D4CE-575DC358AF42}"/>
              </a:ext>
            </a:extLst>
          </p:cNvPr>
          <p:cNvSpPr txBox="1"/>
          <p:nvPr/>
        </p:nvSpPr>
        <p:spPr>
          <a:xfrm>
            <a:off x="-6551" y="9129640"/>
            <a:ext cx="1125609" cy="1195514"/>
          </a:xfrm>
          <a:prstGeom prst="rect">
            <a:avLst/>
          </a:prstGeom>
        </p:spPr>
        <p:txBody>
          <a:bodyPr lIns="50801" tIns="50801" rIns="50801" bIns="50801" rtlCol="0" anchor="ctr"/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7C8076-697B-4336-BFA7-5BBA8AB21397}"/>
              </a:ext>
            </a:extLst>
          </p:cNvPr>
          <p:cNvSpPr txBox="1"/>
          <p:nvPr/>
        </p:nvSpPr>
        <p:spPr>
          <a:xfrm>
            <a:off x="0" y="8068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800" b="1" dirty="0" err="1">
                <a:latin typeface="Times New Roman Tj" panose="02020603050405020304" pitchFamily="18" charset="-52"/>
              </a:rPr>
              <a:t>Дастрасии</a:t>
            </a:r>
            <a:r>
              <a:rPr lang="ru-RU" altLang="en-US" sz="4800" b="1" dirty="0">
                <a:latin typeface="Times New Roman Tj" panose="02020603050405020304" pitchFamily="18" charset="-52"/>
              </a:rPr>
              <a:t> </a:t>
            </a:r>
            <a:r>
              <a:rPr lang="ru-RU" altLang="en-US" sz="4800" b="1" dirty="0" err="1">
                <a:latin typeface="Times New Roman Tj" panose="02020603050405020304" pitchFamily="18" charset="-52"/>
              </a:rPr>
              <a:t>аҳолӣ</a:t>
            </a:r>
            <a:r>
              <a:rPr lang="ru-RU" altLang="en-US" sz="4800" b="1" dirty="0">
                <a:latin typeface="Times New Roman Tj" panose="02020603050405020304" pitchFamily="18" charset="-52"/>
              </a:rPr>
              <a:t> ба </a:t>
            </a:r>
            <a:r>
              <a:rPr lang="ru-RU" altLang="en-US" sz="4800" b="1" dirty="0" err="1">
                <a:latin typeface="Times New Roman Tj" panose="02020603050405020304" pitchFamily="18" charset="-52"/>
              </a:rPr>
              <a:t>дорувории</a:t>
            </a:r>
            <a:r>
              <a:rPr lang="ru-RU" altLang="en-US" sz="4800" b="1" dirty="0">
                <a:latin typeface="Times New Roman Tj" panose="02020603050405020304" pitchFamily="18" charset="-52"/>
              </a:rPr>
              <a:t> </a:t>
            </a:r>
            <a:r>
              <a:rPr lang="ru-RU" altLang="en-US" sz="4800" b="1" dirty="0" err="1">
                <a:latin typeface="Times New Roman Tj" panose="02020603050405020304" pitchFamily="18" charset="-52"/>
              </a:rPr>
              <a:t>асосӣ</a:t>
            </a:r>
            <a:endParaRPr lang="ru-RU" sz="48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xmlns="" id="{67CAA832-2FF3-49A1-A7C6-B1B87AA4E3F3}"/>
              </a:ext>
            </a:extLst>
          </p:cNvPr>
          <p:cNvSpPr txBox="1">
            <a:spLocks/>
          </p:cNvSpPr>
          <p:nvPr/>
        </p:nvSpPr>
        <p:spPr>
          <a:xfrm>
            <a:off x="719138" y="5867972"/>
            <a:ext cx="8208170" cy="376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100" dirty="0">
              <a:latin typeface="Times New Roman Tj" panose="02020603050405020304" pitchFamily="18" charset="-52"/>
            </a:endParaRP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xmlns="" id="{C7BB61FB-DE1F-410F-8488-6D9737E5D081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76200" y="6694714"/>
            <a:ext cx="8851108" cy="32167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altLang="ru-RU" sz="2100" dirty="0">
                <a:latin typeface="Times New Roman Tj" panose="02020603050405020304" pitchFamily="18" charset="-52"/>
              </a:rPr>
              <a:t>Рушди </a:t>
            </a:r>
            <a:r>
              <a:rPr lang="ru-RU" altLang="ru-RU" sz="2100" dirty="0" err="1">
                <a:latin typeface="Times New Roman Tj" panose="02020603050405020304" pitchFamily="18" charset="-52"/>
              </a:rPr>
              <a:t>истеҳсоли</a:t>
            </a:r>
            <a:r>
              <a:rPr lang="ru-RU" altLang="ru-RU" sz="2100" dirty="0">
                <a:latin typeface="Times New Roman Tj" panose="02020603050405020304" pitchFamily="18" charset="-52"/>
              </a:rPr>
              <a:t> </a:t>
            </a:r>
            <a:r>
              <a:rPr lang="ru-RU" altLang="ru-RU" sz="2100" dirty="0" err="1">
                <a:latin typeface="Times New Roman Tj" panose="02020603050405020304" pitchFamily="18" charset="-52"/>
              </a:rPr>
              <a:t>ватанӣ</a:t>
            </a:r>
            <a:r>
              <a:rPr lang="ru-RU" altLang="ru-RU" sz="2100" dirty="0">
                <a:latin typeface="Times New Roman Tj" panose="02020603050405020304" pitchFamily="18" charset="-52"/>
              </a:rPr>
              <a:t> </a:t>
            </a:r>
            <a:r>
              <a:rPr lang="ru-RU" altLang="ru-RU" sz="2100" dirty="0" err="1">
                <a:latin typeface="Times New Roman Tj" panose="02020603050405020304" pitchFamily="18" charset="-52"/>
              </a:rPr>
              <a:t>ва</a:t>
            </a:r>
            <a:r>
              <a:rPr lang="ru-RU" altLang="ru-RU" sz="2100" dirty="0">
                <a:latin typeface="Times New Roman Tj" panose="02020603050405020304" pitchFamily="18" charset="-52"/>
              </a:rPr>
              <a:t> </a:t>
            </a:r>
            <a:r>
              <a:rPr lang="ru-RU" altLang="ru-RU" sz="2100" dirty="0" err="1">
                <a:latin typeface="Times New Roman Tj" panose="02020603050405020304" pitchFamily="18" charset="-52"/>
              </a:rPr>
              <a:t>дорухонаҳои</a:t>
            </a:r>
            <a:r>
              <a:rPr lang="ru-RU" altLang="ru-RU" sz="2100" dirty="0">
                <a:latin typeface="Times New Roman Tj" panose="02020603050405020304" pitchFamily="18" charset="-52"/>
              </a:rPr>
              <a:t> </a:t>
            </a:r>
            <a:r>
              <a:rPr lang="ru-RU" altLang="ru-RU" sz="2100" dirty="0" err="1">
                <a:latin typeface="Times New Roman Tj" panose="02020603050405020304" pitchFamily="18" charset="-52"/>
              </a:rPr>
              <a:t>сатҳи</a:t>
            </a:r>
            <a:r>
              <a:rPr lang="ru-RU" altLang="ru-RU" sz="2100" dirty="0">
                <a:latin typeface="Times New Roman Tj" panose="02020603050405020304" pitchFamily="18" charset="-52"/>
              </a:rPr>
              <a:t> </a:t>
            </a:r>
            <a:r>
              <a:rPr lang="ru-RU" altLang="ru-RU" sz="2100" dirty="0" err="1">
                <a:latin typeface="Times New Roman Tj" panose="02020603050405020304" pitchFamily="18" charset="-52"/>
              </a:rPr>
              <a:t>аввалия</a:t>
            </a:r>
            <a:endParaRPr lang="ru-RU" altLang="en-US" sz="2100" dirty="0">
              <a:latin typeface="Times New Roman Tj" panose="02020603050405020304" pitchFamily="18" charset="-52"/>
            </a:endParaRPr>
          </a:p>
          <a:p>
            <a:pPr algn="just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altLang="en-US" sz="2100" dirty="0" err="1">
                <a:latin typeface="Times New Roman Tj" panose="02020603050405020304" pitchFamily="18" charset="-52"/>
              </a:rPr>
              <a:t>Форуми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умумиҷаҳонӣоид</a:t>
            </a:r>
            <a:r>
              <a:rPr lang="ru-RU" altLang="en-US" sz="2100" dirty="0">
                <a:latin typeface="Times New Roman Tj" panose="02020603050405020304" pitchFamily="18" charset="-52"/>
              </a:rPr>
              <a:t> ба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истеҳсолоти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маҳаллӣ</a:t>
            </a:r>
            <a:r>
              <a:rPr lang="ru-RU" altLang="en-US" sz="2100" dirty="0">
                <a:latin typeface="Times New Roman Tj" panose="02020603050405020304" pitchFamily="18" charset="-52"/>
              </a:rPr>
              <a:t>: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ҳайати</a:t>
            </a:r>
            <a:r>
              <a:rPr lang="ru-RU" altLang="en-US" sz="2100" dirty="0">
                <a:latin typeface="Times New Roman Tj" panose="02020603050405020304" pitchFamily="18" charset="-52"/>
              </a:rPr>
              <a:t> ҶТ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ҳамкориро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барои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рушди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алоқаи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истеҳсолӣ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ва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байниидоравӣ</a:t>
            </a:r>
            <a:r>
              <a:rPr lang="ru-RU" altLang="en-US" sz="2100" dirty="0">
                <a:latin typeface="Times New Roman Tj" panose="02020603050405020304" pitchFamily="18" charset="-52"/>
              </a:rPr>
              <a:t> ба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роҳ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монд</a:t>
            </a:r>
            <a:r>
              <a:rPr lang="ru-RU" altLang="en-US" sz="2100" dirty="0">
                <a:latin typeface="Times New Roman Tj" panose="02020603050405020304" pitchFamily="18" charset="-52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altLang="en-US" sz="2100" dirty="0" err="1">
                <a:latin typeface="Times New Roman Tj" panose="02020603050405020304" pitchFamily="18" charset="-52"/>
              </a:rPr>
              <a:t>Гуфтушуниди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сиёсӣ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оид</a:t>
            </a:r>
            <a:r>
              <a:rPr lang="ru-RU" altLang="en-US" sz="2100" dirty="0">
                <a:latin typeface="Times New Roman Tj" panose="02020603050405020304" pitchFamily="18" charset="-52"/>
              </a:rPr>
              <a:t> ба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саҳми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дорухонаҳои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чакана</a:t>
            </a:r>
            <a:r>
              <a:rPr lang="ru-RU" altLang="en-US" sz="2100" dirty="0">
                <a:latin typeface="Times New Roman Tj" panose="02020603050405020304" pitchFamily="18" charset="-52"/>
              </a:rPr>
              <a:t> дар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мустаҳкамнамоии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тандурустӣ</a:t>
            </a:r>
            <a:r>
              <a:rPr lang="ru-RU" altLang="en-US" sz="2100" dirty="0">
                <a:latin typeface="Times New Roman Tj" panose="02020603050405020304" pitchFamily="18" charset="-52"/>
              </a:rPr>
              <a:t> дар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сатҳи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аввалия</a:t>
            </a:r>
            <a:r>
              <a:rPr lang="ru-RU" altLang="en-US" sz="2100" dirty="0">
                <a:latin typeface="Times New Roman Tj" panose="02020603050405020304" pitchFamily="18" charset="-52"/>
              </a:rPr>
              <a:t>: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вориднамоии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дастгирии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дорухонагӣ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ва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рушди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хизматрасонии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фарматсевтӣ</a:t>
            </a:r>
            <a:r>
              <a:rPr lang="ru-RU" altLang="en-US" sz="2100" dirty="0">
                <a:latin typeface="Times New Roman Tj" panose="02020603050405020304" pitchFamily="18" charset="-52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altLang="en-US" sz="2100" dirty="0" err="1">
                <a:latin typeface="Times New Roman Tj" panose="02020603050405020304" pitchFamily="18" charset="-52"/>
              </a:rPr>
              <a:t>Вориднамоии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таҷрибаи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беҳтарин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ва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стандартҳои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байналмилалии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таҷрибаҳои</a:t>
            </a:r>
            <a:r>
              <a:rPr lang="ru-RU" altLang="en-US" sz="2100" dirty="0">
                <a:latin typeface="Times New Roman Tj" panose="02020603050405020304" pitchFamily="18" charset="-52"/>
              </a:rPr>
              <a:t> </a:t>
            </a:r>
            <a:r>
              <a:rPr lang="ru-RU" altLang="en-US" sz="2100" dirty="0" err="1">
                <a:latin typeface="Times New Roman Tj" panose="02020603050405020304" pitchFamily="18" charset="-52"/>
              </a:rPr>
              <a:t>муносиб</a:t>
            </a:r>
            <a:r>
              <a:rPr lang="ru-RU" altLang="en-US" sz="2100" dirty="0">
                <a:latin typeface="Times New Roman Tj" panose="02020603050405020304" pitchFamily="18" charset="-52"/>
              </a:rPr>
              <a:t> – бенчмаркинг.</a:t>
            </a:r>
          </a:p>
        </p:txBody>
      </p:sp>
      <p:sp>
        <p:nvSpPr>
          <p:cNvPr id="17" name="Номер слайда 11">
            <a:extLst>
              <a:ext uri="{FF2B5EF4-FFF2-40B4-BE49-F238E27FC236}">
                <a16:creationId xmlns:a16="http://schemas.microsoft.com/office/drawing/2014/main" xmlns="" id="{1CAE58D1-2837-425C-BC1E-DA31CCBEA92C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17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9AE27F88-BA72-4212-9AA3-47F3E9FE4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4237"/>
              </p:ext>
            </p:extLst>
          </p:nvPr>
        </p:nvGraphicFramePr>
        <p:xfrm>
          <a:off x="152400" y="1257300"/>
          <a:ext cx="8513537" cy="505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8C3F92D9-9D73-43A4-90C6-25E923D119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18202"/>
              </p:ext>
            </p:extLst>
          </p:nvPr>
        </p:nvGraphicFramePr>
        <p:xfrm>
          <a:off x="8997042" y="1224643"/>
          <a:ext cx="9024257" cy="323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A2A25E-D690-41B6-A73D-E848A07F514D}"/>
              </a:ext>
            </a:extLst>
          </p:cNvPr>
          <p:cNvSpPr txBox="1"/>
          <p:nvPr/>
        </p:nvSpPr>
        <p:spPr>
          <a:xfrm>
            <a:off x="266700" y="6244210"/>
            <a:ext cx="839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sz="1400" dirty="0"/>
              <a:t>Источник: </a:t>
            </a:r>
            <a:r>
              <a:rPr lang="de-DE" sz="1400" dirty="0" err="1"/>
              <a:t>Ninell</a:t>
            </a:r>
            <a:r>
              <a:rPr lang="de-DE" sz="1400" dirty="0"/>
              <a:t> </a:t>
            </a:r>
            <a:r>
              <a:rPr lang="de-DE" sz="1400" dirty="0" err="1"/>
              <a:t>Kadyrova</a:t>
            </a:r>
            <a:r>
              <a:rPr lang="de-DE" sz="1400" dirty="0"/>
              <a:t>, Stanislav </a:t>
            </a:r>
            <a:r>
              <a:rPr lang="de-DE" sz="1400" dirty="0" err="1"/>
              <a:t>Kniazkov</a:t>
            </a:r>
            <a:r>
              <a:rPr lang="de-DE" sz="1400" dirty="0"/>
              <a:t>,</a:t>
            </a:r>
            <a:r>
              <a:rPr lang="tg-Cyrl-TJ" sz="1400" dirty="0"/>
              <a:t> </a:t>
            </a:r>
            <a:r>
              <a:rPr lang="en-US" sz="1400" dirty="0"/>
              <a:t>etc. MEDICINES PRICE DYNAMICS AND CONSUMPTION STRUCTURE IN TAJIKISTAN, 2017-2021 </a:t>
            </a:r>
            <a:endParaRPr lang="ru-RU" sz="1400" dirty="0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A67B70A9-590C-4152-8730-89213A64F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542498"/>
              </p:ext>
            </p:extLst>
          </p:nvPr>
        </p:nvGraphicFramePr>
        <p:xfrm>
          <a:off x="9036157" y="4533900"/>
          <a:ext cx="8985142" cy="33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E8020F6-510E-40C6-AF5C-759B93F9D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37598"/>
              </p:ext>
            </p:extLst>
          </p:nvPr>
        </p:nvGraphicFramePr>
        <p:xfrm>
          <a:off x="9036157" y="8039099"/>
          <a:ext cx="8985142" cy="209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6010">
                  <a:extLst>
                    <a:ext uri="{9D8B030D-6E8A-4147-A177-3AD203B41FA5}">
                      <a16:colId xmlns:a16="http://schemas.microsoft.com/office/drawing/2014/main" xmlns="" val="1630885974"/>
                    </a:ext>
                  </a:extLst>
                </a:gridCol>
                <a:gridCol w="1062283">
                  <a:extLst>
                    <a:ext uri="{9D8B030D-6E8A-4147-A177-3AD203B41FA5}">
                      <a16:colId xmlns:a16="http://schemas.microsoft.com/office/drawing/2014/main" xmlns="" val="3331629570"/>
                    </a:ext>
                  </a:extLst>
                </a:gridCol>
                <a:gridCol w="1062283">
                  <a:extLst>
                    <a:ext uri="{9D8B030D-6E8A-4147-A177-3AD203B41FA5}">
                      <a16:colId xmlns:a16="http://schemas.microsoft.com/office/drawing/2014/main" xmlns="" val="2601417173"/>
                    </a:ext>
                  </a:extLst>
                </a:gridCol>
                <a:gridCol w="1062283">
                  <a:extLst>
                    <a:ext uri="{9D8B030D-6E8A-4147-A177-3AD203B41FA5}">
                      <a16:colId xmlns:a16="http://schemas.microsoft.com/office/drawing/2014/main" xmlns="" val="3552868317"/>
                    </a:ext>
                  </a:extLst>
                </a:gridCol>
                <a:gridCol w="1062283">
                  <a:extLst>
                    <a:ext uri="{9D8B030D-6E8A-4147-A177-3AD203B41FA5}">
                      <a16:colId xmlns:a16="http://schemas.microsoft.com/office/drawing/2014/main" xmlns="" val="1526287770"/>
                    </a:ext>
                  </a:extLst>
                </a:gridCol>
              </a:tblGrid>
              <a:tr h="370932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1" u="none" strike="noStrike">
                          <a:effectLst/>
                        </a:rPr>
                        <a:t>c. 2021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1" u="none" strike="noStrike">
                          <a:effectLst/>
                        </a:rPr>
                        <a:t>c. 2022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1" u="none" strike="noStrike">
                          <a:effectLst/>
                        </a:rPr>
                        <a:t>c. 2023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1" u="none" strike="noStrike">
                          <a:effectLst/>
                        </a:rPr>
                        <a:t>c. 2024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358848318"/>
                  </a:ext>
                </a:extLst>
              </a:tr>
              <a:tr h="37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 err="1">
                          <a:effectLst/>
                        </a:rPr>
                        <a:t>номгӯй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 dirty="0">
                          <a:effectLst/>
                        </a:rPr>
                        <a:t>275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 dirty="0">
                          <a:effectLst/>
                        </a:rPr>
                        <a:t>290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 dirty="0">
                          <a:effectLst/>
                        </a:rPr>
                        <a:t>325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 dirty="0">
                          <a:effectLst/>
                        </a:rPr>
                        <a:t>351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63617689"/>
                  </a:ext>
                </a:extLst>
              </a:tr>
              <a:tr h="37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</a:rPr>
                        <a:t>намуд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>
                          <a:effectLst/>
                        </a:rPr>
                        <a:t>652</a:t>
                      </a:r>
                      <a:endParaRPr lang="ru-RU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>
                          <a:effectLst/>
                        </a:rPr>
                        <a:t>540</a:t>
                      </a:r>
                      <a:endParaRPr lang="ru-RU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>
                          <a:effectLst/>
                        </a:rPr>
                        <a:t>571</a:t>
                      </a:r>
                      <a:endParaRPr lang="ru-RU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 dirty="0">
                          <a:effectLst/>
                        </a:rPr>
                        <a:t>598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997513618"/>
                  </a:ext>
                </a:extLst>
              </a:tr>
              <a:tr h="37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</a:rPr>
                        <a:t>ширкатҳои ватанӣ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>
                          <a:effectLst/>
                        </a:rPr>
                        <a:t>51</a:t>
                      </a:r>
                      <a:endParaRPr lang="ru-RU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>
                          <a:effectLst/>
                        </a:rPr>
                        <a:t>55</a:t>
                      </a:r>
                      <a:endParaRPr lang="ru-RU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>
                          <a:effectLst/>
                        </a:rPr>
                        <a:t>61</a:t>
                      </a:r>
                      <a:endParaRPr lang="ru-RU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u="none" strike="noStrike" dirty="0">
                          <a:effectLst/>
                        </a:rPr>
                        <a:t>67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321806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4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88F6390-295C-44B3-93CC-A7EEE30F2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46958"/>
            <a:ext cx="18288000" cy="1152128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Беморшав</a:t>
            </a:r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ӣ бо бемориҳои роҳҳои нафас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17D7EED2-94A7-6E37-B8EE-D8D27BA18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074264"/>
              </p:ext>
            </p:extLst>
          </p:nvPr>
        </p:nvGraphicFramePr>
        <p:xfrm>
          <a:off x="152400" y="4610100"/>
          <a:ext cx="7467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4AC8CCFF-1CD7-4E28-A75A-62E301300EEA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18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xmlns="" id="{0DEA9364-7F75-42F4-9949-74D5616BB4D0}"/>
              </a:ext>
            </a:extLst>
          </p:cNvPr>
          <p:cNvGraphicFramePr>
            <a:graphicFrameLocks/>
          </p:cNvGraphicFramePr>
          <p:nvPr/>
        </p:nvGraphicFramePr>
        <p:xfrm>
          <a:off x="228600" y="1333500"/>
          <a:ext cx="7848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5361B952-EBF6-4575-A74B-0B5CEE06AE9B}"/>
              </a:ext>
            </a:extLst>
          </p:cNvPr>
          <p:cNvGraphicFramePr>
            <a:graphicFrameLocks/>
          </p:cNvGraphicFramePr>
          <p:nvPr/>
        </p:nvGraphicFramePr>
        <p:xfrm>
          <a:off x="8991600" y="1409700"/>
          <a:ext cx="8686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BD872B60-2487-4B73-80CF-3F7B02EDBC2B}"/>
              </a:ext>
            </a:extLst>
          </p:cNvPr>
          <p:cNvSpPr/>
          <p:nvPr/>
        </p:nvSpPr>
        <p:spPr>
          <a:xfrm>
            <a:off x="8245929" y="2857499"/>
            <a:ext cx="745671" cy="76744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0FD6188-7278-4944-87DD-72D6171D3023}"/>
              </a:ext>
            </a:extLst>
          </p:cNvPr>
          <p:cNvSpPr/>
          <p:nvPr/>
        </p:nvSpPr>
        <p:spPr>
          <a:xfrm>
            <a:off x="7467600" y="7353300"/>
            <a:ext cx="881743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6824B9CF-7CCA-4A63-8AEE-8FA1B9174339}"/>
              </a:ext>
            </a:extLst>
          </p:cNvPr>
          <p:cNvGraphicFramePr>
            <a:graphicFrameLocks/>
          </p:cNvGraphicFramePr>
          <p:nvPr/>
        </p:nvGraphicFramePr>
        <p:xfrm>
          <a:off x="8458200" y="5524500"/>
          <a:ext cx="5257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0B80F2C-4B77-40C8-A630-DBDF0FEC420D}"/>
              </a:ext>
            </a:extLst>
          </p:cNvPr>
          <p:cNvGrpSpPr/>
          <p:nvPr/>
        </p:nvGrpSpPr>
        <p:grpSpPr>
          <a:xfrm>
            <a:off x="14630400" y="5379303"/>
            <a:ext cx="3505200" cy="4107597"/>
            <a:chOff x="14630400" y="5379303"/>
            <a:chExt cx="3505200" cy="4107597"/>
          </a:xfrm>
        </p:grpSpPr>
        <p:graphicFrame>
          <p:nvGraphicFramePr>
            <p:cNvPr id="13" name="Диаграмма 12">
              <a:extLst>
                <a:ext uri="{FF2B5EF4-FFF2-40B4-BE49-F238E27FC236}">
                  <a16:creationId xmlns:a16="http://schemas.microsoft.com/office/drawing/2014/main" xmlns="" id="{C9A2DE05-47E1-41E2-AF07-0A0E85DAE28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630400" y="5981700"/>
            <a:ext cx="350520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BE16BAE-F4DA-4EE2-AE2D-94D9217CE14E}"/>
                </a:ext>
              </a:extLst>
            </p:cNvPr>
            <p:cNvSpPr txBox="1"/>
            <p:nvPr/>
          </p:nvSpPr>
          <p:spPr>
            <a:xfrm>
              <a:off x="15093043" y="5379303"/>
              <a:ext cx="2432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2400" b="1" dirty="0"/>
                <a:t>Фавт </a:t>
              </a:r>
              <a:r>
                <a:rPr lang="ru-RU" sz="2400" b="1" dirty="0"/>
                <a:t>- </a:t>
              </a:r>
              <a:r>
                <a:rPr lang="tg-Cyrl-TJ" sz="2400" b="1" dirty="0"/>
                <a:t>7% сист нафаскашӣ</a:t>
              </a:r>
              <a:endParaRPr lang="ru-RU" sz="2400" b="1" dirty="0"/>
            </a:p>
          </p:txBody>
        </p:sp>
      </p:grp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B710B862-9D1D-48B4-B3EE-4A3A5C58EC7E}"/>
              </a:ext>
            </a:extLst>
          </p:cNvPr>
          <p:cNvSpPr/>
          <p:nvPr/>
        </p:nvSpPr>
        <p:spPr>
          <a:xfrm>
            <a:off x="13868400" y="7200900"/>
            <a:ext cx="881743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D9922F1-98AD-47F2-8023-2A1B12812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97875"/>
              </p:ext>
            </p:extLst>
          </p:nvPr>
        </p:nvGraphicFramePr>
        <p:xfrm>
          <a:off x="228600" y="1638299"/>
          <a:ext cx="8512629" cy="40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54E259EE-21B0-4BA5-B25C-850FA2CF1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46958"/>
            <a:ext cx="18288000" cy="1152128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Беморшав</a:t>
            </a:r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ӣ бо бемориҳои узвҳои ҳозима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FF06598D-A578-4CCB-A5F0-62E7C47EA5B6}"/>
              </a:ext>
            </a:extLst>
          </p:cNvPr>
          <p:cNvSpPr/>
          <p:nvPr/>
        </p:nvSpPr>
        <p:spPr>
          <a:xfrm>
            <a:off x="9007929" y="3080657"/>
            <a:ext cx="745671" cy="76744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9B0B108-3642-4117-A839-8EB247C07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171664"/>
              </p:ext>
            </p:extLst>
          </p:nvPr>
        </p:nvGraphicFramePr>
        <p:xfrm>
          <a:off x="10020300" y="1562100"/>
          <a:ext cx="7886700" cy="405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CEB17D6-0946-4B7B-8DE2-BC733F82D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02111"/>
              </p:ext>
            </p:extLst>
          </p:nvPr>
        </p:nvGraphicFramePr>
        <p:xfrm>
          <a:off x="228600" y="5829300"/>
          <a:ext cx="8915400" cy="40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21B0EFD-4AB6-46F7-B560-547B12ABF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743"/>
              </p:ext>
            </p:extLst>
          </p:nvPr>
        </p:nvGraphicFramePr>
        <p:xfrm>
          <a:off x="9372600" y="5829300"/>
          <a:ext cx="8534400" cy="405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C0A9E9-6D39-4A9E-836B-7ED140F7E332}"/>
              </a:ext>
            </a:extLst>
          </p:cNvPr>
          <p:cNvSpPr txBox="1"/>
          <p:nvPr/>
        </p:nvSpPr>
        <p:spPr>
          <a:xfrm>
            <a:off x="4724400" y="6343590"/>
            <a:ext cx="4577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2000" b="1" dirty="0"/>
              <a:t>Маъюбшавии аввалия 169 </a:t>
            </a:r>
            <a:r>
              <a:rPr lang="ru-RU" sz="2000" b="1" dirty="0"/>
              <a:t>– 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EAF310-0FB2-4065-8388-3C4A2131200B}"/>
              </a:ext>
            </a:extLst>
          </p:cNvPr>
          <p:cNvSpPr txBox="1"/>
          <p:nvPr/>
        </p:nvSpPr>
        <p:spPr>
          <a:xfrm>
            <a:off x="299357" y="5824835"/>
            <a:ext cx="671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Маъюбшавии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умум</a:t>
            </a:r>
            <a:r>
              <a:rPr lang="tg-Cyrl-TJ" sz="2400" b="1" dirty="0">
                <a:solidFill>
                  <a:srgbClr val="FF0000"/>
                </a:solidFill>
              </a:rPr>
              <a:t>ӣ</a:t>
            </a:r>
            <a:r>
              <a:rPr lang="en-US" sz="2400" b="1" dirty="0">
                <a:solidFill>
                  <a:srgbClr val="FF0000"/>
                </a:solidFill>
              </a:rPr>
              <a:t> (1923)</a:t>
            </a:r>
            <a:r>
              <a:rPr lang="ru-RU" sz="2400" b="1" dirty="0">
                <a:solidFill>
                  <a:srgbClr val="FF0000"/>
                </a:solidFill>
              </a:rPr>
              <a:t> 11-</a:t>
            </a:r>
            <a:r>
              <a:rPr lang="tg-Cyrl-TJ" sz="2400" b="1" dirty="0">
                <a:solidFill>
                  <a:srgbClr val="FF0000"/>
                </a:solidFill>
              </a:rPr>
              <a:t>м ҷой </a:t>
            </a:r>
            <a:r>
              <a:rPr lang="ru-RU" sz="2400" b="1" dirty="0">
                <a:solidFill>
                  <a:srgbClr val="FF0000"/>
                </a:solidFill>
              </a:rPr>
              <a:t>– 1,2%</a:t>
            </a:r>
          </a:p>
        </p:txBody>
      </p:sp>
    </p:spTree>
    <p:extLst>
      <p:ext uri="{BB962C8B-B14F-4D97-AF65-F5344CB8AC3E}">
        <p14:creationId xmlns:p14="http://schemas.microsoft.com/office/powerpoint/2010/main" val="26248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4E295B-03B7-C2EB-629A-C4DC14D5F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6" y="38100"/>
            <a:ext cx="17880874" cy="9692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ea typeface="ＭＳ Ｐゴシック" pitchFamily="34" charset="-128"/>
              </a:rPr>
              <a:t>З</a:t>
            </a:r>
            <a:r>
              <a:rPr lang="tg-Cyrl-TJ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ea typeface="ＭＳ Ｐゴシック" pitchFamily="34" charset="-128"/>
              </a:rPr>
              <a:t>аминаи меъёрию ҳуқуқии  фаъолияти соҳа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anose="02020603050405020304" pitchFamily="18" charset="-52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40DF177-4870-E039-CBDF-11810B50F3DA}"/>
              </a:ext>
            </a:extLst>
          </p:cNvPr>
          <p:cNvGrpSpPr/>
          <p:nvPr/>
        </p:nvGrpSpPr>
        <p:grpSpPr>
          <a:xfrm>
            <a:off x="360720" y="1104900"/>
            <a:ext cx="17240609" cy="6705597"/>
            <a:chOff x="1306286" y="980728"/>
            <a:chExt cx="9904020" cy="26962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4A9A11C0-2FD7-B48D-0932-C14697E692CE}"/>
                </a:ext>
              </a:extLst>
            </p:cNvPr>
            <p:cNvSpPr/>
            <p:nvPr/>
          </p:nvSpPr>
          <p:spPr>
            <a:xfrm>
              <a:off x="3284523" y="980728"/>
              <a:ext cx="5492932" cy="6861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3600" b="1" dirty="0">
                  <a:solidFill>
                    <a:schemeClr val="tx1"/>
                  </a:solidFill>
                  <a:latin typeface="Times New Roman Tj" pitchFamily="18" charset="-52"/>
                </a:rPr>
                <a:t>Кодекси тандурустии Ҷумҳурии Тоҷикистон</a:t>
              </a:r>
              <a:endParaRPr lang="ru-RU" sz="3600" b="1" dirty="0">
                <a:solidFill>
                  <a:schemeClr val="tx1"/>
                </a:solidFill>
                <a:latin typeface="Times New Roman Tj" pitchFamily="18" charset="-52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C34EAF98-6055-45F4-950A-5FD733CAFC3B}"/>
                </a:ext>
              </a:extLst>
            </p:cNvPr>
            <p:cNvSpPr/>
            <p:nvPr/>
          </p:nvSpPr>
          <p:spPr>
            <a:xfrm>
              <a:off x="1306286" y="2328828"/>
              <a:ext cx="2629475" cy="13481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3600" b="1" dirty="0">
                  <a:latin typeface="Times New Roman Tj" pitchFamily="18" charset="-52"/>
                </a:rPr>
                <a:t>Стратегияҳо</a:t>
              </a:r>
              <a:r>
                <a:rPr lang="en-US" sz="3600" b="1" dirty="0"/>
                <a:t> – </a:t>
              </a:r>
              <a:r>
                <a:rPr lang="tg-Cyrl-TJ" sz="3600" b="1" dirty="0" smtClean="0">
                  <a:latin typeface="Times New Roman Tj" pitchFamily="18" charset="-52"/>
                </a:rPr>
                <a:t>4 адад;</a:t>
              </a:r>
              <a:endParaRPr lang="tg-Cyrl-TJ" sz="3600" b="1" dirty="0">
                <a:latin typeface="Times New Roman Tj" pitchFamily="18" charset="-52"/>
              </a:endParaRPr>
            </a:p>
            <a:p>
              <a:pPr algn="ctr"/>
              <a:r>
                <a:rPr lang="tg-Cyrl-TJ" sz="3600" b="1" dirty="0">
                  <a:latin typeface="Times New Roman Tj" pitchFamily="18" charset="-52"/>
                </a:rPr>
                <a:t>Консепсия </a:t>
              </a:r>
              <a:r>
                <a:rPr lang="ru-RU" sz="3600" b="1" dirty="0" smtClean="0">
                  <a:latin typeface="Times New Roman Tj" pitchFamily="18" charset="-52"/>
                </a:rPr>
                <a:t>– 1 </a:t>
              </a:r>
              <a:r>
                <a:rPr lang="ru-RU" sz="3600" b="1" dirty="0" err="1" smtClean="0">
                  <a:latin typeface="Times New Roman Tj" pitchFamily="18" charset="-52"/>
                </a:rPr>
                <a:t>адад</a:t>
              </a:r>
              <a:r>
                <a:rPr lang="tg-Cyrl-TJ" sz="3600" b="1" dirty="0" smtClean="0">
                  <a:latin typeface="Times New Roman Tj" pitchFamily="18" charset="-52"/>
                </a:rPr>
                <a:t> </a:t>
              </a:r>
              <a:endParaRPr lang="ru-RU" sz="3600" b="1" dirty="0">
                <a:latin typeface="Times New Roman Tj" pitchFamily="18" charset="-52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B5E858B2-2DC8-4ED6-8FA8-CEDB711B3637}"/>
                </a:ext>
              </a:extLst>
            </p:cNvPr>
            <p:cNvSpPr/>
            <p:nvPr/>
          </p:nvSpPr>
          <p:spPr>
            <a:xfrm>
              <a:off x="4012019" y="2328828"/>
              <a:ext cx="7198287" cy="13481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3600" b="1" dirty="0">
                  <a:latin typeface="Times New Roman Tj" pitchFamily="18" charset="-52"/>
                </a:rPr>
                <a:t>Барномаҳо</a:t>
              </a:r>
              <a:r>
                <a:rPr lang="en-US" sz="3600" b="1" dirty="0"/>
                <a:t> – 1</a:t>
              </a:r>
              <a:r>
                <a:rPr lang="tg-Cyrl-TJ" sz="3600" b="1" dirty="0" smtClean="0">
                  <a:latin typeface="Times New Roman Tj" pitchFamily="18" charset="-52"/>
                </a:rPr>
                <a:t>6 адад</a:t>
              </a:r>
              <a:r>
                <a:rPr lang="ru-RU" sz="3600" b="1" dirty="0" smtClean="0">
                  <a:latin typeface="Times New Roman Tj" pitchFamily="18" charset="-52"/>
                </a:rPr>
                <a:t> </a:t>
              </a:r>
              <a:r>
                <a:rPr lang="ru-RU" sz="3600" b="1" dirty="0">
                  <a:latin typeface="Times New Roman Tj" pitchFamily="18" charset="-52"/>
                </a:rPr>
                <a:t>(</a:t>
              </a:r>
              <a:r>
                <a:rPr lang="ru-RU" sz="3600" b="1" dirty="0">
                  <a:solidFill>
                    <a:srgbClr val="C00000"/>
                  </a:solidFill>
                  <a:latin typeface="Times New Roman Tj" pitchFamily="18" charset="-52"/>
                </a:rPr>
                <a:t>9</a:t>
              </a:r>
              <a:r>
                <a:rPr lang="ru-RU" sz="3600" b="1" dirty="0">
                  <a:solidFill>
                    <a:srgbClr val="FF0000"/>
                  </a:solidFill>
                  <a:latin typeface="Times New Roman Tj" pitchFamily="18" charset="-52"/>
                </a:rPr>
                <a:t> </a:t>
              </a:r>
              <a:r>
                <a:rPr lang="ru-RU" sz="3600" b="1" dirty="0" err="1">
                  <a:solidFill>
                    <a:srgbClr val="C00000"/>
                  </a:solidFill>
                  <a:latin typeface="Times New Roman Tj" pitchFamily="18" charset="-52"/>
                </a:rPr>
                <a:t>барнома</a:t>
              </a:r>
              <a:r>
                <a:rPr lang="tg-Cyrl-TJ" sz="3600" b="1" dirty="0">
                  <a:solidFill>
                    <a:srgbClr val="C00000"/>
                  </a:solidFill>
                  <a:latin typeface="Times New Roman Tj" pitchFamily="18" charset="-52"/>
                </a:rPr>
                <a:t> то охири с. 2025 ба анҷом мерасанд</a:t>
              </a:r>
              <a:r>
                <a:rPr lang="tg-Cyrl-TJ" sz="3600" b="1" dirty="0">
                  <a:latin typeface="Times New Roman Tj" pitchFamily="18" charset="-52"/>
                </a:rPr>
                <a:t>)</a:t>
              </a:r>
              <a:endParaRPr lang="ru-RU" sz="3600" b="1" dirty="0">
                <a:latin typeface="Times New Roman Tj" pitchFamily="18" charset="-5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1BA6B7-4056-0FA7-4B0F-3E7877C36F63}"/>
              </a:ext>
            </a:extLst>
          </p:cNvPr>
          <p:cNvSpPr txBox="1"/>
          <p:nvPr/>
        </p:nvSpPr>
        <p:spPr>
          <a:xfrm>
            <a:off x="569490" y="8546492"/>
            <a:ext cx="17274009" cy="12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tg-Cyrl-TJ" sz="32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Љамъи иљрои барномањо: - 91,0%</a:t>
            </a:r>
            <a:r>
              <a:rPr lang="ru-RU" sz="3200" dirty="0">
                <a:latin typeface="Times New Roman Tj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tg-Cyrl-TJ" sz="3200" b="1" dirty="0"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- Иљроиши барномањои соњаи тандурустї – 90,1%</a:t>
            </a:r>
            <a:r>
              <a:rPr lang="ru-RU" sz="3200">
                <a:latin typeface="Times New Roman Tj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3200" smtClean="0">
              <a:latin typeface="Times New Roman Tj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tg-Cyrl-TJ" sz="3200" b="1" smtClean="0"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g-Cyrl-TJ" sz="3200" b="1" dirty="0"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Иљроиши барномањои соњаи њифзи иљтимої – 94,5%</a:t>
            </a:r>
            <a:endParaRPr lang="ru-RU" sz="3200" dirty="0">
              <a:latin typeface="Times New Roman Tj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AF53F3E2-E01C-8290-37DC-69C1BE31B7D0}"/>
              </a:ext>
            </a:extLst>
          </p:cNvPr>
          <p:cNvSpPr txBox="1">
            <a:spLocks/>
          </p:cNvSpPr>
          <p:nvPr/>
        </p:nvSpPr>
        <p:spPr>
          <a:xfrm>
            <a:off x="16657321" y="9506498"/>
            <a:ext cx="1348739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9A11C0-2FD7-B48D-0932-C14697E692CE}"/>
              </a:ext>
            </a:extLst>
          </p:cNvPr>
          <p:cNvSpPr/>
          <p:nvPr/>
        </p:nvSpPr>
        <p:spPr>
          <a:xfrm>
            <a:off x="3875129" y="3177872"/>
            <a:ext cx="9420411" cy="853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g-Cyrl-TJ" sz="3600" b="1" dirty="0" smtClean="0">
                <a:solidFill>
                  <a:schemeClr val="tx1"/>
                </a:solidFill>
                <a:latin typeface="Times New Roman Tj" pitchFamily="18" charset="-52"/>
              </a:rPr>
              <a:t>Қонунҳои соҳавӣ – 3 адад</a:t>
            </a:r>
            <a:endParaRPr lang="ru-RU" sz="3600" b="1" dirty="0">
              <a:solidFill>
                <a:schemeClr val="tx1"/>
              </a:solidFill>
              <a:latin typeface="Times New Roman Tj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712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4B6D8BE8-86B6-4F16-ADA6-24D434C2C13A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20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1B55930-E58A-4B85-95E7-C837FAD587D3}"/>
              </a:ext>
            </a:extLst>
          </p:cNvPr>
          <p:cNvGraphicFramePr>
            <a:graphicFrameLocks/>
          </p:cNvGraphicFramePr>
          <p:nvPr/>
        </p:nvGraphicFramePr>
        <p:xfrm>
          <a:off x="382763" y="1181100"/>
          <a:ext cx="8913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062F3D-5F8F-4C2C-A139-4C718E4137D6}"/>
              </a:ext>
            </a:extLst>
          </p:cNvPr>
          <p:cNvSpPr txBox="1"/>
          <p:nvPr/>
        </p:nvSpPr>
        <p:spPr>
          <a:xfrm>
            <a:off x="318977" y="46322"/>
            <a:ext cx="17702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5400" b="1" dirty="0"/>
              <a:t>Беморшавӣ аз бемориҳои дилу рагҳо</a:t>
            </a:r>
            <a:endParaRPr lang="ru-RU" sz="5400" b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0F8D6CB-5F49-4099-AAFD-92CA89174398}"/>
              </a:ext>
            </a:extLst>
          </p:cNvPr>
          <p:cNvGraphicFramePr>
            <a:graphicFrameLocks/>
          </p:cNvGraphicFramePr>
          <p:nvPr/>
        </p:nvGraphicFramePr>
        <p:xfrm>
          <a:off x="9448799" y="1181100"/>
          <a:ext cx="84564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BBCEC9-8E25-44F1-B6DC-43C6F2361EA7}"/>
              </a:ext>
            </a:extLst>
          </p:cNvPr>
          <p:cNvSpPr txBox="1"/>
          <p:nvPr/>
        </p:nvSpPr>
        <p:spPr>
          <a:xfrm>
            <a:off x="533399" y="1333500"/>
            <a:ext cx="361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sz="2400" b="1" dirty="0"/>
              <a:t>беморшавӣ</a:t>
            </a:r>
            <a:endParaRPr lang="ru-RU" sz="24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EEA5067-1AC1-4540-876D-A2D9260AEE16}"/>
              </a:ext>
            </a:extLst>
          </p:cNvPr>
          <p:cNvGraphicFramePr>
            <a:graphicFrameLocks/>
          </p:cNvGraphicFramePr>
          <p:nvPr/>
        </p:nvGraphicFramePr>
        <p:xfrm>
          <a:off x="382763" y="5252357"/>
          <a:ext cx="12398829" cy="480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FC6D656-AF82-44C7-B2C0-16D2EF17F6A1}"/>
              </a:ext>
            </a:extLst>
          </p:cNvPr>
          <p:cNvGraphicFramePr>
            <a:graphicFrameLocks/>
          </p:cNvGraphicFramePr>
          <p:nvPr/>
        </p:nvGraphicFramePr>
        <p:xfrm>
          <a:off x="12725400" y="5219700"/>
          <a:ext cx="5410200" cy="480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4E4929-50CA-4D00-A8A4-2F6D55122FFB}"/>
              </a:ext>
            </a:extLst>
          </p:cNvPr>
          <p:cNvSpPr txBox="1"/>
          <p:nvPr/>
        </p:nvSpPr>
        <p:spPr>
          <a:xfrm>
            <a:off x="13487400" y="9138106"/>
            <a:ext cx="3298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/>
              <a:t>Фавт</a:t>
            </a:r>
            <a:r>
              <a:rPr lang="ru-RU" sz="4400" b="1" dirty="0"/>
              <a:t> – 46%</a:t>
            </a:r>
          </a:p>
        </p:txBody>
      </p:sp>
    </p:spTree>
    <p:extLst>
      <p:ext uri="{BB962C8B-B14F-4D97-AF65-F5344CB8AC3E}">
        <p14:creationId xmlns:p14="http://schemas.microsoft.com/office/powerpoint/2010/main" val="28388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492E877-BB11-435C-A73F-653860607712}"/>
              </a:ext>
            </a:extLst>
          </p:cNvPr>
          <p:cNvGraphicFramePr>
            <a:graphicFrameLocks/>
          </p:cNvGraphicFramePr>
          <p:nvPr/>
        </p:nvGraphicFramePr>
        <p:xfrm>
          <a:off x="8077200" y="1126670"/>
          <a:ext cx="9982200" cy="355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5AEB137-E738-4036-9788-002952C454F8}"/>
              </a:ext>
            </a:extLst>
          </p:cNvPr>
          <p:cNvGraphicFramePr>
            <a:graphicFrameLocks/>
          </p:cNvGraphicFramePr>
          <p:nvPr/>
        </p:nvGraphicFramePr>
        <p:xfrm>
          <a:off x="304799" y="1126669"/>
          <a:ext cx="7385957" cy="35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50AF2F-04FD-4D99-BA05-42BDDA982197}"/>
              </a:ext>
            </a:extLst>
          </p:cNvPr>
          <p:cNvSpPr txBox="1"/>
          <p:nvPr/>
        </p:nvSpPr>
        <p:spPr>
          <a:xfrm>
            <a:off x="359229" y="111636"/>
            <a:ext cx="1766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5400" b="1" dirty="0"/>
              <a:t>Дастрасии кумакҳои тиббӣ ба бемориҳои дилу рагҳо</a:t>
            </a:r>
            <a:endParaRPr lang="ru-RU" sz="5400" b="1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51CECA43-F695-43B7-BA2A-10FADFCA671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914900"/>
          <a:ext cx="10744200" cy="5042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0683">
                  <a:extLst>
                    <a:ext uri="{9D8B030D-6E8A-4147-A177-3AD203B41FA5}">
                      <a16:colId xmlns:a16="http://schemas.microsoft.com/office/drawing/2014/main" xmlns="" val="3405604116"/>
                    </a:ext>
                  </a:extLst>
                </a:gridCol>
                <a:gridCol w="2657167">
                  <a:extLst>
                    <a:ext uri="{9D8B030D-6E8A-4147-A177-3AD203B41FA5}">
                      <a16:colId xmlns:a16="http://schemas.microsoft.com/office/drawing/2014/main" xmlns="" val="2448856102"/>
                    </a:ext>
                  </a:extLst>
                </a:gridCol>
                <a:gridCol w="1386350">
                  <a:extLst>
                    <a:ext uri="{9D8B030D-6E8A-4147-A177-3AD203B41FA5}">
                      <a16:colId xmlns:a16="http://schemas.microsoft.com/office/drawing/2014/main" xmlns="" val="3653257462"/>
                    </a:ext>
                  </a:extLst>
                </a:gridCol>
              </a:tblGrid>
              <a:tr h="542182">
                <a:tc>
                  <a:txBody>
                    <a:bodyPr/>
                    <a:lstStyle/>
                    <a:p>
                      <a:pPr algn="l" fontAlgn="b"/>
                      <a:r>
                        <a:rPr lang="tg-Cyrl-TJ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Амалиётҳо бо истифода ба ангиограф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с. 2023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с. 2024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55899151"/>
                  </a:ext>
                </a:extLst>
              </a:tr>
              <a:tr h="560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  <a:latin typeface="+mn-lt"/>
                        </a:rPr>
                        <a:t>Насби дастгоҳи ЭКС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>
                          <a:effectLst/>
                          <a:latin typeface="+mn-lt"/>
                        </a:rPr>
                        <a:t>93</a:t>
                      </a:r>
                      <a:endParaRPr lang="ru-RU" sz="3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105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18380986"/>
                  </a:ext>
                </a:extLst>
              </a:tr>
              <a:tr h="112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  <a:latin typeface="+mn-lt"/>
                        </a:rPr>
                        <a:t>Бартарафсозии эндоваскулярии нуқсонҳои модарзодии дил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>
                          <a:effectLst/>
                          <a:latin typeface="+mn-lt"/>
                        </a:rPr>
                        <a:t>107</a:t>
                      </a:r>
                      <a:endParaRPr lang="ru-RU" sz="3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119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9572897"/>
                  </a:ext>
                </a:extLst>
              </a:tr>
              <a:tr h="560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  <a:latin typeface="+mn-lt"/>
                        </a:rPr>
                        <a:t>Эмболизация шараёнҳои канорӣ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>
                          <a:effectLst/>
                          <a:latin typeface="+mn-lt"/>
                        </a:rPr>
                        <a:t>13</a:t>
                      </a:r>
                      <a:endParaRPr lang="ru-RU" sz="3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47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4047546"/>
                  </a:ext>
                </a:extLst>
              </a:tr>
              <a:tr h="112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  <a:latin typeface="+mn-lt"/>
                        </a:rPr>
                        <a:t>Тадқикоти электрофизиологии дил бо аблятсияи радиобасомадї (ЭФИ, РЧА)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>
                          <a:effectLst/>
                          <a:latin typeface="+mn-lt"/>
                        </a:rPr>
                        <a:t>139</a:t>
                      </a:r>
                      <a:endParaRPr lang="ru-RU" sz="3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221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30930169"/>
                  </a:ext>
                </a:extLst>
              </a:tr>
              <a:tr h="560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  <a:latin typeface="+mn-lt"/>
                        </a:rPr>
                        <a:t>Авориз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>
                          <a:effectLst/>
                          <a:latin typeface="+mn-lt"/>
                        </a:rPr>
                        <a:t>18</a:t>
                      </a:r>
                      <a:endParaRPr lang="ru-RU" sz="3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43535"/>
                  </a:ext>
                </a:extLst>
              </a:tr>
              <a:tr h="560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  <a:latin typeface="+mn-lt"/>
                        </a:rPr>
                        <a:t>Фавт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>
                          <a:effectLst/>
                          <a:latin typeface="+mn-lt"/>
                        </a:rPr>
                        <a:t>6</a:t>
                      </a:r>
                      <a:endParaRPr lang="ru-RU" sz="3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89368501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D877960-5EB1-49AD-85AC-68743A6E7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876649"/>
              </p:ext>
            </p:extLst>
          </p:nvPr>
        </p:nvGraphicFramePr>
        <p:xfrm>
          <a:off x="11266713" y="4914900"/>
          <a:ext cx="675458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xmlns="" id="{34E76401-9C46-429D-9EFC-937675776483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21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1962FA59-90C6-A8A3-A93E-AB4237DB9B3B}"/>
              </a:ext>
            </a:extLst>
          </p:cNvPr>
          <p:cNvGraphicFramePr>
            <a:graphicFrameLocks/>
          </p:cNvGraphicFramePr>
          <p:nvPr/>
        </p:nvGraphicFramePr>
        <p:xfrm>
          <a:off x="9604602" y="1054262"/>
          <a:ext cx="8469000" cy="39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60EA2A-D82C-F9A8-6848-49FB344DBD53}"/>
              </a:ext>
            </a:extLst>
          </p:cNvPr>
          <p:cNvSpPr txBox="1"/>
          <p:nvPr/>
        </p:nvSpPr>
        <p:spPr>
          <a:xfrm>
            <a:off x="27362" y="131266"/>
            <a:ext cx="18260639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28394" algn="ctr">
              <a:lnSpc>
                <a:spcPct val="118000"/>
              </a:lnSpc>
            </a:pPr>
            <a:r>
              <a:rPr lang="tg-Cyrl-TJ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БЕМОРШАВӢ БО ДИАБЕТИ ҚАНД ДАР ҶУМҲУРИИ ТОҶИКИСТОН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D75889-E839-C5F2-52B1-63E1CF7832D7}"/>
              </a:ext>
            </a:extLst>
          </p:cNvPr>
          <p:cNvSpPr txBox="1"/>
          <p:nvPr/>
        </p:nvSpPr>
        <p:spPr>
          <a:xfrm>
            <a:off x="533400" y="822960"/>
            <a:ext cx="8528958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28394" algn="ctr">
              <a:lnSpc>
                <a:spcPct val="118000"/>
              </a:lnSpc>
            </a:pPr>
            <a:r>
              <a:rPr lang="tg-Cyrl-TJ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БЕМОРШАВИИ УМУМӢ ВА АВВАЛИЯИ ДИАБЕТИ ҚАНД  ДАР ҶУМҲУРИИ ТОҶИКИСТОН БА 100 ҲАЗОР АҲОЛӢ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5B67B6E-67A5-4874-AE18-0B7B0D85CBE9}"/>
              </a:ext>
            </a:extLst>
          </p:cNvPr>
          <p:cNvGraphicFramePr>
            <a:graphicFrameLocks noGrp="1"/>
          </p:cNvGraphicFramePr>
          <p:nvPr/>
        </p:nvGraphicFramePr>
        <p:xfrm>
          <a:off x="9258301" y="5159831"/>
          <a:ext cx="8752116" cy="1704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290">
                  <a:extLst>
                    <a:ext uri="{9D8B030D-6E8A-4147-A177-3AD203B41FA5}">
                      <a16:colId xmlns:a16="http://schemas.microsoft.com/office/drawing/2014/main" xmlns="" val="1329676199"/>
                    </a:ext>
                  </a:extLst>
                </a:gridCol>
                <a:gridCol w="2522145">
                  <a:extLst>
                    <a:ext uri="{9D8B030D-6E8A-4147-A177-3AD203B41FA5}">
                      <a16:colId xmlns:a16="http://schemas.microsoft.com/office/drawing/2014/main" xmlns="" val="2740410523"/>
                    </a:ext>
                  </a:extLst>
                </a:gridCol>
                <a:gridCol w="1458219">
                  <a:extLst>
                    <a:ext uri="{9D8B030D-6E8A-4147-A177-3AD203B41FA5}">
                      <a16:colId xmlns:a16="http://schemas.microsoft.com/office/drawing/2014/main" xmlns="" val="1366441946"/>
                    </a:ext>
                  </a:extLst>
                </a:gridCol>
                <a:gridCol w="1459154">
                  <a:extLst>
                    <a:ext uri="{9D8B030D-6E8A-4147-A177-3AD203B41FA5}">
                      <a16:colId xmlns:a16="http://schemas.microsoft.com/office/drawing/2014/main" xmlns="" val="3372710806"/>
                    </a:ext>
                  </a:extLst>
                </a:gridCol>
                <a:gridCol w="1459154">
                  <a:extLst>
                    <a:ext uri="{9D8B030D-6E8A-4147-A177-3AD203B41FA5}">
                      <a16:colId xmlns:a16="http://schemas.microsoft.com/office/drawing/2014/main" xmlns="" val="1780969592"/>
                    </a:ext>
                  </a:extLst>
                </a:gridCol>
                <a:gridCol w="1459154">
                  <a:extLst>
                    <a:ext uri="{9D8B030D-6E8A-4147-A177-3AD203B41FA5}">
                      <a16:colId xmlns:a16="http://schemas.microsoft.com/office/drawing/2014/main" xmlns="" val="2771962917"/>
                    </a:ext>
                  </a:extLst>
                </a:gridCol>
              </a:tblGrid>
              <a:tr h="5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800">
                          <a:effectLst/>
                        </a:rPr>
                        <a:t>№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dirty="0">
                          <a:effectLst/>
                        </a:rPr>
                        <a:t>Амалиёт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dirty="0">
                          <a:effectLst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dirty="0">
                          <a:effectLst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dirty="0">
                          <a:effectLst/>
                        </a:rPr>
                        <a:t>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dirty="0">
                          <a:effectLst/>
                        </a:rPr>
                        <a:t>2023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xmlns="" val="3935172244"/>
                  </a:ext>
                </a:extLst>
              </a:tr>
              <a:tr h="5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800">
                          <a:effectLst/>
                        </a:rPr>
                        <a:t>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b="1" dirty="0">
                          <a:effectLst/>
                        </a:rPr>
                        <a:t>Гемодиализ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19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25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23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>
                          <a:effectLst/>
                        </a:rPr>
                        <a:t>23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xmlns="" val="1177408461"/>
                  </a:ext>
                </a:extLst>
              </a:tr>
              <a:tr h="5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800">
                          <a:effectLst/>
                        </a:rPr>
                        <a:t>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2400" b="1" dirty="0">
                          <a:effectLst/>
                        </a:rPr>
                        <a:t>Пайванди гурда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11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14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13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3000" dirty="0">
                          <a:effectLst/>
                        </a:rPr>
                        <a:t>13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xmlns="" val="980476471"/>
                  </a:ext>
                </a:extLst>
              </a:tr>
            </a:tbl>
          </a:graphicData>
        </a:graphic>
      </p:graphicFrame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0777539C-42E0-475E-A28B-86C93D90D911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22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8E661C4-6E30-4050-A442-252056538C2D}"/>
              </a:ext>
            </a:extLst>
          </p:cNvPr>
          <p:cNvGraphicFramePr>
            <a:graphicFrameLocks noGrp="1"/>
          </p:cNvGraphicFramePr>
          <p:nvPr/>
        </p:nvGraphicFramePr>
        <p:xfrm>
          <a:off x="426720" y="1706882"/>
          <a:ext cx="8700136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448670836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2762513220"/>
                    </a:ext>
                  </a:extLst>
                </a:gridCol>
                <a:gridCol w="2244641">
                  <a:extLst>
                    <a:ext uri="{9D8B030D-6E8A-4147-A177-3AD203B41FA5}">
                      <a16:colId xmlns:a16="http://schemas.microsoft.com/office/drawing/2014/main" xmlns="" val="2818508627"/>
                    </a:ext>
                  </a:extLst>
                </a:gridCol>
                <a:gridCol w="1583537">
                  <a:extLst>
                    <a:ext uri="{9D8B030D-6E8A-4147-A177-3AD203B41FA5}">
                      <a16:colId xmlns:a16="http://schemas.microsoft.com/office/drawing/2014/main" xmlns="" val="2400465393"/>
                    </a:ext>
                  </a:extLst>
                </a:gridCol>
                <a:gridCol w="1397238">
                  <a:extLst>
                    <a:ext uri="{9D8B030D-6E8A-4147-A177-3AD203B41FA5}">
                      <a16:colId xmlns:a16="http://schemas.microsoft.com/office/drawing/2014/main" xmlns="" val="1698843369"/>
                    </a:ext>
                  </a:extLst>
                </a:gridCol>
              </a:tblGrid>
              <a:tr h="147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 err="1">
                          <a:effectLst/>
                        </a:rPr>
                        <a:t>солҳо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Бори аввал ба қайд гирифта шуд 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 err="1">
                          <a:effectLst/>
                        </a:rPr>
                        <a:t>Нишондоди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ru-RU" sz="2400" u="none" strike="noStrike" dirty="0" err="1">
                          <a:effectLst/>
                        </a:rPr>
                        <a:t>беморшавии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ru-RU" sz="2400" u="none" strike="noStrike" dirty="0" err="1">
                          <a:effectLst/>
                        </a:rPr>
                        <a:t>аввалия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Ҳамагӣ ба қайд гирифта шуд 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Нишондоди беморшавии умумӣ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507578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</a:rPr>
                        <a:t>2020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1731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18,3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47805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508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912273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2021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2932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30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50518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515,3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1373068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2022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4755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</a:rPr>
                        <a:t>50,5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54711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581,4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7859373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2023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10674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104,6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64641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633,7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7277413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2024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13649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130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79239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</a:rPr>
                        <a:t>754,7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9132223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9CF537F5-B97A-4D25-877B-AF5B73D4E526}"/>
              </a:ext>
            </a:extLst>
          </p:cNvPr>
          <p:cNvGraphicFramePr>
            <a:graphicFrameLocks/>
          </p:cNvGraphicFramePr>
          <p:nvPr/>
        </p:nvGraphicFramePr>
        <p:xfrm>
          <a:off x="699515" y="6020582"/>
          <a:ext cx="8302754" cy="382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D53F33-830F-4A91-9585-6DD5DBEFE127}"/>
              </a:ext>
            </a:extLst>
          </p:cNvPr>
          <p:cNvSpPr txBox="1"/>
          <p:nvPr/>
        </p:nvSpPr>
        <p:spPr>
          <a:xfrm>
            <a:off x="495300" y="5675003"/>
            <a:ext cx="85755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 err="1"/>
              <a:t>маъюбшавӣ</a:t>
            </a:r>
            <a:r>
              <a:rPr lang="ru-RU" sz="2700" b="1" dirty="0"/>
              <a:t> </a:t>
            </a:r>
            <a:r>
              <a:rPr lang="ru-RU" sz="2700" b="1" dirty="0" err="1"/>
              <a:t>аҳолӣ</a:t>
            </a:r>
            <a:r>
              <a:rPr lang="ru-RU" sz="2700" b="1" dirty="0"/>
              <a:t> аз </a:t>
            </a:r>
            <a:r>
              <a:rPr lang="ru-RU" sz="2700" b="1" dirty="0" err="1"/>
              <a:t>бемориҳои</a:t>
            </a:r>
            <a:r>
              <a:rPr lang="ru-RU" sz="2700" b="1" dirty="0"/>
              <a:t> </a:t>
            </a:r>
            <a:r>
              <a:rPr lang="ru-RU" sz="2700" b="1" dirty="0" err="1"/>
              <a:t>диабети</a:t>
            </a:r>
            <a:r>
              <a:rPr lang="ru-RU" sz="2700" b="1" dirty="0"/>
              <a:t> </a:t>
            </a:r>
            <a:r>
              <a:rPr lang="ru-RU" sz="2700" b="1" dirty="0" err="1"/>
              <a:t>қанд</a:t>
            </a:r>
            <a:r>
              <a:rPr lang="ru-RU" sz="2700" b="1" dirty="0"/>
              <a:t> – 8,9%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B03414E6-33CB-43AA-91C0-029566C856D2}"/>
              </a:ext>
            </a:extLst>
          </p:cNvPr>
          <p:cNvGraphicFramePr>
            <a:graphicFrameLocks/>
          </p:cNvGraphicFramePr>
          <p:nvPr/>
        </p:nvGraphicFramePr>
        <p:xfrm>
          <a:off x="9062357" y="7119257"/>
          <a:ext cx="8846167" cy="271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F709DB-F132-4453-9D1E-0261FCAB7AB5}"/>
              </a:ext>
            </a:extLst>
          </p:cNvPr>
          <p:cNvSpPr txBox="1"/>
          <p:nvPr/>
        </p:nvSpPr>
        <p:spPr>
          <a:xfrm>
            <a:off x="13071349" y="7365492"/>
            <a:ext cx="4544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sz="2700" b="1" dirty="0"/>
              <a:t>Фавт аз бемории қанд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7667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9157DE-BECC-0B1A-17B1-60358103F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66120" y="0"/>
            <a:ext cx="18001722" cy="667752"/>
          </a:xfrm>
          <a:custGeom>
            <a:avLst/>
            <a:gdLst/>
            <a:ahLst/>
            <a:cxnLst/>
            <a:rect l="l" t="t" r="r" b="b"/>
            <a:pathLst>
              <a:path w="3353898" h="209434">
                <a:moveTo>
                  <a:pt x="0" y="0"/>
                </a:moveTo>
                <a:lnTo>
                  <a:pt x="3353898" y="0"/>
                </a:lnTo>
                <a:lnTo>
                  <a:pt x="3353898" y="209434"/>
                </a:lnTo>
                <a:lnTo>
                  <a:pt x="0" y="209434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r>
              <a:rPr lang="ru-RU" sz="4800" b="1" dirty="0" err="1">
                <a:latin typeface="Times New Roman Tj" panose="02020603050405020304" pitchFamily="18" charset="-52"/>
              </a:rPr>
              <a:t>Беморони</a:t>
            </a:r>
            <a:r>
              <a:rPr lang="ru-RU" sz="4800" b="1" dirty="0">
                <a:latin typeface="Times New Roman Tj" panose="02020603050405020304" pitchFamily="18" charset="-52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</a:rPr>
              <a:t>саратон</a:t>
            </a:r>
            <a:r>
              <a:rPr lang="ru-RU" sz="4800" b="1" dirty="0">
                <a:latin typeface="Times New Roman Tj" panose="02020603050405020304" pitchFamily="18" charset="-52"/>
              </a:rPr>
              <a:t>- бори </a:t>
            </a:r>
            <a:r>
              <a:rPr lang="ru-RU" sz="4800" b="1" dirty="0" err="1">
                <a:latin typeface="Times New Roman Tj" panose="02020603050405020304" pitchFamily="18" charset="-52"/>
              </a:rPr>
              <a:t>аввал</a:t>
            </a:r>
            <a:r>
              <a:rPr lang="ru-RU" sz="4800" b="1" dirty="0">
                <a:latin typeface="Times New Roman Tj" panose="02020603050405020304" pitchFamily="18" charset="-52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</a:rPr>
              <a:t>ошкоршуда</a:t>
            </a:r>
            <a:endParaRPr lang="ru-RU" sz="4800" b="1" dirty="0">
              <a:latin typeface="Times New Roman Tj" panose="02020603050405020304" pitchFamily="18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5D5217-669B-4CA2-9044-87E68C7C045F}"/>
              </a:ext>
            </a:extLst>
          </p:cNvPr>
          <p:cNvSpPr txBox="1"/>
          <p:nvPr/>
        </p:nvSpPr>
        <p:spPr>
          <a:xfrm>
            <a:off x="414518" y="952500"/>
            <a:ext cx="17665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latin typeface="Times New Roman Tj" panose="02020603050405020304" pitchFamily="18" charset="-52"/>
              </a:rPr>
              <a:t>Беморони</a:t>
            </a:r>
            <a:r>
              <a:rPr lang="ru-RU" sz="3000" b="1" dirty="0">
                <a:latin typeface="Times New Roman Tj" panose="02020603050405020304" pitchFamily="18" charset="-52"/>
              </a:rPr>
              <a:t> бори </a:t>
            </a:r>
            <a:r>
              <a:rPr lang="ru-RU" sz="3000" b="1" dirty="0" err="1">
                <a:latin typeface="Times New Roman Tj" panose="02020603050405020304" pitchFamily="18" charset="-52"/>
              </a:rPr>
              <a:t>аввал</a:t>
            </a:r>
            <a:r>
              <a:rPr lang="ru-RU" sz="3000" b="1" dirty="0">
                <a:latin typeface="Times New Roman Tj" panose="02020603050405020304" pitchFamily="18" charset="-52"/>
              </a:rPr>
              <a:t> </a:t>
            </a:r>
            <a:r>
              <a:rPr lang="ru-RU" sz="3000" b="1" dirty="0" err="1">
                <a:latin typeface="Times New Roman Tj" panose="02020603050405020304" pitchFamily="18" charset="-52"/>
              </a:rPr>
              <a:t>ошкоршуда</a:t>
            </a:r>
            <a:r>
              <a:rPr lang="ru-RU" sz="3000" b="1" dirty="0">
                <a:latin typeface="Times New Roman Tj" panose="02020603050405020304" pitchFamily="18" charset="-52"/>
              </a:rPr>
              <a:t> дар ҶТ, </a:t>
            </a:r>
            <a:r>
              <a:rPr lang="ru-RU" sz="3000" b="1" dirty="0" err="1">
                <a:latin typeface="Times New Roman Tj" panose="02020603050405020304" pitchFamily="18" charset="-52"/>
              </a:rPr>
              <a:t>мувофиқи</a:t>
            </a:r>
            <a:r>
              <a:rPr lang="ru-RU" sz="3000" b="1" dirty="0">
                <a:latin typeface="Times New Roman Tj" panose="02020603050405020304" pitchFamily="18" charset="-52"/>
              </a:rPr>
              <a:t> нозология, дар 5 </a:t>
            </a:r>
            <a:r>
              <a:rPr lang="tg-Cyrl-TJ" sz="3000" b="1" dirty="0">
                <a:latin typeface="Times New Roman Tj" panose="02020603050405020304" pitchFamily="18" charset="-52"/>
              </a:rPr>
              <a:t>ҷ</a:t>
            </a:r>
            <a:r>
              <a:rPr lang="ru-RU" sz="3000" b="1" dirty="0" err="1">
                <a:latin typeface="Times New Roman Tj" panose="02020603050405020304" pitchFamily="18" charset="-52"/>
              </a:rPr>
              <a:t>ойи</a:t>
            </a:r>
            <a:r>
              <a:rPr lang="ru-RU" sz="3000" b="1" dirty="0">
                <a:latin typeface="Times New Roman Tj" panose="02020603050405020304" pitchFamily="18" charset="-52"/>
              </a:rPr>
              <a:t> </a:t>
            </a:r>
            <a:r>
              <a:rPr lang="ru-RU" sz="3000" b="1" dirty="0" err="1">
                <a:latin typeface="Times New Roman Tj" panose="02020603050405020304" pitchFamily="18" charset="-52"/>
              </a:rPr>
              <a:t>аввал</a:t>
            </a:r>
            <a:r>
              <a:rPr lang="ru-RU" sz="3000" b="1" dirty="0">
                <a:latin typeface="Times New Roman Tj" panose="02020603050405020304" pitchFamily="18" charset="-52"/>
              </a:rPr>
              <a:t> (2002-2024с)</a:t>
            </a:r>
          </a:p>
          <a:p>
            <a:pPr algn="ctr"/>
            <a:r>
              <a:rPr lang="ru-RU" sz="3000" b="1" dirty="0">
                <a:latin typeface="Times New Roman Tj" panose="02020603050405020304" pitchFamily="18" charset="-52"/>
              </a:rPr>
              <a:t> (</a:t>
            </a:r>
            <a:r>
              <a:rPr lang="en-US" sz="3000" b="1" dirty="0">
                <a:latin typeface="+mj-lt"/>
              </a:rPr>
              <a:t>n-</a:t>
            </a:r>
            <a:r>
              <a:rPr lang="ru-RU" sz="3000" b="1" dirty="0">
                <a:latin typeface="+mj-lt"/>
              </a:rPr>
              <a:t>5144</a:t>
            </a:r>
            <a:r>
              <a:rPr lang="en-US" sz="3000" b="1" dirty="0">
                <a:latin typeface="+mj-lt"/>
              </a:rPr>
              <a:t>)</a:t>
            </a:r>
            <a:endParaRPr lang="ru-RU" sz="3000" b="1" dirty="0">
              <a:latin typeface="Times New Roman Tj" panose="02020603050405020304" pitchFamily="18" charset="-52"/>
            </a:endParaRPr>
          </a:p>
        </p:txBody>
      </p:sp>
      <p:graphicFrame>
        <p:nvGraphicFramePr>
          <p:cNvPr id="27" name="Содержимое 3">
            <a:extLst>
              <a:ext uri="{FF2B5EF4-FFF2-40B4-BE49-F238E27FC236}">
                <a16:creationId xmlns:a16="http://schemas.microsoft.com/office/drawing/2014/main" xmlns="" id="{6676221C-81C9-4D63-844A-FECF222DB845}"/>
              </a:ext>
            </a:extLst>
          </p:cNvPr>
          <p:cNvGraphicFramePr>
            <a:graphicFrameLocks/>
          </p:cNvGraphicFramePr>
          <p:nvPr/>
        </p:nvGraphicFramePr>
        <p:xfrm>
          <a:off x="220158" y="2095500"/>
          <a:ext cx="17847684" cy="373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79C18B1-B3E9-4A48-B5E7-51BA392363A6}"/>
              </a:ext>
            </a:extLst>
          </p:cNvPr>
          <p:cNvSpPr txBox="1"/>
          <p:nvPr/>
        </p:nvSpPr>
        <p:spPr>
          <a:xfrm>
            <a:off x="220159" y="6128204"/>
            <a:ext cx="11780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latin typeface="Times New Roman Tj" panose="02020603050405020304" pitchFamily="18" charset="-52"/>
              </a:rPr>
              <a:t>Тақсимот</a:t>
            </a:r>
            <a:r>
              <a:rPr lang="ru-RU" altLang="ru-RU" sz="2400" b="1" dirty="0">
                <a:latin typeface="Times New Roman Tj" panose="02020603050405020304" pitchFamily="18" charset="-52"/>
              </a:rPr>
              <a:t> аз </a:t>
            </a:r>
            <a:r>
              <a:rPr lang="ru-RU" altLang="ru-RU" sz="2400" b="1" dirty="0" err="1">
                <a:latin typeface="Times New Roman Tj" panose="02020603050405020304" pitchFamily="18" charset="-52"/>
              </a:rPr>
              <a:t>рӯи</a:t>
            </a:r>
            <a:r>
              <a:rPr lang="ru-RU" altLang="ru-RU" sz="2400" b="1" dirty="0">
                <a:latin typeface="Times New Roman Tj" panose="02020603050405020304" pitchFamily="18" charset="-52"/>
              </a:rPr>
              <a:t> </a:t>
            </a:r>
            <a:r>
              <a:rPr lang="ru-RU" altLang="ru-RU" sz="2400" b="1" dirty="0" err="1">
                <a:latin typeface="Times New Roman Tj" panose="02020603050405020304" pitchFamily="18" charset="-52"/>
              </a:rPr>
              <a:t>марҳила</a:t>
            </a:r>
            <a:r>
              <a:rPr lang="ru-RU" altLang="ru-RU" sz="2400" b="1" dirty="0">
                <a:latin typeface="Times New Roman Tj" panose="02020603050405020304" pitchFamily="18" charset="-52"/>
              </a:rPr>
              <a:t>: </a:t>
            </a:r>
            <a:r>
              <a:rPr lang="en-US" altLang="ru-RU" sz="2400" b="1" dirty="0">
                <a:latin typeface="+mj-lt"/>
              </a:rPr>
              <a:t>I-II   71,</a:t>
            </a:r>
            <a:r>
              <a:rPr lang="tg-Cyrl-TJ" altLang="ru-RU" sz="2400" b="1" dirty="0">
                <a:latin typeface="Times New Roman Tj" panose="02020603050405020304" pitchFamily="18" charset="-52"/>
              </a:rPr>
              <a:t>2</a:t>
            </a:r>
            <a:r>
              <a:rPr lang="en-US" altLang="ru-RU" sz="2400" b="1" dirty="0">
                <a:latin typeface="+mj-lt"/>
              </a:rPr>
              <a:t>% (69,6 %); III – IV  2</a:t>
            </a:r>
            <a:r>
              <a:rPr lang="tg-Cyrl-TJ" altLang="ru-RU" sz="2400" b="1" dirty="0">
                <a:latin typeface="Times New Roman Tj" panose="02020603050405020304" pitchFamily="18" charset="-52"/>
              </a:rPr>
              <a:t>8</a:t>
            </a:r>
            <a:r>
              <a:rPr lang="en-US" altLang="ru-RU" sz="2400" b="1" dirty="0">
                <a:latin typeface="+mj-lt"/>
              </a:rPr>
              <a:t>,</a:t>
            </a:r>
            <a:r>
              <a:rPr lang="tg-Cyrl-TJ" altLang="ru-RU" sz="2400" b="1" dirty="0">
                <a:latin typeface="Times New Roman Tj" panose="02020603050405020304" pitchFamily="18" charset="-52"/>
              </a:rPr>
              <a:t>8</a:t>
            </a:r>
            <a:r>
              <a:rPr lang="en-US" altLang="ru-RU" sz="2400" b="1" dirty="0">
                <a:latin typeface="+mj-lt"/>
              </a:rPr>
              <a:t>% </a:t>
            </a:r>
            <a:r>
              <a:rPr lang="tg-Cyrl-TJ" altLang="ru-RU" sz="2400" b="1" dirty="0">
                <a:latin typeface="+mj-lt"/>
              </a:rPr>
              <a:t>(30,4%)</a:t>
            </a:r>
            <a:r>
              <a:rPr lang="en-US" altLang="ru-RU" sz="2400" b="1" dirty="0">
                <a:solidFill>
                  <a:schemeClr val="bg1"/>
                </a:solidFill>
                <a:latin typeface="+mj-lt"/>
              </a:rPr>
              <a:t>%)</a:t>
            </a:r>
          </a:p>
        </p:txBody>
      </p:sp>
      <p:graphicFrame>
        <p:nvGraphicFramePr>
          <p:cNvPr id="38" name="Диаграмма 6">
            <a:extLst>
              <a:ext uri="{FF2B5EF4-FFF2-40B4-BE49-F238E27FC236}">
                <a16:creationId xmlns:a16="http://schemas.microsoft.com/office/drawing/2014/main" xmlns="" id="{5326BE3B-2F0D-4F4B-ADBB-18AE0E4C7BB7}"/>
              </a:ext>
            </a:extLst>
          </p:cNvPr>
          <p:cNvGraphicFramePr>
            <a:graphicFrameLocks/>
          </p:cNvGraphicFramePr>
          <p:nvPr/>
        </p:nvGraphicFramePr>
        <p:xfrm>
          <a:off x="220158" y="6839304"/>
          <a:ext cx="5923967" cy="318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Содержимое 7">
            <a:extLst>
              <a:ext uri="{FF2B5EF4-FFF2-40B4-BE49-F238E27FC236}">
                <a16:creationId xmlns:a16="http://schemas.microsoft.com/office/drawing/2014/main" xmlns="" id="{98FD50B0-4C8A-494C-B47C-C6A9E40861E5}"/>
              </a:ext>
            </a:extLst>
          </p:cNvPr>
          <p:cNvGraphicFramePr>
            <a:graphicFrameLocks/>
          </p:cNvGraphicFramePr>
          <p:nvPr/>
        </p:nvGraphicFramePr>
        <p:xfrm>
          <a:off x="6144125" y="6817895"/>
          <a:ext cx="5906379" cy="324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xmlns="" id="{FBE47450-68F7-4638-ACD3-E094AA0E18B6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23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C1F31FF-1479-481C-8B4F-32015799F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6577"/>
              </p:ext>
            </p:extLst>
          </p:nvPr>
        </p:nvGraphicFramePr>
        <p:xfrm>
          <a:off x="11963402" y="5753100"/>
          <a:ext cx="6172198" cy="4478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1102">
                  <a:extLst>
                    <a:ext uri="{9D8B030D-6E8A-4147-A177-3AD203B41FA5}">
                      <a16:colId xmlns:a16="http://schemas.microsoft.com/office/drawing/2014/main" xmlns="" val="1015526920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xmlns="" val="1291561624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xmlns="" val="4084716806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xmlns="" val="4050853224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xmlns="" val="3743919062"/>
                    </a:ext>
                  </a:extLst>
                </a:gridCol>
              </a:tblGrid>
              <a:tr h="30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g-Cyrl-TJ" sz="2000" b="1" u="none" strike="noStrike" dirty="0">
                          <a:effectLst/>
                        </a:rPr>
                        <a:t>НОМГУЙ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g-Cyrl-TJ" sz="2000" b="1" u="none" strike="noStrike" dirty="0">
                          <a:effectLst/>
                        </a:rPr>
                        <a:t>Соли 2023 (адад ва фоиз)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g-Cyrl-TJ" sz="2000" u="none" strike="noStrike">
                          <a:effectLst/>
                        </a:rPr>
                        <a:t>Соли 2024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1561013"/>
                  </a:ext>
                </a:extLst>
              </a:tr>
              <a:tr h="51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g-Cyrl-TJ" sz="2000" b="1" u="none" strike="noStrike" dirty="0">
                          <a:effectLst/>
                        </a:rPr>
                        <a:t>(адад ва фоиз)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438892"/>
                  </a:ext>
                </a:extLst>
              </a:tr>
              <a:tr h="532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Саратони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ғадуди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ширӣ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732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16,2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843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16,3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469036730"/>
                  </a:ext>
                </a:extLst>
              </a:tr>
              <a:tr h="44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Саратони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меъда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305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6,7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407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7,9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79957377"/>
                  </a:ext>
                </a:extLst>
              </a:tr>
              <a:tr h="794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Саратони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гарданаки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бачадон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384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8,5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393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7,6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810670475"/>
                  </a:ext>
                </a:extLst>
              </a:tr>
              <a:tr h="532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Саратони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рудаи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ғафс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378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8,4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349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6,7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54157890"/>
                  </a:ext>
                </a:extLst>
              </a:tr>
              <a:tr h="44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Саратони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пўст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230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5,1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318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6,1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171846269"/>
                  </a:ext>
                </a:extLst>
              </a:tr>
              <a:tr h="44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Лимфомаҳо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147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3,2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231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>
                          <a:effectLst/>
                        </a:rPr>
                        <a:t>4,4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011829895"/>
                  </a:ext>
                </a:extLst>
              </a:tr>
              <a:tr h="44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err="1">
                          <a:effectLst/>
                        </a:rPr>
                        <a:t>Саратони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шушҳо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180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185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g-Cyrl-TJ" sz="2800" u="none" strike="noStrike" dirty="0">
                          <a:effectLst/>
                        </a:rPr>
                        <a:t>3,5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Tj" panose="02020603050405020304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242191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532B50E-134E-4A5E-992C-59DA9E3BD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246958"/>
            <a:ext cx="18255344" cy="1091987"/>
          </a:xfrm>
        </p:spPr>
        <p:txBody>
          <a:bodyPr>
            <a:normAutofit lnSpcReduction="10000"/>
          </a:bodyPr>
          <a:lstStyle/>
          <a:p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ПАЙВАНДСОЗИИ УЗВҲО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3CFE0DB-22CB-4D93-89DD-5D514C401A61}"/>
              </a:ext>
            </a:extLst>
          </p:cNvPr>
          <p:cNvSpPr txBox="1">
            <a:spLocks/>
          </p:cNvSpPr>
          <p:nvPr/>
        </p:nvSpPr>
        <p:spPr>
          <a:xfrm>
            <a:off x="10368650" y="1257300"/>
            <a:ext cx="7614550" cy="6634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g-Cyrl-TJ" sz="4200" dirty="0">
                <a:latin typeface="Times New Roman Tj" pitchFamily="18" charset="-52"/>
                <a:cs typeface="Times New Roman" panose="02020603050405020304" pitchFamily="18" charset="0"/>
              </a:rPr>
              <a:t>Пайвандсозии  гурдаи хешутаборӣ барои  1450 нафар бемор</a:t>
            </a:r>
          </a:p>
          <a:p>
            <a:pPr algn="just"/>
            <a:r>
              <a:rPr lang="tg-Cyrl-TJ" sz="4200" dirty="0">
                <a:latin typeface="Times New Roman Tj" pitchFamily="18" charset="-52"/>
                <a:cs typeface="Times New Roman" panose="02020603050405020304" pitchFamily="18" charset="0"/>
              </a:rPr>
              <a:t>Аутопапайвандсозиии  гурда барои 3 бемор</a:t>
            </a:r>
          </a:p>
          <a:p>
            <a:pPr algn="just"/>
            <a:r>
              <a:rPr lang="tg-Cyrl-TJ" sz="4200" dirty="0">
                <a:latin typeface="Times New Roman Tj" pitchFamily="18" charset="-52"/>
                <a:cs typeface="Times New Roman" panose="02020603050405020304" pitchFamily="18" charset="0"/>
              </a:rPr>
              <a:t>Пайвандсозии ҷигар барои 297 бемор</a:t>
            </a:r>
          </a:p>
          <a:p>
            <a:pPr algn="just"/>
            <a:r>
              <a:rPr lang="tg-Cyrl-TJ" sz="4200" dirty="0">
                <a:latin typeface="Times New Roman Tj" pitchFamily="18" charset="-52"/>
                <a:cs typeface="Times New Roman" panose="02020603050405020304" pitchFamily="18" charset="0"/>
              </a:rPr>
              <a:t>Пайвандсозии  ҳамзамони гурда ва ғадуди зери меъда аз донори зиндаи хешовандӣ барои 1 бемор</a:t>
            </a:r>
          </a:p>
          <a:p>
            <a:pPr algn="just"/>
            <a:r>
              <a:rPr lang="tg-Cyrl-TJ" sz="4200" dirty="0">
                <a:latin typeface="Times New Roman Tj" pitchFamily="18" charset="-52"/>
                <a:cs typeface="Times New Roman" panose="02020603050405020304" pitchFamily="18" charset="0"/>
              </a:rPr>
              <a:t>Пайвандсозии  ҳуҷайраҳои бунёдӣ аз хуни канорӣ барои  29 бемор</a:t>
            </a: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76A1C735-C0F4-4DDC-A913-19BF7F15B68A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24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543F5E4-0CF0-4128-AE95-B571D6001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611332"/>
              </p:ext>
            </p:extLst>
          </p:nvPr>
        </p:nvGraphicFramePr>
        <p:xfrm>
          <a:off x="152400" y="1409700"/>
          <a:ext cx="9982200" cy="847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5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xmlns="" id="{E7FF359F-0AFA-4582-80E6-52C44D7EDDCD}"/>
              </a:ext>
            </a:extLst>
          </p:cNvPr>
          <p:cNvSpPr txBox="1">
            <a:spLocks/>
          </p:cNvSpPr>
          <p:nvPr/>
        </p:nvSpPr>
        <p:spPr>
          <a:xfrm>
            <a:off x="112295" y="255551"/>
            <a:ext cx="18143049" cy="899481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g-Cyrl-TJ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Таъминнокӣ бо технологияи муосир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BA2A963-BD93-45AE-8122-207019282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76532"/>
              </p:ext>
            </p:extLst>
          </p:nvPr>
        </p:nvGraphicFramePr>
        <p:xfrm>
          <a:off x="228600" y="1333500"/>
          <a:ext cx="6670365" cy="7982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793">
                  <a:extLst>
                    <a:ext uri="{9D8B030D-6E8A-4147-A177-3AD203B41FA5}">
                      <a16:colId xmlns:a16="http://schemas.microsoft.com/office/drawing/2014/main" xmlns="" val="3999567305"/>
                    </a:ext>
                  </a:extLst>
                </a:gridCol>
                <a:gridCol w="1460572">
                  <a:extLst>
                    <a:ext uri="{9D8B030D-6E8A-4147-A177-3AD203B41FA5}">
                      <a16:colId xmlns:a16="http://schemas.microsoft.com/office/drawing/2014/main" xmlns="" val="1553914550"/>
                    </a:ext>
                  </a:extLst>
                </a:gridCol>
              </a:tblGrid>
              <a:tr h="603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 smtClean="0">
                          <a:effectLst/>
                          <a:latin typeface="Times New Roman Tj" pitchFamily="18" charset="-52"/>
                        </a:rPr>
                        <a:t>номгӯй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адад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84554016"/>
                  </a:ext>
                </a:extLst>
              </a:tr>
              <a:tr h="1099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Эндовидео-ҷарроҳӣ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  <a:latin typeface="Times New Roman Tj" pitchFamily="18" charset="-52"/>
                        </a:rPr>
                        <a:t>70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765548345"/>
                  </a:ext>
                </a:extLst>
              </a:tr>
              <a:tr h="97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литотриптор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  <a:latin typeface="Times New Roman Tj" pitchFamily="18" charset="-52"/>
                        </a:rPr>
                        <a:t>15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153092585"/>
                  </a:ext>
                </a:extLst>
              </a:tr>
              <a:tr h="97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Маммограф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Tj" pitchFamily="18" charset="-52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263060277"/>
                  </a:ext>
                </a:extLst>
              </a:tr>
              <a:tr h="1103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дастгоҳи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гемодиализ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Tj" pitchFamily="18" charset="-52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66092912"/>
                  </a:ext>
                </a:extLst>
              </a:tr>
              <a:tr h="1095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рентгени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</a:t>
                      </a:r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рақамӣ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  <a:latin typeface="Times New Roman Tj" pitchFamily="18" charset="-52"/>
                        </a:rPr>
                        <a:t>193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063042292"/>
                  </a:ext>
                </a:extLst>
              </a:tr>
              <a:tr h="97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ангиограф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  <a:latin typeface="Times New Roman Tj" pitchFamily="18" charset="-52"/>
                        </a:rPr>
                        <a:t>22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29311717"/>
                  </a:ext>
                </a:extLst>
              </a:tr>
              <a:tr h="1095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4400" b="1" u="none" strike="noStrike" dirty="0" err="1">
                          <a:effectLst/>
                          <a:latin typeface="Times New Roman Tj" pitchFamily="18" charset="-52"/>
                        </a:rPr>
                        <a:t>стансияи</a:t>
                      </a:r>
                      <a:r>
                        <a:rPr lang="ru-RU" sz="4400" b="1" u="none" strike="noStrike" dirty="0">
                          <a:effectLst/>
                          <a:latin typeface="Times New Roman Tj" pitchFamily="18" charset="-52"/>
                        </a:rPr>
                        <a:t> оксиген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  <a:latin typeface="Times New Roman Tj" pitchFamily="18" charset="-52"/>
                        </a:rPr>
                        <a:t>92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Tj" pitchFamily="18" charset="-5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918641895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C75E7D-D9FC-4A59-AE51-5F11FC424E80}"/>
              </a:ext>
            </a:extLst>
          </p:cNvPr>
          <p:cNvGraphicFramePr>
            <a:graphicFrameLocks/>
          </p:cNvGraphicFramePr>
          <p:nvPr/>
        </p:nvGraphicFramePr>
        <p:xfrm>
          <a:off x="7050505" y="1333499"/>
          <a:ext cx="10884569" cy="847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5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72D982E-3A40-4607-9867-9A7E72197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" y="246959"/>
            <a:ext cx="18173700" cy="1140972"/>
          </a:xfrm>
        </p:spPr>
        <p:txBody>
          <a:bodyPr>
            <a:normAutofit lnSpcReduction="10000"/>
          </a:bodyPr>
          <a:lstStyle/>
          <a:p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РОБИТАИ ИЛМ БА АМАЛ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8E28B-3948-48AD-B20E-7B3CEF007700}"/>
              </a:ext>
            </a:extLst>
          </p:cNvPr>
          <p:cNvSpPr txBox="1"/>
          <p:nvPr/>
        </p:nvSpPr>
        <p:spPr>
          <a:xfrm>
            <a:off x="489857" y="8833755"/>
            <a:ext cx="1735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 Tj" pitchFamily="18" charset="-52"/>
              </a:rPr>
              <a:t>Дар </a:t>
            </a:r>
            <a:r>
              <a:rPr lang="ru-RU" sz="3000" b="1" dirty="0" err="1">
                <a:latin typeface="Times New Roman Tj" pitchFamily="18" charset="-52"/>
              </a:rPr>
              <a:t>давраи</a:t>
            </a:r>
            <a:r>
              <a:rPr lang="ru-RU" sz="3000" b="1" dirty="0">
                <a:latin typeface="Times New Roman Tj" pitchFamily="18" charset="-52"/>
              </a:rPr>
              <a:t> </a:t>
            </a:r>
            <a:r>
              <a:rPr lang="ru-RU" sz="3000" b="1" dirty="0" err="1">
                <a:latin typeface="Times New Roman Tj" pitchFamily="18" charset="-52"/>
              </a:rPr>
              <a:t>Исти</a:t>
            </a:r>
            <a:r>
              <a:rPr lang="tg-Cyrl-TJ" sz="3000" b="1" dirty="0">
                <a:latin typeface="Times New Roman Tj" pitchFamily="18" charset="-52"/>
              </a:rPr>
              <a:t>қлолият ҳамагӣ дар сохтор 1250 ихтироот соҳиби патент гашта танҳо дар 3 соли охир 166 ихтироот ба амал бароварда шуд</a:t>
            </a:r>
            <a:endParaRPr lang="ru-RU" sz="3000" b="1" dirty="0">
              <a:latin typeface="Times New Roman Tj" pitchFamily="18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995DF-E905-40CA-8C57-C177EABE2AAB}"/>
              </a:ext>
            </a:extLst>
          </p:cNvPr>
          <p:cNvSpPr txBox="1"/>
          <p:nvPr/>
        </p:nvSpPr>
        <p:spPr>
          <a:xfrm>
            <a:off x="12426049" y="3510646"/>
            <a:ext cx="56333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4200" b="1" dirty="0">
                <a:latin typeface="Times New Roman Tj" pitchFamily="18" charset="-52"/>
              </a:rPr>
              <a:t>Ба ҳолати имрӯза докторони илм 150 ва 740 номзадҳои илм кору фаъолият менамоянд.</a:t>
            </a:r>
            <a:endParaRPr lang="ru-RU" sz="4200" b="1" dirty="0">
              <a:latin typeface="Times New Roman Tj" pitchFamily="18" charset="-52"/>
            </a:endParaRPr>
          </a:p>
        </p:txBody>
      </p:sp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xmlns="" id="{3AED8E9D-FCA4-47B8-A473-DF465D84DCC0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26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7BB58C9-5026-49E0-A8EC-F418ED73E7ED}"/>
              </a:ext>
            </a:extLst>
          </p:cNvPr>
          <p:cNvGraphicFramePr>
            <a:graphicFrameLocks/>
          </p:cNvGraphicFramePr>
          <p:nvPr/>
        </p:nvGraphicFramePr>
        <p:xfrm>
          <a:off x="228599" y="1333500"/>
          <a:ext cx="12197449" cy="747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4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B5897-E5E9-1ECE-872A-728201E3F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72" y="4620983"/>
            <a:ext cx="4310741" cy="1135977"/>
          </a:xfrm>
        </p:spPr>
        <p:txBody>
          <a:bodyPr>
            <a:normAutofit fontScale="90000"/>
          </a:bodyPr>
          <a:lstStyle/>
          <a:p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Ҳифзи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молиявии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аҳолӣ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D38A23-5648-8874-E372-6A69F40C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99" y="467980"/>
            <a:ext cx="13079187" cy="4584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A78942-0533-535B-19B2-97E6593B7CA7}"/>
              </a:ext>
            </a:extLst>
          </p:cNvPr>
          <p:cNvSpPr txBox="1"/>
          <p:nvPr/>
        </p:nvSpPr>
        <p:spPr>
          <a:xfrm>
            <a:off x="4686298" y="5584370"/>
            <a:ext cx="1307918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§"/>
            </a:pPr>
            <a:r>
              <a:rPr lang="ru-RU" sz="2700" dirty="0">
                <a:latin typeface="Times New Roman Tj" pitchFamily="18" charset="-52"/>
              </a:rPr>
              <a:t>Дар соли 2022 18% </a:t>
            </a:r>
            <a:r>
              <a:rPr lang="ru-RU" sz="2700" dirty="0" err="1">
                <a:latin typeface="Times New Roman Tj" pitchFamily="18" charset="-52"/>
              </a:rPr>
              <a:t>хонаводаҳо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бо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хароҷоти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шикастовар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барои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тандурустӣ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дучор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шуданд</a:t>
            </a:r>
            <a:r>
              <a:rPr lang="ru-RU" sz="2700" dirty="0">
                <a:latin typeface="Times New Roman Tj" pitchFamily="18" charset="-52"/>
              </a:rPr>
              <a:t>.</a:t>
            </a:r>
          </a:p>
          <a:p>
            <a:pPr marL="428625" indent="-428625" algn="just">
              <a:buFont typeface="Wingdings" panose="05000000000000000000" pitchFamily="2" charset="2"/>
              <a:buChar char="§"/>
            </a:pPr>
            <a:endParaRPr lang="ru-RU" sz="2700" dirty="0">
              <a:latin typeface="Times New Roman Tj" pitchFamily="18" charset="-52"/>
            </a:endParaRPr>
          </a:p>
          <a:p>
            <a:pPr marL="428625" indent="-428625" algn="just">
              <a:buFont typeface="Wingdings" panose="05000000000000000000" pitchFamily="2" charset="2"/>
              <a:buChar char="§"/>
            </a:pPr>
            <a:r>
              <a:rPr lang="ru-RU" sz="2700" dirty="0" err="1">
                <a:latin typeface="Times New Roman Tj" pitchFamily="18" charset="-52"/>
              </a:rPr>
              <a:t>Аксарияти</a:t>
            </a:r>
            <a:r>
              <a:rPr lang="ru-RU" sz="2700" dirty="0">
                <a:latin typeface="Times New Roman Tj" pitchFamily="18" charset="-52"/>
              </a:rPr>
              <a:t> ин </a:t>
            </a:r>
            <a:r>
              <a:rPr lang="ru-RU" sz="2700" dirty="0" err="1">
                <a:latin typeface="Times New Roman Tj" pitchFamily="18" charset="-52"/>
              </a:rPr>
              <a:t>хонаводаҳо</a:t>
            </a:r>
            <a:r>
              <a:rPr lang="ru-RU" sz="2700" dirty="0">
                <a:latin typeface="Times New Roman Tj" pitchFamily="18" charset="-52"/>
              </a:rPr>
              <a:t> пас аз </a:t>
            </a:r>
            <a:r>
              <a:rPr lang="ru-RU" sz="2700" dirty="0" err="1">
                <a:latin typeface="Times New Roman Tj" pitchFamily="18" charset="-52"/>
              </a:rPr>
              <a:t>пардохтҳо</a:t>
            </a:r>
            <a:r>
              <a:rPr lang="ru-RU" sz="2700" dirty="0">
                <a:latin typeface="Times New Roman Tj" pitchFamily="18" charset="-52"/>
              </a:rPr>
              <a:t> аз </a:t>
            </a:r>
            <a:r>
              <a:rPr lang="ru-RU" sz="2700" dirty="0" err="1">
                <a:latin typeface="Times New Roman Tj" pitchFamily="18" charset="-52"/>
              </a:rPr>
              <a:t>ҷайб</a:t>
            </a:r>
            <a:r>
              <a:rPr lang="ru-RU" sz="2700" dirty="0">
                <a:latin typeface="Times New Roman Tj" pitchFamily="18" charset="-52"/>
              </a:rPr>
              <a:t> ба </a:t>
            </a:r>
            <a:r>
              <a:rPr lang="ru-RU" sz="2700" dirty="0" err="1">
                <a:latin typeface="Times New Roman Tj" pitchFamily="18" charset="-52"/>
              </a:rPr>
              <a:t>камбизоатӣ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ва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камбизоатии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бештар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дучор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шуданд</a:t>
            </a:r>
            <a:r>
              <a:rPr lang="ru-RU" sz="2700" dirty="0">
                <a:latin typeface="Times New Roman Tj" pitchFamily="18" charset="-52"/>
              </a:rPr>
              <a:t>.</a:t>
            </a:r>
          </a:p>
          <a:p>
            <a:pPr marL="428625" indent="-428625" algn="just">
              <a:buFont typeface="Wingdings" panose="05000000000000000000" pitchFamily="2" charset="2"/>
              <a:buChar char="§"/>
            </a:pPr>
            <a:endParaRPr lang="ru-RU" sz="2700" dirty="0">
              <a:latin typeface="Times New Roman Tj" pitchFamily="18" charset="-52"/>
            </a:endParaRPr>
          </a:p>
          <a:p>
            <a:pPr marL="428625" indent="-428625" algn="just">
              <a:buFont typeface="Wingdings" panose="05000000000000000000" pitchFamily="2" charset="2"/>
              <a:buChar char="§"/>
            </a:pPr>
            <a:r>
              <a:rPr lang="ru-RU" sz="2700" dirty="0" err="1">
                <a:latin typeface="Times New Roman Tj" pitchFamily="18" charset="-52"/>
              </a:rPr>
              <a:t>Омилҳое</a:t>
            </a:r>
            <a:r>
              <a:rPr lang="ru-RU" sz="2700" dirty="0">
                <a:latin typeface="Times New Roman Tj" pitchFamily="18" charset="-52"/>
              </a:rPr>
              <a:t>, </a:t>
            </a:r>
            <a:r>
              <a:rPr lang="ru-RU" sz="2700" dirty="0" err="1">
                <a:latin typeface="Times New Roman Tj" pitchFamily="18" charset="-52"/>
              </a:rPr>
              <a:t>ки</a:t>
            </a:r>
            <a:r>
              <a:rPr lang="ru-RU" sz="2700" dirty="0">
                <a:latin typeface="Times New Roman Tj" pitchFamily="18" charset="-52"/>
              </a:rPr>
              <a:t> ба </a:t>
            </a:r>
            <a:r>
              <a:rPr lang="ru-RU" sz="2700" dirty="0" err="1">
                <a:latin typeface="Times New Roman Tj" pitchFamily="18" charset="-52"/>
              </a:rPr>
              <a:t>хароҷоти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шикастовар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барои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тандурустӣ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оварда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мерасонанд</a:t>
            </a:r>
            <a:r>
              <a:rPr lang="ru-RU" sz="2700" dirty="0">
                <a:latin typeface="Times New Roman Tj" pitchFamily="18" charset="-52"/>
              </a:rPr>
              <a:t>, </a:t>
            </a:r>
            <a:r>
              <a:rPr lang="ru-RU" sz="2700" dirty="0" err="1">
                <a:latin typeface="Times New Roman Tj" pitchFamily="18" charset="-52"/>
              </a:rPr>
              <a:t>маводи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доруворӣ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барои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табобати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амбулаторӣ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ва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табобати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статсионарӣ</a:t>
            </a:r>
            <a:r>
              <a:rPr lang="ru-RU" sz="2700" dirty="0">
                <a:latin typeface="Times New Roman Tj" pitchFamily="18" charset="-52"/>
              </a:rPr>
              <a:t> </a:t>
            </a:r>
            <a:r>
              <a:rPr lang="ru-RU" sz="2700" dirty="0" err="1">
                <a:latin typeface="Times New Roman Tj" pitchFamily="18" charset="-52"/>
              </a:rPr>
              <a:t>мебошанд</a:t>
            </a:r>
            <a:r>
              <a:rPr lang="ru-RU" sz="2700" dirty="0">
                <a:latin typeface="Times New Roman Tj" pitchFamily="18" charset="-52"/>
              </a:rPr>
              <a:t>.</a:t>
            </a:r>
            <a:endParaRPr lang="en-US" sz="2700" dirty="0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xmlns="" id="{ADA8216B-3380-47DC-A465-AD0BDE94A32E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27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B0E71A9D-F687-AC95-EFCE-59145716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61" y="368785"/>
            <a:ext cx="17884425" cy="103547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Таҷдиди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бастаи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хизматрасониҳои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асосии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тандурустӣ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9679436F-FA0E-561B-3199-37A783524DD7}"/>
              </a:ext>
            </a:extLst>
          </p:cNvPr>
          <p:cNvSpPr txBox="1"/>
          <p:nvPr/>
        </p:nvSpPr>
        <p:spPr>
          <a:xfrm>
            <a:off x="261257" y="1518559"/>
            <a:ext cx="91628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 err="1"/>
              <a:t>Тасвири</a:t>
            </a:r>
            <a:r>
              <a:rPr lang="ru-RU" sz="2700" b="1" dirty="0"/>
              <a:t> </a:t>
            </a:r>
            <a:r>
              <a:rPr lang="ru-RU" sz="2700" b="1" dirty="0" err="1"/>
              <a:t>бастаи</a:t>
            </a:r>
            <a:r>
              <a:rPr lang="ru-RU" sz="2700" b="1" dirty="0"/>
              <a:t> </a:t>
            </a:r>
            <a:r>
              <a:rPr lang="ru-RU" sz="2700" b="1" dirty="0" err="1"/>
              <a:t>ҷории</a:t>
            </a:r>
            <a:r>
              <a:rPr lang="ru-RU" sz="2700" b="1" dirty="0"/>
              <a:t> </a:t>
            </a:r>
            <a:r>
              <a:rPr lang="ru-RU" sz="2700" b="1" dirty="0" err="1"/>
              <a:t>хизматрасониҳои</a:t>
            </a:r>
            <a:r>
              <a:rPr lang="ru-RU" sz="2700" b="1" dirty="0"/>
              <a:t> </a:t>
            </a:r>
            <a:r>
              <a:rPr lang="ru-RU" sz="2700" b="1" dirty="0" err="1"/>
              <a:t>давлатӣ</a:t>
            </a:r>
            <a:endParaRPr lang="en-GB" sz="2700" b="1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4D9DB94C-019E-FEB9-D0B4-087E6C08759B}"/>
              </a:ext>
            </a:extLst>
          </p:cNvPr>
          <p:cNvSpPr txBox="1"/>
          <p:nvPr/>
        </p:nvSpPr>
        <p:spPr>
          <a:xfrm>
            <a:off x="10464835" y="1541543"/>
            <a:ext cx="635359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g-Cyrl-TJ" sz="2700" b="1" dirty="0"/>
              <a:t>Тасвири бастаи нав</a:t>
            </a:r>
            <a:endParaRPr lang="en-GB" sz="2700" b="1" dirty="0"/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xmlns="" id="{BFEDC90E-5D6A-3540-6D0C-7720494AA64B}"/>
              </a:ext>
            </a:extLst>
          </p:cNvPr>
          <p:cNvSpPr/>
          <p:nvPr/>
        </p:nvSpPr>
        <p:spPr>
          <a:xfrm>
            <a:off x="8542684" y="4316621"/>
            <a:ext cx="1533530" cy="805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F45D09D6-8B4C-A0AC-6AAB-7D9A0B7D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84" y="2422813"/>
            <a:ext cx="7649900" cy="570514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A33B6E00-B7E6-3790-0016-BA2CE670C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9" y="2422814"/>
            <a:ext cx="7865174" cy="5626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792F80-6026-406F-AE73-D0AAEE1F6F96}"/>
              </a:ext>
            </a:extLst>
          </p:cNvPr>
          <p:cNvSpPr txBox="1"/>
          <p:nvPr/>
        </p:nvSpPr>
        <p:spPr>
          <a:xfrm>
            <a:off x="228602" y="8523514"/>
            <a:ext cx="17724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Таҷдиди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бастаи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хизматрасониҳои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давлатӣ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ба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таҳияи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номгӯи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хизматрасониҳое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ки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100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фоиз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аз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ҳисоби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буҷети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давлатӣ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фаро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гирифта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мешаванд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, аз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ҷумла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ташхис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ва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таъминоти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доруворӣ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дахл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дорад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.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Сиёсати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ҳампардохт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бояд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бо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роҳи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пурра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пӯшонидани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тамоми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хароҷот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, аз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ҷумла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ташхис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ва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доруворӣ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аз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ҳисоби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беморон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барои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номгӯи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боқимондаи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хизматрасонӣ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, аз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ҷумла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хизматрасонии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баландтехнологӣ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аз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нав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дида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баромада</a:t>
            </a:r>
            <a:r>
              <a:rPr lang="ru-RU" sz="2700" b="1" dirty="0">
                <a:solidFill>
                  <a:srgbClr val="C00000"/>
                </a:solidFill>
                <a:latin typeface="Times New Roman Tj" pitchFamily="18" charset="-5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 Tj" pitchFamily="18" charset="-52"/>
              </a:rPr>
              <a:t>шавад</a:t>
            </a:r>
            <a:endParaRPr lang="ru-RU" sz="2700" b="1" dirty="0">
              <a:solidFill>
                <a:srgbClr val="C00000"/>
              </a:solidFill>
              <a:latin typeface="Times New Roman Tj" pitchFamily="18" charset="-52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A8DB77-842D-4CE3-B94B-C569CDF1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12/17/2024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773FCA-F28D-49E8-AB66-FCC3BCFA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F9A7CD-FB16-4D37-9406-7560FB0E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sp>
        <p:nvSpPr>
          <p:cNvPr id="13" name="Номер слайда 11">
            <a:extLst>
              <a:ext uri="{FF2B5EF4-FFF2-40B4-BE49-F238E27FC236}">
                <a16:creationId xmlns:a16="http://schemas.microsoft.com/office/drawing/2014/main" xmlns="" id="{4000745D-4BDC-41A4-BEE3-8C311842B250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28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8">
            <a:extLst>
              <a:ext uri="{FF2B5EF4-FFF2-40B4-BE49-F238E27FC236}">
                <a16:creationId xmlns:a16="http://schemas.microsoft.com/office/drawing/2014/main" xmlns="" id="{F89FF827-ABE9-7450-4146-3494A94DB360}"/>
              </a:ext>
            </a:extLst>
          </p:cNvPr>
          <p:cNvGrpSpPr/>
          <p:nvPr/>
        </p:nvGrpSpPr>
        <p:grpSpPr>
          <a:xfrm>
            <a:off x="11987213" y="6668539"/>
            <a:ext cx="4405632" cy="1770730"/>
            <a:chOff x="8921977" y="4774152"/>
            <a:chExt cx="2937088" cy="11804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2AA494E-E921-5AFC-7C83-125B9A590E88}"/>
                </a:ext>
              </a:extLst>
            </p:cNvPr>
            <p:cNvSpPr txBox="1"/>
            <p:nvPr/>
          </p:nvSpPr>
          <p:spPr>
            <a:xfrm>
              <a:off x="8921977" y="4774152"/>
              <a:ext cx="2937088" cy="677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tg-Cyrl-TJ" sz="3000" b="1" cap="all" noProof="1">
                  <a:solidFill>
                    <a:schemeClr val="accent6">
                      <a:lumMod val="75000"/>
                    </a:schemeClr>
                  </a:solidFill>
                  <a:latin typeface="Times New Roman Tj" pitchFamily="18" charset="-52"/>
                </a:rPr>
                <a:t>Маркази машваратӣ</a:t>
              </a:r>
              <a:r>
                <a:rPr lang="ru-RU" sz="3000" b="1" cap="all" noProof="1">
                  <a:solidFill>
                    <a:schemeClr val="accent6">
                      <a:lumMod val="75000"/>
                    </a:schemeClr>
                  </a:solidFill>
                  <a:latin typeface="Times New Roman Tj" pitchFamily="18" charset="-52"/>
                </a:rPr>
                <a:t> </a:t>
              </a:r>
              <a:endParaRPr lang="en-US" sz="3000" b="1" cap="all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A61B09F-99ED-571B-2F91-0F8295F250C2}"/>
                </a:ext>
              </a:extLst>
            </p:cNvPr>
            <p:cNvSpPr txBox="1"/>
            <p:nvPr/>
          </p:nvSpPr>
          <p:spPr>
            <a:xfrm>
              <a:off x="8929772" y="5385252"/>
              <a:ext cx="2929293" cy="5693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Қабул ва муроҷиати шаҳрвандон дар масъалаҳои тиббӣ, иҷтимоӣ, равонӣ ва ҳуқуқӣ.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xmlns="" id="{90B90F5D-8A81-1970-BC1A-97DA1C835234}"/>
              </a:ext>
            </a:extLst>
          </p:cNvPr>
          <p:cNvGrpSpPr/>
          <p:nvPr/>
        </p:nvGrpSpPr>
        <p:grpSpPr>
          <a:xfrm>
            <a:off x="6433460" y="8612472"/>
            <a:ext cx="4405632" cy="1424480"/>
            <a:chOff x="332936" y="4835708"/>
            <a:chExt cx="2937088" cy="9496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C6949CB-A9BD-5C4A-F3D9-4B43C7DA4DB3}"/>
                </a:ext>
              </a:extLst>
            </p:cNvPr>
            <p:cNvSpPr txBox="1"/>
            <p:nvPr/>
          </p:nvSpPr>
          <p:spPr>
            <a:xfrm>
              <a:off x="332936" y="4835708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tg-Cyrl-TJ" sz="2700" b="1" cap="all" noProof="1">
                  <a:solidFill>
                    <a:schemeClr val="accent3">
                      <a:lumMod val="75000"/>
                    </a:schemeClr>
                  </a:solidFill>
                  <a:latin typeface="Times New Roman Tj" pitchFamily="18" charset="-52"/>
                </a:rPr>
                <a:t>Суроғаи электронӣ – корпоративӣ </a:t>
              </a:r>
              <a:endParaRPr lang="en-US" sz="2700" b="1" cap="all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130CFB1-48DC-7975-5DEF-6EC0B38CEBF1}"/>
                </a:ext>
              </a:extLst>
            </p:cNvPr>
            <p:cNvSpPr txBox="1"/>
            <p:nvPr/>
          </p:nvSpPr>
          <p:spPr>
            <a:xfrm>
              <a:off x="340731" y="5385252"/>
              <a:ext cx="2929293" cy="4001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Суроғаи элетронӣ – барои кормандони соҳаи тандурустӣ ҷиҳати анҷом додани мукотиба. 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Group 94">
            <a:extLst>
              <a:ext uri="{FF2B5EF4-FFF2-40B4-BE49-F238E27FC236}">
                <a16:creationId xmlns:a16="http://schemas.microsoft.com/office/drawing/2014/main" xmlns="" id="{95F84018-4247-D5F0-7535-7CB77BA1116F}"/>
              </a:ext>
            </a:extLst>
          </p:cNvPr>
          <p:cNvGrpSpPr/>
          <p:nvPr/>
        </p:nvGrpSpPr>
        <p:grpSpPr>
          <a:xfrm>
            <a:off x="1554312" y="6617199"/>
            <a:ext cx="4405632" cy="2024647"/>
            <a:chOff x="332936" y="3495710"/>
            <a:chExt cx="2937088" cy="13497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FC96B68-147D-8C1D-7B7E-D24D2C2D881F}"/>
                </a:ext>
              </a:extLst>
            </p:cNvPr>
            <p:cNvSpPr txBox="1"/>
            <p:nvPr/>
          </p:nvSpPr>
          <p:spPr>
            <a:xfrm>
              <a:off x="332936" y="3495710"/>
              <a:ext cx="2937088" cy="677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tg-Cyrl-TJ" sz="3000" b="1" cap="all" noProof="1">
                  <a:solidFill>
                    <a:schemeClr val="accent1"/>
                  </a:solidFill>
                  <a:latin typeface="Times New Roman Tj" pitchFamily="18" charset="-52"/>
                </a:rPr>
                <a:t>Модули ҳисоботҳо</a:t>
              </a:r>
              <a:endParaRPr lang="en-US" sz="3000" b="1" cap="all" noProof="1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9A52BEA-6AA4-06CD-3F98-6DC0579EA454}"/>
                </a:ext>
              </a:extLst>
            </p:cNvPr>
            <p:cNvSpPr txBox="1"/>
            <p:nvPr/>
          </p:nvSpPr>
          <p:spPr>
            <a:xfrm>
              <a:off x="340731" y="4106810"/>
              <a:ext cx="2929293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Барнома  мазкур дар дохили худ маълумотҳоро аз ҳисобӣ маълумотҳои батастомадаи дигар барномаҳо ва модулҳо нигоҳ медорад. 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Group 97">
            <a:extLst>
              <a:ext uri="{FF2B5EF4-FFF2-40B4-BE49-F238E27FC236}">
                <a16:creationId xmlns:a16="http://schemas.microsoft.com/office/drawing/2014/main" xmlns="" id="{0D388836-8794-CEC1-9EF3-D5A8C3C53A28}"/>
              </a:ext>
            </a:extLst>
          </p:cNvPr>
          <p:cNvGrpSpPr/>
          <p:nvPr/>
        </p:nvGrpSpPr>
        <p:grpSpPr>
          <a:xfrm>
            <a:off x="936537" y="4403869"/>
            <a:ext cx="4405632" cy="1516814"/>
            <a:chOff x="332936" y="2217269"/>
            <a:chExt cx="2937088" cy="101120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C191B68-9930-D494-423A-AC113B5ED89C}"/>
                </a:ext>
              </a:extLst>
            </p:cNvPr>
            <p:cNvSpPr txBox="1"/>
            <p:nvPr/>
          </p:nvSpPr>
          <p:spPr>
            <a:xfrm>
              <a:off x="332936" y="2217269"/>
              <a:ext cx="2937088" cy="677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tg-Cyrl-TJ" sz="3000" b="1" cap="all" noProof="1">
                  <a:solidFill>
                    <a:srgbClr val="ED7D31"/>
                  </a:solidFill>
                  <a:latin typeface="Times New Roman Tj" pitchFamily="18" charset="-52"/>
                </a:rPr>
                <a:t>Модули пардохти ғайринақдӣ</a:t>
              </a:r>
              <a:endParaRPr lang="en-US" sz="3000" b="1" cap="all" noProof="1">
                <a:solidFill>
                  <a:srgbClr val="ED7D3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13D875C-C7D8-8E67-C032-F588250C7EB2}"/>
                </a:ext>
              </a:extLst>
            </p:cNvPr>
            <p:cNvSpPr txBox="1"/>
            <p:nvPr/>
          </p:nvSpPr>
          <p:spPr>
            <a:xfrm>
              <a:off x="340731" y="2828369"/>
              <a:ext cx="2929293" cy="4001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Модули пардохти ғайринақдӣ барои хизматрасонии тиббӣ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Group 100">
            <a:extLst>
              <a:ext uri="{FF2B5EF4-FFF2-40B4-BE49-F238E27FC236}">
                <a16:creationId xmlns:a16="http://schemas.microsoft.com/office/drawing/2014/main" xmlns="" id="{A2555222-0A09-D70B-6A42-53BD0887C929}"/>
              </a:ext>
            </a:extLst>
          </p:cNvPr>
          <p:cNvGrpSpPr/>
          <p:nvPr/>
        </p:nvGrpSpPr>
        <p:grpSpPr>
          <a:xfrm>
            <a:off x="4683876" y="838222"/>
            <a:ext cx="8229450" cy="1054698"/>
            <a:chOff x="249866" y="1246905"/>
            <a:chExt cx="3020158" cy="7031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5AB4F5E-0BDE-A4C0-30FE-333BEE117E99}"/>
                </a:ext>
              </a:extLst>
            </p:cNvPr>
            <p:cNvSpPr txBox="1"/>
            <p:nvPr/>
          </p:nvSpPr>
          <p:spPr>
            <a:xfrm>
              <a:off x="249866" y="1246905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tg-Cyrl-TJ" sz="3000" b="1" cap="all" noProof="1">
                  <a:solidFill>
                    <a:schemeClr val="accent6">
                      <a:lumMod val="75000"/>
                    </a:schemeClr>
                  </a:solidFill>
                  <a:latin typeface="Times New Roman Tj" pitchFamily="18" charset="-52"/>
                </a:rPr>
                <a:t>профили шаҲрванд</a:t>
              </a:r>
              <a:endParaRPr lang="en-US" sz="3000" b="1" cap="all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3251DB1-89C2-21C6-6E20-67A9BBC28F68}"/>
                </a:ext>
              </a:extLst>
            </p:cNvPr>
            <p:cNvSpPr txBox="1"/>
            <p:nvPr/>
          </p:nvSpPr>
          <p:spPr>
            <a:xfrm>
              <a:off x="340731" y="1549928"/>
              <a:ext cx="2929293" cy="4001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Равзанаи ягонаи бемор, ки дар он маълумоти шахсӣ ва иловагии бемор сабт мегардад. 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106">
            <a:extLst>
              <a:ext uri="{FF2B5EF4-FFF2-40B4-BE49-F238E27FC236}">
                <a16:creationId xmlns:a16="http://schemas.microsoft.com/office/drawing/2014/main" xmlns="" id="{85398EC7-AD56-601D-6E6D-DA9932CACD42}"/>
              </a:ext>
            </a:extLst>
          </p:cNvPr>
          <p:cNvGrpSpPr/>
          <p:nvPr/>
        </p:nvGrpSpPr>
        <p:grpSpPr>
          <a:xfrm>
            <a:off x="12630548" y="3868635"/>
            <a:ext cx="4405632" cy="2232395"/>
            <a:chOff x="8921977" y="4466376"/>
            <a:chExt cx="2937088" cy="14882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38568AD-1D07-8D79-CE67-1CFE9B35108A}"/>
                </a:ext>
              </a:extLst>
            </p:cNvPr>
            <p:cNvSpPr txBox="1"/>
            <p:nvPr/>
          </p:nvSpPr>
          <p:spPr>
            <a:xfrm>
              <a:off x="8921977" y="4466376"/>
              <a:ext cx="2937088" cy="98488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tg-Cyrl-TJ" sz="3000" b="1" cap="all" noProof="1">
                  <a:solidFill>
                    <a:srgbClr val="9272EE"/>
                  </a:solidFill>
                  <a:latin typeface="Times New Roman Tj" pitchFamily="18" charset="-52"/>
                </a:rPr>
                <a:t>Феҳристи мубодилаи маълумот</a:t>
              </a:r>
              <a:endParaRPr lang="en-US" sz="3000" b="1" cap="all" noProof="1">
                <a:solidFill>
                  <a:srgbClr val="9272EE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80E27CE-239D-4C70-807B-073818B8B58C}"/>
                </a:ext>
              </a:extLst>
            </p:cNvPr>
            <p:cNvSpPr txBox="1"/>
            <p:nvPr/>
          </p:nvSpPr>
          <p:spPr>
            <a:xfrm>
              <a:off x="8929772" y="5385252"/>
              <a:ext cx="2929293" cy="56938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Мубодилаи маълумотҳо бо муассисаҳои зертобеи вазорат ва дигар сохторҳои давлатиро  таъмин менамояд. </a:t>
              </a:r>
            </a:p>
          </p:txBody>
        </p:sp>
      </p:grpSp>
      <p:grpSp>
        <p:nvGrpSpPr>
          <p:cNvPr id="51" name="Group 109">
            <a:extLst>
              <a:ext uri="{FF2B5EF4-FFF2-40B4-BE49-F238E27FC236}">
                <a16:creationId xmlns:a16="http://schemas.microsoft.com/office/drawing/2014/main" xmlns="" id="{B3436ADA-2140-2525-A00E-F6188E3A977D}"/>
              </a:ext>
            </a:extLst>
          </p:cNvPr>
          <p:cNvGrpSpPr/>
          <p:nvPr/>
        </p:nvGrpSpPr>
        <p:grpSpPr>
          <a:xfrm>
            <a:off x="11659259" y="2201468"/>
            <a:ext cx="4405632" cy="1516814"/>
            <a:chOff x="8921977" y="4774152"/>
            <a:chExt cx="2937088" cy="101120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F825ADD-E321-8612-E9CF-46F292812646}"/>
                </a:ext>
              </a:extLst>
            </p:cNvPr>
            <p:cNvSpPr txBox="1"/>
            <p:nvPr/>
          </p:nvSpPr>
          <p:spPr>
            <a:xfrm>
              <a:off x="8921977" y="4774152"/>
              <a:ext cx="2937088" cy="677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3000" b="1" cap="all" noProof="1">
                  <a:solidFill>
                    <a:srgbClr val="EB1E42"/>
                  </a:solidFill>
                  <a:latin typeface="Times New Roman Tj" pitchFamily="18" charset="-52"/>
                </a:rPr>
                <a:t>Портали ша</a:t>
              </a:r>
              <a:r>
                <a:rPr lang="tg-Cyrl-TJ" sz="3000" b="1" cap="all" noProof="1">
                  <a:solidFill>
                    <a:srgbClr val="EB1E42"/>
                  </a:solidFill>
                  <a:latin typeface="Times New Roman Tj" pitchFamily="18" charset="-52"/>
                </a:rPr>
                <a:t>ҳрвандон</a:t>
              </a:r>
              <a:endParaRPr lang="en-US" sz="3000" b="1" cap="all" noProof="1">
                <a:solidFill>
                  <a:srgbClr val="EB1E42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E621347-D762-27FC-267B-94402AEE4BC4}"/>
                </a:ext>
              </a:extLst>
            </p:cNvPr>
            <p:cNvSpPr txBox="1"/>
            <p:nvPr/>
          </p:nvSpPr>
          <p:spPr>
            <a:xfrm>
              <a:off x="8929772" y="5385252"/>
              <a:ext cx="2929293" cy="4001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Веб - барнома барои шаҳрвандоне, ки маълумоти тиббии шахсиро дар бар мегирад. 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5" name="Group 100">
            <a:extLst>
              <a:ext uri="{FF2B5EF4-FFF2-40B4-BE49-F238E27FC236}">
                <a16:creationId xmlns:a16="http://schemas.microsoft.com/office/drawing/2014/main" xmlns="" id="{42C36750-3347-C2D4-3517-A948AA3E0A7A}"/>
              </a:ext>
            </a:extLst>
          </p:cNvPr>
          <p:cNvGrpSpPr/>
          <p:nvPr/>
        </p:nvGrpSpPr>
        <p:grpSpPr>
          <a:xfrm>
            <a:off x="1651544" y="2418006"/>
            <a:ext cx="4405632" cy="1516814"/>
            <a:chOff x="332936" y="938828"/>
            <a:chExt cx="2937088" cy="101120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1DDBDFCC-8C23-CA67-E181-31E834CFF0DC}"/>
                </a:ext>
              </a:extLst>
            </p:cNvPr>
            <p:cNvSpPr txBox="1"/>
            <p:nvPr/>
          </p:nvSpPr>
          <p:spPr>
            <a:xfrm>
              <a:off x="332936" y="938828"/>
              <a:ext cx="2937088" cy="677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tg-Cyrl-TJ" sz="3000" b="1" cap="all" noProof="1">
                  <a:solidFill>
                    <a:srgbClr val="657D9D"/>
                  </a:solidFill>
                  <a:latin typeface="Times New Roman Tj" pitchFamily="18" charset="-52"/>
                </a:rPr>
                <a:t>Маълумотҳои тиббӣ</a:t>
              </a:r>
              <a:endParaRPr lang="en-US" sz="3000" b="1" cap="all" noProof="1">
                <a:solidFill>
                  <a:srgbClr val="657D9D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E7A6DF45-650C-3AA1-4B1B-7D70E2CD7ABD}"/>
                </a:ext>
              </a:extLst>
            </p:cNvPr>
            <p:cNvSpPr txBox="1"/>
            <p:nvPr/>
          </p:nvSpPr>
          <p:spPr>
            <a:xfrm>
              <a:off x="340731" y="1549928"/>
              <a:ext cx="2929293" cy="4001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 Tj" pitchFamily="18" charset="-52"/>
                </a:rPr>
                <a:t>Маълумоти тиббии шаҳрвандоне, ки роҳхати гуногуни тибби доранд. </a:t>
              </a:r>
              <a:endParaRPr lang="en-US" sz="16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Shape">
            <a:extLst>
              <a:ext uri="{FF2B5EF4-FFF2-40B4-BE49-F238E27FC236}">
                <a16:creationId xmlns:a16="http://schemas.microsoft.com/office/drawing/2014/main" xmlns="" id="{CFA34D85-5635-AAAA-4B2A-4D40E849E94B}"/>
              </a:ext>
            </a:extLst>
          </p:cNvPr>
          <p:cNvSpPr/>
          <p:nvPr/>
        </p:nvSpPr>
        <p:spPr>
          <a:xfrm>
            <a:off x="8354112" y="1908147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9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73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 b="1" dirty="0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xmlns="" id="{1B3F5AAA-65CF-EFE4-0840-243A54669B80}"/>
              </a:ext>
            </a:extLst>
          </p:cNvPr>
          <p:cNvSpPr/>
          <p:nvPr/>
        </p:nvSpPr>
        <p:spPr>
          <a:xfrm>
            <a:off x="7792655" y="4027294"/>
            <a:ext cx="2086754" cy="588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5793"/>
                </a:lnTo>
                <a:cubicBezTo>
                  <a:pt x="0" y="2565"/>
                  <a:pt x="751" y="0"/>
                  <a:pt x="1695" y="0"/>
                </a:cubicBezTo>
                <a:lnTo>
                  <a:pt x="6490" y="0"/>
                </a:lnTo>
                <a:cubicBezTo>
                  <a:pt x="6950" y="0"/>
                  <a:pt x="7386" y="579"/>
                  <a:pt x="7700" y="1738"/>
                </a:cubicBezTo>
                <a:lnTo>
                  <a:pt x="8427" y="4221"/>
                </a:lnTo>
                <a:cubicBezTo>
                  <a:pt x="8742" y="5297"/>
                  <a:pt x="9178" y="5959"/>
                  <a:pt x="9638" y="5959"/>
                </a:cubicBezTo>
                <a:lnTo>
                  <a:pt x="19905" y="5959"/>
                </a:lnTo>
                <a:cubicBezTo>
                  <a:pt x="20849" y="5959"/>
                  <a:pt x="21600" y="8524"/>
                  <a:pt x="21600" y="11752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xmlns="" id="{F3CD7B8C-CD91-FE29-B84F-09E7E3304C62}"/>
              </a:ext>
            </a:extLst>
          </p:cNvPr>
          <p:cNvSpPr/>
          <p:nvPr/>
        </p:nvSpPr>
        <p:spPr>
          <a:xfrm>
            <a:off x="8997344" y="1908148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600"/>
                  <a:pt x="0" y="17719"/>
                  <a:pt x="0" y="126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xmlns="" id="{0D3DA5B1-8EB1-A855-7D5C-D682BAF037D0}"/>
              </a:ext>
            </a:extLst>
          </p:cNvPr>
          <p:cNvSpPr/>
          <p:nvPr/>
        </p:nvSpPr>
        <p:spPr>
          <a:xfrm>
            <a:off x="8354112" y="6958028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9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11"/>
                </a:lnTo>
                <a:lnTo>
                  <a:pt x="14739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xmlns="" id="{5A394920-BB74-147D-754B-21C7F76F48A7}"/>
              </a:ext>
            </a:extLst>
          </p:cNvPr>
          <p:cNvSpPr/>
          <p:nvPr/>
        </p:nvSpPr>
        <p:spPr>
          <a:xfrm>
            <a:off x="8997344" y="6958028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600"/>
                  <a:pt x="0" y="17550"/>
                  <a:pt x="0" y="126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xmlns="" id="{A9C36D92-C7A2-242A-70E3-6E5DC74104ED}"/>
              </a:ext>
            </a:extLst>
          </p:cNvPr>
          <p:cNvSpPr/>
          <p:nvPr/>
        </p:nvSpPr>
        <p:spPr>
          <a:xfrm>
            <a:off x="10272426" y="6236618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86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686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867847FF-2413-3172-76F4-D8C4FF355858}"/>
              </a:ext>
            </a:extLst>
          </p:cNvPr>
          <p:cNvSpPr/>
          <p:nvPr/>
        </p:nvSpPr>
        <p:spPr>
          <a:xfrm>
            <a:off x="10915761" y="6236615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431"/>
                  <a:pt x="0" y="17550"/>
                  <a:pt x="0" y="1265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C5C8FE1C-548C-CF16-8736-3F2BDADF57A6}"/>
              </a:ext>
            </a:extLst>
          </p:cNvPr>
          <p:cNvSpPr/>
          <p:nvPr/>
        </p:nvSpPr>
        <p:spPr>
          <a:xfrm>
            <a:off x="11044430" y="4778313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9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739" y="0"/>
                </a:lnTo>
                <a:close/>
              </a:path>
            </a:pathLst>
          </a:custGeom>
          <a:solidFill>
            <a:srgbClr val="9272EE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 dirty="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xmlns="" id="{6B10599D-FB10-B12B-0F33-220D84E1DDC8}"/>
              </a:ext>
            </a:extLst>
          </p:cNvPr>
          <p:cNvSpPr/>
          <p:nvPr/>
        </p:nvSpPr>
        <p:spPr>
          <a:xfrm>
            <a:off x="11687765" y="4500718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600"/>
                  <a:pt x="0" y="17550"/>
                  <a:pt x="0" y="12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xmlns="" id="{C43BA2C1-75FF-A2C0-446C-A0EA0C6C11C9}"/>
              </a:ext>
            </a:extLst>
          </p:cNvPr>
          <p:cNvSpPr/>
          <p:nvPr/>
        </p:nvSpPr>
        <p:spPr>
          <a:xfrm>
            <a:off x="10272426" y="2652104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86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686" y="0"/>
                </a:lnTo>
                <a:close/>
              </a:path>
            </a:pathLst>
          </a:custGeom>
          <a:solidFill>
            <a:srgbClr val="F16077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endParaRPr sz="4500">
              <a:solidFill>
                <a:srgbClr val="FFFFFF"/>
              </a:solidFill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xmlns="" id="{D7F371C1-E586-D38E-C525-228CE5FC761B}"/>
              </a:ext>
            </a:extLst>
          </p:cNvPr>
          <p:cNvSpPr/>
          <p:nvPr/>
        </p:nvSpPr>
        <p:spPr>
          <a:xfrm>
            <a:off x="10915761" y="2652103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600"/>
                  <a:pt x="0" y="17550"/>
                  <a:pt x="0" y="12656"/>
                </a:cubicBezTo>
                <a:close/>
              </a:path>
            </a:pathLst>
          </a:custGeom>
          <a:solidFill>
            <a:srgbClr val="DF361F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endParaRPr sz="4500">
              <a:solidFill>
                <a:srgbClr val="FFFFFF"/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xmlns="" id="{94806B0F-F40C-6DCE-9585-4BD9619DADD7}"/>
              </a:ext>
            </a:extLst>
          </p:cNvPr>
          <p:cNvSpPr/>
          <p:nvPr/>
        </p:nvSpPr>
        <p:spPr>
          <a:xfrm>
            <a:off x="6412404" y="6514211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9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73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xmlns="" id="{DFD351A0-DFC4-437F-DB8B-A70E024D2F48}"/>
              </a:ext>
            </a:extLst>
          </p:cNvPr>
          <p:cNvSpPr/>
          <p:nvPr/>
        </p:nvSpPr>
        <p:spPr>
          <a:xfrm>
            <a:off x="7055739" y="6236615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431"/>
                  <a:pt x="0" y="17550"/>
                  <a:pt x="0" y="1265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xmlns="" id="{61F87C8D-B787-7953-EC14-0DEB1E728210}"/>
              </a:ext>
            </a:extLst>
          </p:cNvPr>
          <p:cNvSpPr/>
          <p:nvPr/>
        </p:nvSpPr>
        <p:spPr>
          <a:xfrm>
            <a:off x="5640399" y="4500720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9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739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xmlns="" id="{EAB9E7BA-A6C6-195B-97BF-936ABAA31E63}"/>
              </a:ext>
            </a:extLst>
          </p:cNvPr>
          <p:cNvSpPr/>
          <p:nvPr/>
        </p:nvSpPr>
        <p:spPr>
          <a:xfrm>
            <a:off x="6283737" y="4500718"/>
            <a:ext cx="299445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3881" y="21600"/>
                  <a:pt x="0" y="17550"/>
                  <a:pt x="0" y="126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xmlns="" id="{390A5FD4-8BA3-B299-DA9A-F41AE386C80C}"/>
              </a:ext>
            </a:extLst>
          </p:cNvPr>
          <p:cNvSpPr/>
          <p:nvPr/>
        </p:nvSpPr>
        <p:spPr>
          <a:xfrm>
            <a:off x="6412404" y="2652104"/>
            <a:ext cx="942783" cy="114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9" y="0"/>
                </a:moveTo>
                <a:lnTo>
                  <a:pt x="2841" y="0"/>
                </a:lnTo>
                <a:cubicBezTo>
                  <a:pt x="1286" y="0"/>
                  <a:pt x="0" y="1022"/>
                  <a:pt x="0" y="2258"/>
                </a:cubicBezTo>
                <a:lnTo>
                  <a:pt x="0" y="19342"/>
                </a:lnTo>
                <a:cubicBezTo>
                  <a:pt x="0" y="20578"/>
                  <a:pt x="1286" y="21600"/>
                  <a:pt x="2841" y="21600"/>
                </a:cubicBezTo>
                <a:lnTo>
                  <a:pt x="18759" y="21600"/>
                </a:lnTo>
                <a:cubicBezTo>
                  <a:pt x="20314" y="21600"/>
                  <a:pt x="21600" y="20578"/>
                  <a:pt x="21600" y="19342"/>
                </a:cubicBezTo>
                <a:lnTo>
                  <a:pt x="21600" y="5453"/>
                </a:lnTo>
                <a:lnTo>
                  <a:pt x="14739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 dirty="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xmlns="" id="{ED0FEB1B-AD2F-782F-2EE1-B350A757BB1F}"/>
              </a:ext>
            </a:extLst>
          </p:cNvPr>
          <p:cNvSpPr/>
          <p:nvPr/>
        </p:nvSpPr>
        <p:spPr>
          <a:xfrm>
            <a:off x="7055739" y="2652103"/>
            <a:ext cx="299448" cy="28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56"/>
                </a:moveTo>
                <a:lnTo>
                  <a:pt x="0" y="0"/>
                </a:lnTo>
                <a:lnTo>
                  <a:pt x="21600" y="21600"/>
                </a:lnTo>
                <a:lnTo>
                  <a:pt x="8944" y="21600"/>
                </a:lnTo>
                <a:cubicBezTo>
                  <a:pt x="4050" y="21600"/>
                  <a:pt x="0" y="17550"/>
                  <a:pt x="0" y="12656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CCCD5D7C-790F-E882-37BD-C1FA805D18D5}"/>
              </a:ext>
            </a:extLst>
          </p:cNvPr>
          <p:cNvSpPr/>
          <p:nvPr/>
        </p:nvSpPr>
        <p:spPr>
          <a:xfrm>
            <a:off x="7605502" y="4620503"/>
            <a:ext cx="2423639" cy="1528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19936" y="21600"/>
                </a:moveTo>
                <a:lnTo>
                  <a:pt x="1478" y="21600"/>
                </a:lnTo>
                <a:lnTo>
                  <a:pt x="10" y="2517"/>
                </a:lnTo>
                <a:cubicBezTo>
                  <a:pt x="-93" y="1179"/>
                  <a:pt x="589" y="0"/>
                  <a:pt x="1457" y="0"/>
                </a:cubicBezTo>
                <a:lnTo>
                  <a:pt x="19957" y="0"/>
                </a:lnTo>
                <a:cubicBezTo>
                  <a:pt x="20825" y="0"/>
                  <a:pt x="21507" y="1179"/>
                  <a:pt x="21404" y="2517"/>
                </a:cubicBezTo>
                <a:lnTo>
                  <a:pt x="19936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rot="0" spcFirstLastPara="0" vertOverflow="overflow" horzOverflow="overflow" vert="horz" wrap="square" lIns="57150" tIns="57150" rIns="57150" bIns="571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2700" b="1" dirty="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627EF2DE-D6C4-CE0F-F892-BF38D21B25A2}"/>
              </a:ext>
            </a:extLst>
          </p:cNvPr>
          <p:cNvSpPr/>
          <p:nvPr/>
        </p:nvSpPr>
        <p:spPr>
          <a:xfrm>
            <a:off x="8798601" y="6198592"/>
            <a:ext cx="46788" cy="973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320" y="21600"/>
                  <a:pt x="0" y="21400"/>
                  <a:pt x="0" y="21100"/>
                </a:cubicBezTo>
                <a:lnTo>
                  <a:pt x="0" y="500"/>
                </a:lnTo>
                <a:cubicBezTo>
                  <a:pt x="0" y="200"/>
                  <a:pt x="4320" y="0"/>
                  <a:pt x="10800" y="0"/>
                </a:cubicBezTo>
                <a:cubicBezTo>
                  <a:pt x="17280" y="0"/>
                  <a:pt x="21600" y="200"/>
                  <a:pt x="21600" y="500"/>
                </a:cubicBezTo>
                <a:lnTo>
                  <a:pt x="21600" y="21100"/>
                </a:lnTo>
                <a:cubicBezTo>
                  <a:pt x="21600" y="21350"/>
                  <a:pt x="17280" y="21600"/>
                  <a:pt x="10800" y="21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006F321F-BAF6-0128-5044-43B3BCB9EA6D}"/>
              </a:ext>
            </a:extLst>
          </p:cNvPr>
          <p:cNvSpPr/>
          <p:nvPr/>
        </p:nvSpPr>
        <p:spPr>
          <a:xfrm>
            <a:off x="8798601" y="3403121"/>
            <a:ext cx="46788" cy="973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320" y="21600"/>
                  <a:pt x="0" y="21400"/>
                  <a:pt x="0" y="21100"/>
                </a:cubicBezTo>
                <a:lnTo>
                  <a:pt x="0" y="500"/>
                </a:lnTo>
                <a:cubicBezTo>
                  <a:pt x="0" y="200"/>
                  <a:pt x="4320" y="0"/>
                  <a:pt x="10800" y="0"/>
                </a:cubicBezTo>
                <a:cubicBezTo>
                  <a:pt x="17280" y="0"/>
                  <a:pt x="21600" y="200"/>
                  <a:pt x="21600" y="500"/>
                </a:cubicBezTo>
                <a:lnTo>
                  <a:pt x="21600" y="21100"/>
                </a:lnTo>
                <a:cubicBezTo>
                  <a:pt x="21600" y="21400"/>
                  <a:pt x="17280" y="21600"/>
                  <a:pt x="10800" y="21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3B91B678-5E5C-E250-3581-DEE70006E547}"/>
              </a:ext>
            </a:extLst>
          </p:cNvPr>
          <p:cNvSpPr/>
          <p:nvPr/>
        </p:nvSpPr>
        <p:spPr>
          <a:xfrm>
            <a:off x="10085273" y="4996691"/>
            <a:ext cx="783704" cy="4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55" y="21600"/>
                </a:moveTo>
                <a:lnTo>
                  <a:pt x="645" y="21600"/>
                </a:lnTo>
                <a:cubicBezTo>
                  <a:pt x="258" y="21600"/>
                  <a:pt x="0" y="17280"/>
                  <a:pt x="0" y="10800"/>
                </a:cubicBezTo>
                <a:cubicBezTo>
                  <a:pt x="0" y="4320"/>
                  <a:pt x="258" y="0"/>
                  <a:pt x="645" y="0"/>
                </a:cubicBezTo>
                <a:lnTo>
                  <a:pt x="20955" y="0"/>
                </a:lnTo>
                <a:cubicBezTo>
                  <a:pt x="21342" y="0"/>
                  <a:pt x="21600" y="4320"/>
                  <a:pt x="21600" y="10800"/>
                </a:cubicBezTo>
                <a:cubicBezTo>
                  <a:pt x="21600" y="17280"/>
                  <a:pt x="21278" y="21600"/>
                  <a:pt x="20955" y="21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F1E15B59-6DA8-C518-8C56-117521E8E833}"/>
              </a:ext>
            </a:extLst>
          </p:cNvPr>
          <p:cNvSpPr/>
          <p:nvPr/>
        </p:nvSpPr>
        <p:spPr>
          <a:xfrm>
            <a:off x="6739921" y="5274284"/>
            <a:ext cx="783704" cy="4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55" y="21600"/>
                </a:moveTo>
                <a:lnTo>
                  <a:pt x="645" y="21600"/>
                </a:lnTo>
                <a:cubicBezTo>
                  <a:pt x="258" y="21600"/>
                  <a:pt x="0" y="17280"/>
                  <a:pt x="0" y="10800"/>
                </a:cubicBezTo>
                <a:cubicBezTo>
                  <a:pt x="0" y="4320"/>
                  <a:pt x="258" y="0"/>
                  <a:pt x="645" y="0"/>
                </a:cubicBezTo>
                <a:lnTo>
                  <a:pt x="20955" y="0"/>
                </a:lnTo>
                <a:cubicBezTo>
                  <a:pt x="21342" y="0"/>
                  <a:pt x="21600" y="4320"/>
                  <a:pt x="21600" y="10800"/>
                </a:cubicBezTo>
                <a:cubicBezTo>
                  <a:pt x="21600" y="17280"/>
                  <a:pt x="21278" y="21600"/>
                  <a:pt x="20955" y="21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2604C58A-76DA-5F31-A127-60A071456E3D}"/>
              </a:ext>
            </a:extLst>
          </p:cNvPr>
          <p:cNvSpPr/>
          <p:nvPr/>
        </p:nvSpPr>
        <p:spPr>
          <a:xfrm>
            <a:off x="7418351" y="3651107"/>
            <a:ext cx="580535" cy="559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20646" y="21600"/>
                </a:moveTo>
                <a:cubicBezTo>
                  <a:pt x="20212" y="21600"/>
                  <a:pt x="19865" y="21339"/>
                  <a:pt x="19778" y="20903"/>
                </a:cubicBezTo>
                <a:cubicBezTo>
                  <a:pt x="16308" y="2003"/>
                  <a:pt x="1475" y="1742"/>
                  <a:pt x="867" y="1742"/>
                </a:cubicBezTo>
                <a:cubicBezTo>
                  <a:pt x="347" y="1742"/>
                  <a:pt x="0" y="1306"/>
                  <a:pt x="0" y="871"/>
                </a:cubicBezTo>
                <a:cubicBezTo>
                  <a:pt x="0" y="348"/>
                  <a:pt x="434" y="0"/>
                  <a:pt x="867" y="0"/>
                </a:cubicBezTo>
                <a:cubicBezTo>
                  <a:pt x="1041" y="0"/>
                  <a:pt x="17783" y="261"/>
                  <a:pt x="21513" y="20555"/>
                </a:cubicBezTo>
                <a:cubicBezTo>
                  <a:pt x="21600" y="20990"/>
                  <a:pt x="21253" y="21513"/>
                  <a:pt x="20819" y="21600"/>
                </a:cubicBezTo>
                <a:cubicBezTo>
                  <a:pt x="20819" y="21600"/>
                  <a:pt x="20733" y="21600"/>
                  <a:pt x="20646" y="21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xmlns="" id="{0A5E35D4-558A-B5E5-11E9-52F2C3101181}"/>
              </a:ext>
            </a:extLst>
          </p:cNvPr>
          <p:cNvSpPr/>
          <p:nvPr/>
        </p:nvSpPr>
        <p:spPr>
          <a:xfrm>
            <a:off x="9406847" y="3651108"/>
            <a:ext cx="828512" cy="79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extrusionOk="0">
                <a:moveTo>
                  <a:pt x="618" y="21600"/>
                </a:moveTo>
                <a:cubicBezTo>
                  <a:pt x="557" y="21600"/>
                  <a:pt x="557" y="21600"/>
                  <a:pt x="497" y="21600"/>
                </a:cubicBezTo>
                <a:cubicBezTo>
                  <a:pt x="192" y="21539"/>
                  <a:pt x="-51" y="21234"/>
                  <a:pt x="10" y="20868"/>
                </a:cubicBezTo>
                <a:cubicBezTo>
                  <a:pt x="1957" y="10129"/>
                  <a:pt x="7555" y="5003"/>
                  <a:pt x="11875" y="2624"/>
                </a:cubicBezTo>
                <a:cubicBezTo>
                  <a:pt x="16560" y="61"/>
                  <a:pt x="20758" y="0"/>
                  <a:pt x="20941" y="0"/>
                </a:cubicBezTo>
                <a:cubicBezTo>
                  <a:pt x="21306" y="0"/>
                  <a:pt x="21549" y="244"/>
                  <a:pt x="21549" y="610"/>
                </a:cubicBezTo>
                <a:cubicBezTo>
                  <a:pt x="21549" y="976"/>
                  <a:pt x="21306" y="1220"/>
                  <a:pt x="20941" y="1220"/>
                </a:cubicBezTo>
                <a:cubicBezTo>
                  <a:pt x="20271" y="1220"/>
                  <a:pt x="4817" y="1464"/>
                  <a:pt x="1227" y="21051"/>
                </a:cubicBezTo>
                <a:cubicBezTo>
                  <a:pt x="1166" y="21417"/>
                  <a:pt x="923" y="21600"/>
                  <a:pt x="618" y="21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xmlns="" id="{CDE4CFAF-69C9-A41F-5472-4068E7452D42}"/>
              </a:ext>
            </a:extLst>
          </p:cNvPr>
          <p:cNvSpPr/>
          <p:nvPr/>
        </p:nvSpPr>
        <p:spPr>
          <a:xfrm>
            <a:off x="9406847" y="6198591"/>
            <a:ext cx="828512" cy="798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49" extrusionOk="0">
                <a:moveTo>
                  <a:pt x="20880" y="21549"/>
                </a:moveTo>
                <a:cubicBezTo>
                  <a:pt x="20697" y="21549"/>
                  <a:pt x="3721" y="21306"/>
                  <a:pt x="10" y="740"/>
                </a:cubicBezTo>
                <a:cubicBezTo>
                  <a:pt x="-51" y="436"/>
                  <a:pt x="192" y="71"/>
                  <a:pt x="497" y="10"/>
                </a:cubicBezTo>
                <a:cubicBezTo>
                  <a:pt x="801" y="-51"/>
                  <a:pt x="1166" y="192"/>
                  <a:pt x="1227" y="497"/>
                </a:cubicBezTo>
                <a:cubicBezTo>
                  <a:pt x="4817" y="20028"/>
                  <a:pt x="20271" y="20271"/>
                  <a:pt x="20941" y="20271"/>
                </a:cubicBezTo>
                <a:cubicBezTo>
                  <a:pt x="21306" y="20271"/>
                  <a:pt x="21549" y="20575"/>
                  <a:pt x="21549" y="20880"/>
                </a:cubicBezTo>
                <a:cubicBezTo>
                  <a:pt x="21488" y="21306"/>
                  <a:pt x="21245" y="21549"/>
                  <a:pt x="20880" y="2154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xmlns="" id="{ED9501A1-45D4-8AD9-7477-F99C180A00C7}"/>
              </a:ext>
            </a:extLst>
          </p:cNvPr>
          <p:cNvSpPr/>
          <p:nvPr/>
        </p:nvSpPr>
        <p:spPr>
          <a:xfrm>
            <a:off x="7418351" y="6221137"/>
            <a:ext cx="828512" cy="796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48" extrusionOk="0">
                <a:moveTo>
                  <a:pt x="608" y="21548"/>
                </a:moveTo>
                <a:cubicBezTo>
                  <a:pt x="243" y="21548"/>
                  <a:pt x="0" y="21304"/>
                  <a:pt x="0" y="20938"/>
                </a:cubicBezTo>
                <a:cubicBezTo>
                  <a:pt x="0" y="20572"/>
                  <a:pt x="243" y="20328"/>
                  <a:pt x="608" y="20328"/>
                </a:cubicBezTo>
                <a:cubicBezTo>
                  <a:pt x="1278" y="20328"/>
                  <a:pt x="16732" y="20084"/>
                  <a:pt x="20322" y="497"/>
                </a:cubicBezTo>
                <a:cubicBezTo>
                  <a:pt x="20383" y="192"/>
                  <a:pt x="20687" y="-52"/>
                  <a:pt x="21052" y="9"/>
                </a:cubicBezTo>
                <a:cubicBezTo>
                  <a:pt x="21357" y="70"/>
                  <a:pt x="21600" y="375"/>
                  <a:pt x="21539" y="741"/>
                </a:cubicBezTo>
                <a:cubicBezTo>
                  <a:pt x="19592" y="11480"/>
                  <a:pt x="13994" y="16606"/>
                  <a:pt x="9674" y="18985"/>
                </a:cubicBezTo>
                <a:cubicBezTo>
                  <a:pt x="4989" y="21548"/>
                  <a:pt x="791" y="21548"/>
                  <a:pt x="608" y="2154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grpSp>
        <p:nvGrpSpPr>
          <p:cNvPr id="82" name="Graphic 12" descr="Database">
            <a:extLst>
              <a:ext uri="{FF2B5EF4-FFF2-40B4-BE49-F238E27FC236}">
                <a16:creationId xmlns:a16="http://schemas.microsoft.com/office/drawing/2014/main" xmlns="" id="{1C8B125A-E917-6948-DEB1-11A1DC8CA36F}"/>
              </a:ext>
            </a:extLst>
          </p:cNvPr>
          <p:cNvGrpSpPr/>
          <p:nvPr/>
        </p:nvGrpSpPr>
        <p:grpSpPr>
          <a:xfrm>
            <a:off x="6699984" y="6654784"/>
            <a:ext cx="367206" cy="480245"/>
            <a:chOff x="4540156" y="4897501"/>
            <a:chExt cx="270276" cy="36680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Freeform: Shape 130">
              <a:extLst>
                <a:ext uri="{FF2B5EF4-FFF2-40B4-BE49-F238E27FC236}">
                  <a16:creationId xmlns:a16="http://schemas.microsoft.com/office/drawing/2014/main" xmlns="" id="{04C8646A-F191-9FDD-FE1B-6D65033E89D0}"/>
                </a:ext>
              </a:extLst>
            </p:cNvPr>
            <p:cNvSpPr/>
            <p:nvPr/>
          </p:nvSpPr>
          <p:spPr>
            <a:xfrm>
              <a:off x="4540156" y="4897501"/>
              <a:ext cx="270276" cy="77221"/>
            </a:xfrm>
            <a:custGeom>
              <a:avLst/>
              <a:gdLst>
                <a:gd name="connsiteX0" fmla="*/ 270276 w 270276"/>
                <a:gd name="connsiteY0" fmla="*/ 38611 h 77221"/>
                <a:gd name="connsiteX1" fmla="*/ 135138 w 270276"/>
                <a:gd name="connsiteY1" fmla="*/ 77222 h 77221"/>
                <a:gd name="connsiteX2" fmla="*/ 0 w 270276"/>
                <a:gd name="connsiteY2" fmla="*/ 38611 h 77221"/>
                <a:gd name="connsiteX3" fmla="*/ 135138 w 270276"/>
                <a:gd name="connsiteY3" fmla="*/ 0 h 77221"/>
                <a:gd name="connsiteX4" fmla="*/ 270276 w 270276"/>
                <a:gd name="connsiteY4" fmla="*/ 38611 h 7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76" h="77221">
                  <a:moveTo>
                    <a:pt x="270276" y="38611"/>
                  </a:moveTo>
                  <a:cubicBezTo>
                    <a:pt x="270276" y="59935"/>
                    <a:pt x="209773" y="77222"/>
                    <a:pt x="135138" y="77222"/>
                  </a:cubicBezTo>
                  <a:cubicBezTo>
                    <a:pt x="60503" y="77222"/>
                    <a:pt x="0" y="59935"/>
                    <a:pt x="0" y="38611"/>
                  </a:cubicBezTo>
                  <a:cubicBezTo>
                    <a:pt x="0" y="17287"/>
                    <a:pt x="60503" y="0"/>
                    <a:pt x="135138" y="0"/>
                  </a:cubicBezTo>
                  <a:cubicBezTo>
                    <a:pt x="209773" y="0"/>
                    <a:pt x="270276" y="17287"/>
                    <a:pt x="270276" y="386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84" name="Freeform: Shape 131">
              <a:extLst>
                <a:ext uri="{FF2B5EF4-FFF2-40B4-BE49-F238E27FC236}">
                  <a16:creationId xmlns:a16="http://schemas.microsoft.com/office/drawing/2014/main" xmlns="" id="{F6C0CB4F-4824-1D2F-A82F-B4E33B7B9F5E}"/>
                </a:ext>
              </a:extLst>
            </p:cNvPr>
            <p:cNvSpPr/>
            <p:nvPr/>
          </p:nvSpPr>
          <p:spPr>
            <a:xfrm>
              <a:off x="4540156" y="4955418"/>
              <a:ext cx="270276" cy="115832"/>
            </a:xfrm>
            <a:custGeom>
              <a:avLst/>
              <a:gdLst>
                <a:gd name="connsiteX0" fmla="*/ 231666 w 270276"/>
                <a:gd name="connsiteY0" fmla="*/ 77222 h 115832"/>
                <a:gd name="connsiteX1" fmla="*/ 222013 w 270276"/>
                <a:gd name="connsiteY1" fmla="*/ 67569 h 115832"/>
                <a:gd name="connsiteX2" fmla="*/ 231666 w 270276"/>
                <a:gd name="connsiteY2" fmla="*/ 57916 h 115832"/>
                <a:gd name="connsiteX3" fmla="*/ 241318 w 270276"/>
                <a:gd name="connsiteY3" fmla="*/ 67569 h 115832"/>
                <a:gd name="connsiteX4" fmla="*/ 231666 w 270276"/>
                <a:gd name="connsiteY4" fmla="*/ 77222 h 115832"/>
                <a:gd name="connsiteX5" fmla="*/ 135138 w 270276"/>
                <a:gd name="connsiteY5" fmla="*/ 38611 h 115832"/>
                <a:gd name="connsiteX6" fmla="*/ 0 w 270276"/>
                <a:gd name="connsiteY6" fmla="*/ 0 h 115832"/>
                <a:gd name="connsiteX7" fmla="*/ 0 w 270276"/>
                <a:gd name="connsiteY7" fmla="*/ 77222 h 115832"/>
                <a:gd name="connsiteX8" fmla="*/ 135138 w 270276"/>
                <a:gd name="connsiteY8" fmla="*/ 115833 h 115832"/>
                <a:gd name="connsiteX9" fmla="*/ 270276 w 270276"/>
                <a:gd name="connsiteY9" fmla="*/ 77222 h 115832"/>
                <a:gd name="connsiteX10" fmla="*/ 270276 w 270276"/>
                <a:gd name="connsiteY10" fmla="*/ 0 h 115832"/>
                <a:gd name="connsiteX11" fmla="*/ 135138 w 270276"/>
                <a:gd name="connsiteY11" fmla="*/ 38611 h 1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276" h="115832">
                  <a:moveTo>
                    <a:pt x="231666" y="77222"/>
                  </a:moveTo>
                  <a:cubicBezTo>
                    <a:pt x="225874" y="77222"/>
                    <a:pt x="222013" y="73361"/>
                    <a:pt x="222013" y="67569"/>
                  </a:cubicBezTo>
                  <a:cubicBezTo>
                    <a:pt x="222013" y="61777"/>
                    <a:pt x="225874" y="57916"/>
                    <a:pt x="231666" y="57916"/>
                  </a:cubicBezTo>
                  <a:cubicBezTo>
                    <a:pt x="237457" y="57916"/>
                    <a:pt x="241318" y="61777"/>
                    <a:pt x="241318" y="67569"/>
                  </a:cubicBezTo>
                  <a:cubicBezTo>
                    <a:pt x="241318" y="73361"/>
                    <a:pt x="237457" y="77222"/>
                    <a:pt x="231666" y="77222"/>
                  </a:cubicBezTo>
                  <a:close/>
                  <a:moveTo>
                    <a:pt x="135138" y="38611"/>
                  </a:moveTo>
                  <a:cubicBezTo>
                    <a:pt x="60812" y="38611"/>
                    <a:pt x="0" y="21236"/>
                    <a:pt x="0" y="0"/>
                  </a:cubicBezTo>
                  <a:lnTo>
                    <a:pt x="0" y="77222"/>
                  </a:lnTo>
                  <a:cubicBezTo>
                    <a:pt x="0" y="98458"/>
                    <a:pt x="60812" y="115833"/>
                    <a:pt x="135138" y="115833"/>
                  </a:cubicBezTo>
                  <a:cubicBezTo>
                    <a:pt x="209464" y="115833"/>
                    <a:pt x="270276" y="98458"/>
                    <a:pt x="270276" y="77222"/>
                  </a:cubicBezTo>
                  <a:lnTo>
                    <a:pt x="270276" y="0"/>
                  </a:lnTo>
                  <a:cubicBezTo>
                    <a:pt x="270276" y="21236"/>
                    <a:pt x="209464" y="38611"/>
                    <a:pt x="135138" y="386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85" name="Freeform: Shape 132">
              <a:extLst>
                <a:ext uri="{FF2B5EF4-FFF2-40B4-BE49-F238E27FC236}">
                  <a16:creationId xmlns:a16="http://schemas.microsoft.com/office/drawing/2014/main" xmlns="" id="{08DB774F-30C4-2EA0-B6D5-9DFE55585917}"/>
                </a:ext>
              </a:extLst>
            </p:cNvPr>
            <p:cNvSpPr/>
            <p:nvPr/>
          </p:nvSpPr>
          <p:spPr>
            <a:xfrm>
              <a:off x="4540156" y="5051945"/>
              <a:ext cx="270276" cy="115832"/>
            </a:xfrm>
            <a:custGeom>
              <a:avLst/>
              <a:gdLst>
                <a:gd name="connsiteX0" fmla="*/ 231666 w 270276"/>
                <a:gd name="connsiteY0" fmla="*/ 77222 h 115832"/>
                <a:gd name="connsiteX1" fmla="*/ 222013 w 270276"/>
                <a:gd name="connsiteY1" fmla="*/ 67569 h 115832"/>
                <a:gd name="connsiteX2" fmla="*/ 231666 w 270276"/>
                <a:gd name="connsiteY2" fmla="*/ 57916 h 115832"/>
                <a:gd name="connsiteX3" fmla="*/ 241318 w 270276"/>
                <a:gd name="connsiteY3" fmla="*/ 67569 h 115832"/>
                <a:gd name="connsiteX4" fmla="*/ 231666 w 270276"/>
                <a:gd name="connsiteY4" fmla="*/ 77222 h 115832"/>
                <a:gd name="connsiteX5" fmla="*/ 135138 w 270276"/>
                <a:gd name="connsiteY5" fmla="*/ 38611 h 115832"/>
                <a:gd name="connsiteX6" fmla="*/ 0 w 270276"/>
                <a:gd name="connsiteY6" fmla="*/ 0 h 115832"/>
                <a:gd name="connsiteX7" fmla="*/ 0 w 270276"/>
                <a:gd name="connsiteY7" fmla="*/ 77222 h 115832"/>
                <a:gd name="connsiteX8" fmla="*/ 135138 w 270276"/>
                <a:gd name="connsiteY8" fmla="*/ 115833 h 115832"/>
                <a:gd name="connsiteX9" fmla="*/ 270276 w 270276"/>
                <a:gd name="connsiteY9" fmla="*/ 77222 h 115832"/>
                <a:gd name="connsiteX10" fmla="*/ 270276 w 270276"/>
                <a:gd name="connsiteY10" fmla="*/ 0 h 115832"/>
                <a:gd name="connsiteX11" fmla="*/ 135138 w 270276"/>
                <a:gd name="connsiteY11" fmla="*/ 38611 h 1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276" h="115832">
                  <a:moveTo>
                    <a:pt x="231666" y="77222"/>
                  </a:moveTo>
                  <a:cubicBezTo>
                    <a:pt x="225874" y="77222"/>
                    <a:pt x="222013" y="73361"/>
                    <a:pt x="222013" y="67569"/>
                  </a:cubicBezTo>
                  <a:cubicBezTo>
                    <a:pt x="222013" y="61777"/>
                    <a:pt x="225874" y="57916"/>
                    <a:pt x="231666" y="57916"/>
                  </a:cubicBezTo>
                  <a:cubicBezTo>
                    <a:pt x="237457" y="57916"/>
                    <a:pt x="241318" y="61777"/>
                    <a:pt x="241318" y="67569"/>
                  </a:cubicBezTo>
                  <a:cubicBezTo>
                    <a:pt x="241318" y="73361"/>
                    <a:pt x="237457" y="77222"/>
                    <a:pt x="231666" y="77222"/>
                  </a:cubicBezTo>
                  <a:close/>
                  <a:moveTo>
                    <a:pt x="135138" y="38611"/>
                  </a:moveTo>
                  <a:cubicBezTo>
                    <a:pt x="60812" y="38611"/>
                    <a:pt x="0" y="21236"/>
                    <a:pt x="0" y="0"/>
                  </a:cubicBezTo>
                  <a:lnTo>
                    <a:pt x="0" y="77222"/>
                  </a:lnTo>
                  <a:cubicBezTo>
                    <a:pt x="0" y="98458"/>
                    <a:pt x="60812" y="115833"/>
                    <a:pt x="135138" y="115833"/>
                  </a:cubicBezTo>
                  <a:cubicBezTo>
                    <a:pt x="209464" y="115833"/>
                    <a:pt x="270276" y="98458"/>
                    <a:pt x="270276" y="77222"/>
                  </a:cubicBezTo>
                  <a:lnTo>
                    <a:pt x="270276" y="0"/>
                  </a:lnTo>
                  <a:cubicBezTo>
                    <a:pt x="270276" y="21236"/>
                    <a:pt x="209464" y="38611"/>
                    <a:pt x="135138" y="386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86" name="Freeform: Shape 133">
              <a:extLst>
                <a:ext uri="{FF2B5EF4-FFF2-40B4-BE49-F238E27FC236}">
                  <a16:creationId xmlns:a16="http://schemas.microsoft.com/office/drawing/2014/main" xmlns="" id="{FF2B1CEA-7406-912A-8363-4A1BABEFE37B}"/>
                </a:ext>
              </a:extLst>
            </p:cNvPr>
            <p:cNvSpPr/>
            <p:nvPr/>
          </p:nvSpPr>
          <p:spPr>
            <a:xfrm>
              <a:off x="4540156" y="5148472"/>
              <a:ext cx="270276" cy="115832"/>
            </a:xfrm>
            <a:custGeom>
              <a:avLst/>
              <a:gdLst>
                <a:gd name="connsiteX0" fmla="*/ 231666 w 270276"/>
                <a:gd name="connsiteY0" fmla="*/ 77222 h 115832"/>
                <a:gd name="connsiteX1" fmla="*/ 222013 w 270276"/>
                <a:gd name="connsiteY1" fmla="*/ 67569 h 115832"/>
                <a:gd name="connsiteX2" fmla="*/ 231666 w 270276"/>
                <a:gd name="connsiteY2" fmla="*/ 57916 h 115832"/>
                <a:gd name="connsiteX3" fmla="*/ 241318 w 270276"/>
                <a:gd name="connsiteY3" fmla="*/ 67569 h 115832"/>
                <a:gd name="connsiteX4" fmla="*/ 231666 w 270276"/>
                <a:gd name="connsiteY4" fmla="*/ 77222 h 115832"/>
                <a:gd name="connsiteX5" fmla="*/ 135138 w 270276"/>
                <a:gd name="connsiteY5" fmla="*/ 38611 h 115832"/>
                <a:gd name="connsiteX6" fmla="*/ 0 w 270276"/>
                <a:gd name="connsiteY6" fmla="*/ 0 h 115832"/>
                <a:gd name="connsiteX7" fmla="*/ 0 w 270276"/>
                <a:gd name="connsiteY7" fmla="*/ 77222 h 115832"/>
                <a:gd name="connsiteX8" fmla="*/ 135138 w 270276"/>
                <a:gd name="connsiteY8" fmla="*/ 115833 h 115832"/>
                <a:gd name="connsiteX9" fmla="*/ 270276 w 270276"/>
                <a:gd name="connsiteY9" fmla="*/ 77222 h 115832"/>
                <a:gd name="connsiteX10" fmla="*/ 270276 w 270276"/>
                <a:gd name="connsiteY10" fmla="*/ 0 h 115832"/>
                <a:gd name="connsiteX11" fmla="*/ 135138 w 270276"/>
                <a:gd name="connsiteY11" fmla="*/ 38611 h 1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276" h="115832">
                  <a:moveTo>
                    <a:pt x="231666" y="77222"/>
                  </a:moveTo>
                  <a:cubicBezTo>
                    <a:pt x="225874" y="77222"/>
                    <a:pt x="222013" y="73361"/>
                    <a:pt x="222013" y="67569"/>
                  </a:cubicBezTo>
                  <a:cubicBezTo>
                    <a:pt x="222013" y="61777"/>
                    <a:pt x="225874" y="57916"/>
                    <a:pt x="231666" y="57916"/>
                  </a:cubicBezTo>
                  <a:cubicBezTo>
                    <a:pt x="237457" y="57916"/>
                    <a:pt x="241318" y="61777"/>
                    <a:pt x="241318" y="67569"/>
                  </a:cubicBezTo>
                  <a:cubicBezTo>
                    <a:pt x="241318" y="73361"/>
                    <a:pt x="237457" y="77222"/>
                    <a:pt x="231666" y="77222"/>
                  </a:cubicBezTo>
                  <a:close/>
                  <a:moveTo>
                    <a:pt x="135138" y="38611"/>
                  </a:moveTo>
                  <a:cubicBezTo>
                    <a:pt x="60812" y="38611"/>
                    <a:pt x="0" y="21236"/>
                    <a:pt x="0" y="0"/>
                  </a:cubicBezTo>
                  <a:lnTo>
                    <a:pt x="0" y="77222"/>
                  </a:lnTo>
                  <a:cubicBezTo>
                    <a:pt x="0" y="98458"/>
                    <a:pt x="60812" y="115833"/>
                    <a:pt x="135138" y="115833"/>
                  </a:cubicBezTo>
                  <a:cubicBezTo>
                    <a:pt x="209464" y="115833"/>
                    <a:pt x="270276" y="98458"/>
                    <a:pt x="270276" y="77222"/>
                  </a:cubicBezTo>
                  <a:lnTo>
                    <a:pt x="270276" y="0"/>
                  </a:lnTo>
                  <a:cubicBezTo>
                    <a:pt x="270276" y="21236"/>
                    <a:pt x="209464" y="38611"/>
                    <a:pt x="135138" y="386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8BF4F87B-8742-1583-9126-20AEF3F82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2" y="4479086"/>
            <a:ext cx="397644" cy="38511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D8E4295-3710-B0CF-E638-5FC688D1C788}"/>
              </a:ext>
            </a:extLst>
          </p:cNvPr>
          <p:cNvSpPr txBox="1"/>
          <p:nvPr/>
        </p:nvSpPr>
        <p:spPr>
          <a:xfrm>
            <a:off x="7803137" y="5572488"/>
            <a:ext cx="2086754" cy="5539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ru-RU" sz="3000" b="1" dirty="0"/>
              <a:t>ВТҲИАҶТ</a:t>
            </a:r>
          </a:p>
        </p:txBody>
      </p:sp>
      <p:pic>
        <p:nvPicPr>
          <p:cNvPr id="91" name="Рисунок 90" descr="Центр обработки вызовов">
            <a:extLst>
              <a:ext uri="{FF2B5EF4-FFF2-40B4-BE49-F238E27FC236}">
                <a16:creationId xmlns:a16="http://schemas.microsoft.com/office/drawing/2014/main" xmlns="" id="{2BCC2805-CB73-2774-CE30-1F09ACFD0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90" y="6693295"/>
            <a:ext cx="837011" cy="806600"/>
          </a:xfrm>
          <a:prstGeom prst="rect">
            <a:avLst/>
          </a:prstGeom>
        </p:spPr>
      </p:pic>
      <p:pic>
        <p:nvPicPr>
          <p:cNvPr id="119" name="Рисунок 118" descr="Банк">
            <a:extLst>
              <a:ext uri="{FF2B5EF4-FFF2-40B4-BE49-F238E27FC236}">
                <a16:creationId xmlns:a16="http://schemas.microsoft.com/office/drawing/2014/main" xmlns="" id="{62BDF120-600A-021A-05EC-DF791E5E0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94" y="4775280"/>
            <a:ext cx="991124" cy="955113"/>
          </a:xfrm>
          <a:prstGeom prst="rect">
            <a:avLst/>
          </a:prstGeom>
        </p:spPr>
      </p:pic>
      <p:pic>
        <p:nvPicPr>
          <p:cNvPr id="124" name="Рисунок 123" descr="Значок сотрудника">
            <a:extLst>
              <a:ext uri="{FF2B5EF4-FFF2-40B4-BE49-F238E27FC236}">
                <a16:creationId xmlns:a16="http://schemas.microsoft.com/office/drawing/2014/main" xmlns="" id="{61C4CBBD-52DB-E853-EC1B-7149CCFAD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08" y="2349563"/>
            <a:ext cx="880395" cy="848408"/>
          </a:xfrm>
          <a:prstGeom prst="rect">
            <a:avLst/>
          </a:prstGeom>
        </p:spPr>
      </p:pic>
      <p:pic>
        <p:nvPicPr>
          <p:cNvPr id="128" name="Рисунок 127" descr="Набор первой помощи">
            <a:extLst>
              <a:ext uri="{FF2B5EF4-FFF2-40B4-BE49-F238E27FC236}">
                <a16:creationId xmlns:a16="http://schemas.microsoft.com/office/drawing/2014/main" xmlns="" id="{A3E7A1B6-9DAA-143E-43CB-11084C32C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58" y="3052521"/>
            <a:ext cx="921227" cy="887757"/>
          </a:xfrm>
          <a:prstGeom prst="rect">
            <a:avLst/>
          </a:prstGeom>
        </p:spPr>
      </p:pic>
      <p:pic>
        <p:nvPicPr>
          <p:cNvPr id="139" name="Рисунок 138" descr="Кредитная карта">
            <a:extLst>
              <a:ext uri="{FF2B5EF4-FFF2-40B4-BE49-F238E27FC236}">
                <a16:creationId xmlns:a16="http://schemas.microsoft.com/office/drawing/2014/main" xmlns="" id="{702A9CD7-496B-BBAA-1D86-839096961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03" y="4982623"/>
            <a:ext cx="863562" cy="832187"/>
          </a:xfrm>
          <a:prstGeom prst="rect">
            <a:avLst/>
          </a:prstGeom>
        </p:spPr>
      </p:pic>
      <p:pic>
        <p:nvPicPr>
          <p:cNvPr id="140" name="Рисунок 139" descr="Интернет">
            <a:extLst>
              <a:ext uri="{FF2B5EF4-FFF2-40B4-BE49-F238E27FC236}">
                <a16:creationId xmlns:a16="http://schemas.microsoft.com/office/drawing/2014/main" xmlns="" id="{E2ADE1D3-F3EB-25B7-5C3F-748E519453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18" y="3064283"/>
            <a:ext cx="927966" cy="894251"/>
          </a:xfrm>
          <a:prstGeom prst="rect">
            <a:avLst/>
          </a:prstGeom>
        </p:spPr>
      </p:pic>
      <p:pic>
        <p:nvPicPr>
          <p:cNvPr id="141" name="Рисунок 140" descr="Электронная почта">
            <a:extLst>
              <a:ext uri="{FF2B5EF4-FFF2-40B4-BE49-F238E27FC236}">
                <a16:creationId xmlns:a16="http://schemas.microsoft.com/office/drawing/2014/main" xmlns="" id="{EBA5F646-EA9E-DFDF-A809-37836BB8CA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80" y="7433226"/>
            <a:ext cx="775964" cy="747771"/>
          </a:xfrm>
          <a:prstGeom prst="rect">
            <a:avLst/>
          </a:prstGeom>
        </p:spPr>
      </p:pic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xmlns="" id="{932BDD40-15A5-81E5-74A0-3D3CE39703F1}"/>
              </a:ext>
            </a:extLst>
          </p:cNvPr>
          <p:cNvGrpSpPr/>
          <p:nvPr/>
        </p:nvGrpSpPr>
        <p:grpSpPr>
          <a:xfrm>
            <a:off x="11123302" y="4767547"/>
            <a:ext cx="783704" cy="614651"/>
            <a:chOff x="3262770" y="4657230"/>
            <a:chExt cx="723900" cy="723900"/>
          </a:xfrm>
        </p:grpSpPr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xmlns="" id="{2FC30B32-A4BF-FCE9-25F7-DDB36FC817E4}"/>
                </a:ext>
              </a:extLst>
            </p:cNvPr>
            <p:cNvSpPr/>
            <p:nvPr/>
          </p:nvSpPr>
          <p:spPr>
            <a:xfrm rot="10800000">
              <a:off x="3491611" y="4771670"/>
              <a:ext cx="266218" cy="214096"/>
            </a:xfrm>
            <a:custGeom>
              <a:avLst/>
              <a:gdLst>
                <a:gd name="connsiteX0" fmla="*/ 438125 w 438124"/>
                <a:gd name="connsiteY0" fmla="*/ 161212 h 322424"/>
                <a:gd name="connsiteX1" fmla="*/ 409550 w 438124"/>
                <a:gd name="connsiteY1" fmla="*/ 189787 h 322424"/>
                <a:gd name="connsiteX2" fmla="*/ 97511 w 438124"/>
                <a:gd name="connsiteY2" fmla="*/ 189787 h 322424"/>
                <a:gd name="connsiteX3" fmla="*/ 182093 w 438124"/>
                <a:gd name="connsiteY3" fmla="*/ 274369 h 322424"/>
                <a:gd name="connsiteX4" fmla="*/ 180667 w 438124"/>
                <a:gd name="connsiteY4" fmla="*/ 314755 h 322424"/>
                <a:gd name="connsiteX5" fmla="*/ 141707 w 438124"/>
                <a:gd name="connsiteY5" fmla="*/ 314755 h 322424"/>
                <a:gd name="connsiteX6" fmla="*/ 8357 w 438124"/>
                <a:gd name="connsiteY6" fmla="*/ 181405 h 322424"/>
                <a:gd name="connsiteX7" fmla="*/ 8357 w 438124"/>
                <a:gd name="connsiteY7" fmla="*/ 141019 h 322424"/>
                <a:gd name="connsiteX8" fmla="*/ 141707 w 438124"/>
                <a:gd name="connsiteY8" fmla="*/ 7669 h 322424"/>
                <a:gd name="connsiteX9" fmla="*/ 182093 w 438124"/>
                <a:gd name="connsiteY9" fmla="*/ 9095 h 322424"/>
                <a:gd name="connsiteX10" fmla="*/ 182093 w 438124"/>
                <a:gd name="connsiteY10" fmla="*/ 48055 h 322424"/>
                <a:gd name="connsiteX11" fmla="*/ 97511 w 438124"/>
                <a:gd name="connsiteY11" fmla="*/ 132637 h 322424"/>
                <a:gd name="connsiteX12" fmla="*/ 409550 w 438124"/>
                <a:gd name="connsiteY12" fmla="*/ 132637 h 322424"/>
                <a:gd name="connsiteX13" fmla="*/ 438125 w 438124"/>
                <a:gd name="connsiteY13" fmla="*/ 161212 h 32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24" h="322424">
                  <a:moveTo>
                    <a:pt x="438125" y="161212"/>
                  </a:moveTo>
                  <a:cubicBezTo>
                    <a:pt x="438125" y="176994"/>
                    <a:pt x="425331" y="189787"/>
                    <a:pt x="409550" y="189787"/>
                  </a:cubicBezTo>
                  <a:lnTo>
                    <a:pt x="97511" y="189787"/>
                  </a:lnTo>
                  <a:lnTo>
                    <a:pt x="182093" y="274369"/>
                  </a:lnTo>
                  <a:cubicBezTo>
                    <a:pt x="192851" y="285915"/>
                    <a:pt x="192213" y="303997"/>
                    <a:pt x="180667" y="314755"/>
                  </a:cubicBezTo>
                  <a:cubicBezTo>
                    <a:pt x="169693" y="324981"/>
                    <a:pt x="152681" y="324981"/>
                    <a:pt x="141707" y="314755"/>
                  </a:cubicBezTo>
                  <a:lnTo>
                    <a:pt x="8357" y="181405"/>
                  </a:lnTo>
                  <a:cubicBezTo>
                    <a:pt x="-2786" y="170249"/>
                    <a:pt x="-2786" y="152176"/>
                    <a:pt x="8357" y="141019"/>
                  </a:cubicBezTo>
                  <a:lnTo>
                    <a:pt x="141707" y="7669"/>
                  </a:lnTo>
                  <a:cubicBezTo>
                    <a:pt x="153253" y="-3089"/>
                    <a:pt x="171334" y="-2451"/>
                    <a:pt x="182093" y="9095"/>
                  </a:cubicBezTo>
                  <a:cubicBezTo>
                    <a:pt x="192319" y="20069"/>
                    <a:pt x="192319" y="37081"/>
                    <a:pt x="182093" y="48055"/>
                  </a:cubicBezTo>
                  <a:lnTo>
                    <a:pt x="97511" y="132637"/>
                  </a:lnTo>
                  <a:lnTo>
                    <a:pt x="409550" y="132637"/>
                  </a:lnTo>
                  <a:cubicBezTo>
                    <a:pt x="425331" y="132637"/>
                    <a:pt x="438125" y="145431"/>
                    <a:pt x="438125" y="1612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700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xmlns="" id="{B6AC7E92-9E13-A89E-EBA8-F745D42B95AE}"/>
                </a:ext>
              </a:extLst>
            </p:cNvPr>
            <p:cNvSpPr/>
            <p:nvPr/>
          </p:nvSpPr>
          <p:spPr>
            <a:xfrm>
              <a:off x="3262770" y="4657230"/>
              <a:ext cx="723900" cy="723900"/>
            </a:xfrm>
            <a:custGeom>
              <a:avLst/>
              <a:gdLst>
                <a:gd name="connsiteX0" fmla="*/ 0 w 723900"/>
                <a:gd name="connsiteY0" fmla="*/ 361950 h 723900"/>
                <a:gd name="connsiteX1" fmla="*/ 361950 w 723900"/>
                <a:gd name="connsiteY1" fmla="*/ 723900 h 723900"/>
                <a:gd name="connsiteX2" fmla="*/ 723900 w 723900"/>
                <a:gd name="connsiteY2" fmla="*/ 361950 h 723900"/>
                <a:gd name="connsiteX3" fmla="*/ 361950 w 723900"/>
                <a:gd name="connsiteY3" fmla="*/ 0 h 723900"/>
                <a:gd name="connsiteX4" fmla="*/ 0 w 723900"/>
                <a:gd name="connsiteY4" fmla="*/ 361950 h 723900"/>
                <a:gd name="connsiteX5" fmla="*/ 57150 w 723900"/>
                <a:gd name="connsiteY5" fmla="*/ 361950 h 723900"/>
                <a:gd name="connsiteX6" fmla="*/ 361950 w 723900"/>
                <a:gd name="connsiteY6" fmla="*/ 57150 h 723900"/>
                <a:gd name="connsiteX7" fmla="*/ 666750 w 723900"/>
                <a:gd name="connsiteY7" fmla="*/ 361950 h 723900"/>
                <a:gd name="connsiteX8" fmla="*/ 361950 w 723900"/>
                <a:gd name="connsiteY8" fmla="*/ 666750 h 723900"/>
                <a:gd name="connsiteX9" fmla="*/ 57150 w 723900"/>
                <a:gd name="connsiteY9" fmla="*/ 3619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0" y="361950"/>
                  </a:moveTo>
                  <a:cubicBezTo>
                    <a:pt x="0" y="561850"/>
                    <a:pt x="162051" y="723900"/>
                    <a:pt x="361950" y="723900"/>
                  </a:cubicBezTo>
                  <a:cubicBezTo>
                    <a:pt x="561850" y="723900"/>
                    <a:pt x="723900" y="561850"/>
                    <a:pt x="723900" y="361950"/>
                  </a:cubicBezTo>
                  <a:cubicBezTo>
                    <a:pt x="723900" y="162051"/>
                    <a:pt x="561850" y="0"/>
                    <a:pt x="361950" y="0"/>
                  </a:cubicBezTo>
                  <a:cubicBezTo>
                    <a:pt x="162051" y="0"/>
                    <a:pt x="0" y="162051"/>
                    <a:pt x="0" y="361950"/>
                  </a:cubicBezTo>
                  <a:close/>
                  <a:moveTo>
                    <a:pt x="57150" y="361950"/>
                  </a:moveTo>
                  <a:cubicBezTo>
                    <a:pt x="57150" y="193614"/>
                    <a:pt x="193614" y="57150"/>
                    <a:pt x="361950" y="57150"/>
                  </a:cubicBezTo>
                  <a:cubicBezTo>
                    <a:pt x="530286" y="57150"/>
                    <a:pt x="666750" y="193614"/>
                    <a:pt x="666750" y="361950"/>
                  </a:cubicBezTo>
                  <a:cubicBezTo>
                    <a:pt x="666750" y="530286"/>
                    <a:pt x="530286" y="666750"/>
                    <a:pt x="361950" y="666750"/>
                  </a:cubicBezTo>
                  <a:cubicBezTo>
                    <a:pt x="193614" y="666750"/>
                    <a:pt x="57150" y="530286"/>
                    <a:pt x="57150" y="36195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700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xmlns="" id="{E4510A77-A510-EEAD-B33F-D14BF5AD70C9}"/>
                </a:ext>
              </a:extLst>
            </p:cNvPr>
            <p:cNvSpPr/>
            <p:nvPr/>
          </p:nvSpPr>
          <p:spPr>
            <a:xfrm>
              <a:off x="3491611" y="5022876"/>
              <a:ext cx="266218" cy="214096"/>
            </a:xfrm>
            <a:custGeom>
              <a:avLst/>
              <a:gdLst>
                <a:gd name="connsiteX0" fmla="*/ 438125 w 438124"/>
                <a:gd name="connsiteY0" fmla="*/ 161212 h 322424"/>
                <a:gd name="connsiteX1" fmla="*/ 409550 w 438124"/>
                <a:gd name="connsiteY1" fmla="*/ 189787 h 322424"/>
                <a:gd name="connsiteX2" fmla="*/ 97511 w 438124"/>
                <a:gd name="connsiteY2" fmla="*/ 189787 h 322424"/>
                <a:gd name="connsiteX3" fmla="*/ 182093 w 438124"/>
                <a:gd name="connsiteY3" fmla="*/ 274369 h 322424"/>
                <a:gd name="connsiteX4" fmla="*/ 180667 w 438124"/>
                <a:gd name="connsiteY4" fmla="*/ 314755 h 322424"/>
                <a:gd name="connsiteX5" fmla="*/ 141707 w 438124"/>
                <a:gd name="connsiteY5" fmla="*/ 314755 h 322424"/>
                <a:gd name="connsiteX6" fmla="*/ 8357 w 438124"/>
                <a:gd name="connsiteY6" fmla="*/ 181405 h 322424"/>
                <a:gd name="connsiteX7" fmla="*/ 8357 w 438124"/>
                <a:gd name="connsiteY7" fmla="*/ 141019 h 322424"/>
                <a:gd name="connsiteX8" fmla="*/ 141707 w 438124"/>
                <a:gd name="connsiteY8" fmla="*/ 7669 h 322424"/>
                <a:gd name="connsiteX9" fmla="*/ 182093 w 438124"/>
                <a:gd name="connsiteY9" fmla="*/ 9095 h 322424"/>
                <a:gd name="connsiteX10" fmla="*/ 182093 w 438124"/>
                <a:gd name="connsiteY10" fmla="*/ 48055 h 322424"/>
                <a:gd name="connsiteX11" fmla="*/ 97511 w 438124"/>
                <a:gd name="connsiteY11" fmla="*/ 132637 h 322424"/>
                <a:gd name="connsiteX12" fmla="*/ 409550 w 438124"/>
                <a:gd name="connsiteY12" fmla="*/ 132637 h 322424"/>
                <a:gd name="connsiteX13" fmla="*/ 438125 w 438124"/>
                <a:gd name="connsiteY13" fmla="*/ 161212 h 32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24" h="322424">
                  <a:moveTo>
                    <a:pt x="438125" y="161212"/>
                  </a:moveTo>
                  <a:cubicBezTo>
                    <a:pt x="438125" y="176994"/>
                    <a:pt x="425331" y="189787"/>
                    <a:pt x="409550" y="189787"/>
                  </a:cubicBezTo>
                  <a:lnTo>
                    <a:pt x="97511" y="189787"/>
                  </a:lnTo>
                  <a:lnTo>
                    <a:pt x="182093" y="274369"/>
                  </a:lnTo>
                  <a:cubicBezTo>
                    <a:pt x="192851" y="285915"/>
                    <a:pt x="192213" y="303997"/>
                    <a:pt x="180667" y="314755"/>
                  </a:cubicBezTo>
                  <a:cubicBezTo>
                    <a:pt x="169693" y="324981"/>
                    <a:pt x="152681" y="324981"/>
                    <a:pt x="141707" y="314755"/>
                  </a:cubicBezTo>
                  <a:lnTo>
                    <a:pt x="8357" y="181405"/>
                  </a:lnTo>
                  <a:cubicBezTo>
                    <a:pt x="-2786" y="170249"/>
                    <a:pt x="-2786" y="152176"/>
                    <a:pt x="8357" y="141019"/>
                  </a:cubicBezTo>
                  <a:lnTo>
                    <a:pt x="141707" y="7669"/>
                  </a:lnTo>
                  <a:cubicBezTo>
                    <a:pt x="153253" y="-3089"/>
                    <a:pt x="171334" y="-2451"/>
                    <a:pt x="182093" y="9095"/>
                  </a:cubicBezTo>
                  <a:cubicBezTo>
                    <a:pt x="192319" y="20069"/>
                    <a:pt x="192319" y="37081"/>
                    <a:pt x="182093" y="48055"/>
                  </a:cubicBezTo>
                  <a:lnTo>
                    <a:pt x="97511" y="132637"/>
                  </a:lnTo>
                  <a:lnTo>
                    <a:pt x="409550" y="132637"/>
                  </a:lnTo>
                  <a:cubicBezTo>
                    <a:pt x="425331" y="132637"/>
                    <a:pt x="438125" y="145431"/>
                    <a:pt x="438125" y="1612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7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0E4195-A814-42E7-968A-C80531A4E08D}"/>
              </a:ext>
            </a:extLst>
          </p:cNvPr>
          <p:cNvSpPr txBox="1"/>
          <p:nvPr/>
        </p:nvSpPr>
        <p:spPr>
          <a:xfrm>
            <a:off x="277584" y="1"/>
            <a:ext cx="886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Рақамикунонӣ ва Ҳукумати электронӣ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73" name="Номер слайда 11">
            <a:extLst>
              <a:ext uri="{FF2B5EF4-FFF2-40B4-BE49-F238E27FC236}">
                <a16:creationId xmlns:a16="http://schemas.microsoft.com/office/drawing/2014/main" xmlns="" id="{83B66C99-1BFF-4F43-8954-5F77707B5AF6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29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39"/>
          <p:cNvSpPr/>
          <p:nvPr/>
        </p:nvSpPr>
        <p:spPr>
          <a:xfrm>
            <a:off x="5018876" y="2572022"/>
            <a:ext cx="806369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56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56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5018876" y="6270110"/>
            <a:ext cx="806369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56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56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5018876" y="8119154"/>
            <a:ext cx="806369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56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5600" dirty="0">
              <a:solidFill>
                <a:schemeClr val="bg1"/>
              </a:solidFill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xmlns="" id="{7E2E66E1-4705-4011-83CE-152F3A265FB8}"/>
              </a:ext>
            </a:extLst>
          </p:cNvPr>
          <p:cNvSpPr/>
          <p:nvPr/>
        </p:nvSpPr>
        <p:spPr>
          <a:xfrm>
            <a:off x="16644648" y="189408"/>
            <a:ext cx="1066800" cy="106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 useBgFill="1">
        <p:nvSpPr>
          <p:cNvPr id="40" name="Заголовок 1">
            <a:extLst>
              <a:ext uri="{FF2B5EF4-FFF2-40B4-BE49-F238E27FC236}">
                <a16:creationId xmlns:a16="http://schemas.microsoft.com/office/drawing/2014/main" xmlns="" id="{D0934B2E-E263-4D3D-AE10-E1F2FB16D151}"/>
              </a:ext>
            </a:extLst>
          </p:cNvPr>
          <p:cNvSpPr txBox="1">
            <a:spLocks/>
          </p:cNvSpPr>
          <p:nvPr/>
        </p:nvSpPr>
        <p:spPr>
          <a:xfrm>
            <a:off x="3276600" y="189408"/>
            <a:ext cx="13246128" cy="15327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g-Cyrl-TJ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Стратегияи ҳифзи солимии аҳолии Ҷумҳурии Тоҷикистон  </a:t>
            </a:r>
            <a:endParaRPr lang="tg-Cyrl-TJ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g-Cyrl-TJ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барои давраи то соли 2030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B000E-D8CB-4C60-B44E-93D8EA54AE49}"/>
              </a:ext>
            </a:extLst>
          </p:cNvPr>
          <p:cNvSpPr txBox="1"/>
          <p:nvPr/>
        </p:nvSpPr>
        <p:spPr>
          <a:xfrm>
            <a:off x="4572000" y="1746070"/>
            <a:ext cx="12606048" cy="7201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200" b="1" dirty="0" err="1">
                <a:latin typeface="Times New Roman Tj" pitchFamily="18" charset="-52"/>
              </a:rPr>
              <a:t>Накшаи</a:t>
            </a:r>
            <a:r>
              <a:rPr lang="ru-RU" sz="4200" b="1" dirty="0">
                <a:latin typeface="Times New Roman Tj" pitchFamily="18" charset="-52"/>
              </a:rPr>
              <a:t> </a:t>
            </a:r>
            <a:r>
              <a:rPr lang="ru-RU" sz="4200" b="1" dirty="0" err="1">
                <a:latin typeface="Times New Roman Tj" pitchFamily="18" charset="-52"/>
              </a:rPr>
              <a:t>амал</a:t>
            </a:r>
            <a:r>
              <a:rPr lang="ru-RU" sz="4200" b="1" dirty="0">
                <a:latin typeface="Times New Roman Tj" pitchFamily="18" charset="-52"/>
              </a:rPr>
              <a:t> </a:t>
            </a:r>
            <a:r>
              <a:rPr lang="ru-RU" sz="4200" b="1" dirty="0" err="1">
                <a:latin typeface="Times New Roman Tj" pitchFamily="18" charset="-52"/>
              </a:rPr>
              <a:t>барои</a:t>
            </a:r>
            <a:r>
              <a:rPr lang="ru-RU" sz="4200" b="1" dirty="0">
                <a:latin typeface="Times New Roman Tj" pitchFamily="18" charset="-52"/>
              </a:rPr>
              <a:t> </a:t>
            </a:r>
            <a:r>
              <a:rPr lang="ru-RU" sz="4200" b="1" dirty="0" err="1">
                <a:latin typeface="Times New Roman Tj" pitchFamily="18" charset="-52"/>
              </a:rPr>
              <a:t>сол</a:t>
            </a:r>
            <a:r>
              <a:rPr lang="tg-Cyrl-TJ" sz="4200" b="1" dirty="0">
                <a:latin typeface="Times New Roman Tj" pitchFamily="18" charset="-52"/>
              </a:rPr>
              <a:t>ҳои 2024</a:t>
            </a:r>
            <a:r>
              <a:rPr lang="ru-RU" sz="4200" b="1" dirty="0">
                <a:latin typeface="Times New Roman Tj" pitchFamily="18" charset="-52"/>
              </a:rPr>
              <a:t>-2026</a:t>
            </a:r>
            <a:r>
              <a:rPr lang="en-US" sz="4200" b="1" dirty="0"/>
              <a:t>. </a:t>
            </a:r>
            <a:r>
              <a:rPr lang="tg-Cyrl-TJ" sz="4200" b="1" dirty="0">
                <a:latin typeface="Times New Roman Tj" pitchFamily="18" charset="-52"/>
              </a:rPr>
              <a:t>Шакли чопӣ (Бо ҚҲҶТ № 197 аз 30.03.2024):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tg-Cyrl-TJ" sz="4200" b="1" dirty="0">
                <a:latin typeface="Times New Roman Tj" pitchFamily="18" charset="-52"/>
              </a:rPr>
              <a:t>Бандҳои 1</a:t>
            </a:r>
            <a:r>
              <a:rPr lang="ru-RU" sz="4200" b="1" dirty="0">
                <a:latin typeface="Times New Roman Tj" pitchFamily="18" charset="-52"/>
              </a:rPr>
              <a:t>-20 – </a:t>
            </a:r>
            <a:r>
              <a:rPr lang="ru-RU" sz="4200" b="1" dirty="0" err="1">
                <a:latin typeface="Times New Roman Tj" pitchFamily="18" charset="-52"/>
              </a:rPr>
              <a:t>беҳтар</a:t>
            </a:r>
            <a:r>
              <a:rPr lang="ru-RU" sz="4200" b="1" dirty="0">
                <a:latin typeface="Times New Roman Tj" pitchFamily="18" charset="-52"/>
              </a:rPr>
              <a:t> </a:t>
            </a:r>
            <a:r>
              <a:rPr lang="ru-RU" sz="4200" b="1" dirty="0" err="1">
                <a:latin typeface="Times New Roman Tj" pitchFamily="18" charset="-52"/>
              </a:rPr>
              <a:t>намудани</a:t>
            </a:r>
            <a:r>
              <a:rPr lang="ru-RU" sz="4200" b="1" dirty="0">
                <a:latin typeface="Times New Roman Tj" pitchFamily="18" charset="-52"/>
              </a:rPr>
              <a:t> </a:t>
            </a:r>
            <a:r>
              <a:rPr lang="ru-RU" sz="4200" b="1" dirty="0" err="1">
                <a:latin typeface="Times New Roman Tj" pitchFamily="18" charset="-52"/>
              </a:rPr>
              <a:t>дастарасӣ</a:t>
            </a:r>
            <a:r>
              <a:rPr lang="ru-RU" sz="4200" b="1" dirty="0">
                <a:latin typeface="Times New Roman Tj" pitchFamily="18" charset="-52"/>
              </a:rPr>
              <a:t> ба КАТС </a:t>
            </a:r>
            <a:r>
              <a:rPr lang="ru-RU" sz="4200" b="1" dirty="0" err="1">
                <a:latin typeface="Times New Roman Tj" pitchFamily="18" charset="-52"/>
              </a:rPr>
              <a:t>босифат</a:t>
            </a:r>
            <a:r>
              <a:rPr lang="ru-RU" sz="4200" b="1" dirty="0">
                <a:latin typeface="Times New Roman Tj" pitchFamily="18" charset="-52"/>
              </a:rPr>
              <a:t> (</a:t>
            </a:r>
            <a:r>
              <a:rPr lang="en-US" sz="4200" b="1" dirty="0"/>
              <a:t>$</a:t>
            </a:r>
            <a:r>
              <a:rPr lang="ru-RU" sz="4200" b="1" dirty="0">
                <a:latin typeface="Times New Roman Tj" pitchFamily="18" charset="-52"/>
              </a:rPr>
              <a:t>69,593 млн.)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4200" b="1" dirty="0" err="1">
                <a:latin typeface="Times New Roman Tj" pitchFamily="18" charset="-52"/>
              </a:rPr>
              <a:t>Бандҳои</a:t>
            </a:r>
            <a:r>
              <a:rPr lang="ru-RU" sz="4200" b="1" dirty="0">
                <a:latin typeface="Times New Roman Tj" pitchFamily="18" charset="-52"/>
              </a:rPr>
              <a:t> 21-30 – </a:t>
            </a:r>
            <a:r>
              <a:rPr lang="tg-Cyrl-TJ" sz="4200" b="1" dirty="0">
                <a:latin typeface="Times New Roman Tj" pitchFamily="18" charset="-52"/>
              </a:rPr>
              <a:t>маблағгузории устувор</a:t>
            </a:r>
            <a:r>
              <a:rPr lang="ru-RU" sz="4200" b="1" dirty="0">
                <a:latin typeface="Times New Roman Tj" pitchFamily="18" charset="-52"/>
              </a:rPr>
              <a:t> (</a:t>
            </a:r>
            <a:r>
              <a:rPr lang="en-US" sz="4200" b="1" dirty="0"/>
              <a:t>$4</a:t>
            </a:r>
            <a:r>
              <a:rPr lang="ru-RU" sz="4200" b="1" dirty="0">
                <a:latin typeface="Times New Roman Tj" pitchFamily="18" charset="-52"/>
              </a:rPr>
              <a:t>,</a:t>
            </a:r>
            <a:r>
              <a:rPr lang="en-US" sz="4200" b="1" dirty="0"/>
              <a:t>129</a:t>
            </a:r>
            <a:r>
              <a:rPr lang="ru-RU" sz="4200" b="1" dirty="0">
                <a:latin typeface="Times New Roman Tj" pitchFamily="18" charset="-52"/>
              </a:rPr>
              <a:t> млн.)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4200" b="1" dirty="0" err="1">
                <a:latin typeface="Times New Roman Tj" pitchFamily="18" charset="-52"/>
              </a:rPr>
              <a:t>Бандҳои</a:t>
            </a:r>
            <a:r>
              <a:rPr lang="ru-RU" sz="4200" b="1" dirty="0">
                <a:latin typeface="Times New Roman Tj" pitchFamily="18" charset="-52"/>
              </a:rPr>
              <a:t> 31-42 – </a:t>
            </a:r>
            <a:r>
              <a:rPr lang="tg-Cyrl-TJ" sz="4200" b="1" dirty="0">
                <a:latin typeface="Times New Roman Tj" pitchFamily="18" charset="-52"/>
              </a:rPr>
              <a:t>рақамикунонии соҳаи тандурустӣ</a:t>
            </a:r>
            <a:r>
              <a:rPr lang="en-US" sz="4200" b="1" dirty="0"/>
              <a:t> </a:t>
            </a:r>
            <a:r>
              <a:rPr lang="ru-RU" sz="4200" b="1" dirty="0">
                <a:latin typeface="Times New Roman Tj" pitchFamily="18" charset="-52"/>
              </a:rPr>
              <a:t>(</a:t>
            </a:r>
            <a:r>
              <a:rPr lang="en-US" sz="4200" b="1" dirty="0"/>
              <a:t>$29</a:t>
            </a:r>
            <a:r>
              <a:rPr lang="ru-RU" sz="4200" b="1" dirty="0">
                <a:latin typeface="Times New Roman Tj" pitchFamily="18" charset="-52"/>
              </a:rPr>
              <a:t>,</a:t>
            </a:r>
            <a:r>
              <a:rPr lang="en-US" sz="4200" b="1" dirty="0"/>
              <a:t>52</a:t>
            </a:r>
            <a:r>
              <a:rPr lang="ru-RU" sz="4200" b="1" dirty="0">
                <a:latin typeface="Times New Roman Tj" pitchFamily="18" charset="-52"/>
              </a:rPr>
              <a:t> млн.)</a:t>
            </a:r>
            <a:endParaRPr lang="tg-Cyrl-TJ" sz="4200" b="1" dirty="0">
              <a:latin typeface="Times New Roman Tj" pitchFamily="18" charset="-52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tg-Cyrl-TJ" sz="4200" b="1" dirty="0">
                <a:latin typeface="Times New Roman Tj" pitchFamily="18" charset="-52"/>
              </a:rPr>
              <a:t>Бандҳои 43</a:t>
            </a:r>
            <a:r>
              <a:rPr lang="ru-RU" sz="4200" b="1" dirty="0">
                <a:latin typeface="Times New Roman Tj" pitchFamily="18" charset="-52"/>
              </a:rPr>
              <a:t> – 52 – </a:t>
            </a:r>
            <a:r>
              <a:rPr lang="ru-RU" sz="4200" b="1" dirty="0" err="1">
                <a:latin typeface="Times New Roman Tj" pitchFamily="18" charset="-52"/>
              </a:rPr>
              <a:t>рушди</a:t>
            </a:r>
            <a:r>
              <a:rPr lang="ru-RU" sz="4200" b="1" dirty="0">
                <a:latin typeface="Times New Roman Tj" pitchFamily="18" charset="-52"/>
              </a:rPr>
              <a:t> </a:t>
            </a:r>
            <a:r>
              <a:rPr lang="tg-Cyrl-TJ" sz="4200" b="1" dirty="0">
                <a:latin typeface="Times New Roman Tj" pitchFamily="18" charset="-52"/>
              </a:rPr>
              <a:t>захираҳои кадрӣ</a:t>
            </a:r>
            <a:r>
              <a:rPr lang="en-US" sz="4200" b="1" dirty="0"/>
              <a:t> </a:t>
            </a:r>
            <a:r>
              <a:rPr lang="ru-RU" sz="4200" b="1" dirty="0">
                <a:latin typeface="Times New Roman Tj" pitchFamily="18" charset="-52"/>
              </a:rPr>
              <a:t>(</a:t>
            </a:r>
            <a:r>
              <a:rPr lang="en-US" sz="4200" b="1" dirty="0"/>
              <a:t>$4</a:t>
            </a:r>
            <a:r>
              <a:rPr lang="ru-RU" sz="4200" b="1" dirty="0">
                <a:latin typeface="Times New Roman Tj" pitchFamily="18" charset="-52"/>
              </a:rPr>
              <a:t>,</a:t>
            </a:r>
            <a:r>
              <a:rPr lang="en-US" sz="4200" b="1" dirty="0"/>
              <a:t>566</a:t>
            </a:r>
            <a:r>
              <a:rPr lang="ru-RU" sz="4200" b="1" dirty="0">
                <a:latin typeface="Times New Roman Tj" pitchFamily="18" charset="-52"/>
              </a:rPr>
              <a:t> млн.)</a:t>
            </a:r>
            <a:endParaRPr lang="tg-Cyrl-TJ" sz="4200" b="1" dirty="0">
              <a:latin typeface="Times New Roman Tj" pitchFamily="18" charset="-52"/>
            </a:endParaRPr>
          </a:p>
          <a:p>
            <a:r>
              <a:rPr lang="tg-Cyrl-TJ" sz="4200" b="1" dirty="0" smtClean="0">
                <a:latin typeface="Times New Roman Tj" pitchFamily="18" charset="-52"/>
              </a:rPr>
              <a:t>арзиши </a:t>
            </a:r>
            <a:r>
              <a:rPr lang="tg-Cyrl-TJ" sz="4200" b="1" dirty="0">
                <a:latin typeface="Times New Roman Tj" pitchFamily="18" charset="-52"/>
              </a:rPr>
              <a:t>умумӣ</a:t>
            </a:r>
            <a:r>
              <a:rPr lang="en-US" sz="4200" b="1" dirty="0"/>
              <a:t> $ 107,808 </a:t>
            </a:r>
            <a:r>
              <a:rPr lang="tg-Cyrl-TJ" sz="4200" b="1" dirty="0">
                <a:latin typeface="Times New Roman Tj" pitchFamily="18" charset="-52"/>
              </a:rPr>
              <a:t>млн.</a:t>
            </a:r>
            <a:endParaRPr lang="ru-RU" sz="4200" b="1" dirty="0">
              <a:latin typeface="Times New Roman Tj" pitchFamily="18" charset="-52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E4E7BF43-9E43-8D2F-B157-37E6FAFAEAF9}"/>
              </a:ext>
            </a:extLst>
          </p:cNvPr>
          <p:cNvSpPr txBox="1">
            <a:spLocks/>
          </p:cNvSpPr>
          <p:nvPr/>
        </p:nvSpPr>
        <p:spPr>
          <a:xfrm>
            <a:off x="16657321" y="9506498"/>
            <a:ext cx="1348739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3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895"/>
            <a:ext cx="3524342" cy="4614254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9818" y="5282746"/>
            <a:ext cx="3439324" cy="4223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Қ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арори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Ҳ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укумати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Ҷ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умњурии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То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ҷ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икистон</a:t>
            </a:r>
            <a:r>
              <a:rPr lang="ru-RU" sz="2400" b="1" dirty="0" smtClean="0">
                <a:latin typeface="Times New Roman Tj" panose="02020603050405020304" pitchFamily="18" charset="-52"/>
              </a:rPr>
              <a:t> аз 30.03.2024, №197 “Дар бораи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На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қ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шаи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амали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сол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ҳ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ои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2024-2026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татби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қ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Стратегияи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ҳ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ифзи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солимии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а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ҳ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олии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Ҷ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ум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ҳ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урии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То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ҷ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икистон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барои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давраи</a:t>
            </a:r>
            <a:r>
              <a:rPr lang="ru-RU" sz="2400" b="1" dirty="0" smtClean="0">
                <a:latin typeface="Times New Roman Tj" panose="02020603050405020304" pitchFamily="18" charset="-52"/>
              </a:rPr>
              <a:t> то соли 2030”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тасди</a:t>
            </a:r>
            <a:r>
              <a:rPr lang="ru-RU" altLang="ru-RU" sz="2400" b="1" dirty="0" err="1" smtClean="0">
                <a:latin typeface="Times New Roman Tj" panose="02020603050405020304" pitchFamily="18" charset="-52"/>
              </a:rPr>
              <a:t>қ</a:t>
            </a:r>
            <a:r>
              <a:rPr lang="ru-RU" sz="2400" b="1" dirty="0" smtClean="0">
                <a:latin typeface="Times New Roman Tj" panose="02020603050405020304" pitchFamily="18" charset="-52"/>
              </a:rPr>
              <a:t> </a:t>
            </a:r>
            <a:r>
              <a:rPr lang="ru-RU" sz="2400" b="1" dirty="0" err="1" smtClean="0">
                <a:latin typeface="Times New Roman Tj" panose="02020603050405020304" pitchFamily="18" charset="-52"/>
              </a:rPr>
              <a:t>гардид</a:t>
            </a:r>
            <a:endParaRPr lang="ru-RU" altLang="ru-RU" sz="2400" b="1" dirty="0" smtClean="0">
              <a:latin typeface="Times New Roman Tj" panose="02020603050405020304" pitchFamily="18" charset="-52"/>
              <a:sym typeface="+mn-ea"/>
            </a:endParaRPr>
          </a:p>
          <a:p>
            <a:pPr marL="0" algn="ctr">
              <a:spcAft>
                <a:spcPts val="1200"/>
              </a:spcAft>
              <a:buFont typeface="Arial" pitchFamily="34" charset="0"/>
              <a:buNone/>
            </a:pPr>
            <a:endParaRPr lang="ru-RU" altLang="ru-RU" sz="2400" b="1" dirty="0">
              <a:latin typeface="Times New Roman Tj" panose="02020603050405020304" pitchFamily="18" charset="-5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8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E85245-C02F-37C9-E0AE-D71C3F78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087971CE-C55D-4AA5-9285-ADD8EBD7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48" y="7986114"/>
            <a:ext cx="202846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D9CDDDEB-2951-49A2-8C5F-8F5337B9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32" y="7982991"/>
            <a:ext cx="287530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B222BB4F-8DD3-4419-BE3D-41FCDC17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836" y="7943424"/>
            <a:ext cx="291714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621C9866-F659-4FA7-BB4C-F4BB44EB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7"/>
          <a:stretch>
            <a:fillRect/>
          </a:stretch>
        </p:blipFill>
        <p:spPr bwMode="auto">
          <a:xfrm>
            <a:off x="3999133" y="7986114"/>
            <a:ext cx="278203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Picture 2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xmlns="" id="{9BBF14ED-C7AC-4686-9BBD-6B9B45BE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377" y="7943424"/>
            <a:ext cx="177681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Picture 14" descr="A group of people sitting at a table with laptops&#10;&#10;Description automatically generated">
            <a:extLst>
              <a:ext uri="{FF2B5EF4-FFF2-40B4-BE49-F238E27FC236}">
                <a16:creationId xmlns:a16="http://schemas.microsoft.com/office/drawing/2014/main" xmlns="" id="{7E8BF67C-5F24-470A-87FB-B467C9ED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66" y="7986114"/>
            <a:ext cx="160192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5C264B8-C604-4CC1-9577-99E5B85D64CA}"/>
              </a:ext>
            </a:extLst>
          </p:cNvPr>
          <p:cNvSpPr txBox="1"/>
          <p:nvPr/>
        </p:nvSpPr>
        <p:spPr>
          <a:xfrm>
            <a:off x="-6552" y="103561"/>
            <a:ext cx="18294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g-Cyrl-TJ" altLang="en-US" sz="4800" b="1" dirty="0">
                <a:latin typeface="Times New Roman Tj" pitchFamily="18" charset="-52"/>
                <a:cs typeface="Times New Roman" panose="02020603050405020304" pitchFamily="18" charset="0"/>
              </a:rPr>
              <a:t>М</a:t>
            </a:r>
            <a:r>
              <a:rPr lang="ru-RU" altLang="en-US" sz="4800" b="1" dirty="0" err="1">
                <a:latin typeface="Times New Roman Tj" pitchFamily="18" charset="-52"/>
                <a:cs typeface="Times New Roman" panose="02020603050405020304" pitchFamily="18" charset="0"/>
              </a:rPr>
              <a:t>ониторинг</a:t>
            </a:r>
            <a:r>
              <a:rPr lang="ru-RU" altLang="en-US" sz="4800" b="1" dirty="0">
                <a:latin typeface="Times New Roman Tj" pitchFamily="18" charset="-52"/>
                <a:cs typeface="Times New Roman" panose="02020603050405020304" pitchFamily="18" charset="0"/>
              </a:rPr>
              <a:t> </a:t>
            </a:r>
            <a:r>
              <a:rPr lang="ru-RU" altLang="en-US" sz="4800" b="1" dirty="0" err="1">
                <a:latin typeface="Times New Roman Tj" pitchFamily="18" charset="-52"/>
                <a:cs typeface="Times New Roman" panose="02020603050405020304" pitchFamily="18" charset="0"/>
              </a:rPr>
              <a:t>ва</a:t>
            </a:r>
            <a:r>
              <a:rPr lang="ru-RU" altLang="en-US" sz="4800" b="1" dirty="0">
                <a:latin typeface="Times New Roman Tj" pitchFamily="18" charset="-52"/>
                <a:cs typeface="Times New Roman" panose="02020603050405020304" pitchFamily="18" charset="0"/>
              </a:rPr>
              <a:t> </a:t>
            </a:r>
            <a:r>
              <a:rPr lang="ru-RU" altLang="en-US" sz="4800" b="1" dirty="0" err="1">
                <a:latin typeface="Times New Roman Tj" pitchFamily="18" charset="-52"/>
                <a:cs typeface="Times New Roman" panose="02020603050405020304" pitchFamily="18" charset="0"/>
              </a:rPr>
              <a:t>баҳодиҳӣ</a:t>
            </a:r>
            <a:r>
              <a:rPr lang="ru-RU" altLang="en-US" sz="4800" b="1" dirty="0">
                <a:latin typeface="Times New Roman Tj" pitchFamily="18" charset="-52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 Tj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870F9284-2C81-4D42-D34C-944F40458A31}"/>
              </a:ext>
            </a:extLst>
          </p:cNvPr>
          <p:cNvGrpSpPr/>
          <p:nvPr/>
        </p:nvGrpSpPr>
        <p:grpSpPr>
          <a:xfrm>
            <a:off x="1246239" y="1122689"/>
            <a:ext cx="15776418" cy="6564672"/>
            <a:chOff x="830826" y="895942"/>
            <a:chExt cx="10517612" cy="43764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FCC492F-A0DA-2D46-4FDF-58E126416A3C}"/>
                </a:ext>
              </a:extLst>
            </p:cNvPr>
            <p:cNvSpPr txBox="1"/>
            <p:nvPr/>
          </p:nvSpPr>
          <p:spPr>
            <a:xfrm>
              <a:off x="6810311" y="926718"/>
              <a:ext cx="3975158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100" b="1" noProof="1">
                  <a:solidFill>
                    <a:schemeClr val="accent2">
                      <a:lumMod val="75000"/>
                    </a:schemeClr>
                  </a:solidFill>
                  <a:latin typeface="Times New Roman Tj" pitchFamily="18" charset="-52"/>
                </a:rPr>
                <a:t>«Стратегияи ҳифзи солимии аҳолии Ҷумҳурии Тоҷикистон барои давраи то соли 2030» </a:t>
              </a:r>
            </a:p>
            <a:p>
              <a:r>
                <a:rPr lang="ru-RU" sz="2100" b="1" noProof="1">
                  <a:solidFill>
                    <a:schemeClr val="accent2">
                      <a:lumMod val="75000"/>
                    </a:schemeClr>
                  </a:solidFill>
                  <a:latin typeface="Times New Roman Tj" pitchFamily="18" charset="-52"/>
                </a:rPr>
                <a:t>қарори Ҳукумати Ҷумҳурии Тоҷикистон аз 30 сентябри соли 2021, №414</a:t>
              </a: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39380D8B-6BF5-3A90-FADF-0D51BD354846}"/>
                </a:ext>
              </a:extLst>
            </p:cNvPr>
            <p:cNvGrpSpPr/>
            <p:nvPr/>
          </p:nvGrpSpPr>
          <p:grpSpPr>
            <a:xfrm>
              <a:off x="830826" y="895942"/>
              <a:ext cx="10517612" cy="4376448"/>
              <a:chOff x="442452" y="1031293"/>
              <a:chExt cx="11646952" cy="5011542"/>
            </a:xfrm>
          </p:grpSpPr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xmlns="" id="{744EFED5-E129-37A8-3821-A85D724B1A89}"/>
                  </a:ext>
                </a:extLst>
              </p:cNvPr>
              <p:cNvSpPr/>
              <p:nvPr/>
            </p:nvSpPr>
            <p:spPr>
              <a:xfrm>
                <a:off x="4032568" y="1510148"/>
                <a:ext cx="4112761" cy="3946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0" h="21482" extrusionOk="0">
                    <a:moveTo>
                      <a:pt x="16159" y="21482"/>
                    </a:moveTo>
                    <a:lnTo>
                      <a:pt x="5164" y="21482"/>
                    </a:lnTo>
                    <a:cubicBezTo>
                      <a:pt x="4397" y="21482"/>
                      <a:pt x="3724" y="20973"/>
                      <a:pt x="3487" y="20203"/>
                    </a:cubicBezTo>
                    <a:lnTo>
                      <a:pt x="86" y="9217"/>
                    </a:lnTo>
                    <a:cubicBezTo>
                      <a:pt x="-150" y="8448"/>
                      <a:pt x="110" y="7616"/>
                      <a:pt x="724" y="7144"/>
                    </a:cubicBezTo>
                    <a:lnTo>
                      <a:pt x="9617" y="354"/>
                    </a:lnTo>
                    <a:cubicBezTo>
                      <a:pt x="10231" y="-118"/>
                      <a:pt x="11069" y="-118"/>
                      <a:pt x="11683" y="354"/>
                    </a:cubicBezTo>
                    <a:lnTo>
                      <a:pt x="20576" y="7144"/>
                    </a:lnTo>
                    <a:cubicBezTo>
                      <a:pt x="21190" y="7616"/>
                      <a:pt x="21450" y="8448"/>
                      <a:pt x="21214" y="9217"/>
                    </a:cubicBezTo>
                    <a:lnTo>
                      <a:pt x="17813" y="20203"/>
                    </a:lnTo>
                    <a:cubicBezTo>
                      <a:pt x="17600" y="20973"/>
                      <a:pt x="16927" y="21482"/>
                      <a:pt x="16159" y="21482"/>
                    </a:cubicBezTo>
                    <a:close/>
                    <a:moveTo>
                      <a:pt x="10668" y="1347"/>
                    </a:moveTo>
                    <a:cubicBezTo>
                      <a:pt x="10573" y="1347"/>
                      <a:pt x="10467" y="1384"/>
                      <a:pt x="10384" y="1446"/>
                    </a:cubicBezTo>
                    <a:lnTo>
                      <a:pt x="10384" y="1446"/>
                    </a:lnTo>
                    <a:lnTo>
                      <a:pt x="1492" y="8236"/>
                    </a:lnTo>
                    <a:cubicBezTo>
                      <a:pt x="1326" y="8361"/>
                      <a:pt x="1255" y="8584"/>
                      <a:pt x="1314" y="8795"/>
                    </a:cubicBezTo>
                    <a:lnTo>
                      <a:pt x="4716" y="19781"/>
                    </a:lnTo>
                    <a:cubicBezTo>
                      <a:pt x="4775" y="19992"/>
                      <a:pt x="4964" y="20129"/>
                      <a:pt x="5164" y="20129"/>
                    </a:cubicBezTo>
                    <a:lnTo>
                      <a:pt x="16159" y="20129"/>
                    </a:lnTo>
                    <a:cubicBezTo>
                      <a:pt x="16360" y="20129"/>
                      <a:pt x="16549" y="19992"/>
                      <a:pt x="16608" y="19781"/>
                    </a:cubicBezTo>
                    <a:lnTo>
                      <a:pt x="20009" y="8795"/>
                    </a:lnTo>
                    <a:cubicBezTo>
                      <a:pt x="20068" y="8584"/>
                      <a:pt x="20009" y="8361"/>
                      <a:pt x="19832" y="8236"/>
                    </a:cubicBezTo>
                    <a:lnTo>
                      <a:pt x="10939" y="1446"/>
                    </a:lnTo>
                    <a:cubicBezTo>
                      <a:pt x="10857" y="1384"/>
                      <a:pt x="10762" y="1347"/>
                      <a:pt x="10668" y="134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lIns="57150" tIns="57150" rIns="57150" bIns="57150" anchor="ctr"/>
              <a:lstStyle/>
              <a:p>
                <a:endParaRPr sz="4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xmlns="" id="{43E409B9-67E2-D217-3C1A-9BCD58503231}"/>
                  </a:ext>
                </a:extLst>
              </p:cNvPr>
              <p:cNvSpPr/>
              <p:nvPr/>
            </p:nvSpPr>
            <p:spPr>
              <a:xfrm>
                <a:off x="5560350" y="1031293"/>
                <a:ext cx="1894477" cy="1847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441" extrusionOk="0">
                    <a:moveTo>
                      <a:pt x="21389" y="21441"/>
                    </a:moveTo>
                    <a:lnTo>
                      <a:pt x="18686" y="14717"/>
                    </a:lnTo>
                    <a:lnTo>
                      <a:pt x="17373" y="16570"/>
                    </a:lnTo>
                    <a:lnTo>
                      <a:pt x="10525" y="11462"/>
                    </a:lnTo>
                    <a:cubicBezTo>
                      <a:pt x="10679" y="11250"/>
                      <a:pt x="10782" y="11012"/>
                      <a:pt x="10885" y="10747"/>
                    </a:cubicBezTo>
                    <a:lnTo>
                      <a:pt x="12353" y="6141"/>
                    </a:lnTo>
                    <a:cubicBezTo>
                      <a:pt x="12687" y="5109"/>
                      <a:pt x="12327" y="3970"/>
                      <a:pt x="11477" y="3335"/>
                    </a:cubicBezTo>
                    <a:lnTo>
                      <a:pt x="7667" y="476"/>
                    </a:lnTo>
                    <a:cubicBezTo>
                      <a:pt x="6817" y="-159"/>
                      <a:pt x="5659" y="-159"/>
                      <a:pt x="4809" y="476"/>
                    </a:cubicBezTo>
                    <a:lnTo>
                      <a:pt x="999" y="3335"/>
                    </a:lnTo>
                    <a:cubicBezTo>
                      <a:pt x="149" y="3970"/>
                      <a:pt x="-211" y="5109"/>
                      <a:pt x="124" y="6141"/>
                    </a:cubicBezTo>
                    <a:lnTo>
                      <a:pt x="1591" y="10747"/>
                    </a:lnTo>
                    <a:cubicBezTo>
                      <a:pt x="1926" y="11779"/>
                      <a:pt x="2853" y="12467"/>
                      <a:pt x="3908" y="12467"/>
                    </a:cubicBezTo>
                    <a:lnTo>
                      <a:pt x="7178" y="12467"/>
                    </a:lnTo>
                    <a:lnTo>
                      <a:pt x="15777" y="18900"/>
                    </a:lnTo>
                    <a:lnTo>
                      <a:pt x="14386" y="20859"/>
                    </a:lnTo>
                    <a:lnTo>
                      <a:pt x="21389" y="21441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57150" tIns="57150" rIns="57150" bIns="5715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500"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xmlns="" id="{97B4624A-FA92-A4A2-A09F-E4A973466CBE}"/>
                  </a:ext>
                </a:extLst>
              </p:cNvPr>
              <p:cNvSpPr/>
              <p:nvPr/>
            </p:nvSpPr>
            <p:spPr>
              <a:xfrm>
                <a:off x="3576512" y="2148624"/>
                <a:ext cx="2186355" cy="139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7" h="21600" extrusionOk="0">
                    <a:moveTo>
                      <a:pt x="15297" y="741"/>
                    </a:moveTo>
                    <a:lnTo>
                      <a:pt x="16458" y="3247"/>
                    </a:lnTo>
                    <a:lnTo>
                      <a:pt x="10427" y="10165"/>
                    </a:lnTo>
                    <a:cubicBezTo>
                      <a:pt x="10293" y="9882"/>
                      <a:pt x="10137" y="9635"/>
                      <a:pt x="9958" y="9424"/>
                    </a:cubicBezTo>
                    <a:lnTo>
                      <a:pt x="6652" y="5612"/>
                    </a:lnTo>
                    <a:cubicBezTo>
                      <a:pt x="5915" y="4765"/>
                      <a:pt x="4910" y="4765"/>
                      <a:pt x="4173" y="5612"/>
                    </a:cubicBezTo>
                    <a:lnTo>
                      <a:pt x="867" y="9424"/>
                    </a:lnTo>
                    <a:cubicBezTo>
                      <a:pt x="130" y="10271"/>
                      <a:pt x="-183" y="11788"/>
                      <a:pt x="107" y="13165"/>
                    </a:cubicBezTo>
                    <a:lnTo>
                      <a:pt x="1381" y="19306"/>
                    </a:lnTo>
                    <a:cubicBezTo>
                      <a:pt x="1671" y="20682"/>
                      <a:pt x="2475" y="21600"/>
                      <a:pt x="3391" y="21600"/>
                    </a:cubicBezTo>
                    <a:lnTo>
                      <a:pt x="7479" y="21600"/>
                    </a:lnTo>
                    <a:cubicBezTo>
                      <a:pt x="8394" y="21600"/>
                      <a:pt x="9199" y="20682"/>
                      <a:pt x="9489" y="19306"/>
                    </a:cubicBezTo>
                    <a:lnTo>
                      <a:pt x="10360" y="15035"/>
                    </a:lnTo>
                    <a:lnTo>
                      <a:pt x="17910" y="6353"/>
                    </a:lnTo>
                    <a:lnTo>
                      <a:pt x="19094" y="8965"/>
                    </a:lnTo>
                    <a:lnTo>
                      <a:pt x="21417" y="0"/>
                    </a:lnTo>
                    <a:lnTo>
                      <a:pt x="15297" y="74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57150" tIns="57150" rIns="57150" bIns="5715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500"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xmlns="" id="{3919F9FD-BB63-43E7-568F-7AF26F7B52BD}"/>
                  </a:ext>
                </a:extLst>
              </p:cNvPr>
              <p:cNvSpPr/>
              <p:nvPr/>
            </p:nvSpPr>
            <p:spPr>
              <a:xfrm>
                <a:off x="7110935" y="2467864"/>
                <a:ext cx="1504552" cy="2234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469" extrusionOk="0">
                    <a:moveTo>
                      <a:pt x="20080" y="2761"/>
                    </a:moveTo>
                    <a:lnTo>
                      <a:pt x="15295" y="395"/>
                    </a:lnTo>
                    <a:cubicBezTo>
                      <a:pt x="14228" y="-131"/>
                      <a:pt x="12772" y="-131"/>
                      <a:pt x="11705" y="395"/>
                    </a:cubicBezTo>
                    <a:lnTo>
                      <a:pt x="6920" y="2761"/>
                    </a:lnTo>
                    <a:cubicBezTo>
                      <a:pt x="5853" y="3286"/>
                      <a:pt x="5400" y="4228"/>
                      <a:pt x="5820" y="5083"/>
                    </a:cubicBezTo>
                    <a:lnTo>
                      <a:pt x="6952" y="7471"/>
                    </a:lnTo>
                    <a:lnTo>
                      <a:pt x="2749" y="16233"/>
                    </a:lnTo>
                    <a:lnTo>
                      <a:pt x="0" y="15620"/>
                    </a:lnTo>
                    <a:lnTo>
                      <a:pt x="2069" y="21469"/>
                    </a:lnTo>
                    <a:lnTo>
                      <a:pt x="8828" y="17570"/>
                    </a:lnTo>
                    <a:lnTo>
                      <a:pt x="6079" y="16956"/>
                    </a:lnTo>
                    <a:lnTo>
                      <a:pt x="9345" y="10143"/>
                    </a:lnTo>
                    <a:cubicBezTo>
                      <a:pt x="9701" y="10253"/>
                      <a:pt x="10121" y="10318"/>
                      <a:pt x="10509" y="10318"/>
                    </a:cubicBezTo>
                    <a:lnTo>
                      <a:pt x="16426" y="10318"/>
                    </a:lnTo>
                    <a:cubicBezTo>
                      <a:pt x="17752" y="10318"/>
                      <a:pt x="18916" y="9749"/>
                      <a:pt x="19337" y="8895"/>
                    </a:cubicBezTo>
                    <a:lnTo>
                      <a:pt x="21180" y="5083"/>
                    </a:lnTo>
                    <a:cubicBezTo>
                      <a:pt x="21600" y="4228"/>
                      <a:pt x="21147" y="3308"/>
                      <a:pt x="20080" y="276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57150" tIns="57150" rIns="57150" bIns="5715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500"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xmlns="" id="{761A6A3E-C699-84D5-5132-2B3743A48A83}"/>
                  </a:ext>
                </a:extLst>
              </p:cNvPr>
              <p:cNvSpPr/>
              <p:nvPr/>
            </p:nvSpPr>
            <p:spPr>
              <a:xfrm>
                <a:off x="5491940" y="4748134"/>
                <a:ext cx="2374323" cy="1076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0" h="21329" extrusionOk="0">
                    <a:moveTo>
                      <a:pt x="20632" y="5694"/>
                    </a:moveTo>
                    <a:lnTo>
                      <a:pt x="17585" y="814"/>
                    </a:lnTo>
                    <a:cubicBezTo>
                      <a:pt x="16905" y="-271"/>
                      <a:pt x="15979" y="-271"/>
                      <a:pt x="15299" y="814"/>
                    </a:cubicBezTo>
                    <a:lnTo>
                      <a:pt x="13116" y="4293"/>
                    </a:lnTo>
                    <a:lnTo>
                      <a:pt x="4818" y="4293"/>
                    </a:lnTo>
                    <a:lnTo>
                      <a:pt x="4818" y="271"/>
                    </a:lnTo>
                    <a:lnTo>
                      <a:pt x="0" y="6778"/>
                    </a:lnTo>
                    <a:lnTo>
                      <a:pt x="4818" y="13285"/>
                    </a:lnTo>
                    <a:lnTo>
                      <a:pt x="4818" y="9264"/>
                    </a:lnTo>
                    <a:lnTo>
                      <a:pt x="11449" y="9264"/>
                    </a:lnTo>
                    <a:cubicBezTo>
                      <a:pt x="11449" y="9670"/>
                      <a:pt x="11490" y="10122"/>
                      <a:pt x="11531" y="10529"/>
                    </a:cubicBezTo>
                    <a:lnTo>
                      <a:pt x="12705" y="18392"/>
                    </a:lnTo>
                    <a:cubicBezTo>
                      <a:pt x="12972" y="20154"/>
                      <a:pt x="13714" y="21329"/>
                      <a:pt x="14558" y="21329"/>
                    </a:cubicBezTo>
                    <a:lnTo>
                      <a:pt x="18326" y="21329"/>
                    </a:lnTo>
                    <a:cubicBezTo>
                      <a:pt x="19170" y="21329"/>
                      <a:pt x="19912" y="20154"/>
                      <a:pt x="20179" y="18392"/>
                    </a:cubicBezTo>
                    <a:lnTo>
                      <a:pt x="21353" y="10529"/>
                    </a:lnTo>
                    <a:cubicBezTo>
                      <a:pt x="21600" y="8721"/>
                      <a:pt x="21312" y="6778"/>
                      <a:pt x="20632" y="56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57150" tIns="57150" rIns="57150" bIns="5715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500"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xmlns="" id="{42E749EA-BD88-260E-8058-85C1FEAEA0A2}"/>
                  </a:ext>
                </a:extLst>
              </p:cNvPr>
              <p:cNvSpPr/>
              <p:nvPr/>
            </p:nvSpPr>
            <p:spPr>
              <a:xfrm>
                <a:off x="4329002" y="3516789"/>
                <a:ext cx="1107374" cy="2309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7" h="21600" extrusionOk="0">
                    <a:moveTo>
                      <a:pt x="19221" y="14244"/>
                    </a:moveTo>
                    <a:lnTo>
                      <a:pt x="14737" y="12623"/>
                    </a:lnTo>
                    <a:lnTo>
                      <a:pt x="9304" y="4393"/>
                    </a:lnTo>
                    <a:lnTo>
                      <a:pt x="13012" y="3795"/>
                    </a:lnTo>
                    <a:lnTo>
                      <a:pt x="4001" y="0"/>
                    </a:lnTo>
                    <a:lnTo>
                      <a:pt x="1242" y="5693"/>
                    </a:lnTo>
                    <a:lnTo>
                      <a:pt x="4864" y="5117"/>
                    </a:lnTo>
                    <a:lnTo>
                      <a:pt x="9175" y="11664"/>
                    </a:lnTo>
                    <a:cubicBezTo>
                      <a:pt x="8787" y="11728"/>
                      <a:pt x="8399" y="11813"/>
                      <a:pt x="8054" y="11941"/>
                    </a:cubicBezTo>
                    <a:lnTo>
                      <a:pt x="1673" y="14244"/>
                    </a:lnTo>
                    <a:cubicBezTo>
                      <a:pt x="251" y="14755"/>
                      <a:pt x="-353" y="15672"/>
                      <a:pt x="207" y="16504"/>
                    </a:cubicBezTo>
                    <a:lnTo>
                      <a:pt x="2665" y="20214"/>
                    </a:lnTo>
                    <a:cubicBezTo>
                      <a:pt x="3225" y="21046"/>
                      <a:pt x="4778" y="21600"/>
                      <a:pt x="6545" y="21600"/>
                    </a:cubicBezTo>
                    <a:lnTo>
                      <a:pt x="14435" y="21600"/>
                    </a:lnTo>
                    <a:cubicBezTo>
                      <a:pt x="16203" y="21600"/>
                      <a:pt x="17755" y="21046"/>
                      <a:pt x="18315" y="20214"/>
                    </a:cubicBezTo>
                    <a:lnTo>
                      <a:pt x="20773" y="16504"/>
                    </a:lnTo>
                    <a:cubicBezTo>
                      <a:pt x="21247" y="15672"/>
                      <a:pt x="20687" y="14755"/>
                      <a:pt x="19221" y="1424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57150" tIns="57150" rIns="57150" bIns="5715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5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128064C-C253-630D-83AE-EB0CACF12141}"/>
                  </a:ext>
                </a:extLst>
              </p:cNvPr>
              <p:cNvSpPr txBox="1"/>
              <p:nvPr/>
            </p:nvSpPr>
            <p:spPr>
              <a:xfrm>
                <a:off x="4993453" y="2857442"/>
                <a:ext cx="2116133" cy="179744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ru-RU" sz="2100" b="1" noProof="1"/>
                  <a:t>Сохтори мониторинг ва баҳодиҳӣ дар доираи Стратегияи ҳифзи солимии аҳолии Ҷумҳурии Тоҷикистон барои давраи то соли 2030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A6FC72E3-5A4E-F473-AD78-40E370A7E4B6}"/>
                  </a:ext>
                </a:extLst>
              </p:cNvPr>
              <p:cNvSpPr txBox="1"/>
              <p:nvPr/>
            </p:nvSpPr>
            <p:spPr>
              <a:xfrm>
                <a:off x="7921827" y="4651990"/>
                <a:ext cx="4090218" cy="130402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ru-RU" sz="2100" b="1" noProof="1">
                    <a:solidFill>
                      <a:schemeClr val="accent3">
                        <a:lumMod val="75000"/>
                      </a:schemeClr>
                    </a:solidFill>
                    <a:latin typeface="Times New Roman Tj" pitchFamily="18" charset="-52"/>
                  </a:rPr>
                  <a:t>Гурӯҳҳои кории техникӣ (коршиносони миллӣ ва шарикон оид ба рушд) механизми мониторинг ва баҳодиҳӣ ва нишондиҳандаҳои миллиро таҳия карда истодаанд, аз моҳи ноябри соли 2023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C140A4C1-3A5E-33D3-5046-0DA8B6AC1B53}"/>
                  </a:ext>
                </a:extLst>
              </p:cNvPr>
              <p:cNvSpPr txBox="1"/>
              <p:nvPr/>
            </p:nvSpPr>
            <p:spPr>
              <a:xfrm>
                <a:off x="924231" y="5232223"/>
                <a:ext cx="3345942" cy="81061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ru-RU" sz="2100" b="1" noProof="1">
                    <a:solidFill>
                      <a:schemeClr val="accent6">
                        <a:lumMod val="75000"/>
                      </a:schemeClr>
                    </a:solidFill>
                    <a:latin typeface="Times New Roman Tj" pitchFamily="18" charset="-52"/>
                  </a:rPr>
                  <a:t>Сохтори натиҷаҳои мониторинг ва баҳодиҳӣ, нишондиҳандаҳои миллӣ то 1 июни соли 2024 таҳия гардиданд </a:t>
                </a:r>
                <a:endParaRPr lang="en-US" sz="2100" b="1" noProof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14E20E50-4261-2383-8BB6-0D9F2AC30545}"/>
                  </a:ext>
                </a:extLst>
              </p:cNvPr>
              <p:cNvSpPr txBox="1"/>
              <p:nvPr/>
            </p:nvSpPr>
            <p:spPr>
              <a:xfrm>
                <a:off x="8672491" y="2724781"/>
                <a:ext cx="3416913" cy="155073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ru-RU" sz="2100" b="1" noProof="1">
                    <a:solidFill>
                      <a:schemeClr val="accent5"/>
                    </a:solidFill>
                    <a:latin typeface="Times New Roman Tj" pitchFamily="18" charset="-52"/>
                  </a:rPr>
                  <a:t>Фармоиши ВТҲИА аз июли соли 2023, №489,  Оид ба Шӯрои ҳамоҳангсози байниидоравии амалисозии  Стратегияи ҳифзи солимии аҳолии Ҷумҳурии Тоҷикистон барои давраи то соли 2030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176A11CF-3FC7-64EA-B089-51A2084AE804}"/>
                  </a:ext>
                </a:extLst>
              </p:cNvPr>
              <p:cNvSpPr txBox="1"/>
              <p:nvPr/>
            </p:nvSpPr>
            <p:spPr>
              <a:xfrm>
                <a:off x="442452" y="2333387"/>
                <a:ext cx="3062952" cy="130402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ru-RU" sz="2100" b="1" noProof="1">
                    <a:solidFill>
                      <a:schemeClr val="accent1"/>
                    </a:solidFill>
                    <a:latin typeface="Times New Roman Tj" pitchFamily="18" charset="-52"/>
                  </a:rPr>
                  <a:t>Дастовардҳои соҳавӣ мунтазам назорат карда мешаванд, ки ба идоракунии раванди пешравиҳо дар соҳаи тандурустӣ имкон медиҳад</a:t>
                </a:r>
              </a:p>
            </p:txBody>
          </p:sp>
          <p:pic>
            <p:nvPicPr>
              <p:cNvPr id="65" name="Рисунок 64" descr="Договор (справа налево)">
                <a:extLst>
                  <a:ext uri="{FF2B5EF4-FFF2-40B4-BE49-F238E27FC236}">
                    <a16:creationId xmlns:a16="http://schemas.microsoft.com/office/drawing/2014/main" xmlns="" id="{71A5E1EF-1980-388D-DF73-4048D6D5F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7179" y="2631480"/>
                <a:ext cx="728783" cy="728783"/>
              </a:xfrm>
              <a:prstGeom prst="rect">
                <a:avLst/>
              </a:prstGeom>
            </p:spPr>
          </p:pic>
          <p:pic>
            <p:nvPicPr>
              <p:cNvPr id="66" name="Рисунок 65" descr="Подключения">
                <a:extLst>
                  <a:ext uri="{FF2B5EF4-FFF2-40B4-BE49-F238E27FC236}">
                    <a16:creationId xmlns:a16="http://schemas.microsoft.com/office/drawing/2014/main" xmlns="" id="{50926D8C-983E-CAD8-8DF4-CC987D15D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322" y="489065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7" name="Рисунок 66" descr="Контрольный список">
                <a:extLst>
                  <a:ext uri="{FF2B5EF4-FFF2-40B4-BE49-F238E27FC236}">
                    <a16:creationId xmlns:a16="http://schemas.microsoft.com/office/drawing/2014/main" xmlns="" id="{5FC2AFCC-CB97-8EBE-3536-EF03DCF00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1885" y="1186629"/>
                <a:ext cx="768176" cy="768176"/>
              </a:xfrm>
              <a:prstGeom prst="rect">
                <a:avLst/>
              </a:prstGeom>
            </p:spPr>
          </p:pic>
          <p:pic>
            <p:nvPicPr>
              <p:cNvPr id="68" name="Рисунок 67" descr="Тенденция к повышению">
                <a:extLst>
                  <a:ext uri="{FF2B5EF4-FFF2-40B4-BE49-F238E27FC236}">
                    <a16:creationId xmlns:a16="http://schemas.microsoft.com/office/drawing/2014/main" xmlns="" id="{A32ECB1B-375C-43F9-4BE4-51D96F403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9324" y="259509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9" name="Рисунок 68" descr="Глаз">
                <a:extLst>
                  <a:ext uri="{FF2B5EF4-FFF2-40B4-BE49-F238E27FC236}">
                    <a16:creationId xmlns:a16="http://schemas.microsoft.com/office/drawing/2014/main" xmlns="" id="{8379E64C-FF41-D493-3DAC-F2AE99C91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3857" y="4886563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29" name="Номер слайда 11">
            <a:extLst>
              <a:ext uri="{FF2B5EF4-FFF2-40B4-BE49-F238E27FC236}">
                <a16:creationId xmlns:a16="http://schemas.microsoft.com/office/drawing/2014/main" xmlns="" id="{28826E3B-D2C8-4C81-B07E-B2A568E70A25}"/>
              </a:ext>
            </a:extLst>
          </p:cNvPr>
          <p:cNvSpPr txBox="1">
            <a:spLocks/>
          </p:cNvSpPr>
          <p:nvPr/>
        </p:nvSpPr>
        <p:spPr>
          <a:xfrm>
            <a:off x="13914121" y="9522827"/>
            <a:ext cx="410717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30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279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tg-Cyrl-TJ" sz="80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Ба диқататон ташаккур!</a:t>
            </a:r>
            <a:endParaRPr lang="en-US" sz="8000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00933" y="1334424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00934" y="893581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B4088633-6984-29CA-6203-8BF319CD5E67}"/>
              </a:ext>
            </a:extLst>
          </p:cNvPr>
          <p:cNvGrpSpPr/>
          <p:nvPr/>
        </p:nvGrpSpPr>
        <p:grpSpPr>
          <a:xfrm>
            <a:off x="10439400" y="-266700"/>
            <a:ext cx="9191835" cy="1831898"/>
            <a:chOff x="0" y="0"/>
            <a:chExt cx="12255781" cy="2442530"/>
          </a:xfrm>
        </p:grpSpPr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xmlns="" id="{FA14756C-93CF-548C-F364-81639512D178}"/>
                </a:ext>
              </a:extLst>
            </p:cNvPr>
            <p:cNvGrpSpPr/>
            <p:nvPr/>
          </p:nvGrpSpPr>
          <p:grpSpPr>
            <a:xfrm rot="-10800000">
              <a:off x="3125299" y="0"/>
              <a:ext cx="9130482" cy="2340932"/>
              <a:chOff x="0" y="0"/>
              <a:chExt cx="1018751" cy="261194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xmlns="" id="{E7B33D9C-3629-0D5D-9FCD-E50F5A6AF983}"/>
                  </a:ext>
                </a:extLst>
              </p:cNvPr>
              <p:cNvSpPr/>
              <p:nvPr/>
            </p:nvSpPr>
            <p:spPr>
              <a:xfrm>
                <a:off x="0" y="0"/>
                <a:ext cx="1018751" cy="261194"/>
              </a:xfrm>
              <a:custGeom>
                <a:avLst/>
                <a:gdLst/>
                <a:ahLst/>
                <a:cxnLst/>
                <a:rect l="l" t="t" r="r" b="b"/>
                <a:pathLst>
                  <a:path w="1018751" h="261194">
                    <a:moveTo>
                      <a:pt x="203200" y="0"/>
                    </a:moveTo>
                    <a:lnTo>
                      <a:pt x="1018751" y="0"/>
                    </a:lnTo>
                    <a:lnTo>
                      <a:pt x="815551" y="261194"/>
                    </a:lnTo>
                    <a:lnTo>
                      <a:pt x="0" y="26119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xmlns="" id="{13C97490-75A5-6774-A611-53B1FCBF0104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815551" cy="3088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4"/>
                  </a:lnSpc>
                </a:pPr>
                <a:endParaRPr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A2165A07-AC4F-5CD3-185E-43600C7B802D}"/>
                </a:ext>
              </a:extLst>
            </p:cNvPr>
            <p:cNvSpPr/>
            <p:nvPr/>
          </p:nvSpPr>
          <p:spPr>
            <a:xfrm>
              <a:off x="7854773" y="491355"/>
              <a:ext cx="1845662" cy="1798776"/>
            </a:xfrm>
            <a:custGeom>
              <a:avLst/>
              <a:gdLst/>
              <a:ahLst/>
              <a:cxnLst/>
              <a:rect l="l" t="t" r="r" b="b"/>
              <a:pathLst>
                <a:path w="1845662" h="1798776">
                  <a:moveTo>
                    <a:pt x="0" y="0"/>
                  </a:moveTo>
                  <a:lnTo>
                    <a:pt x="1845663" y="0"/>
                  </a:lnTo>
                  <a:lnTo>
                    <a:pt x="1845663" y="1798777"/>
                  </a:lnTo>
                  <a:lnTo>
                    <a:pt x="0" y="1798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6" b="-106"/>
              </a:stretch>
            </a:blipFill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77901C12-F855-5725-7CE3-F38F25E94E49}"/>
                </a:ext>
              </a:extLst>
            </p:cNvPr>
            <p:cNvSpPr/>
            <p:nvPr/>
          </p:nvSpPr>
          <p:spPr>
            <a:xfrm>
              <a:off x="4702887" y="491355"/>
              <a:ext cx="2489918" cy="1798776"/>
            </a:xfrm>
            <a:custGeom>
              <a:avLst/>
              <a:gdLst/>
              <a:ahLst/>
              <a:cxnLst/>
              <a:rect l="l" t="t" r="r" b="b"/>
              <a:pathLst>
                <a:path w="2489918" h="1798776">
                  <a:moveTo>
                    <a:pt x="0" y="0"/>
                  </a:moveTo>
                  <a:lnTo>
                    <a:pt x="2489918" y="0"/>
                  </a:lnTo>
                  <a:lnTo>
                    <a:pt x="2489918" y="1798777"/>
                  </a:lnTo>
                  <a:lnTo>
                    <a:pt x="0" y="1798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06" b="-106"/>
              </a:stretch>
            </a:blipFill>
          </p:spPr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xmlns="" id="{FDCB2CC8-023D-7091-2BC5-96BC80C8F343}"/>
                </a:ext>
              </a:extLst>
            </p:cNvPr>
            <p:cNvSpPr/>
            <p:nvPr/>
          </p:nvSpPr>
          <p:spPr>
            <a:xfrm>
              <a:off x="246" y="2340931"/>
              <a:ext cx="10481506" cy="50800"/>
            </a:xfrm>
            <a:prstGeom prst="line">
              <a:avLst/>
            </a:prstGeom>
            <a:ln w="101600" cap="flat">
              <a:solidFill>
                <a:srgbClr val="0F466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F915BD-D8E7-3205-DA8C-248075A6D3B7}"/>
              </a:ext>
            </a:extLst>
          </p:cNvPr>
          <p:cNvGrpSpPr/>
          <p:nvPr/>
        </p:nvGrpSpPr>
        <p:grpSpPr>
          <a:xfrm>
            <a:off x="-2438400" y="9029700"/>
            <a:ext cx="10401695" cy="1822321"/>
            <a:chOff x="-2362200" y="9191371"/>
            <a:chExt cx="10401695" cy="1822321"/>
          </a:xfrm>
        </p:grpSpPr>
        <p:sp>
          <p:nvSpPr>
            <p:cNvPr id="20" name="AutoShape 17">
              <a:extLst>
                <a:ext uri="{FF2B5EF4-FFF2-40B4-BE49-F238E27FC236}">
                  <a16:creationId xmlns:a16="http://schemas.microsoft.com/office/drawing/2014/main" xmlns="" id="{3CA8A16F-00D9-98DE-6470-D33CE5478488}"/>
                </a:ext>
              </a:extLst>
            </p:cNvPr>
            <p:cNvSpPr/>
            <p:nvPr/>
          </p:nvSpPr>
          <p:spPr>
            <a:xfrm>
              <a:off x="-914400" y="9191371"/>
              <a:ext cx="8953895" cy="31066"/>
            </a:xfrm>
            <a:prstGeom prst="line">
              <a:avLst/>
            </a:prstGeom>
            <a:ln w="101600" cap="flat">
              <a:solidFill>
                <a:srgbClr val="0F4662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xmlns="" id="{A46236B0-6D73-87DD-B72E-0E1AC9CB9C25}"/>
                </a:ext>
              </a:extLst>
            </p:cNvPr>
            <p:cNvGrpSpPr/>
            <p:nvPr/>
          </p:nvGrpSpPr>
          <p:grpSpPr>
            <a:xfrm rot="10800000">
              <a:off x="-2362200" y="9280457"/>
              <a:ext cx="10172059" cy="1733235"/>
              <a:chOff x="0" y="0"/>
              <a:chExt cx="1513289" cy="257852"/>
            </a:xfrm>
          </p:grpSpPr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xmlns="" id="{519A808B-7BD7-E510-F5C4-AC360AFDA30C}"/>
                  </a:ext>
                </a:extLst>
              </p:cNvPr>
              <p:cNvSpPr/>
              <p:nvPr/>
            </p:nvSpPr>
            <p:spPr>
              <a:xfrm>
                <a:off x="0" y="0"/>
                <a:ext cx="1513289" cy="257852"/>
              </a:xfrm>
              <a:custGeom>
                <a:avLst/>
                <a:gdLst/>
                <a:ahLst/>
                <a:cxnLst/>
                <a:rect l="l" t="t" r="r" b="b"/>
                <a:pathLst>
                  <a:path w="1513289" h="257852">
                    <a:moveTo>
                      <a:pt x="203200" y="0"/>
                    </a:moveTo>
                    <a:lnTo>
                      <a:pt x="1513289" y="0"/>
                    </a:lnTo>
                    <a:lnTo>
                      <a:pt x="1310089" y="257852"/>
                    </a:lnTo>
                    <a:lnTo>
                      <a:pt x="0" y="257852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TextBox 20">
                <a:extLst>
                  <a:ext uri="{FF2B5EF4-FFF2-40B4-BE49-F238E27FC236}">
                    <a16:creationId xmlns:a16="http://schemas.microsoft.com/office/drawing/2014/main" xmlns="" id="{B45C1F75-CD61-7FA5-A036-AAE7E4364A13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1310089" cy="3054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4"/>
                  </a:lnSpc>
                </a:pPr>
                <a:endParaRPr/>
              </a:p>
            </p:txBody>
          </p:sp>
        </p:grp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08B8C36B-6875-5CAF-781C-D9D67EC36533}"/>
                </a:ext>
              </a:extLst>
            </p:cNvPr>
            <p:cNvSpPr/>
            <p:nvPr/>
          </p:nvSpPr>
          <p:spPr>
            <a:xfrm>
              <a:off x="4107984" y="9320973"/>
              <a:ext cx="2193496" cy="740904"/>
            </a:xfrm>
            <a:custGeom>
              <a:avLst/>
              <a:gdLst/>
              <a:ahLst/>
              <a:cxnLst/>
              <a:rect l="l" t="t" r="r" b="b"/>
              <a:pathLst>
                <a:path w="2924662" h="987872">
                  <a:moveTo>
                    <a:pt x="0" y="0"/>
                  </a:moveTo>
                  <a:lnTo>
                    <a:pt x="2924662" y="0"/>
                  </a:lnTo>
                  <a:lnTo>
                    <a:pt x="2924662" y="987872"/>
                  </a:lnTo>
                  <a:lnTo>
                    <a:pt x="0" y="987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99" t="-11105" r="-6521" b="-9324"/>
              </a:stretch>
            </a:blipFill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461CF97A-D494-9B2C-B3C0-601D9CECA563}"/>
                </a:ext>
              </a:extLst>
            </p:cNvPr>
            <p:cNvSpPr/>
            <p:nvPr/>
          </p:nvSpPr>
          <p:spPr>
            <a:xfrm>
              <a:off x="2403466" y="9322389"/>
              <a:ext cx="1511554" cy="738072"/>
            </a:xfrm>
            <a:custGeom>
              <a:avLst/>
              <a:gdLst/>
              <a:ahLst/>
              <a:cxnLst/>
              <a:rect l="l" t="t" r="r" b="b"/>
              <a:pathLst>
                <a:path w="2015406" h="984096">
                  <a:moveTo>
                    <a:pt x="0" y="0"/>
                  </a:moveTo>
                  <a:lnTo>
                    <a:pt x="2015406" y="0"/>
                  </a:lnTo>
                  <a:lnTo>
                    <a:pt x="2015406" y="984096"/>
                  </a:lnTo>
                  <a:lnTo>
                    <a:pt x="0" y="984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588" t="-8332" r="-2034" b="-8710"/>
              </a:stretch>
            </a:blipFill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402A8D67-3AD0-B87D-3FB6-1FC0EA7F81A2}"/>
                </a:ext>
              </a:extLst>
            </p:cNvPr>
            <p:cNvSpPr/>
            <p:nvPr/>
          </p:nvSpPr>
          <p:spPr>
            <a:xfrm>
              <a:off x="6494445" y="9307294"/>
              <a:ext cx="764266" cy="768263"/>
            </a:xfrm>
            <a:custGeom>
              <a:avLst/>
              <a:gdLst/>
              <a:ahLst/>
              <a:cxnLst/>
              <a:rect l="l" t="t" r="r" b="b"/>
              <a:pathLst>
                <a:path w="1019021" h="1024351">
                  <a:moveTo>
                    <a:pt x="0" y="0"/>
                  </a:moveTo>
                  <a:lnTo>
                    <a:pt x="1019021" y="0"/>
                  </a:lnTo>
                  <a:lnTo>
                    <a:pt x="1019021" y="1024351"/>
                  </a:lnTo>
                  <a:lnTo>
                    <a:pt x="0" y="10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364" t="-7213" r="-6955" b="-6511"/>
              </a:stretch>
            </a:blipFill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2952149D-5A7E-9B68-262B-8EBF224A551C}"/>
                </a:ext>
              </a:extLst>
            </p:cNvPr>
            <p:cNvSpPr/>
            <p:nvPr/>
          </p:nvSpPr>
          <p:spPr>
            <a:xfrm>
              <a:off x="447670" y="9307294"/>
              <a:ext cx="845769" cy="768263"/>
            </a:xfrm>
            <a:custGeom>
              <a:avLst/>
              <a:gdLst/>
              <a:ahLst/>
              <a:cxnLst/>
              <a:rect l="l" t="t" r="r" b="b"/>
              <a:pathLst>
                <a:path w="1127692" h="1024351">
                  <a:moveTo>
                    <a:pt x="0" y="0"/>
                  </a:moveTo>
                  <a:lnTo>
                    <a:pt x="1127692" y="0"/>
                  </a:lnTo>
                  <a:lnTo>
                    <a:pt x="1127692" y="1024351"/>
                  </a:lnTo>
                  <a:lnTo>
                    <a:pt x="0" y="10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223" t="-6825" b="-8309"/>
              </a:stretch>
            </a:blipFill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7E695655-5139-527B-BDCE-371D7404CC9E}"/>
                </a:ext>
              </a:extLst>
            </p:cNvPr>
            <p:cNvSpPr/>
            <p:nvPr/>
          </p:nvSpPr>
          <p:spPr>
            <a:xfrm>
              <a:off x="1486401" y="9337822"/>
              <a:ext cx="724100" cy="707204"/>
            </a:xfrm>
            <a:custGeom>
              <a:avLst/>
              <a:gdLst/>
              <a:ahLst/>
              <a:cxnLst/>
              <a:rect l="l" t="t" r="r" b="b"/>
              <a:pathLst>
                <a:path w="965467" h="942939">
                  <a:moveTo>
                    <a:pt x="0" y="0"/>
                  </a:moveTo>
                  <a:lnTo>
                    <a:pt x="965467" y="0"/>
                  </a:lnTo>
                  <a:lnTo>
                    <a:pt x="965467" y="942940"/>
                  </a:lnTo>
                  <a:lnTo>
                    <a:pt x="0" y="94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E14F10-AC42-4F26-90F1-61C3E267177A}"/>
              </a:ext>
            </a:extLst>
          </p:cNvPr>
          <p:cNvSpPr txBox="1"/>
          <p:nvPr/>
        </p:nvSpPr>
        <p:spPr>
          <a:xfrm>
            <a:off x="10435590" y="8466772"/>
            <a:ext cx="6557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hlinkClick r:id="rId9"/>
              </a:rPr>
              <a:t>www.moh.tj</a:t>
            </a:r>
            <a:r>
              <a:rPr lang="de-DE" sz="9000" b="1" dirty="0"/>
              <a:t>    </a:t>
            </a:r>
            <a:endParaRPr lang="ru-RU" sz="9000" b="1" dirty="0"/>
          </a:p>
        </p:txBody>
      </p:sp>
    </p:spTree>
    <p:extLst>
      <p:ext uri="{BB962C8B-B14F-4D97-AF65-F5344CB8AC3E}">
        <p14:creationId xmlns:p14="http://schemas.microsoft.com/office/powerpoint/2010/main" val="3995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2164020-6025-49C7-8144-BFA7EBA6A388}"/>
              </a:ext>
            </a:extLst>
          </p:cNvPr>
          <p:cNvGrpSpPr/>
          <p:nvPr/>
        </p:nvGrpSpPr>
        <p:grpSpPr>
          <a:xfrm>
            <a:off x="718456" y="327734"/>
            <a:ext cx="16655144" cy="9600039"/>
            <a:chOff x="201706" y="0"/>
            <a:chExt cx="12031501" cy="6913636"/>
          </a:xfrm>
        </p:grpSpPr>
        <p:cxnSp>
          <p:nvCxnSpPr>
            <p:cNvPr id="5" name="Straight Connector 86" descr="line connector">
              <a:extLst>
                <a:ext uri="{FF2B5EF4-FFF2-40B4-BE49-F238E27FC236}">
                  <a16:creationId xmlns:a16="http://schemas.microsoft.com/office/drawing/2014/main" xmlns="" id="{B05DE838-AEAB-4850-A487-D0B3BFBF26D2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>
              <a:off x="1743679" y="2108767"/>
              <a:ext cx="1810566" cy="26855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82" descr="line connector">
              <a:extLst>
                <a:ext uri="{FF2B5EF4-FFF2-40B4-BE49-F238E27FC236}">
                  <a16:creationId xmlns:a16="http://schemas.microsoft.com/office/drawing/2014/main" xmlns="" id="{CE7F8274-4F49-4858-A064-501815A79788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2368118" y="4901660"/>
              <a:ext cx="1762245" cy="9466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4" descr="line connector">
              <a:extLst>
                <a:ext uri="{FF2B5EF4-FFF2-40B4-BE49-F238E27FC236}">
                  <a16:creationId xmlns:a16="http://schemas.microsoft.com/office/drawing/2014/main" xmlns="" id="{33A26D22-2175-4B5B-A2C8-982C0B6CF0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4210" y="2895279"/>
              <a:ext cx="714936" cy="65974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67" descr="line connector">
              <a:extLst>
                <a:ext uri="{FF2B5EF4-FFF2-40B4-BE49-F238E27FC236}">
                  <a16:creationId xmlns:a16="http://schemas.microsoft.com/office/drawing/2014/main" xmlns="" id="{4FD310AB-8D96-46FC-AAA3-649665FC64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2372" y="2772058"/>
              <a:ext cx="2503715" cy="94040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69" descr="line connector">
              <a:extLst>
                <a:ext uri="{FF2B5EF4-FFF2-40B4-BE49-F238E27FC236}">
                  <a16:creationId xmlns:a16="http://schemas.microsoft.com/office/drawing/2014/main" xmlns="" id="{C30742AC-4DE4-4813-BE74-9B4AE25497DC}"/>
                </a:ext>
              </a:extLst>
            </p:cNvPr>
            <p:cNvCxnSpPr>
              <a:cxnSpLocks/>
              <a:stCxn id="30" idx="2"/>
              <a:endCxn id="33" idx="6"/>
            </p:cNvCxnSpPr>
            <p:nvPr/>
          </p:nvCxnSpPr>
          <p:spPr>
            <a:xfrm flipH="1" flipV="1">
              <a:off x="8073203" y="2391607"/>
              <a:ext cx="716963" cy="2077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71" descr="line connector">
              <a:extLst>
                <a:ext uri="{FF2B5EF4-FFF2-40B4-BE49-F238E27FC236}">
                  <a16:creationId xmlns:a16="http://schemas.microsoft.com/office/drawing/2014/main" xmlns="" id="{D41D4A00-1271-4B2C-9534-5F8791795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2709" y="1124254"/>
              <a:ext cx="2223470" cy="124884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6" descr="line connector">
              <a:extLst>
                <a:ext uri="{FF2B5EF4-FFF2-40B4-BE49-F238E27FC236}">
                  <a16:creationId xmlns:a16="http://schemas.microsoft.com/office/drawing/2014/main" xmlns="" id="{5C824B20-1A29-4C15-A547-6890F4537D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5858" y="2629092"/>
              <a:ext cx="885014" cy="77829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7" descr="line connector">
              <a:extLst>
                <a:ext uri="{FF2B5EF4-FFF2-40B4-BE49-F238E27FC236}">
                  <a16:creationId xmlns:a16="http://schemas.microsoft.com/office/drawing/2014/main" xmlns="" id="{4264C4CB-A8CE-478B-993F-1EB84ED68C5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5173114" y="3881639"/>
              <a:ext cx="1040888" cy="70495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8" descr="line connector">
              <a:extLst>
                <a:ext uri="{FF2B5EF4-FFF2-40B4-BE49-F238E27FC236}">
                  <a16:creationId xmlns:a16="http://schemas.microsoft.com/office/drawing/2014/main" xmlns="" id="{6286B4EE-5C2D-499F-82DB-683142014F67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6214002" y="3881639"/>
              <a:ext cx="797780" cy="93449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9" descr="line connector">
              <a:extLst>
                <a:ext uri="{FF2B5EF4-FFF2-40B4-BE49-F238E27FC236}">
                  <a16:creationId xmlns:a16="http://schemas.microsoft.com/office/drawing/2014/main" xmlns="" id="{C5DE0271-4BCB-40FA-86B4-CD27FE362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4002" y="2601368"/>
              <a:ext cx="920188" cy="80602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0" descr="line connector">
              <a:extLst>
                <a:ext uri="{FF2B5EF4-FFF2-40B4-BE49-F238E27FC236}">
                  <a16:creationId xmlns:a16="http://schemas.microsoft.com/office/drawing/2014/main" xmlns="" id="{2C429BC1-9AE6-4C60-9241-1B26DCB9C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5175" y="5113041"/>
              <a:ext cx="1016848" cy="59740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1" descr="line connector">
              <a:extLst>
                <a:ext uri="{FF2B5EF4-FFF2-40B4-BE49-F238E27FC236}">
                  <a16:creationId xmlns:a16="http://schemas.microsoft.com/office/drawing/2014/main" xmlns="" id="{2901175F-02FE-489E-A0E3-5C32507C401B}"/>
                </a:ext>
              </a:extLst>
            </p:cNvPr>
            <p:cNvCxnSpPr>
              <a:cxnSpLocks/>
            </p:cNvCxnSpPr>
            <p:nvPr/>
          </p:nvCxnSpPr>
          <p:spPr>
            <a:xfrm>
              <a:off x="3810687" y="4427529"/>
              <a:ext cx="601823" cy="42638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2" descr="line connector">
              <a:extLst>
                <a:ext uri="{FF2B5EF4-FFF2-40B4-BE49-F238E27FC236}">
                  <a16:creationId xmlns:a16="http://schemas.microsoft.com/office/drawing/2014/main" xmlns="" id="{5E594619-DE7D-4580-826B-FD01AB8158FC}"/>
                </a:ext>
              </a:extLst>
            </p:cNvPr>
            <p:cNvCxnSpPr>
              <a:cxnSpLocks/>
            </p:cNvCxnSpPr>
            <p:nvPr/>
          </p:nvCxnSpPr>
          <p:spPr>
            <a:xfrm>
              <a:off x="3773841" y="1892000"/>
              <a:ext cx="553653" cy="40747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3" descr="line connector">
              <a:extLst>
                <a:ext uri="{FF2B5EF4-FFF2-40B4-BE49-F238E27FC236}">
                  <a16:creationId xmlns:a16="http://schemas.microsoft.com/office/drawing/2014/main" xmlns="" id="{39D87DFA-689C-415D-9C92-61F9DB548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9414" y="2639801"/>
              <a:ext cx="1759770" cy="51541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4" descr="line connector">
              <a:extLst>
                <a:ext uri="{FF2B5EF4-FFF2-40B4-BE49-F238E27FC236}">
                  <a16:creationId xmlns:a16="http://schemas.microsoft.com/office/drawing/2014/main" xmlns="" id="{F03CDDFA-0F05-46A1-9446-F0D57B974C13}"/>
                </a:ext>
              </a:extLst>
            </p:cNvPr>
            <p:cNvCxnSpPr>
              <a:cxnSpLocks/>
              <a:stCxn id="31" idx="3"/>
              <a:endCxn id="33" idx="7"/>
            </p:cNvCxnSpPr>
            <p:nvPr/>
          </p:nvCxnSpPr>
          <p:spPr>
            <a:xfrm flipH="1">
              <a:off x="7796663" y="1497504"/>
              <a:ext cx="549117" cy="34142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6" descr="line connector">
              <a:extLst>
                <a:ext uri="{FF2B5EF4-FFF2-40B4-BE49-F238E27FC236}">
                  <a16:creationId xmlns:a16="http://schemas.microsoft.com/office/drawing/2014/main" xmlns="" id="{DE4296F7-7DC1-4DE1-838C-65FFEDC6949D}"/>
                </a:ext>
              </a:extLst>
            </p:cNvPr>
            <p:cNvCxnSpPr>
              <a:cxnSpLocks/>
              <a:stCxn id="28" idx="2"/>
              <a:endCxn id="34" idx="6"/>
            </p:cNvCxnSpPr>
            <p:nvPr/>
          </p:nvCxnSpPr>
          <p:spPr>
            <a:xfrm flipH="1" flipV="1">
              <a:off x="8218554" y="5116997"/>
              <a:ext cx="1059918" cy="3697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17" descr="line connector">
              <a:extLst>
                <a:ext uri="{FF2B5EF4-FFF2-40B4-BE49-F238E27FC236}">
                  <a16:creationId xmlns:a16="http://schemas.microsoft.com/office/drawing/2014/main" xmlns="" id="{374E1229-B0CC-4831-9919-A0C8B584D7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2337" y="5642837"/>
              <a:ext cx="651560" cy="36544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0" descr="oval shape">
              <a:extLst>
                <a:ext uri="{FF2B5EF4-FFF2-40B4-BE49-F238E27FC236}">
                  <a16:creationId xmlns:a16="http://schemas.microsoft.com/office/drawing/2014/main" xmlns="" id="{095451E7-9373-45CE-8FDE-A9D8F74A6D05}"/>
                </a:ext>
              </a:extLst>
            </p:cNvPr>
            <p:cNvSpPr/>
            <p:nvPr/>
          </p:nvSpPr>
          <p:spPr>
            <a:xfrm>
              <a:off x="5357070" y="2897097"/>
              <a:ext cx="1630734" cy="163073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495AFD0-D6BE-4A83-A9F7-7D53DE6A7DC5}"/>
                </a:ext>
              </a:extLst>
            </p:cNvPr>
            <p:cNvSpPr txBox="1"/>
            <p:nvPr/>
          </p:nvSpPr>
          <p:spPr>
            <a:xfrm>
              <a:off x="5269836" y="3416172"/>
              <a:ext cx="1888332" cy="46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3600" b="1" dirty="0">
                  <a:solidFill>
                    <a:schemeClr val="bg1"/>
                  </a:solidFill>
                </a:rPr>
                <a:t>ВАЗИФАҲО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4" descr="oval shape">
              <a:extLst>
                <a:ext uri="{FF2B5EF4-FFF2-40B4-BE49-F238E27FC236}">
                  <a16:creationId xmlns:a16="http://schemas.microsoft.com/office/drawing/2014/main" xmlns="" id="{ABC5727D-B058-4CA1-9AE6-52654DEA0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706" y="941295"/>
              <a:ext cx="1846595" cy="16755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Таҳияи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намунаи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ҳамгироии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хадамоти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ёрии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таъҷилии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тиббӣ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5" descr="oval shape">
              <a:extLst>
                <a:ext uri="{FF2B5EF4-FFF2-40B4-BE49-F238E27FC236}">
                  <a16:creationId xmlns:a16="http://schemas.microsoft.com/office/drawing/2014/main" xmlns="" id="{0AD3FF39-2769-4B12-BEC6-EC49476AC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6421" y="2342466"/>
              <a:ext cx="2056495" cy="15611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dirty="0" err="1">
                  <a:solidFill>
                    <a:schemeClr val="tx1"/>
                  </a:solidFill>
                </a:rPr>
                <a:t>Дастгирии</a:t>
              </a:r>
              <a:r>
                <a:rPr lang="ru-RU" sz="2100" dirty="0">
                  <a:solidFill>
                    <a:schemeClr val="tx1"/>
                  </a:solidFill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</a:rPr>
                <a:t>ҳамаҷониба</a:t>
              </a:r>
              <a:r>
                <a:rPr lang="ru-RU" sz="2100" dirty="0">
                  <a:solidFill>
                    <a:schemeClr val="tx1"/>
                  </a:solidFill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</a:rPr>
                <a:t>ва</a:t>
              </a:r>
              <a:r>
                <a:rPr lang="ru-RU" sz="2100" dirty="0">
                  <a:solidFill>
                    <a:schemeClr val="tx1"/>
                  </a:solidFill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</a:rPr>
                <a:t>камхарҷи</a:t>
              </a:r>
              <a:r>
                <a:rPr lang="ru-RU" sz="2100" dirty="0">
                  <a:solidFill>
                    <a:schemeClr val="tx1"/>
                  </a:solidFill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</a:rPr>
                <a:t>беморон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6" descr="oval shape">
              <a:extLst>
                <a:ext uri="{FF2B5EF4-FFF2-40B4-BE49-F238E27FC236}">
                  <a16:creationId xmlns:a16="http://schemas.microsoft.com/office/drawing/2014/main" xmlns="" id="{3EE35935-9CE7-4CD7-8733-B07482577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966" y="3853987"/>
              <a:ext cx="2056496" cy="190857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Times New Roman Tj" pitchFamily="18" charset="-52"/>
                </a:rPr>
                <a:t>Дастурамали</a:t>
              </a:r>
              <a:r>
                <a:rPr lang="ru-RU" sz="2400" dirty="0">
                  <a:latin typeface="Times New Roman Tj" pitchFamily="18" charset="-52"/>
                </a:rPr>
                <a:t> «</a:t>
              </a:r>
              <a:r>
                <a:rPr lang="ru-RU" sz="2400" dirty="0" err="1">
                  <a:latin typeface="Times New Roman Tj" pitchFamily="18" charset="-52"/>
                </a:rPr>
                <a:t>Шарикӣ</a:t>
              </a:r>
              <a:r>
                <a:rPr lang="ru-RU" sz="2400" dirty="0">
                  <a:latin typeface="Times New Roman Tj" pitchFamily="18" charset="-52"/>
                </a:rPr>
                <a:t> </a:t>
              </a:r>
              <a:r>
                <a:rPr lang="ru-RU" sz="2400" dirty="0" err="1">
                  <a:latin typeface="Times New Roman Tj" pitchFamily="18" charset="-52"/>
                </a:rPr>
                <a:t>бо</a:t>
              </a:r>
              <a:r>
                <a:rPr lang="ru-RU" sz="2400" dirty="0">
                  <a:latin typeface="Times New Roman Tj" pitchFamily="18" charset="-52"/>
                </a:rPr>
                <a:t> </a:t>
              </a:r>
              <a:r>
                <a:rPr lang="ru-RU" sz="2400" dirty="0" err="1">
                  <a:latin typeface="Times New Roman Tj" pitchFamily="18" charset="-52"/>
                </a:rPr>
                <a:t>ҷамъиятӣ</a:t>
              </a:r>
              <a:r>
                <a:rPr lang="ru-RU" sz="2400" dirty="0">
                  <a:latin typeface="Times New Roman Tj" pitchFamily="18" charset="-52"/>
                </a:rPr>
                <a:t> дар </a:t>
              </a:r>
              <a:r>
                <a:rPr lang="ru-RU" sz="2400" dirty="0" err="1">
                  <a:latin typeface="Times New Roman Tj" pitchFamily="18" charset="-52"/>
                </a:rPr>
                <a:t>масъалаҳои</a:t>
              </a:r>
              <a:r>
                <a:rPr lang="ru-RU" sz="2400" dirty="0">
                  <a:latin typeface="Times New Roman Tj" pitchFamily="18" charset="-52"/>
                </a:rPr>
                <a:t> </a:t>
              </a:r>
              <a:r>
                <a:rPr lang="ru-RU" sz="2400" dirty="0" err="1">
                  <a:latin typeface="Times New Roman Tj" pitchFamily="18" charset="-52"/>
                </a:rPr>
                <a:t>саломатӣ</a:t>
              </a:r>
              <a:r>
                <a:rPr lang="ru-RU" sz="2400" dirty="0">
                  <a:latin typeface="Times New Roman Tj" pitchFamily="18" charset="-52"/>
                </a:rPr>
                <a:t>»</a:t>
              </a:r>
              <a:endParaRPr lang="en-US" sz="2400" dirty="0"/>
            </a:p>
          </p:txBody>
        </p:sp>
        <p:sp>
          <p:nvSpPr>
            <p:cNvPr id="27" name="Oval 27" descr="oval shape">
              <a:extLst>
                <a:ext uri="{FF2B5EF4-FFF2-40B4-BE49-F238E27FC236}">
                  <a16:creationId xmlns:a16="http://schemas.microsoft.com/office/drawing/2014/main" xmlns="" id="{43C9F9FC-3D33-45F5-B3AD-CA6442AB62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6031" y="3877837"/>
              <a:ext cx="1822112" cy="115112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dirty="0" err="1">
                  <a:latin typeface="Times New Roman Tj" pitchFamily="18" charset="-52"/>
                </a:rPr>
                <a:t>Банақшагирии</a:t>
              </a:r>
              <a:r>
                <a:rPr lang="ru-RU" sz="2100" dirty="0">
                  <a:latin typeface="Times New Roman Tj" pitchFamily="18" charset="-52"/>
                </a:rPr>
                <a:t> </a:t>
              </a:r>
              <a:r>
                <a:rPr lang="ru-RU" sz="2100" dirty="0" err="1">
                  <a:latin typeface="Times New Roman Tj" pitchFamily="18" charset="-52"/>
                </a:rPr>
                <a:t>фаъолият</a:t>
              </a:r>
              <a:endParaRPr lang="en-US" sz="2100" dirty="0"/>
            </a:p>
          </p:txBody>
        </p:sp>
        <p:sp>
          <p:nvSpPr>
            <p:cNvPr id="28" name="Oval 28" descr="oval shape">
              <a:extLst>
                <a:ext uri="{FF2B5EF4-FFF2-40B4-BE49-F238E27FC236}">
                  <a16:creationId xmlns:a16="http://schemas.microsoft.com/office/drawing/2014/main" xmlns="" id="{9F027371-13A5-4C49-9699-0B4632982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8472" y="4552218"/>
              <a:ext cx="2855900" cy="18691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solidFill>
                    <a:schemeClr val="tx1"/>
                  </a:solidFill>
                  <a:latin typeface="Times New Roman Tj" pitchFamily="18" charset="-52"/>
                </a:rPr>
                <a:t>Такмили</a:t>
              </a:r>
              <a:r>
                <a:rPr lang="ru-RU" sz="24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Times New Roman Tj" pitchFamily="18" charset="-52"/>
                </a:rPr>
                <a:t>низоми</a:t>
              </a:r>
              <a:r>
                <a:rPr lang="ru-RU" sz="24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Times New Roman Tj" pitchFamily="18" charset="-52"/>
                </a:rPr>
                <a:t>автоматикунонӣ</a:t>
              </a:r>
              <a:r>
                <a:rPr lang="ru-RU" sz="24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Times New Roman Tj" pitchFamily="18" charset="-52"/>
                </a:rPr>
                <a:t>байни</a:t>
              </a:r>
              <a:r>
                <a:rPr lang="ru-RU" sz="24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Times New Roman Tj" pitchFamily="18" charset="-52"/>
                </a:rPr>
                <a:t>сатҳҳои</a:t>
              </a:r>
              <a:r>
                <a:rPr lang="ru-RU" sz="24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Times New Roman Tj" pitchFamily="18" charset="-52"/>
                </a:rPr>
                <a:t>хизматрасонӣ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9" descr="oval shape">
              <a:extLst>
                <a:ext uri="{FF2B5EF4-FFF2-40B4-BE49-F238E27FC236}">
                  <a16:creationId xmlns:a16="http://schemas.microsoft.com/office/drawing/2014/main" xmlns="" id="{8B5D5696-2751-4935-8774-41F0D003C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2337" y="5642837"/>
              <a:ext cx="1568824" cy="127079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Шумора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ва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ҳаҷми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ҳисобот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30" descr="oval shape">
              <a:extLst>
                <a:ext uri="{FF2B5EF4-FFF2-40B4-BE49-F238E27FC236}">
                  <a16:creationId xmlns:a16="http://schemas.microsoft.com/office/drawing/2014/main" xmlns="" id="{A441621F-DAFC-473A-9965-D4221D67C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90166" y="1599604"/>
              <a:ext cx="2023774" cy="1625548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50" dirty="0" err="1">
                  <a:latin typeface="Times New Roman Tj" pitchFamily="18" charset="-52"/>
                </a:rPr>
                <a:t>Таҳияи</a:t>
              </a:r>
              <a:r>
                <a:rPr lang="ru-RU" sz="2250" dirty="0">
                  <a:latin typeface="Times New Roman Tj" pitchFamily="18" charset="-52"/>
                </a:rPr>
                <a:t> </a:t>
              </a:r>
              <a:r>
                <a:rPr lang="ru-RU" sz="2250" dirty="0" err="1">
                  <a:latin typeface="Times New Roman Tj" pitchFamily="18" charset="-52"/>
                </a:rPr>
                <a:t>протоколҳои</a:t>
              </a:r>
              <a:r>
                <a:rPr lang="ru-RU" sz="2250" dirty="0">
                  <a:latin typeface="Times New Roman Tj" pitchFamily="18" charset="-52"/>
                </a:rPr>
                <a:t> </a:t>
              </a:r>
              <a:r>
                <a:rPr lang="ru-RU" sz="2250" dirty="0" err="1">
                  <a:latin typeface="Times New Roman Tj" pitchFamily="18" charset="-52"/>
                </a:rPr>
                <a:t>клиникии</a:t>
              </a:r>
              <a:r>
                <a:rPr lang="ru-RU" sz="2250" dirty="0">
                  <a:latin typeface="Times New Roman Tj" pitchFamily="18" charset="-52"/>
                </a:rPr>
                <a:t> </a:t>
              </a:r>
              <a:r>
                <a:rPr lang="ru-RU" sz="2250" dirty="0" err="1">
                  <a:latin typeface="Times New Roman Tj" pitchFamily="18" charset="-52"/>
                </a:rPr>
                <a:t>миллӣ</a:t>
              </a:r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1" descr="oval shape">
              <a:extLst>
                <a:ext uri="{FF2B5EF4-FFF2-40B4-BE49-F238E27FC236}">
                  <a16:creationId xmlns:a16="http://schemas.microsoft.com/office/drawing/2014/main" xmlns="" id="{B372203D-1C6C-4344-868D-F19786C0D3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8860" y="272538"/>
              <a:ext cx="1890928" cy="1435137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2100" dirty="0">
                  <a:solidFill>
                    <a:schemeClr val="bg1"/>
                  </a:solidFill>
                  <a:latin typeface="Times New Roman Tj" pitchFamily="18" charset="-52"/>
                </a:rPr>
                <a:t>Таҳияи тартиботи амалиёти стандартӣ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9">
              <a:extLst>
                <a:ext uri="{FF2B5EF4-FFF2-40B4-BE49-F238E27FC236}">
                  <a16:creationId xmlns:a16="http://schemas.microsoft.com/office/drawing/2014/main" xmlns="" id="{FD80D10C-C7FE-46AA-A8E5-D65A42C948D1}"/>
                </a:ext>
              </a:extLst>
            </p:cNvPr>
            <p:cNvSpPr/>
            <p:nvPr/>
          </p:nvSpPr>
          <p:spPr>
            <a:xfrm>
              <a:off x="3554245" y="1825878"/>
              <a:ext cx="2494453" cy="110289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2600" dirty="0" err="1">
                  <a:solidFill>
                    <a:srgbClr val="FFFF00"/>
                  </a:solidFill>
                  <a:latin typeface="Times New Roman Tj" pitchFamily="18" charset="-52"/>
                </a:rPr>
                <a:t>Дастрасӣ</a:t>
              </a:r>
              <a:r>
                <a:rPr lang="ru-RU" sz="2600" dirty="0">
                  <a:solidFill>
                    <a:srgbClr val="FFFF00"/>
                  </a:solidFill>
                  <a:latin typeface="Times New Roman Tj" pitchFamily="18" charset="-52"/>
                </a:rPr>
                <a:t>, </a:t>
              </a:r>
              <a:r>
                <a:rPr lang="ru-RU" sz="2600" dirty="0" err="1">
                  <a:solidFill>
                    <a:srgbClr val="FFFF00"/>
                  </a:solidFill>
                  <a:latin typeface="Times New Roman Tj" pitchFamily="18" charset="-52"/>
                </a:rPr>
                <a:t>сифат</a:t>
              </a:r>
              <a:r>
                <a:rPr lang="ru-RU" sz="2600" dirty="0">
                  <a:solidFill>
                    <a:srgbClr val="FFFF00"/>
                  </a:solidFill>
                  <a:latin typeface="Times New Roman Tj" pitchFamily="18" charset="-52"/>
                </a:rPr>
                <a:t> </a:t>
              </a:r>
              <a:r>
                <a:rPr lang="ru-RU" sz="2600" dirty="0" err="1">
                  <a:solidFill>
                    <a:srgbClr val="FFFF00"/>
                  </a:solidFill>
                  <a:latin typeface="Times New Roman Tj" pitchFamily="18" charset="-52"/>
                </a:rPr>
                <a:t>ва</a:t>
              </a:r>
              <a:r>
                <a:rPr lang="ru-RU" sz="2600" dirty="0">
                  <a:solidFill>
                    <a:srgbClr val="FFFF00"/>
                  </a:solidFill>
                  <a:latin typeface="Times New Roman Tj" pitchFamily="18" charset="-52"/>
                </a:rPr>
                <a:t> </a:t>
              </a:r>
              <a:r>
                <a:rPr lang="ru-RU" sz="2600" dirty="0" err="1">
                  <a:solidFill>
                    <a:srgbClr val="FFFF00"/>
                  </a:solidFill>
                  <a:latin typeface="Times New Roman Tj" pitchFamily="18" charset="-52"/>
                </a:rPr>
                <a:t>натиҷанокӣ</a:t>
              </a:r>
              <a:endParaRPr lang="en-US" sz="2600" dirty="0">
                <a:solidFill>
                  <a:srgbClr val="FFFF00"/>
                </a:solidFill>
                <a:latin typeface="Academy TAJ" pitchFamily="2" charset="0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xmlns="" id="{46744810-B68E-4AAA-8941-A167DF43B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4872" y="1609996"/>
              <a:ext cx="1888331" cy="1563221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2700" dirty="0" err="1">
                  <a:latin typeface="Times New Roman Tj" pitchFamily="18" charset="-52"/>
                </a:rPr>
                <a:t>Сифат</a:t>
              </a:r>
              <a:r>
                <a:rPr lang="ru-RU" sz="2700" dirty="0">
                  <a:latin typeface="Times New Roman Tj" pitchFamily="18" charset="-52"/>
                </a:rPr>
                <a:t> </a:t>
              </a:r>
              <a:r>
                <a:rPr lang="ru-RU" sz="2700" dirty="0" err="1">
                  <a:latin typeface="Times New Roman Tj" pitchFamily="18" charset="-52"/>
                </a:rPr>
                <a:t>ва</a:t>
              </a:r>
              <a:r>
                <a:rPr lang="ru-RU" sz="2700" dirty="0">
                  <a:latin typeface="Times New Roman Tj" pitchFamily="18" charset="-52"/>
                </a:rPr>
                <a:t> </a:t>
              </a:r>
              <a:r>
                <a:rPr lang="ru-RU" sz="2700" dirty="0" err="1">
                  <a:latin typeface="Times New Roman Tj" pitchFamily="18" charset="-52"/>
                </a:rPr>
                <a:t>салоҳиятҳои</a:t>
              </a:r>
              <a:r>
                <a:rPr lang="ru-RU" sz="2700" dirty="0">
                  <a:latin typeface="Times New Roman Tj" pitchFamily="18" charset="-52"/>
                </a:rPr>
                <a:t> КАТС</a:t>
              </a:r>
              <a:endParaRPr lang="en-US" sz="27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D386F56-3D1A-4C22-958C-CCA0810FF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8994" y="4441007"/>
              <a:ext cx="2119560" cy="135198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2600" dirty="0" err="1">
                  <a:solidFill>
                    <a:schemeClr val="tx1"/>
                  </a:solidFill>
                  <a:latin typeface="Times New Roman Tj" pitchFamily="18" charset="-52"/>
                </a:rPr>
                <a:t>Низоми</a:t>
              </a:r>
              <a:r>
                <a:rPr lang="ru-RU" sz="26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600" dirty="0" err="1">
                  <a:solidFill>
                    <a:schemeClr val="tx1"/>
                  </a:solidFill>
                  <a:latin typeface="Times New Roman Tj" pitchFamily="18" charset="-52"/>
                </a:rPr>
                <a:t>иттилоотӣ</a:t>
              </a:r>
              <a:r>
                <a:rPr lang="ru-RU" sz="26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600" dirty="0" err="1">
                  <a:solidFill>
                    <a:schemeClr val="tx1"/>
                  </a:solidFill>
                  <a:latin typeface="Times New Roman Tj" pitchFamily="18" charset="-52"/>
                </a:rPr>
                <a:t>ва</a:t>
              </a:r>
              <a:r>
                <a:rPr lang="ru-RU" sz="26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600" dirty="0" err="1">
                  <a:solidFill>
                    <a:schemeClr val="tx1"/>
                  </a:solidFill>
                  <a:latin typeface="Times New Roman Tj" pitchFamily="18" charset="-52"/>
                </a:rPr>
                <a:t>рақамикунонӣ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58" descr="oval shape">
              <a:extLst>
                <a:ext uri="{FF2B5EF4-FFF2-40B4-BE49-F238E27FC236}">
                  <a16:creationId xmlns:a16="http://schemas.microsoft.com/office/drawing/2014/main" xmlns="" id="{AE4ACCE4-11AD-49FF-9005-CED06A633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9789" y="272538"/>
              <a:ext cx="2075330" cy="1489031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2400" dirty="0">
                  <a:solidFill>
                    <a:schemeClr val="bg1"/>
                  </a:solidFill>
                  <a:latin typeface="Times New Roman Tj" pitchFamily="18" charset="-52"/>
                </a:rPr>
                <a:t>Такмили заминаи меъёрии ҳуқуқӣ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59" descr="oval shape">
              <a:extLst>
                <a:ext uri="{FF2B5EF4-FFF2-40B4-BE49-F238E27FC236}">
                  <a16:creationId xmlns:a16="http://schemas.microsoft.com/office/drawing/2014/main" xmlns="" id="{AA0CC531-26C7-4FD2-A9DE-6FA72C83B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996" y="3261689"/>
              <a:ext cx="2277204" cy="140429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2700" dirty="0">
                  <a:solidFill>
                    <a:schemeClr val="bg1"/>
                  </a:solidFill>
                  <a:latin typeface="Times New Roman Tj" pitchFamily="18" charset="-52"/>
                </a:rPr>
                <a:t>Аккредитатсияи КАТС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62" descr="oval shape">
              <a:extLst>
                <a:ext uri="{FF2B5EF4-FFF2-40B4-BE49-F238E27FC236}">
                  <a16:creationId xmlns:a16="http://schemas.microsoft.com/office/drawing/2014/main" xmlns="" id="{C264A299-CA69-4A01-9677-9DE80301B5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433" y="2822292"/>
              <a:ext cx="2023774" cy="1649423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2400" dirty="0">
                  <a:solidFill>
                    <a:schemeClr val="bg1"/>
                  </a:solidFill>
                  <a:latin typeface="Times New Roman Tj" pitchFamily="18" charset="-52"/>
                </a:rPr>
                <a:t>Ҳамгироии хадамотҳои амудӣ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42">
              <a:extLst>
                <a:ext uri="{FF2B5EF4-FFF2-40B4-BE49-F238E27FC236}">
                  <a16:creationId xmlns:a16="http://schemas.microsoft.com/office/drawing/2014/main" xmlns="" id="{A2BBFC76-6415-4B0B-AF7A-F8075B93D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363" y="4134115"/>
              <a:ext cx="1931623" cy="172442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2700" dirty="0" err="1">
                  <a:solidFill>
                    <a:srgbClr val="FFFF00"/>
                  </a:solidFill>
                  <a:latin typeface="Times New Roman Tj" pitchFamily="18" charset="-52"/>
                </a:rPr>
                <a:t>Ҷалбӣ</a:t>
              </a:r>
              <a:r>
                <a:rPr lang="ru-RU" sz="2700" dirty="0">
                  <a:solidFill>
                    <a:srgbClr val="FFFF00"/>
                  </a:solidFill>
                  <a:latin typeface="Times New Roman Tj" pitchFamily="18" charset="-52"/>
                </a:rPr>
                <a:t> </a:t>
              </a:r>
              <a:r>
                <a:rPr lang="ru-RU" sz="2700" dirty="0" err="1">
                  <a:solidFill>
                    <a:srgbClr val="FFFF00"/>
                  </a:solidFill>
                  <a:latin typeface="Times New Roman Tj" pitchFamily="18" charset="-52"/>
                </a:rPr>
                <a:t>ҷамъият</a:t>
              </a:r>
              <a:r>
                <a:rPr lang="ru-RU" sz="2700" dirty="0">
                  <a:solidFill>
                    <a:srgbClr val="FFFF00"/>
                  </a:solidFill>
                  <a:latin typeface="Times New Roman Tj" pitchFamily="18" charset="-52"/>
                </a:rPr>
                <a:t> ба </a:t>
              </a:r>
              <a:r>
                <a:rPr lang="ru-RU" sz="2700" dirty="0" err="1">
                  <a:solidFill>
                    <a:srgbClr val="FFFF00"/>
                  </a:solidFill>
                  <a:latin typeface="Times New Roman Tj" pitchFamily="18" charset="-52"/>
                </a:rPr>
                <a:t>масъалаҳои</a:t>
              </a:r>
              <a:r>
                <a:rPr lang="ru-RU" sz="2700" dirty="0">
                  <a:solidFill>
                    <a:srgbClr val="FFFF00"/>
                  </a:solidFill>
                  <a:latin typeface="Times New Roman Tj" pitchFamily="18" charset="-52"/>
                </a:rPr>
                <a:t> </a:t>
              </a:r>
              <a:r>
                <a:rPr lang="ru-RU" sz="2700" dirty="0" err="1">
                  <a:solidFill>
                    <a:srgbClr val="FFFF00"/>
                  </a:solidFill>
                  <a:latin typeface="Times New Roman Tj" pitchFamily="18" charset="-52"/>
                </a:rPr>
                <a:t>саломатӣ</a:t>
              </a:r>
              <a:endParaRPr lang="en-US" sz="2700" dirty="0">
                <a:solidFill>
                  <a:srgbClr val="FFFF00"/>
                </a:solidFill>
              </a:endParaRPr>
            </a:p>
          </p:txBody>
        </p:sp>
        <p:sp>
          <p:nvSpPr>
            <p:cNvPr id="39" name="Oval 81" descr="oval shape">
              <a:extLst>
                <a:ext uri="{FF2B5EF4-FFF2-40B4-BE49-F238E27FC236}">
                  <a16:creationId xmlns:a16="http://schemas.microsoft.com/office/drawing/2014/main" xmlns="" id="{3B4AC258-7596-4582-88B1-73F259F00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2212" y="5345636"/>
              <a:ext cx="1898151" cy="139134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Times New Roman Tj" pitchFamily="18" charset="-52"/>
                </a:rPr>
                <a:t>Дастрасии</a:t>
              </a:r>
              <a:r>
                <a:rPr lang="ru-RU" sz="2400" dirty="0">
                  <a:latin typeface="Times New Roman Tj" pitchFamily="18" charset="-52"/>
                </a:rPr>
                <a:t> </a:t>
              </a:r>
              <a:r>
                <a:rPr lang="ru-RU" sz="2400" dirty="0" err="1">
                  <a:latin typeface="Times New Roman Tj" pitchFamily="18" charset="-52"/>
                </a:rPr>
                <a:t>ҷамъият</a:t>
              </a:r>
              <a:r>
                <a:rPr lang="ru-RU" sz="2400" dirty="0">
                  <a:latin typeface="Times New Roman Tj" pitchFamily="18" charset="-52"/>
                </a:rPr>
                <a:t> ба </a:t>
              </a:r>
              <a:r>
                <a:rPr lang="ru-RU" sz="2400" dirty="0" err="1">
                  <a:latin typeface="Times New Roman Tj" pitchFamily="18" charset="-52"/>
                </a:rPr>
                <a:t>маълумот</a:t>
              </a:r>
              <a:r>
                <a:rPr lang="ru-RU" sz="2400" dirty="0">
                  <a:latin typeface="Times New Roman Tj" pitchFamily="18" charset="-52"/>
                </a:rPr>
                <a:t> дар </a:t>
              </a:r>
              <a:r>
                <a:rPr lang="ru-RU" sz="2400" dirty="0" err="1">
                  <a:latin typeface="Times New Roman Tj" pitchFamily="18" charset="-52"/>
                </a:rPr>
                <a:t>бораи</a:t>
              </a:r>
              <a:r>
                <a:rPr lang="ru-RU" sz="2400" dirty="0">
                  <a:latin typeface="Times New Roman Tj" pitchFamily="18" charset="-52"/>
                </a:rPr>
                <a:t> </a:t>
              </a:r>
              <a:r>
                <a:rPr lang="ru-RU" sz="2400" dirty="0" err="1">
                  <a:latin typeface="Times New Roman Tj" pitchFamily="18" charset="-52"/>
                </a:rPr>
                <a:t>саломатӣ</a:t>
              </a:r>
              <a:endParaRPr lang="en-US" sz="2400" dirty="0"/>
            </a:p>
          </p:txBody>
        </p:sp>
        <p:sp>
          <p:nvSpPr>
            <p:cNvPr id="40" name="Oval 85" descr="oval shape">
              <a:extLst>
                <a:ext uri="{FF2B5EF4-FFF2-40B4-BE49-F238E27FC236}">
                  <a16:creationId xmlns:a16="http://schemas.microsoft.com/office/drawing/2014/main" xmlns="" id="{412483C3-351A-4656-BCE9-FE1BE3772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315" y="290171"/>
              <a:ext cx="2099349" cy="16643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Сармоягузорӣ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ба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сохтмон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ва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таҷҳизонидан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85" descr="oval shape">
              <a:extLst>
                <a:ext uri="{FF2B5EF4-FFF2-40B4-BE49-F238E27FC236}">
                  <a16:creationId xmlns:a16="http://schemas.microsoft.com/office/drawing/2014/main" xmlns="" id="{626A2D29-2CE1-482E-9EEF-17A65DC9D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1485" y="0"/>
              <a:ext cx="2223470" cy="12862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Барқарорсозии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сохторҳои</a:t>
              </a:r>
              <a:r>
                <a:rPr lang="ru-RU" sz="2100" dirty="0">
                  <a:solidFill>
                    <a:schemeClr val="tx1"/>
                  </a:solidFill>
                  <a:latin typeface="Times New Roman Tj" pitchFamily="18" charset="-52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 Tj" pitchFamily="18" charset="-52"/>
                </a:rPr>
                <a:t>ёрирасон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12" descr="line connector">
              <a:extLst>
                <a:ext uri="{FF2B5EF4-FFF2-40B4-BE49-F238E27FC236}">
                  <a16:creationId xmlns:a16="http://schemas.microsoft.com/office/drawing/2014/main" xmlns="" id="{E4198DCA-88A3-46DA-8451-0F7C0847A4F0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5054580" y="1286228"/>
              <a:ext cx="308640" cy="49286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Номер слайда 11">
            <a:extLst>
              <a:ext uri="{FF2B5EF4-FFF2-40B4-BE49-F238E27FC236}">
                <a16:creationId xmlns:a16="http://schemas.microsoft.com/office/drawing/2014/main" xmlns="" id="{AE2F2B8D-FCF7-4C9F-B40A-40B8481F8C0C}"/>
              </a:ext>
            </a:extLst>
          </p:cNvPr>
          <p:cNvSpPr txBox="1">
            <a:spLocks/>
          </p:cNvSpPr>
          <p:nvPr/>
        </p:nvSpPr>
        <p:spPr>
          <a:xfrm>
            <a:off x="17050964" y="9262657"/>
            <a:ext cx="1016055" cy="780503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4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39A0DC9-45AA-4285-BCE8-60A4295AA687}"/>
              </a:ext>
            </a:extLst>
          </p:cNvPr>
          <p:cNvGrpSpPr/>
          <p:nvPr/>
        </p:nvGrpSpPr>
        <p:grpSpPr>
          <a:xfrm>
            <a:off x="5040632" y="285102"/>
            <a:ext cx="12635865" cy="4395483"/>
            <a:chOff x="4113992" y="315798"/>
            <a:chExt cx="6694511" cy="280828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B4F2FC0D-98F5-4F60-9611-A033F44A8560}"/>
                </a:ext>
              </a:extLst>
            </p:cNvPr>
            <p:cNvSpPr/>
            <p:nvPr/>
          </p:nvSpPr>
          <p:spPr>
            <a:xfrm>
              <a:off x="4113992" y="315798"/>
              <a:ext cx="2140462" cy="856185"/>
            </a:xfrm>
            <a:custGeom>
              <a:avLst/>
              <a:gdLst>
                <a:gd name="connsiteX0" fmla="*/ 0 w 2140462"/>
                <a:gd name="connsiteY0" fmla="*/ 0 h 856185"/>
                <a:gd name="connsiteX1" fmla="*/ 1712370 w 2140462"/>
                <a:gd name="connsiteY1" fmla="*/ 0 h 856185"/>
                <a:gd name="connsiteX2" fmla="*/ 2140462 w 2140462"/>
                <a:gd name="connsiteY2" fmla="*/ 428093 h 856185"/>
                <a:gd name="connsiteX3" fmla="*/ 1712370 w 2140462"/>
                <a:gd name="connsiteY3" fmla="*/ 856185 h 856185"/>
                <a:gd name="connsiteX4" fmla="*/ 0 w 2140462"/>
                <a:gd name="connsiteY4" fmla="*/ 856185 h 856185"/>
                <a:gd name="connsiteX5" fmla="*/ 428093 w 2140462"/>
                <a:gd name="connsiteY5" fmla="*/ 428093 h 856185"/>
                <a:gd name="connsiteX6" fmla="*/ 0 w 2140462"/>
                <a:gd name="connsiteY6" fmla="*/ 0 h 85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462" h="856185">
                  <a:moveTo>
                    <a:pt x="0" y="0"/>
                  </a:moveTo>
                  <a:lnTo>
                    <a:pt x="1712370" y="0"/>
                  </a:lnTo>
                  <a:lnTo>
                    <a:pt x="2140462" y="428093"/>
                  </a:lnTo>
                  <a:lnTo>
                    <a:pt x="1712370" y="856185"/>
                  </a:lnTo>
                  <a:lnTo>
                    <a:pt x="0" y="856185"/>
                  </a:lnTo>
                  <a:lnTo>
                    <a:pt x="428093" y="428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68810" tIns="13335" rIns="642138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Инфрасохтор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8C656DE3-D2AB-4885-8B8B-A0143F5A1784}"/>
                </a:ext>
              </a:extLst>
            </p:cNvPr>
            <p:cNvSpPr/>
            <p:nvPr/>
          </p:nvSpPr>
          <p:spPr>
            <a:xfrm>
              <a:off x="5976194" y="388574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Сохтмон ва таъмир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DEE00560-F250-40BB-B172-2970E08745C9}"/>
                </a:ext>
              </a:extLst>
            </p:cNvPr>
            <p:cNvSpPr/>
            <p:nvPr/>
          </p:nvSpPr>
          <p:spPr>
            <a:xfrm>
              <a:off x="7504057" y="388574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Таҷҳизонидан 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902376D2-C03D-4EE7-AE0C-052E073BBCEF}"/>
                </a:ext>
              </a:extLst>
            </p:cNvPr>
            <p:cNvSpPr/>
            <p:nvPr/>
          </p:nvSpPr>
          <p:spPr>
            <a:xfrm>
              <a:off x="9031919" y="388574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Принсипҳои тибби оилавӣ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398224C4-7D66-40FD-BFA3-C9E2C23BCFA8}"/>
                </a:ext>
              </a:extLst>
            </p:cNvPr>
            <p:cNvSpPr/>
            <p:nvPr/>
          </p:nvSpPr>
          <p:spPr>
            <a:xfrm>
              <a:off x="4113992" y="1291849"/>
              <a:ext cx="2140462" cy="856185"/>
            </a:xfrm>
            <a:custGeom>
              <a:avLst/>
              <a:gdLst>
                <a:gd name="connsiteX0" fmla="*/ 0 w 2140462"/>
                <a:gd name="connsiteY0" fmla="*/ 0 h 856185"/>
                <a:gd name="connsiteX1" fmla="*/ 1712370 w 2140462"/>
                <a:gd name="connsiteY1" fmla="*/ 0 h 856185"/>
                <a:gd name="connsiteX2" fmla="*/ 2140462 w 2140462"/>
                <a:gd name="connsiteY2" fmla="*/ 428093 h 856185"/>
                <a:gd name="connsiteX3" fmla="*/ 1712370 w 2140462"/>
                <a:gd name="connsiteY3" fmla="*/ 856185 h 856185"/>
                <a:gd name="connsiteX4" fmla="*/ 0 w 2140462"/>
                <a:gd name="connsiteY4" fmla="*/ 856185 h 856185"/>
                <a:gd name="connsiteX5" fmla="*/ 428093 w 2140462"/>
                <a:gd name="connsiteY5" fmla="*/ 428093 h 856185"/>
                <a:gd name="connsiteX6" fmla="*/ 0 w 2140462"/>
                <a:gd name="connsiteY6" fmla="*/ 0 h 85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462" h="856185">
                  <a:moveTo>
                    <a:pt x="0" y="0"/>
                  </a:moveTo>
                  <a:lnTo>
                    <a:pt x="1712370" y="0"/>
                  </a:lnTo>
                  <a:lnTo>
                    <a:pt x="2140462" y="428093"/>
                  </a:lnTo>
                  <a:lnTo>
                    <a:pt x="1712370" y="856185"/>
                  </a:lnTo>
                  <a:lnTo>
                    <a:pt x="0" y="856185"/>
                  </a:lnTo>
                  <a:lnTo>
                    <a:pt x="428093" y="428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68810" tIns="13335" rIns="642138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Иқтидори кадрӣ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13C3650D-DE77-4679-B7B2-5E95864565EF}"/>
                </a:ext>
              </a:extLst>
            </p:cNvPr>
            <p:cNvSpPr/>
            <p:nvPr/>
          </p:nvSpPr>
          <p:spPr>
            <a:xfrm>
              <a:off x="5976194" y="1364625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Идоракунӣ 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900E2D8C-7A4B-4B44-9561-0109A8B6E741}"/>
                </a:ext>
              </a:extLst>
            </p:cNvPr>
            <p:cNvSpPr/>
            <p:nvPr/>
          </p:nvSpPr>
          <p:spPr>
            <a:xfrm>
              <a:off x="7504057" y="1364625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Таҳсилоти муттасили тиббӣ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83471245-CC5A-4738-BE52-817232389793}"/>
                </a:ext>
              </a:extLst>
            </p:cNvPr>
            <p:cNvSpPr/>
            <p:nvPr/>
          </p:nvSpPr>
          <p:spPr>
            <a:xfrm>
              <a:off x="9031919" y="1364625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Таълим доир ба таҷрибаи оилавӣ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92121FC0-E796-425F-9831-F01C212A38B7}"/>
                </a:ext>
              </a:extLst>
            </p:cNvPr>
            <p:cNvSpPr/>
            <p:nvPr/>
          </p:nvSpPr>
          <p:spPr>
            <a:xfrm>
              <a:off x="4113992" y="2267900"/>
              <a:ext cx="2140462" cy="856185"/>
            </a:xfrm>
            <a:custGeom>
              <a:avLst/>
              <a:gdLst>
                <a:gd name="connsiteX0" fmla="*/ 0 w 2140462"/>
                <a:gd name="connsiteY0" fmla="*/ 0 h 856185"/>
                <a:gd name="connsiteX1" fmla="*/ 1712370 w 2140462"/>
                <a:gd name="connsiteY1" fmla="*/ 0 h 856185"/>
                <a:gd name="connsiteX2" fmla="*/ 2140462 w 2140462"/>
                <a:gd name="connsiteY2" fmla="*/ 428093 h 856185"/>
                <a:gd name="connsiteX3" fmla="*/ 1712370 w 2140462"/>
                <a:gd name="connsiteY3" fmla="*/ 856185 h 856185"/>
                <a:gd name="connsiteX4" fmla="*/ 0 w 2140462"/>
                <a:gd name="connsiteY4" fmla="*/ 856185 h 856185"/>
                <a:gd name="connsiteX5" fmla="*/ 428093 w 2140462"/>
                <a:gd name="connsiteY5" fmla="*/ 428093 h 856185"/>
                <a:gd name="connsiteX6" fmla="*/ 0 w 2140462"/>
                <a:gd name="connsiteY6" fmla="*/ 0 h 85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462" h="856185">
                  <a:moveTo>
                    <a:pt x="0" y="0"/>
                  </a:moveTo>
                  <a:lnTo>
                    <a:pt x="1712370" y="0"/>
                  </a:lnTo>
                  <a:lnTo>
                    <a:pt x="2140462" y="428093"/>
                  </a:lnTo>
                  <a:lnTo>
                    <a:pt x="1712370" y="856185"/>
                  </a:lnTo>
                  <a:lnTo>
                    <a:pt x="0" y="856185"/>
                  </a:lnTo>
                  <a:lnTo>
                    <a:pt x="428093" y="428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68810" tIns="13335" rIns="642138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Рақамикунонӣ 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20C95216-C0A8-4B6F-A79A-528AC03789E8}"/>
                </a:ext>
              </a:extLst>
            </p:cNvPr>
            <p:cNvSpPr/>
            <p:nvPr/>
          </p:nvSpPr>
          <p:spPr>
            <a:xfrm>
              <a:off x="5976194" y="2340676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Таъминот бо компютер ва интернет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0075B32A-60EA-4085-ACAF-53A54BAA0380}"/>
                </a:ext>
              </a:extLst>
            </p:cNvPr>
            <p:cNvSpPr/>
            <p:nvPr/>
          </p:nvSpPr>
          <p:spPr>
            <a:xfrm>
              <a:off x="7504057" y="2340676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Таълими кормандони КАТС</a:t>
              </a:r>
              <a:endParaRPr lang="ru-RU" sz="2400" b="1" dirty="0">
                <a:latin typeface="Times New Roman Tj" pitchFamily="18" charset="-52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CA7039C7-226D-4A06-995A-5BC5F04CBE5B}"/>
                </a:ext>
              </a:extLst>
            </p:cNvPr>
            <p:cNvSpPr/>
            <p:nvPr/>
          </p:nvSpPr>
          <p:spPr>
            <a:xfrm>
              <a:off x="9031919" y="2340676"/>
              <a:ext cx="1776584" cy="710633"/>
            </a:xfrm>
            <a:custGeom>
              <a:avLst/>
              <a:gdLst>
                <a:gd name="connsiteX0" fmla="*/ 0 w 1776584"/>
                <a:gd name="connsiteY0" fmla="*/ 0 h 710633"/>
                <a:gd name="connsiteX1" fmla="*/ 1421268 w 1776584"/>
                <a:gd name="connsiteY1" fmla="*/ 0 h 710633"/>
                <a:gd name="connsiteX2" fmla="*/ 1776584 w 1776584"/>
                <a:gd name="connsiteY2" fmla="*/ 355317 h 710633"/>
                <a:gd name="connsiteX3" fmla="*/ 1421268 w 1776584"/>
                <a:gd name="connsiteY3" fmla="*/ 710633 h 710633"/>
                <a:gd name="connsiteX4" fmla="*/ 0 w 1776584"/>
                <a:gd name="connsiteY4" fmla="*/ 710633 h 710633"/>
                <a:gd name="connsiteX5" fmla="*/ 355317 w 1776584"/>
                <a:gd name="connsiteY5" fmla="*/ 355317 h 710633"/>
                <a:gd name="connsiteX6" fmla="*/ 0 w 1776584"/>
                <a:gd name="connsiteY6" fmla="*/ 0 h 7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84" h="710633">
                  <a:moveTo>
                    <a:pt x="0" y="0"/>
                  </a:moveTo>
                  <a:lnTo>
                    <a:pt x="1421268" y="0"/>
                  </a:lnTo>
                  <a:lnTo>
                    <a:pt x="1776584" y="355317"/>
                  </a:lnTo>
                  <a:lnTo>
                    <a:pt x="1421268" y="710633"/>
                  </a:lnTo>
                  <a:lnTo>
                    <a:pt x="0" y="710633"/>
                  </a:lnTo>
                  <a:lnTo>
                    <a:pt x="355317" y="355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52026" tIns="9525" rIns="532974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400" b="1" dirty="0">
                  <a:latin typeface="Times New Roman Tj" pitchFamily="18" charset="-52"/>
                </a:rPr>
                <a:t>Низоми бақайдгирӣ ва мушоҳида</a:t>
              </a:r>
              <a:endParaRPr lang="ru-RU" sz="2400" b="1" dirty="0">
                <a:latin typeface="Times New Roman Tj" pitchFamily="18" charset="-52"/>
              </a:endParaRPr>
            </a:p>
          </p:txBody>
        </p:sp>
      </p:grpSp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42EC070C-EABD-4B23-9CCB-05B78350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3" y="4686298"/>
            <a:ext cx="4963886" cy="1034534"/>
          </a:xfrm>
        </p:spPr>
        <p:txBody>
          <a:bodyPr>
            <a:noAutofit/>
          </a:bodyPr>
          <a:lstStyle/>
          <a:p>
            <a:pPr algn="ctr"/>
            <a:r>
              <a:rPr lang="tg-Cyrl-TJ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Ислоҳоте, ки ба ФУХТ равона карда шудааст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BC8BB48-A935-48B8-8969-F08D86858A42}"/>
              </a:ext>
            </a:extLst>
          </p:cNvPr>
          <p:cNvGrpSpPr/>
          <p:nvPr/>
        </p:nvGrpSpPr>
        <p:grpSpPr>
          <a:xfrm>
            <a:off x="5006341" y="5674995"/>
            <a:ext cx="12601577" cy="4377687"/>
            <a:chOff x="4382651" y="3703460"/>
            <a:chExt cx="6995389" cy="29345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E9D984C0-8C76-44FF-A86E-E5AE1A165F40}"/>
                </a:ext>
              </a:extLst>
            </p:cNvPr>
            <p:cNvSpPr/>
            <p:nvPr/>
          </p:nvSpPr>
          <p:spPr>
            <a:xfrm>
              <a:off x="4382651" y="3703460"/>
              <a:ext cx="2236663" cy="894665"/>
            </a:xfrm>
            <a:custGeom>
              <a:avLst/>
              <a:gdLst>
                <a:gd name="connsiteX0" fmla="*/ 0 w 2236663"/>
                <a:gd name="connsiteY0" fmla="*/ 0 h 894665"/>
                <a:gd name="connsiteX1" fmla="*/ 1789331 w 2236663"/>
                <a:gd name="connsiteY1" fmla="*/ 0 h 894665"/>
                <a:gd name="connsiteX2" fmla="*/ 2236663 w 2236663"/>
                <a:gd name="connsiteY2" fmla="*/ 447333 h 894665"/>
                <a:gd name="connsiteX3" fmla="*/ 1789331 w 2236663"/>
                <a:gd name="connsiteY3" fmla="*/ 894665 h 894665"/>
                <a:gd name="connsiteX4" fmla="*/ 0 w 2236663"/>
                <a:gd name="connsiteY4" fmla="*/ 894665 h 894665"/>
                <a:gd name="connsiteX5" fmla="*/ 447333 w 2236663"/>
                <a:gd name="connsiteY5" fmla="*/ 447333 h 894665"/>
                <a:gd name="connsiteX6" fmla="*/ 0 w 2236663"/>
                <a:gd name="connsiteY6" fmla="*/ 0 h 89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663" h="894665">
                  <a:moveTo>
                    <a:pt x="0" y="0"/>
                  </a:moveTo>
                  <a:lnTo>
                    <a:pt x="1789331" y="0"/>
                  </a:lnTo>
                  <a:lnTo>
                    <a:pt x="2236663" y="447333"/>
                  </a:lnTo>
                  <a:lnTo>
                    <a:pt x="1789331" y="894665"/>
                  </a:lnTo>
                  <a:lnTo>
                    <a:pt x="0" y="894665"/>
                  </a:lnTo>
                  <a:lnTo>
                    <a:pt x="447333" y="44733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93860" tIns="11430" rIns="670998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Такмили сохтори идоракунӣ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AFC5CB0C-8AD8-427F-9728-6C6D62331CE9}"/>
                </a:ext>
              </a:extLst>
            </p:cNvPr>
            <p:cNvSpPr/>
            <p:nvPr/>
          </p:nvSpPr>
          <p:spPr>
            <a:xfrm>
              <a:off x="6328549" y="3824930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Ҳамгироии хизматрасониҳо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27ED588D-3E2E-4C5C-91DB-2AFA8C7E8B55}"/>
                </a:ext>
              </a:extLst>
            </p:cNvPr>
            <p:cNvSpPr/>
            <p:nvPr/>
          </p:nvSpPr>
          <p:spPr>
            <a:xfrm>
              <a:off x="7925079" y="3779507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Тавсеаи хизматрасониҳо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1D633CFF-E23E-439B-8B05-9E2563DAC717}"/>
                </a:ext>
              </a:extLst>
            </p:cNvPr>
            <p:cNvSpPr/>
            <p:nvPr/>
          </p:nvSpPr>
          <p:spPr>
            <a:xfrm>
              <a:off x="9521610" y="3779507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Таҳкими хадамоти ёрии таъҷилии тиббӣ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E4FB9EC7-198E-459F-A2AC-366A68254D8A}"/>
                </a:ext>
              </a:extLst>
            </p:cNvPr>
            <p:cNvSpPr/>
            <p:nvPr/>
          </p:nvSpPr>
          <p:spPr>
            <a:xfrm>
              <a:off x="4382651" y="4723379"/>
              <a:ext cx="2236663" cy="894665"/>
            </a:xfrm>
            <a:custGeom>
              <a:avLst/>
              <a:gdLst>
                <a:gd name="connsiteX0" fmla="*/ 0 w 2236663"/>
                <a:gd name="connsiteY0" fmla="*/ 0 h 894665"/>
                <a:gd name="connsiteX1" fmla="*/ 1789331 w 2236663"/>
                <a:gd name="connsiteY1" fmla="*/ 0 h 894665"/>
                <a:gd name="connsiteX2" fmla="*/ 2236663 w 2236663"/>
                <a:gd name="connsiteY2" fmla="*/ 447333 h 894665"/>
                <a:gd name="connsiteX3" fmla="*/ 1789331 w 2236663"/>
                <a:gd name="connsiteY3" fmla="*/ 894665 h 894665"/>
                <a:gd name="connsiteX4" fmla="*/ 0 w 2236663"/>
                <a:gd name="connsiteY4" fmla="*/ 894665 h 894665"/>
                <a:gd name="connsiteX5" fmla="*/ 447333 w 2236663"/>
                <a:gd name="connsiteY5" fmla="*/ 447333 h 894665"/>
                <a:gd name="connsiteX6" fmla="*/ 0 w 2236663"/>
                <a:gd name="connsiteY6" fmla="*/ 0 h 89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663" h="894665">
                  <a:moveTo>
                    <a:pt x="0" y="0"/>
                  </a:moveTo>
                  <a:lnTo>
                    <a:pt x="1789331" y="0"/>
                  </a:lnTo>
                  <a:lnTo>
                    <a:pt x="2236663" y="447333"/>
                  </a:lnTo>
                  <a:lnTo>
                    <a:pt x="1789331" y="894665"/>
                  </a:lnTo>
                  <a:lnTo>
                    <a:pt x="0" y="894665"/>
                  </a:lnTo>
                  <a:lnTo>
                    <a:pt x="447333" y="44733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93860" tIns="11430" rIns="670998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Кор бо ҷамъият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706A27A6-1328-47C1-AA5F-A89DAFC06904}"/>
                </a:ext>
              </a:extLst>
            </p:cNvPr>
            <p:cNvSpPr/>
            <p:nvPr/>
          </p:nvSpPr>
          <p:spPr>
            <a:xfrm>
              <a:off x="6214679" y="4799425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Ҷалби ҷамоаҳо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2934545F-9B48-47A1-AA5C-672EFB53D7F0}"/>
                </a:ext>
              </a:extLst>
            </p:cNvPr>
            <p:cNvSpPr/>
            <p:nvPr/>
          </p:nvSpPr>
          <p:spPr>
            <a:xfrm>
              <a:off x="7925079" y="4799425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Интихоб ва таълими ихтиёриён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B41025F6-8A67-40D7-93E4-2B8742DE08D4}"/>
                </a:ext>
              </a:extLst>
            </p:cNvPr>
            <p:cNvSpPr/>
            <p:nvPr/>
          </p:nvSpPr>
          <p:spPr>
            <a:xfrm>
              <a:off x="9521610" y="4842777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Ҳамоҳангсозӣ ва ҳамкорӣ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7E1412E1-1CDC-4F87-8727-2977855D2755}"/>
                </a:ext>
              </a:extLst>
            </p:cNvPr>
            <p:cNvSpPr/>
            <p:nvPr/>
          </p:nvSpPr>
          <p:spPr>
            <a:xfrm>
              <a:off x="4382651" y="5743297"/>
              <a:ext cx="2236663" cy="894665"/>
            </a:xfrm>
            <a:custGeom>
              <a:avLst/>
              <a:gdLst>
                <a:gd name="connsiteX0" fmla="*/ 0 w 2236663"/>
                <a:gd name="connsiteY0" fmla="*/ 0 h 894665"/>
                <a:gd name="connsiteX1" fmla="*/ 1789331 w 2236663"/>
                <a:gd name="connsiteY1" fmla="*/ 0 h 894665"/>
                <a:gd name="connsiteX2" fmla="*/ 2236663 w 2236663"/>
                <a:gd name="connsiteY2" fmla="*/ 447333 h 894665"/>
                <a:gd name="connsiteX3" fmla="*/ 1789331 w 2236663"/>
                <a:gd name="connsiteY3" fmla="*/ 894665 h 894665"/>
                <a:gd name="connsiteX4" fmla="*/ 0 w 2236663"/>
                <a:gd name="connsiteY4" fmla="*/ 894665 h 894665"/>
                <a:gd name="connsiteX5" fmla="*/ 447333 w 2236663"/>
                <a:gd name="connsiteY5" fmla="*/ 447333 h 894665"/>
                <a:gd name="connsiteX6" fmla="*/ 0 w 2236663"/>
                <a:gd name="connsiteY6" fmla="*/ 0 h 89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663" h="894665">
                  <a:moveTo>
                    <a:pt x="0" y="0"/>
                  </a:moveTo>
                  <a:lnTo>
                    <a:pt x="1789331" y="0"/>
                  </a:lnTo>
                  <a:lnTo>
                    <a:pt x="2236663" y="447333"/>
                  </a:lnTo>
                  <a:lnTo>
                    <a:pt x="1789331" y="894665"/>
                  </a:lnTo>
                  <a:lnTo>
                    <a:pt x="0" y="894665"/>
                  </a:lnTo>
                  <a:lnTo>
                    <a:pt x="447333" y="44733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93860" tIns="11430" rIns="670998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Дастрасӣ ва сифати хизматрасониҳои КАТС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1A96D7FD-DB9C-43CC-9E02-ED9F2D111C1F}"/>
                </a:ext>
              </a:extLst>
            </p:cNvPr>
            <p:cNvSpPr/>
            <p:nvPr/>
          </p:nvSpPr>
          <p:spPr>
            <a:xfrm>
              <a:off x="6328549" y="5819344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Таълим дар хусуси протоколҳои клиникӣ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426432F8-E7C1-4427-B203-9EC501E5BA2C}"/>
                </a:ext>
              </a:extLst>
            </p:cNvPr>
            <p:cNvSpPr/>
            <p:nvPr/>
          </p:nvSpPr>
          <p:spPr>
            <a:xfrm>
              <a:off x="7925079" y="5819344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Таъсиси Кумитаи сифат</a:t>
              </a:r>
              <a:endParaRPr lang="ru-RU" sz="2100" b="1" dirty="0">
                <a:latin typeface="Times New Roman Tj" pitchFamily="18" charset="-52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E1EA1164-1D74-49F6-AB0C-DC33B52EABC0}"/>
                </a:ext>
              </a:extLst>
            </p:cNvPr>
            <p:cNvSpPr/>
            <p:nvPr/>
          </p:nvSpPr>
          <p:spPr>
            <a:xfrm>
              <a:off x="9521610" y="5819344"/>
              <a:ext cx="1856430" cy="742572"/>
            </a:xfrm>
            <a:custGeom>
              <a:avLst/>
              <a:gdLst>
                <a:gd name="connsiteX0" fmla="*/ 0 w 1856430"/>
                <a:gd name="connsiteY0" fmla="*/ 0 h 742572"/>
                <a:gd name="connsiteX1" fmla="*/ 1485144 w 1856430"/>
                <a:gd name="connsiteY1" fmla="*/ 0 h 742572"/>
                <a:gd name="connsiteX2" fmla="*/ 1856430 w 1856430"/>
                <a:gd name="connsiteY2" fmla="*/ 371286 h 742572"/>
                <a:gd name="connsiteX3" fmla="*/ 1485144 w 1856430"/>
                <a:gd name="connsiteY3" fmla="*/ 742572 h 742572"/>
                <a:gd name="connsiteX4" fmla="*/ 0 w 1856430"/>
                <a:gd name="connsiteY4" fmla="*/ 742572 h 742572"/>
                <a:gd name="connsiteX5" fmla="*/ 371286 w 1856430"/>
                <a:gd name="connsiteY5" fmla="*/ 371286 h 742572"/>
                <a:gd name="connsiteX6" fmla="*/ 0 w 1856430"/>
                <a:gd name="connsiteY6" fmla="*/ 0 h 7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30" h="742572">
                  <a:moveTo>
                    <a:pt x="0" y="0"/>
                  </a:moveTo>
                  <a:lnTo>
                    <a:pt x="1485144" y="0"/>
                  </a:lnTo>
                  <a:lnTo>
                    <a:pt x="1856430" y="371286"/>
                  </a:lnTo>
                  <a:lnTo>
                    <a:pt x="1485144" y="742572"/>
                  </a:lnTo>
                  <a:lnTo>
                    <a:pt x="0" y="742572"/>
                  </a:lnTo>
                  <a:lnTo>
                    <a:pt x="371286" y="37128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2169" tIns="7620" rIns="556929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g-Cyrl-TJ" sz="2100" b="1" dirty="0">
                  <a:latin typeface="Times New Roman Tj" pitchFamily="18" charset="-52"/>
                </a:rPr>
                <a:t>Аккредитатсияи муассисаҳои КАТС</a:t>
              </a:r>
              <a:endParaRPr lang="ru-RU" sz="2100" b="1" dirty="0">
                <a:latin typeface="Times New Roman Tj" pitchFamily="18" charset="-52"/>
              </a:endParaRPr>
            </a:p>
          </p:txBody>
        </p:sp>
      </p:grpSp>
      <p:sp>
        <p:nvSpPr>
          <p:cNvPr id="36" name="Номер слайда 11">
            <a:extLst>
              <a:ext uri="{FF2B5EF4-FFF2-40B4-BE49-F238E27FC236}">
                <a16:creationId xmlns:a16="http://schemas.microsoft.com/office/drawing/2014/main" xmlns="" id="{1EC06319-24D6-4A58-9B86-5273BDAD52A1}"/>
              </a:ext>
            </a:extLst>
          </p:cNvPr>
          <p:cNvSpPr txBox="1">
            <a:spLocks/>
          </p:cNvSpPr>
          <p:nvPr/>
        </p:nvSpPr>
        <p:spPr>
          <a:xfrm>
            <a:off x="16994129" y="9506498"/>
            <a:ext cx="950970" cy="54618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5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xmlns="" id="{1EC86017-110F-4D15-80CB-0511916337B3}"/>
              </a:ext>
            </a:extLst>
          </p:cNvPr>
          <p:cNvSpPr txBox="1"/>
          <p:nvPr/>
        </p:nvSpPr>
        <p:spPr>
          <a:xfrm>
            <a:off x="213361" y="3733800"/>
            <a:ext cx="4419599" cy="45589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7620" algn="ctr"/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Расми</a:t>
            </a:r>
            <a:r>
              <a:rPr sz="4200" b="1" spc="-15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2:</a:t>
            </a:r>
            <a:r>
              <a:rPr sz="4200" b="1" spc="-8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spc="-15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Тамоюли</a:t>
            </a:r>
            <a:r>
              <a:rPr sz="4200" b="1" spc="-8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индекси</a:t>
            </a:r>
            <a:r>
              <a:rPr sz="4200" b="1" spc="-15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фарогирии</a:t>
            </a:r>
            <a:r>
              <a:rPr sz="4200" b="1" spc="-8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хизматрасонӣ</a:t>
            </a:r>
            <a:r>
              <a:rPr sz="4200" b="1" spc="-8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дар</a:t>
            </a:r>
            <a:r>
              <a:rPr sz="4200" b="1" spc="-15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 err="1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Тоҷикистон</a:t>
            </a:r>
            <a:r>
              <a:rPr sz="4200" b="1" spc="-15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lang="en-US" sz="4200" b="1" spc="-15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</a:t>
            </a:r>
            <a:r>
              <a:rPr sz="4200" b="1" dirty="0" err="1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солҳои</a:t>
            </a:r>
            <a:r>
              <a:rPr sz="4200" b="1" spc="30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2000</a:t>
            </a:r>
            <a:r>
              <a:rPr sz="4200" b="1" spc="38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–</a:t>
            </a:r>
            <a:r>
              <a:rPr sz="4200" b="1" spc="38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 </a:t>
            </a:r>
            <a:r>
              <a:rPr sz="4200" b="1" spc="-30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  <a:cs typeface="Arial"/>
              </a:rPr>
              <a:t>2019</a:t>
            </a:r>
            <a:r>
              <a:rPr lang="en-US" sz="4200" b="1" spc="-30" dirty="0">
                <a:solidFill>
                  <a:srgbClr val="007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)</a:t>
            </a:r>
            <a:endParaRPr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  <a:cs typeface="Aria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BE3B7F7E-32C9-43F2-ADFF-0BD40CA484E3}"/>
              </a:ext>
            </a:extLst>
          </p:cNvPr>
          <p:cNvSpPr txBox="1"/>
          <p:nvPr/>
        </p:nvSpPr>
        <p:spPr>
          <a:xfrm>
            <a:off x="3749041" y="8397241"/>
            <a:ext cx="14323982" cy="1895710"/>
          </a:xfrm>
          <a:prstGeom prst="rect">
            <a:avLst/>
          </a:prstGeom>
        </p:spPr>
        <p:txBody>
          <a:bodyPr vert="horz" wrap="square" lIns="0" tIns="21906" rIns="0" bIns="0" rtlCol="0">
            <a:spAutoFit/>
          </a:bodyPr>
          <a:lstStyle/>
          <a:p>
            <a:pPr marL="19050">
              <a:spcBef>
                <a:spcPts val="171"/>
              </a:spcBef>
            </a:pPr>
            <a:r>
              <a:rPr sz="1500" dirty="0">
                <a:latin typeface="Times New Roman Tj" pitchFamily="18" charset="-52"/>
                <a:cs typeface="Arial"/>
              </a:rPr>
              <a:t>Манбаъ: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lang="tg-Cyrl-TJ" sz="1500" dirty="0">
                <a:latin typeface="Times New Roman Tj" pitchFamily="18" charset="-52"/>
                <a:cs typeface="Arial"/>
              </a:rPr>
              <a:t>Ташкилоти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умумиҷаҳонии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тандурустӣ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i="1" spc="-30" dirty="0">
                <a:latin typeface="Times New Roman Tj" pitchFamily="18" charset="-52"/>
                <a:cs typeface="Arial"/>
              </a:rPr>
              <a:t>(1)</a:t>
            </a:r>
            <a:r>
              <a:rPr sz="1500" spc="-30" dirty="0">
                <a:latin typeface="Times New Roman Tj" pitchFamily="18" charset="-52"/>
                <a:cs typeface="Arial"/>
              </a:rPr>
              <a:t>.</a:t>
            </a:r>
            <a:endParaRPr sz="1500" dirty="0">
              <a:latin typeface="Times New Roman Tj" pitchFamily="18" charset="-52"/>
              <a:cs typeface="Arial"/>
            </a:endParaRPr>
          </a:p>
          <a:p>
            <a:pPr>
              <a:spcBef>
                <a:spcPts val="293"/>
              </a:spcBef>
            </a:pPr>
            <a:endParaRPr sz="1500" dirty="0">
              <a:latin typeface="Times New Roman Tj" pitchFamily="18" charset="-52"/>
              <a:cs typeface="Arial"/>
            </a:endParaRPr>
          </a:p>
          <a:p>
            <a:pPr marL="19050" marR="7620">
              <a:lnSpc>
                <a:spcPct val="119100"/>
              </a:lnSpc>
            </a:pPr>
            <a:r>
              <a:rPr sz="1500" dirty="0">
                <a:latin typeface="Times New Roman Tj" pitchFamily="18" charset="-52"/>
                <a:cs typeface="Arial"/>
              </a:rPr>
              <a:t>Эзоҳ: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Ба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давлатҳои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даромади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паст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ё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миёна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(LMIC)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дохил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мешаванд: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Ангола,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Алҷазоир,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Бангладеш,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Бенин,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Бутан,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Боливия,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spc="-30" dirty="0">
                <a:latin typeface="Times New Roman Tj" pitchFamily="18" charset="-52"/>
                <a:cs typeface="Arial"/>
              </a:rPr>
              <a:t>Кабо</a:t>
            </a:r>
            <a:r>
              <a:rPr sz="1500" spc="75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Верде,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Камбоҷа,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Камерун,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Коморҳо,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Конго,</a:t>
            </a:r>
            <a:r>
              <a:rPr sz="1500" spc="-15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Ҷумҳурии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spc="-30" dirty="0">
                <a:latin typeface="Times New Roman Tj" pitchFamily="18" charset="-52"/>
                <a:cs typeface="Arial"/>
              </a:rPr>
              <a:t>Кот-</a:t>
            </a:r>
            <a:r>
              <a:rPr sz="1500" spc="-15" dirty="0">
                <a:latin typeface="Times New Roman Tj" pitchFamily="18" charset="-52"/>
                <a:cs typeface="Arial"/>
              </a:rPr>
              <a:t>д’Ивуар,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Ҷибути,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Миср,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Ҷумҳурии</a:t>
            </a:r>
            <a:r>
              <a:rPr sz="1500" spc="-15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Араб,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Эсватини,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Гана,</a:t>
            </a:r>
            <a:r>
              <a:rPr sz="1500" spc="-23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Гвинея,</a:t>
            </a:r>
            <a:r>
              <a:rPr sz="1500" spc="-3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Гаити</a:t>
            </a:r>
            <a:r>
              <a:rPr sz="1500" spc="-15" dirty="0">
                <a:latin typeface="Times New Roman Tj" pitchFamily="18" charset="-52"/>
                <a:cs typeface="Arial"/>
              </a:rPr>
              <a:t> </a:t>
            </a:r>
            <a:r>
              <a:rPr sz="1500" spc="-75" dirty="0">
                <a:latin typeface="Times New Roman Tj" pitchFamily="18" charset="-52"/>
                <a:cs typeface="Arial"/>
              </a:rPr>
              <a:t>,</a:t>
            </a:r>
            <a:r>
              <a:rPr sz="1500" spc="750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Урдун,</a:t>
            </a:r>
            <a:r>
              <a:rPr sz="1500" spc="-45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Ҳиндустон,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Ҷумҳурии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Исломии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Эрон,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Кения,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Кирибати,</a:t>
            </a:r>
            <a:r>
              <a:rPr sz="1500" spc="-45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Ҷумҳурии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Қирғизистон,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Лаос,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Лубнон,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Лесото,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Мавритания,</a:t>
            </a:r>
            <a:r>
              <a:rPr sz="1500" spc="-3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Микронезия,</a:t>
            </a:r>
            <a:r>
              <a:rPr sz="1500" spc="750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Муғулистон,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Марокаш,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Мянма,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Непал,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Никарагуа,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Нигерия, Покистон,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Филиппин,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Самоа,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Сан-</a:t>
            </a:r>
            <a:r>
              <a:rPr sz="1500" spc="-30" dirty="0">
                <a:latin typeface="Times New Roman Tj" pitchFamily="18" charset="-52"/>
                <a:cs typeface="Arial"/>
              </a:rPr>
              <a:t>Томе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ва Принсипи,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Сенегал,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Ҷазираҳои</a:t>
            </a:r>
            <a:r>
              <a:rPr sz="1500" spc="750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Соломон,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Шри-</a:t>
            </a:r>
            <a:r>
              <a:rPr sz="1500" dirty="0">
                <a:latin typeface="Times New Roman Tj" pitchFamily="18" charset="-52"/>
                <a:cs typeface="Arial"/>
              </a:rPr>
              <a:t>Ланка,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Танзания, Тоҷикистон,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Тимори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Шарқӣ,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Тунис,</a:t>
            </a:r>
            <a:r>
              <a:rPr sz="1500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Украина,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Узбакистон,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Вануату,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Вьетнам,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dirty="0">
                <a:latin typeface="Times New Roman Tj" pitchFamily="18" charset="-52"/>
                <a:cs typeface="Arial"/>
              </a:rPr>
              <a:t>Замбия,</a:t>
            </a:r>
            <a:r>
              <a:rPr sz="1500" spc="-8" dirty="0">
                <a:latin typeface="Times New Roman Tj" pitchFamily="18" charset="-52"/>
                <a:cs typeface="Arial"/>
              </a:rPr>
              <a:t> </a:t>
            </a:r>
            <a:r>
              <a:rPr sz="1500" spc="-15" dirty="0">
                <a:latin typeface="Times New Roman Tj" pitchFamily="18" charset="-52"/>
                <a:cs typeface="Arial"/>
              </a:rPr>
              <a:t>Зимбабве.</a:t>
            </a:r>
            <a:endParaRPr sz="1500" dirty="0">
              <a:latin typeface="Times New Roman Tj" pitchFamily="18" charset="-52"/>
              <a:cs typeface="Arial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3E0F19B4-5AA6-44F2-BC4C-A941993E6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55333"/>
              </p:ext>
            </p:extLst>
          </p:nvPr>
        </p:nvGraphicFramePr>
        <p:xfrm>
          <a:off x="5013960" y="1798320"/>
          <a:ext cx="9387840" cy="637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86FB81-FA76-4A8C-B466-D9464ACDE092}"/>
              </a:ext>
            </a:extLst>
          </p:cNvPr>
          <p:cNvSpPr txBox="1"/>
          <p:nvPr/>
        </p:nvSpPr>
        <p:spPr>
          <a:xfrm>
            <a:off x="274320" y="198120"/>
            <a:ext cx="17815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Ҳадафи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асосии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стратегия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ва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нақшаи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чорабиниҳои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3-сола (2024-2026)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беҳтар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намудани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дастрасии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аҳолӣ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ба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хизматрасониҳои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асосии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тандурустӣ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тавассути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муассисаҳои</a:t>
            </a:r>
            <a:r>
              <a:rPr lang="ru-RU" sz="3600" b="1" dirty="0">
                <a:solidFill>
                  <a:srgbClr val="FF0000"/>
                </a:solidFill>
                <a:latin typeface="Times New Roman Tj" pitchFamily="18" charset="-52"/>
              </a:rPr>
              <a:t> КАТС </a:t>
            </a:r>
            <a:r>
              <a:rPr lang="ru-RU" sz="3600" b="1" dirty="0" err="1">
                <a:solidFill>
                  <a:srgbClr val="FF0000"/>
                </a:solidFill>
                <a:latin typeface="Times New Roman Tj" pitchFamily="18" charset="-52"/>
              </a:rPr>
              <a:t>мебошад</a:t>
            </a:r>
            <a:endParaRPr lang="ru-RU" sz="3600" b="1" dirty="0">
              <a:solidFill>
                <a:srgbClr val="FF0000"/>
              </a:solidFill>
              <a:latin typeface="Times New Roman Tj" pitchFamily="18" charset="-52"/>
            </a:endParaRPr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xmlns="" id="{00CD8B35-40D6-424A-9991-1920256DFE21}"/>
              </a:ext>
            </a:extLst>
          </p:cNvPr>
          <p:cNvSpPr txBox="1">
            <a:spLocks/>
          </p:cNvSpPr>
          <p:nvPr/>
        </p:nvSpPr>
        <p:spPr>
          <a:xfrm>
            <a:off x="13944601" y="9522827"/>
            <a:ext cx="407669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6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76E74806-F5E1-0C58-EAE1-2A86A2CC3003}"/>
              </a:ext>
            </a:extLst>
          </p:cNvPr>
          <p:cNvSpPr/>
          <p:nvPr/>
        </p:nvSpPr>
        <p:spPr>
          <a:xfrm>
            <a:off x="14478000" y="23241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83AA36-F9CC-9086-C299-E4CC8957562A}"/>
              </a:ext>
            </a:extLst>
          </p:cNvPr>
          <p:cNvSpPr txBox="1"/>
          <p:nvPr/>
        </p:nvSpPr>
        <p:spPr>
          <a:xfrm>
            <a:off x="15392400" y="1856482"/>
            <a:ext cx="24384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3200" b="1" dirty="0">
                <a:solidFill>
                  <a:srgbClr val="C00000"/>
                </a:solidFill>
              </a:rPr>
              <a:t>80%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с.</a:t>
            </a:r>
            <a:r>
              <a:rPr lang="tg-Cyrl-TJ" sz="3200" b="1" dirty="0">
                <a:solidFill>
                  <a:srgbClr val="C00000"/>
                </a:solidFill>
              </a:rPr>
              <a:t> 2025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A247ED-7217-4ED8-951C-7CDA6D2DA1AF}"/>
              </a:ext>
            </a:extLst>
          </p:cNvPr>
          <p:cNvSpPr txBox="1"/>
          <p:nvPr/>
        </p:nvSpPr>
        <p:spPr>
          <a:xfrm>
            <a:off x="4245428" y="7458076"/>
            <a:ext cx="13764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err="1"/>
              <a:t>Истинод</a:t>
            </a:r>
            <a:r>
              <a:rPr lang="ru-RU" dirty="0"/>
              <a:t>: </a:t>
            </a:r>
            <a:r>
              <a:rPr lang="ru-RU" dirty="0" err="1"/>
              <a:t>саломатии</a:t>
            </a:r>
            <a:r>
              <a:rPr lang="ru-RU" dirty="0"/>
              <a:t> </a:t>
            </a:r>
            <a:r>
              <a:rPr lang="ru-RU" dirty="0" err="1"/>
              <a:t>аҳолӣ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фаъолияти</a:t>
            </a:r>
            <a:r>
              <a:rPr lang="ru-RU" dirty="0"/>
              <a:t> </a:t>
            </a:r>
            <a:r>
              <a:rPr lang="ru-RU" dirty="0" err="1"/>
              <a:t>муассисаҳои</a:t>
            </a:r>
            <a:r>
              <a:rPr lang="ru-RU" dirty="0"/>
              <a:t> </a:t>
            </a:r>
            <a:r>
              <a:rPr lang="ru-RU" dirty="0" err="1"/>
              <a:t>тандурустӣ</a:t>
            </a:r>
            <a:r>
              <a:rPr lang="ru-RU" dirty="0"/>
              <a:t> дар соли 2023, ВТҲИА, Душанбе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с. 2024. с. 362 </a:t>
            </a:r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6DB0E32-DF9A-4340-8D24-364F3AB2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5" y="4175760"/>
            <a:ext cx="3356066" cy="3291282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Нишондиҳандаҳои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асосӣ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ва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хатарҳои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саломатии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аҳолӣ</a:t>
            </a:r>
            <a:endParaRPr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149DBA-2549-409F-9C06-5C60E1CB10AD}"/>
              </a:ext>
            </a:extLst>
          </p:cNvPr>
          <p:cNvSpPr txBox="1"/>
          <p:nvPr/>
        </p:nvSpPr>
        <p:spPr>
          <a:xfrm>
            <a:off x="149135" y="8031481"/>
            <a:ext cx="1804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latin typeface="Times New Roman Tj" pitchFamily="18" charset="-52"/>
              </a:rPr>
              <a:t>Сарфи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назар</a:t>
            </a:r>
            <a:r>
              <a:rPr lang="ru-RU" sz="2700" b="1" dirty="0">
                <a:latin typeface="Times New Roman Tj" pitchFamily="18" charset="-52"/>
              </a:rPr>
              <a:t> аз </a:t>
            </a:r>
            <a:r>
              <a:rPr lang="ru-RU" sz="2700" b="1" dirty="0" err="1">
                <a:latin typeface="Times New Roman Tj" pitchFamily="18" charset="-52"/>
              </a:rPr>
              <a:t>беҳтаршавии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нишондиҳандаҳои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инфиродӣ</a:t>
            </a:r>
            <a:r>
              <a:rPr lang="ru-RU" sz="2700" b="1" dirty="0">
                <a:latin typeface="Times New Roman Tj" pitchFamily="18" charset="-52"/>
              </a:rPr>
              <a:t>, </a:t>
            </a:r>
            <a:r>
              <a:rPr lang="ru-RU" sz="2700" b="1" dirty="0" err="1">
                <a:latin typeface="Times New Roman Tj" pitchFamily="18" charset="-52"/>
              </a:rPr>
              <a:t>натиҷаҳои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омори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расмӣ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ва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тадқиқоти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tg-Cyrl-TJ" sz="2700" b="1" dirty="0">
                <a:latin typeface="Times New Roman Tj" pitchFamily="18" charset="-52"/>
              </a:rPr>
              <a:t>СТЕПС</a:t>
            </a:r>
            <a:r>
              <a:rPr lang="en-US" sz="2700" b="1" dirty="0"/>
              <a:t> (</a:t>
            </a:r>
            <a:r>
              <a:rPr lang="ru-RU" sz="2700" b="1" dirty="0">
                <a:latin typeface="Times New Roman Tj" pitchFamily="18" charset="-52"/>
              </a:rPr>
              <a:t>дар </a:t>
            </a:r>
            <a:r>
              <a:rPr lang="ru-RU" sz="2700" b="1" dirty="0" err="1">
                <a:latin typeface="Times New Roman Tj" pitchFamily="18" charset="-52"/>
              </a:rPr>
              <a:t>солҳои</a:t>
            </a:r>
            <a:r>
              <a:rPr lang="ru-RU" sz="2700" b="1" dirty="0">
                <a:latin typeface="Times New Roman Tj" pitchFamily="18" charset="-52"/>
              </a:rPr>
              <a:t> 2017 </a:t>
            </a:r>
            <a:r>
              <a:rPr lang="ru-RU" sz="2700" b="1" dirty="0" err="1">
                <a:latin typeface="Times New Roman Tj" pitchFamily="18" charset="-52"/>
              </a:rPr>
              <a:t>ва</a:t>
            </a:r>
            <a:r>
              <a:rPr lang="ru-RU" sz="2700" b="1" dirty="0">
                <a:latin typeface="Times New Roman Tj" pitchFamily="18" charset="-52"/>
              </a:rPr>
              <a:t> 2023) </a:t>
            </a:r>
            <a:r>
              <a:rPr lang="ru-RU" sz="2700" b="1" dirty="0" err="1">
                <a:latin typeface="Times New Roman Tj" pitchFamily="18" charset="-52"/>
              </a:rPr>
              <a:t>захираҳоро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барои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такмили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низоми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зинаи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аввалияи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тандурустӣ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нишон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доданд</a:t>
            </a:r>
            <a:r>
              <a:rPr lang="ru-RU" sz="2700" b="1" dirty="0">
                <a:latin typeface="Times New Roman Tj" pitchFamily="18" charset="-52"/>
              </a:rPr>
              <a:t>, </a:t>
            </a:r>
            <a:r>
              <a:rPr lang="ru-RU" sz="2700" b="1" dirty="0" err="1">
                <a:latin typeface="Times New Roman Tj" pitchFamily="18" charset="-52"/>
              </a:rPr>
              <a:t>ки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бисёр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параметрҳои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асосии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саломатӣ</a:t>
            </a:r>
            <a:r>
              <a:rPr lang="ru-RU" sz="2700" b="1" dirty="0">
                <a:latin typeface="Times New Roman Tj" pitchFamily="18" charset="-52"/>
              </a:rPr>
              <a:t> аз он </a:t>
            </a:r>
            <a:r>
              <a:rPr lang="ru-RU" sz="2700" b="1" dirty="0" err="1">
                <a:latin typeface="Times New Roman Tj" pitchFamily="18" charset="-52"/>
              </a:rPr>
              <a:t>вобастагӣ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доранд</a:t>
            </a:r>
            <a:r>
              <a:rPr lang="ru-RU" sz="2700" b="1" dirty="0">
                <a:latin typeface="Times New Roman Tj" pitchFamily="18" charset="-52"/>
              </a:rPr>
              <a:t>, аз </a:t>
            </a:r>
            <a:r>
              <a:rPr lang="ru-RU" sz="2700" b="1" dirty="0" err="1">
                <a:latin typeface="Times New Roman Tj" pitchFamily="18" charset="-52"/>
              </a:rPr>
              <a:t>ҷумла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давомнокии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пешбинишавандаи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ҳаёт</a:t>
            </a:r>
            <a:r>
              <a:rPr lang="ru-RU" sz="2700" b="1" dirty="0">
                <a:latin typeface="Times New Roman Tj" pitchFamily="18" charset="-52"/>
              </a:rPr>
              <a:t>, </a:t>
            </a:r>
            <a:r>
              <a:rPr lang="ru-RU" sz="2700" b="1" dirty="0" err="1">
                <a:latin typeface="Times New Roman Tj" pitchFamily="18" charset="-52"/>
              </a:rPr>
              <a:t>фавти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модарон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ва</a:t>
            </a:r>
            <a:r>
              <a:rPr lang="ru-RU" sz="2700" b="1" dirty="0">
                <a:latin typeface="Times New Roman Tj" pitchFamily="18" charset="-52"/>
              </a:rPr>
              <a:t> </a:t>
            </a:r>
            <a:r>
              <a:rPr lang="ru-RU" sz="2700" b="1" dirty="0" err="1">
                <a:latin typeface="Times New Roman Tj" pitchFamily="18" charset="-52"/>
              </a:rPr>
              <a:t>кӯдакон</a:t>
            </a:r>
            <a:endParaRPr lang="ru-RU" sz="2700" b="1" dirty="0">
              <a:latin typeface="Times New Roman Tj" pitchFamily="18" charset="-52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B4435AE6-1191-3AD8-F91F-14BDEC625327}"/>
              </a:ext>
            </a:extLst>
          </p:cNvPr>
          <p:cNvGraphicFramePr>
            <a:graphicFrameLocks/>
          </p:cNvGraphicFramePr>
          <p:nvPr/>
        </p:nvGraphicFramePr>
        <p:xfrm>
          <a:off x="4343402" y="4227812"/>
          <a:ext cx="6707769" cy="324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F4C97F6D-9B9A-380A-4A2B-D751FBAD95F3}"/>
              </a:ext>
            </a:extLst>
          </p:cNvPr>
          <p:cNvGraphicFramePr>
            <a:graphicFrameLocks/>
          </p:cNvGraphicFramePr>
          <p:nvPr/>
        </p:nvGraphicFramePr>
        <p:xfrm>
          <a:off x="11260988" y="4227813"/>
          <a:ext cx="6572979" cy="324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F68AE9D-78DD-41C2-B2C0-D2E7AB199AEC}"/>
              </a:ext>
            </a:extLst>
          </p:cNvPr>
          <p:cNvGraphicFramePr>
            <a:graphicFrameLocks/>
          </p:cNvGraphicFramePr>
          <p:nvPr/>
        </p:nvGraphicFramePr>
        <p:xfrm>
          <a:off x="149136" y="142439"/>
          <a:ext cx="6391296" cy="392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0ED2EBBB-7200-4AD7-A324-C73330550EBD}"/>
              </a:ext>
            </a:extLst>
          </p:cNvPr>
          <p:cNvGraphicFramePr>
            <a:graphicFrameLocks/>
          </p:cNvGraphicFramePr>
          <p:nvPr/>
        </p:nvGraphicFramePr>
        <p:xfrm>
          <a:off x="6230693" y="243840"/>
          <a:ext cx="5638800" cy="364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17367B2B-CC58-494C-A910-58F642E54052}"/>
              </a:ext>
            </a:extLst>
          </p:cNvPr>
          <p:cNvGraphicFramePr>
            <a:graphicFrameLocks/>
          </p:cNvGraphicFramePr>
          <p:nvPr/>
        </p:nvGraphicFramePr>
        <p:xfrm>
          <a:off x="11747572" y="182880"/>
          <a:ext cx="637278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xmlns="" id="{6A5E9767-69F5-401D-A559-9ECF07068288}"/>
              </a:ext>
            </a:extLst>
          </p:cNvPr>
          <p:cNvSpPr txBox="1">
            <a:spLocks/>
          </p:cNvSpPr>
          <p:nvPr/>
        </p:nvSpPr>
        <p:spPr>
          <a:xfrm>
            <a:off x="13944601" y="9522827"/>
            <a:ext cx="407669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7</a:t>
            </a:fld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0B61ABBA-D655-44E3-AB23-23B95926F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2657" y="312272"/>
            <a:ext cx="18353313" cy="1043001"/>
          </a:xfrm>
        </p:spPr>
        <p:txBody>
          <a:bodyPr>
            <a:normAutofit fontScale="55000" lnSpcReduction="20000"/>
          </a:bodyPr>
          <a:lstStyle/>
          <a:p>
            <a:r>
              <a:rPr lang="tg-Cyrl-TJ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БЕМОРШАВИИ АВВАЛИЯИ БЕМОРИҲОИ ҒАЙРИСИРОЯТӢ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(1990-2024)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xmlns="" id="{5BEC44DA-47DE-4ED4-8023-84877219FF8D}"/>
              </a:ext>
            </a:extLst>
          </p:cNvPr>
          <p:cNvSpPr txBox="1">
            <a:spLocks/>
          </p:cNvSpPr>
          <p:nvPr/>
        </p:nvSpPr>
        <p:spPr>
          <a:xfrm>
            <a:off x="13944601" y="9522827"/>
            <a:ext cx="407669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8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894B89D6-572D-5D87-CA47-A3C94509F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05503"/>
              </p:ext>
            </p:extLst>
          </p:nvPr>
        </p:nvGraphicFramePr>
        <p:xfrm>
          <a:off x="457199" y="1257300"/>
          <a:ext cx="5675811" cy="815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5E494E33-CFAF-42B6-BC43-01E9920C7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3470"/>
              </p:ext>
            </p:extLst>
          </p:nvPr>
        </p:nvGraphicFramePr>
        <p:xfrm>
          <a:off x="6476999" y="1181099"/>
          <a:ext cx="11563889" cy="414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546905CB-7E00-4C8C-9D75-993018EBD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322261"/>
              </p:ext>
            </p:extLst>
          </p:nvPr>
        </p:nvGraphicFramePr>
        <p:xfrm>
          <a:off x="6477000" y="5295900"/>
          <a:ext cx="115443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3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99A16-2836-49A2-8072-82FCEA02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" y="213360"/>
            <a:ext cx="17795966" cy="96774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latin typeface="Times New Roman Tj" pitchFamily="18" charset="-52"/>
              </a:rPr>
              <a:t>Беморшавии</a:t>
            </a:r>
            <a:r>
              <a:rPr lang="ru-RU" sz="6000" b="1" dirty="0">
                <a:latin typeface="Times New Roman Tj" pitchFamily="18" charset="-52"/>
              </a:rPr>
              <a:t> </a:t>
            </a:r>
            <a:r>
              <a:rPr lang="ru-RU" sz="6000" b="1" dirty="0" err="1">
                <a:latin typeface="Times New Roman Tj" pitchFamily="18" charset="-52"/>
              </a:rPr>
              <a:t>умумӣ</a:t>
            </a:r>
            <a:r>
              <a:rPr lang="ru-RU" sz="6000" b="1" dirty="0">
                <a:latin typeface="Times New Roman Tj" pitchFamily="18" charset="-52"/>
              </a:rPr>
              <a:t> </a:t>
            </a:r>
            <a:r>
              <a:rPr lang="ru-RU" sz="6000" b="1" dirty="0" err="1">
                <a:latin typeface="Times New Roman Tj" pitchFamily="18" charset="-52"/>
              </a:rPr>
              <a:t>бо</a:t>
            </a:r>
            <a:r>
              <a:rPr lang="ru-RU" sz="6000" b="1" dirty="0">
                <a:latin typeface="Times New Roman Tj" pitchFamily="18" charset="-52"/>
              </a:rPr>
              <a:t> </a:t>
            </a:r>
            <a:r>
              <a:rPr lang="ru-RU" sz="6000" b="1" dirty="0" err="1">
                <a:latin typeface="Times New Roman Tj" pitchFamily="18" charset="-52"/>
              </a:rPr>
              <a:t>бемориҳои</a:t>
            </a:r>
            <a:r>
              <a:rPr lang="ru-RU" sz="6000" b="1" dirty="0">
                <a:latin typeface="Times New Roman Tj" pitchFamily="18" charset="-52"/>
              </a:rPr>
              <a:t> </a:t>
            </a:r>
            <a:r>
              <a:rPr lang="ru-RU" sz="6000" b="1" dirty="0" err="1">
                <a:latin typeface="Times New Roman Tj" pitchFamily="18" charset="-52"/>
              </a:rPr>
              <a:t>ғайрисироятӣ</a:t>
            </a:r>
            <a:r>
              <a:rPr lang="ru-RU" sz="6000" b="1" dirty="0">
                <a:latin typeface="Times New Roman Tj" pitchFamily="18" charset="-52"/>
              </a:rPr>
              <a:t> </a:t>
            </a: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xmlns="" id="{EA01647E-940C-4A83-BC73-2C1B218A664B}"/>
              </a:ext>
            </a:extLst>
          </p:cNvPr>
          <p:cNvSpPr txBox="1">
            <a:spLocks/>
          </p:cNvSpPr>
          <p:nvPr/>
        </p:nvSpPr>
        <p:spPr>
          <a:xfrm>
            <a:off x="13944601" y="9522827"/>
            <a:ext cx="4076699" cy="53557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z="3600" b="1">
                <a:solidFill>
                  <a:schemeClr val="accent6"/>
                </a:solidFill>
              </a:rPr>
              <a:pPr/>
              <a:t>9</a:t>
            </a:fld>
            <a:endParaRPr lang="en-US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DF1C63C-0E7E-47DA-BD29-6BA4CDE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73067"/>
              </p:ext>
            </p:extLst>
          </p:nvPr>
        </p:nvGraphicFramePr>
        <p:xfrm>
          <a:off x="212270" y="1464280"/>
          <a:ext cx="9015549" cy="729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767A59-55D8-4F45-B92C-FC0818393459}"/>
              </a:ext>
            </a:extLst>
          </p:cNvPr>
          <p:cNvSpPr txBox="1"/>
          <p:nvPr/>
        </p:nvSpPr>
        <p:spPr>
          <a:xfrm>
            <a:off x="293914" y="8757672"/>
            <a:ext cx="177959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2700" b="1" dirty="0">
                <a:latin typeface="Times New Roman Tj" pitchFamily="18" charset="-52"/>
              </a:rPr>
              <a:t>Дар давраи 2020</a:t>
            </a:r>
            <a:r>
              <a:rPr lang="ru-RU" sz="2700" b="1" dirty="0">
                <a:latin typeface="Times New Roman Tj" pitchFamily="18" charset="-52"/>
              </a:rPr>
              <a:t>-2024 </a:t>
            </a:r>
            <a:r>
              <a:rPr lang="tg-Cyrl-TJ" sz="2700" b="1" dirty="0">
                <a:latin typeface="Times New Roman Tj" pitchFamily="18" charset="-52"/>
              </a:rPr>
              <a:t>тамоюли зиёдшавии ҳама намуди бемории ғайрисироятӣ ба назар мерасад, ки ин омилҳо ба  зиёдшавии табии аҳолӣ, беҳтар муҷаҳҳаз гаштани муасиссаҳои табобатию</a:t>
            </a:r>
            <a:r>
              <a:rPr lang="ru-RU" sz="2700" b="1" dirty="0">
                <a:latin typeface="Times New Roman Tj" pitchFamily="18" charset="-52"/>
              </a:rPr>
              <a:t>-</a:t>
            </a:r>
            <a:r>
              <a:rPr lang="tg-Cyrl-TJ" sz="2700" b="1" dirty="0">
                <a:latin typeface="Times New Roman Tj" pitchFamily="18" charset="-52"/>
              </a:rPr>
              <a:t>профилактикӣ, беҳтар шудани сатҳи бақайдгирии бемориҳои музмин вобастагии зич дорад</a:t>
            </a:r>
            <a:endParaRPr lang="ru-RU" sz="2700" b="1" dirty="0">
              <a:latin typeface="Times New Roman Tj" pitchFamily="18" charset="-52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9D7CB18F-FA51-4EB8-A3A3-FCD2F39CA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136921"/>
              </p:ext>
            </p:extLst>
          </p:nvPr>
        </p:nvGraphicFramePr>
        <p:xfrm>
          <a:off x="9339943" y="1387929"/>
          <a:ext cx="8658497" cy="703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2366</Words>
  <Application>Microsoft Office PowerPoint</Application>
  <PresentationFormat>Произвольный</PresentationFormat>
  <Paragraphs>509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Wingdings</vt:lpstr>
      <vt:lpstr>Times New Roman Tj</vt:lpstr>
      <vt:lpstr>ＭＳ Ｐゴシック</vt:lpstr>
      <vt:lpstr>Cormorant Garamond Bold Italics</vt:lpstr>
      <vt:lpstr>Academy TAJ</vt:lpstr>
      <vt:lpstr>Times New Roman</vt:lpstr>
      <vt:lpstr>맑은 고딕</vt:lpstr>
      <vt:lpstr>Quicksand</vt:lpstr>
      <vt:lpstr>Calibri</vt:lpstr>
      <vt:lpstr>Office Theme</vt:lpstr>
      <vt:lpstr>Презентация PowerPoint</vt:lpstr>
      <vt:lpstr>Заминаи меъёрию ҳуқуқии  фаъолияти соҳа</vt:lpstr>
      <vt:lpstr>Презентация PowerPoint</vt:lpstr>
      <vt:lpstr>Презентация PowerPoint</vt:lpstr>
      <vt:lpstr>Ислоҳоте, ки ба ФУХТ равона карда шудааст</vt:lpstr>
      <vt:lpstr>Презентация PowerPoint</vt:lpstr>
      <vt:lpstr>Нишондиҳандаҳои асосӣ ва хатарҳои саломатии аҳолӣ</vt:lpstr>
      <vt:lpstr>Презентация PowerPoint</vt:lpstr>
      <vt:lpstr>Беморшавии умумӣ бо бемориҳои ғайрисироятӣ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Ҳифзи молиявии аҳолӣ</vt:lpstr>
      <vt:lpstr>Таҷдиди бастаи хизматрасониҳои асосии тандурустӣ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 2025 PPT template</dc:title>
  <dc:creator>Tajikistan Minzdrav</dc:creator>
  <cp:lastModifiedBy>User9</cp:lastModifiedBy>
  <cp:revision>85</cp:revision>
  <cp:lastPrinted>2025-02-04T04:23:40Z</cp:lastPrinted>
  <dcterms:created xsi:type="dcterms:W3CDTF">2006-08-16T00:00:00Z</dcterms:created>
  <dcterms:modified xsi:type="dcterms:W3CDTF">2025-04-22T10:38:36Z</dcterms:modified>
  <dc:identifier>DAGcVkrUTaI</dc:identifier>
</cp:coreProperties>
</file>