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659" r:id="rId2"/>
    <p:sldId id="651" r:id="rId3"/>
    <p:sldId id="646" r:id="rId4"/>
    <p:sldId id="649" r:id="rId5"/>
    <p:sldId id="703" r:id="rId6"/>
    <p:sldId id="259" r:id="rId7"/>
    <p:sldId id="705" r:id="rId8"/>
    <p:sldId id="653" r:id="rId9"/>
    <p:sldId id="656" r:id="rId10"/>
    <p:sldId id="262" r:id="rId11"/>
    <p:sldId id="657" r:id="rId12"/>
    <p:sldId id="706" r:id="rId13"/>
    <p:sldId id="708" r:id="rId14"/>
    <p:sldId id="709" r:id="rId15"/>
    <p:sldId id="710" r:id="rId16"/>
    <p:sldId id="711" r:id="rId17"/>
    <p:sldId id="286" r:id="rId18"/>
    <p:sldId id="287" r:id="rId19"/>
    <p:sldId id="699" r:id="rId20"/>
  </p:sldIdLst>
  <p:sldSz cx="12192000" cy="6858000"/>
  <p:notesSz cx="6735763" cy="9799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E020"/>
    <a:srgbClr val="D54E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0" autoAdjust="0"/>
    <p:restoredTop sz="90265" autoAdjust="0"/>
  </p:normalViewPr>
  <p:slideViewPr>
    <p:cSldViewPr snapToGrid="0">
      <p:cViewPr>
        <p:scale>
          <a:sx n="50" d="100"/>
          <a:sy n="50" d="100"/>
        </p:scale>
        <p:origin x="1458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6C9533-DC02-467D-BD38-3B106AC089AA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F3C9F8B7-9E33-4C84-B5AA-6A9ED7BB26F6}">
      <dgm:prSet phldrT="[Text]" custT="1"/>
      <dgm:spPr/>
      <dgm:t>
        <a:bodyPr/>
        <a:lstStyle/>
        <a:p>
          <a:pPr algn="l"/>
          <a:r>
            <a:rPr lang="ru-RU" sz="1800" b="1" kern="1200" dirty="0">
              <a:latin typeface="Bahnschrift SemiCondensed" panose="020B0502040204020203" pitchFamily="34" charset="0"/>
              <a:cs typeface="Arial" panose="020B0604020202020204" pitchFamily="34" charset="0"/>
            </a:rPr>
            <a:t> </a:t>
          </a:r>
          <a:r>
            <a:rPr lang="ru-RU" sz="2200" b="1" kern="1200" dirty="0">
              <a:latin typeface="Bahnschrift SemiCondensed" panose="020B0502040204020203" pitchFamily="34" charset="0"/>
              <a:cs typeface="Arial" panose="020B0604020202020204" pitchFamily="34" charset="0"/>
            </a:rPr>
            <a:t>1</a:t>
          </a:r>
          <a:r>
            <a:rPr lang="ru-RU" sz="1800" b="1" kern="1200" dirty="0">
              <a:latin typeface="Bahnschrift SemiCondensed" panose="020B0502040204020203" pitchFamily="34" charset="0"/>
              <a:cs typeface="Arial" panose="020B0604020202020204" pitchFamily="34" charset="0"/>
            </a:rPr>
            <a:t>. </a:t>
          </a:r>
          <a:r>
            <a:rPr lang="ru-RU" sz="2200" kern="1200" dirty="0">
              <a:solidFill>
                <a:prstClr val="white"/>
              </a:solidFill>
              <a:latin typeface="Bahnschrift SemiCondensed" panose="020B0502040204020203" pitchFamily="34" charset="0"/>
              <a:ea typeface="+mn-ea"/>
              <a:cs typeface="+mn-cs"/>
            </a:rPr>
            <a:t>М</a:t>
          </a:r>
          <a:r>
            <a:rPr lang="tg-Cyrl-TJ" sz="2200" kern="1200" dirty="0">
              <a:solidFill>
                <a:prstClr val="white"/>
              </a:solidFill>
              <a:latin typeface="Bahnschrift SemiCondensed" panose="020B0502040204020203" pitchFamily="34" charset="0"/>
              <a:ea typeface="+mn-ea"/>
              <a:cs typeface="+mn-cs"/>
            </a:rPr>
            <a:t>арҳилаи ба роҳ мондани якдигарфаҳмӣ, муаяйнкунии гуррӯҳои кластер, мувофиқа кардани масъалаҳои ташкили кластерҳои агросаноатӣ ва сохти онҳо, гузаронидани таҳлили шароит ва  имкониятҳо )</a:t>
          </a:r>
          <a:endParaRPr lang="en-GB" sz="2200" kern="1200" dirty="0">
            <a:solidFill>
              <a:prstClr val="white"/>
            </a:solidFill>
            <a:latin typeface="Bahnschrift SemiCondensed" panose="020B0502040204020203" pitchFamily="34" charset="0"/>
            <a:ea typeface="+mn-ea"/>
            <a:cs typeface="+mn-cs"/>
          </a:endParaRPr>
        </a:p>
      </dgm:t>
    </dgm:pt>
    <dgm:pt modelId="{4A5DF435-A318-4E6F-8CB4-956210B25894}" type="parTrans" cxnId="{11DEDEB0-D9A6-4B5D-A511-477C217C92C2}">
      <dgm:prSet/>
      <dgm:spPr/>
      <dgm:t>
        <a:bodyPr/>
        <a:lstStyle/>
        <a:p>
          <a:endParaRPr lang="en-GB"/>
        </a:p>
      </dgm:t>
    </dgm:pt>
    <dgm:pt modelId="{FE8A69EA-FA65-46A2-B2CF-A4933D46F6B8}" type="sibTrans" cxnId="{11DEDEB0-D9A6-4B5D-A511-477C217C92C2}">
      <dgm:prSet/>
      <dgm:spPr/>
      <dgm:t>
        <a:bodyPr/>
        <a:lstStyle/>
        <a:p>
          <a:endParaRPr lang="en-GB"/>
        </a:p>
      </dgm:t>
    </dgm:pt>
    <dgm:pt modelId="{0E5FAAA5-CDB7-4452-B97D-F36E7DF90581}">
      <dgm:prSet phldrT="[Text]"/>
      <dgm:spPr/>
      <dgm:t>
        <a:bodyPr/>
        <a:lstStyle/>
        <a:p>
          <a:endParaRPr lang="en-GB" dirty="0"/>
        </a:p>
      </dgm:t>
    </dgm:pt>
    <dgm:pt modelId="{59BA5C65-BCEE-43C0-AAC0-991AD1518C54}" type="parTrans" cxnId="{57FF2D8D-6594-4043-A20A-004BBD9B81D2}">
      <dgm:prSet/>
      <dgm:spPr/>
      <dgm:t>
        <a:bodyPr/>
        <a:lstStyle/>
        <a:p>
          <a:endParaRPr lang="en-GB"/>
        </a:p>
      </dgm:t>
    </dgm:pt>
    <dgm:pt modelId="{B4DBF4D3-6508-4388-80C4-DF61103710E2}" type="sibTrans" cxnId="{57FF2D8D-6594-4043-A20A-004BBD9B81D2}">
      <dgm:prSet/>
      <dgm:spPr/>
      <dgm:t>
        <a:bodyPr/>
        <a:lstStyle/>
        <a:p>
          <a:endParaRPr lang="en-GB"/>
        </a:p>
      </dgm:t>
    </dgm:pt>
    <dgm:pt modelId="{22471FE3-964F-410A-AF94-014FE005976E}">
      <dgm:prSet phldrT="[Text]" custT="1"/>
      <dgm:spPr/>
      <dgm:t>
        <a:bodyPr/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g-Cyrl-TJ" sz="2200" kern="1200" dirty="0">
              <a:latin typeface="Bahnschrift SemiCondensed" panose="020B0502040204020203" pitchFamily="34" charset="0"/>
            </a:rPr>
            <a:t>2. Марҳалаи ба роҳ мондани технологияҳои ҳамкорӣ (таҳияи стратегии кластер, нақшаи корӣ, заминаи муккамали меъёриву методӣ, )</a:t>
          </a:r>
          <a:endParaRPr lang="en-GB" sz="2200" b="1" kern="1200" dirty="0">
            <a:solidFill>
              <a:prstClr val="white"/>
            </a:solidFill>
            <a:latin typeface="Bahnschrift SemiCondensed" panose="020B0502040204020203" pitchFamily="34" charset="0"/>
            <a:ea typeface="+mn-ea"/>
            <a:cs typeface="Arial" panose="020B0604020202020204" pitchFamily="34" charset="0"/>
          </a:endParaRPr>
        </a:p>
      </dgm:t>
    </dgm:pt>
    <dgm:pt modelId="{F5E10FED-754E-40BB-87E4-9F725A71AF47}" type="parTrans" cxnId="{76C9E0F3-2245-409A-832C-555A36808727}">
      <dgm:prSet/>
      <dgm:spPr/>
      <dgm:t>
        <a:bodyPr/>
        <a:lstStyle/>
        <a:p>
          <a:endParaRPr lang="en-GB"/>
        </a:p>
      </dgm:t>
    </dgm:pt>
    <dgm:pt modelId="{4B5470D9-B53B-4F27-B9C0-F3A977F3570B}" type="sibTrans" cxnId="{76C9E0F3-2245-409A-832C-555A36808727}">
      <dgm:prSet/>
      <dgm:spPr/>
      <dgm:t>
        <a:bodyPr/>
        <a:lstStyle/>
        <a:p>
          <a:endParaRPr lang="en-GB"/>
        </a:p>
      </dgm:t>
    </dgm:pt>
    <dgm:pt modelId="{B3C99AB6-BCA2-4782-A3E8-F14DF3D8163C}">
      <dgm:prSet custT="1"/>
      <dgm:spPr/>
      <dgm:t>
        <a:bodyPr/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0" kern="1200" dirty="0">
              <a:solidFill>
                <a:prstClr val="white"/>
              </a:solidFill>
              <a:latin typeface="Bahnschrift SemiCondensed" panose="020B0502040204020203" pitchFamily="34" charset="0"/>
              <a:ea typeface="+mn-ea"/>
              <a:cs typeface="Arial" panose="020B0604020202020204" pitchFamily="34" charset="0"/>
            </a:rPr>
            <a:t>3. </a:t>
          </a:r>
          <a:r>
            <a:rPr lang="ru-RU" sz="2200" b="0" kern="1200" dirty="0" err="1">
              <a:solidFill>
                <a:prstClr val="white"/>
              </a:solidFill>
              <a:latin typeface="Bahnschrift SemiCondensed" panose="020B0502040204020203" pitchFamily="34" charset="0"/>
              <a:ea typeface="+mn-ea"/>
              <a:cs typeface="Arial" panose="020B0604020202020204" pitchFamily="34" charset="0"/>
            </a:rPr>
            <a:t>Давраи</a:t>
          </a:r>
          <a:r>
            <a:rPr lang="ru-RU" sz="2200" b="0" kern="1200" dirty="0">
              <a:solidFill>
                <a:prstClr val="white"/>
              </a:solidFill>
              <a:latin typeface="Bahnschrift SemiCondensed" panose="020B0502040204020203" pitchFamily="34" charset="0"/>
              <a:ea typeface="+mn-ea"/>
              <a:cs typeface="Arial" panose="020B0604020202020204" pitchFamily="34" charset="0"/>
            </a:rPr>
            <a:t> </a:t>
          </a:r>
          <a:r>
            <a:rPr lang="tg-Cyrl-TJ" sz="2200" b="0" kern="1200" dirty="0">
              <a:latin typeface="Bahnschrift SemiCondensed" panose="020B0502040204020203" pitchFamily="34" charset="0"/>
            </a:rPr>
            <a:t>ташкили сохти ягонаи кластер  ба муайянкунии вазифаҳои ҳар иштирокчии кластер (</a:t>
          </a:r>
          <a:r>
            <a:rPr lang="tg-Cyrl-TJ" sz="2200" kern="1200" dirty="0">
              <a:latin typeface="Bahnschrift SemiCondensed" panose="020B0502040204020203" pitchFamily="34" charset="0"/>
            </a:rPr>
            <a:t>муайян намудани шаклҳои  дастгирии давлатии кластери агросаноатӣ</a:t>
          </a:r>
          <a:r>
            <a:rPr lang="tg-Cyrl-TJ" sz="2200" b="0" kern="1200" dirty="0">
              <a:latin typeface="Bahnschrift SemiCondensed" panose="020B0502040204020203" pitchFamily="34" charset="0"/>
            </a:rPr>
            <a:t>, </a:t>
          </a:r>
          <a:r>
            <a:rPr lang="tg-Cyrl-TJ" sz="2200" kern="1200" dirty="0">
              <a:latin typeface="Bahnschrift SemiCondensed" panose="020B0502040204020203" pitchFamily="34" charset="0"/>
            </a:rPr>
            <a:t>муҳити илмӣ-тадқиқотӣ, амалиградонии накшаи кластер)</a:t>
          </a:r>
          <a:endParaRPr lang="en-GB" sz="2200" b="0" kern="1200" dirty="0">
            <a:solidFill>
              <a:prstClr val="white"/>
            </a:solidFill>
            <a:latin typeface="Bahnschrift SemiCondensed" panose="020B0502040204020203" pitchFamily="34" charset="0"/>
            <a:ea typeface="+mn-ea"/>
            <a:cs typeface="Arial" panose="020B0604020202020204" pitchFamily="34" charset="0"/>
          </a:endParaRPr>
        </a:p>
      </dgm:t>
    </dgm:pt>
    <dgm:pt modelId="{2290D277-8F54-473D-8376-468E8E3ACB4B}" type="parTrans" cxnId="{F73633B6-D240-4C77-9D15-C831D2B0C6FE}">
      <dgm:prSet/>
      <dgm:spPr/>
      <dgm:t>
        <a:bodyPr/>
        <a:lstStyle/>
        <a:p>
          <a:endParaRPr lang="en-GB"/>
        </a:p>
      </dgm:t>
    </dgm:pt>
    <dgm:pt modelId="{D3500CC9-A168-46BE-AB49-A64E21AF8C06}" type="sibTrans" cxnId="{F73633B6-D240-4C77-9D15-C831D2B0C6FE}">
      <dgm:prSet/>
      <dgm:spPr/>
      <dgm:t>
        <a:bodyPr/>
        <a:lstStyle/>
        <a:p>
          <a:endParaRPr lang="en-GB"/>
        </a:p>
      </dgm:t>
    </dgm:pt>
    <dgm:pt modelId="{FFE1006F-7D4C-4607-86CA-D4927BD08B77}">
      <dgm:prSet phldrT="[Text]" custT="1"/>
      <dgm:spPr/>
      <dgm:t>
        <a:bodyPr/>
        <a:lstStyle/>
        <a:p>
          <a:pPr>
            <a:buNone/>
          </a:pPr>
          <a:r>
            <a:rPr lang="tg-Cyrl-TJ" sz="2000" dirty="0">
              <a:latin typeface="Bahnschrift SemiCondensed" panose="020B0502040204020203" pitchFamily="34" charset="0"/>
            </a:rPr>
            <a:t>4. Марҳалаи муккамалкунии босифати механизмҳои ҳамкорӣ дар кластери агросаноатӣ (муттаҳид кардани захираҳо,  мукаммал намудани  сохторҳои  идоракунии кластер, ташкили корхонаҳои нав, сармоягузорӣ ба коркарди маҳсулоти нав,  ҷалби сармояи хориҷӣ).</a:t>
          </a:r>
          <a:endParaRPr lang="en-GB" sz="2000" b="1" dirty="0">
            <a:latin typeface="Bahnschrift SemiCondensed" panose="020B0502040204020203" pitchFamily="34" charset="0"/>
            <a:ea typeface="+mn-ea"/>
            <a:cs typeface="Arial" panose="020B0604020202020204" pitchFamily="34" charset="0"/>
          </a:endParaRPr>
        </a:p>
      </dgm:t>
    </dgm:pt>
    <dgm:pt modelId="{FF933D31-B870-419B-935F-794478BFABCC}" type="parTrans" cxnId="{4BD6AEC7-F402-4193-978F-08F49FF449F7}">
      <dgm:prSet/>
      <dgm:spPr/>
      <dgm:t>
        <a:bodyPr/>
        <a:lstStyle/>
        <a:p>
          <a:endParaRPr lang="en-GB"/>
        </a:p>
      </dgm:t>
    </dgm:pt>
    <dgm:pt modelId="{5ECAC78D-B5FB-42CA-A04F-EB1FC33238FD}" type="sibTrans" cxnId="{4BD6AEC7-F402-4193-978F-08F49FF449F7}">
      <dgm:prSet/>
      <dgm:spPr/>
      <dgm:t>
        <a:bodyPr/>
        <a:lstStyle/>
        <a:p>
          <a:endParaRPr lang="en-GB"/>
        </a:p>
      </dgm:t>
    </dgm:pt>
    <dgm:pt modelId="{6B266F85-4A31-43DB-95EC-682EE66A5EB8}" type="pres">
      <dgm:prSet presAssocID="{B16C9533-DC02-467D-BD38-3B106AC089AA}" presName="linear" presStyleCnt="0">
        <dgm:presLayoutVars>
          <dgm:animLvl val="lvl"/>
          <dgm:resizeHandles val="exact"/>
        </dgm:presLayoutVars>
      </dgm:prSet>
      <dgm:spPr/>
    </dgm:pt>
    <dgm:pt modelId="{E77035AD-E02E-408C-B706-B9A1B539039B}" type="pres">
      <dgm:prSet presAssocID="{F3C9F8B7-9E33-4C84-B5AA-6A9ED7BB26F6}" presName="parentText" presStyleLbl="node1" presStyleIdx="0" presStyleCnt="4" custLinFactY="-6185" custLinFactNeighborX="918" custLinFactNeighborY="-100000">
        <dgm:presLayoutVars>
          <dgm:chMax val="0"/>
          <dgm:bulletEnabled val="1"/>
        </dgm:presLayoutVars>
      </dgm:prSet>
      <dgm:spPr/>
    </dgm:pt>
    <dgm:pt modelId="{FCD8DBF7-6D32-47E6-BCAC-420DFAA8A522}" type="pres">
      <dgm:prSet presAssocID="{F3C9F8B7-9E33-4C84-B5AA-6A9ED7BB26F6}" presName="childText" presStyleLbl="revTx" presStyleIdx="0" presStyleCnt="1" custLinFactNeighborY="-8224">
        <dgm:presLayoutVars>
          <dgm:bulletEnabled val="1"/>
        </dgm:presLayoutVars>
      </dgm:prSet>
      <dgm:spPr/>
    </dgm:pt>
    <dgm:pt modelId="{644B2BB5-CCCB-4076-B305-30AF5D7C7AE5}" type="pres">
      <dgm:prSet presAssocID="{22471FE3-964F-410A-AF94-014FE005976E}" presName="parentText" presStyleLbl="node1" presStyleIdx="1" presStyleCnt="4" custLinFactY="-5114" custLinFactNeighborY="-100000">
        <dgm:presLayoutVars>
          <dgm:chMax val="0"/>
          <dgm:bulletEnabled val="1"/>
        </dgm:presLayoutVars>
      </dgm:prSet>
      <dgm:spPr/>
    </dgm:pt>
    <dgm:pt modelId="{CDB722A3-DCAD-4ECE-85B9-03B0E4CDC0BA}" type="pres">
      <dgm:prSet presAssocID="{4B5470D9-B53B-4F27-B9C0-F3A977F3570B}" presName="spacer" presStyleCnt="0"/>
      <dgm:spPr/>
    </dgm:pt>
    <dgm:pt modelId="{8CD0CBE1-ADD7-40B2-AA88-BDF589066635}" type="pres">
      <dgm:prSet presAssocID="{B3C99AB6-BCA2-4782-A3E8-F14DF3D8163C}" presName="parentText" presStyleLbl="node1" presStyleIdx="2" presStyleCnt="4" custLinFactY="-97" custLinFactNeighborY="-100000">
        <dgm:presLayoutVars>
          <dgm:chMax val="0"/>
          <dgm:bulletEnabled val="1"/>
        </dgm:presLayoutVars>
      </dgm:prSet>
      <dgm:spPr/>
    </dgm:pt>
    <dgm:pt modelId="{6053DF3F-28A7-4688-AEB2-4704068A8C58}" type="pres">
      <dgm:prSet presAssocID="{D3500CC9-A168-46BE-AB49-A64E21AF8C06}" presName="spacer" presStyleCnt="0"/>
      <dgm:spPr/>
    </dgm:pt>
    <dgm:pt modelId="{09A19539-11C2-4F62-BC6C-56BFFCF5EDC6}" type="pres">
      <dgm:prSet presAssocID="{FFE1006F-7D4C-4607-86CA-D4927BD08B77}" presName="parentText" presStyleLbl="node1" presStyleIdx="3" presStyleCnt="4" custLinFactNeighborX="-580" custLinFactNeighborY="6056">
        <dgm:presLayoutVars>
          <dgm:chMax val="0"/>
          <dgm:bulletEnabled val="1"/>
        </dgm:presLayoutVars>
      </dgm:prSet>
      <dgm:spPr/>
    </dgm:pt>
  </dgm:ptLst>
  <dgm:cxnLst>
    <dgm:cxn modelId="{56FADF0B-DC27-4257-A163-19465B47ED4C}" type="presOf" srcId="{22471FE3-964F-410A-AF94-014FE005976E}" destId="{644B2BB5-CCCB-4076-B305-30AF5D7C7AE5}" srcOrd="0" destOrd="0" presId="urn:microsoft.com/office/officeart/2005/8/layout/vList2"/>
    <dgm:cxn modelId="{FB7E2613-335D-4FE1-99B2-DDB7ED50D2AF}" type="presOf" srcId="{FFE1006F-7D4C-4607-86CA-D4927BD08B77}" destId="{09A19539-11C2-4F62-BC6C-56BFFCF5EDC6}" srcOrd="0" destOrd="0" presId="urn:microsoft.com/office/officeart/2005/8/layout/vList2"/>
    <dgm:cxn modelId="{5C8A1D6B-6E55-4DC6-8767-52528259AD97}" type="presOf" srcId="{F3C9F8B7-9E33-4C84-B5AA-6A9ED7BB26F6}" destId="{E77035AD-E02E-408C-B706-B9A1B539039B}" srcOrd="0" destOrd="0" presId="urn:microsoft.com/office/officeart/2005/8/layout/vList2"/>
    <dgm:cxn modelId="{F8094B4C-CA41-478D-B99B-4D6652BC075F}" type="presOf" srcId="{B16C9533-DC02-467D-BD38-3B106AC089AA}" destId="{6B266F85-4A31-43DB-95EC-682EE66A5EB8}" srcOrd="0" destOrd="0" presId="urn:microsoft.com/office/officeart/2005/8/layout/vList2"/>
    <dgm:cxn modelId="{57FF2D8D-6594-4043-A20A-004BBD9B81D2}" srcId="{F3C9F8B7-9E33-4C84-B5AA-6A9ED7BB26F6}" destId="{0E5FAAA5-CDB7-4452-B97D-F36E7DF90581}" srcOrd="0" destOrd="0" parTransId="{59BA5C65-BCEE-43C0-AAC0-991AD1518C54}" sibTransId="{B4DBF4D3-6508-4388-80C4-DF61103710E2}"/>
    <dgm:cxn modelId="{11DEDEB0-D9A6-4B5D-A511-477C217C92C2}" srcId="{B16C9533-DC02-467D-BD38-3B106AC089AA}" destId="{F3C9F8B7-9E33-4C84-B5AA-6A9ED7BB26F6}" srcOrd="0" destOrd="0" parTransId="{4A5DF435-A318-4E6F-8CB4-956210B25894}" sibTransId="{FE8A69EA-FA65-46A2-B2CF-A4933D46F6B8}"/>
    <dgm:cxn modelId="{F73633B6-D240-4C77-9D15-C831D2B0C6FE}" srcId="{B16C9533-DC02-467D-BD38-3B106AC089AA}" destId="{B3C99AB6-BCA2-4782-A3E8-F14DF3D8163C}" srcOrd="2" destOrd="0" parTransId="{2290D277-8F54-473D-8376-468E8E3ACB4B}" sibTransId="{D3500CC9-A168-46BE-AB49-A64E21AF8C06}"/>
    <dgm:cxn modelId="{4BD6AEC7-F402-4193-978F-08F49FF449F7}" srcId="{B16C9533-DC02-467D-BD38-3B106AC089AA}" destId="{FFE1006F-7D4C-4607-86CA-D4927BD08B77}" srcOrd="3" destOrd="0" parTransId="{FF933D31-B870-419B-935F-794478BFABCC}" sibTransId="{5ECAC78D-B5FB-42CA-A04F-EB1FC33238FD}"/>
    <dgm:cxn modelId="{A2D5AAD9-B787-4445-A919-3B47472A7A3D}" type="presOf" srcId="{B3C99AB6-BCA2-4782-A3E8-F14DF3D8163C}" destId="{8CD0CBE1-ADD7-40B2-AA88-BDF589066635}" srcOrd="0" destOrd="0" presId="urn:microsoft.com/office/officeart/2005/8/layout/vList2"/>
    <dgm:cxn modelId="{76C9E0F3-2245-409A-832C-555A36808727}" srcId="{B16C9533-DC02-467D-BD38-3B106AC089AA}" destId="{22471FE3-964F-410A-AF94-014FE005976E}" srcOrd="1" destOrd="0" parTransId="{F5E10FED-754E-40BB-87E4-9F725A71AF47}" sibTransId="{4B5470D9-B53B-4F27-B9C0-F3A977F3570B}"/>
    <dgm:cxn modelId="{86ECC8FC-EAF8-4D55-A9D9-A80D5BA067DC}" type="presOf" srcId="{0E5FAAA5-CDB7-4452-B97D-F36E7DF90581}" destId="{FCD8DBF7-6D32-47E6-BCAC-420DFAA8A522}" srcOrd="0" destOrd="0" presId="urn:microsoft.com/office/officeart/2005/8/layout/vList2"/>
    <dgm:cxn modelId="{656FFDA9-4B66-4C84-86B2-39258922DC94}" type="presParOf" srcId="{6B266F85-4A31-43DB-95EC-682EE66A5EB8}" destId="{E77035AD-E02E-408C-B706-B9A1B539039B}" srcOrd="0" destOrd="0" presId="urn:microsoft.com/office/officeart/2005/8/layout/vList2"/>
    <dgm:cxn modelId="{C568B716-BFED-432C-AE72-F9A8ABDD01A7}" type="presParOf" srcId="{6B266F85-4A31-43DB-95EC-682EE66A5EB8}" destId="{FCD8DBF7-6D32-47E6-BCAC-420DFAA8A522}" srcOrd="1" destOrd="0" presId="urn:microsoft.com/office/officeart/2005/8/layout/vList2"/>
    <dgm:cxn modelId="{8BB40DA6-313E-457B-9F16-CE66F8BB78B1}" type="presParOf" srcId="{6B266F85-4A31-43DB-95EC-682EE66A5EB8}" destId="{644B2BB5-CCCB-4076-B305-30AF5D7C7AE5}" srcOrd="2" destOrd="0" presId="urn:microsoft.com/office/officeart/2005/8/layout/vList2"/>
    <dgm:cxn modelId="{21052680-3167-4BBA-9745-3A309E505FB1}" type="presParOf" srcId="{6B266F85-4A31-43DB-95EC-682EE66A5EB8}" destId="{CDB722A3-DCAD-4ECE-85B9-03B0E4CDC0BA}" srcOrd="3" destOrd="0" presId="urn:microsoft.com/office/officeart/2005/8/layout/vList2"/>
    <dgm:cxn modelId="{DD142647-8C82-496C-BB76-DD35766CEF3C}" type="presParOf" srcId="{6B266F85-4A31-43DB-95EC-682EE66A5EB8}" destId="{8CD0CBE1-ADD7-40B2-AA88-BDF589066635}" srcOrd="4" destOrd="0" presId="urn:microsoft.com/office/officeart/2005/8/layout/vList2"/>
    <dgm:cxn modelId="{D001CD08-718E-49DA-9A65-048254A35149}" type="presParOf" srcId="{6B266F85-4A31-43DB-95EC-682EE66A5EB8}" destId="{6053DF3F-28A7-4688-AEB2-4704068A8C58}" srcOrd="5" destOrd="0" presId="urn:microsoft.com/office/officeart/2005/8/layout/vList2"/>
    <dgm:cxn modelId="{6E14F451-70CC-484A-826A-E339EAA6F055}" type="presParOf" srcId="{6B266F85-4A31-43DB-95EC-682EE66A5EB8}" destId="{09A19539-11C2-4F62-BC6C-56BFFCF5EDC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7035AD-E02E-408C-B706-B9A1B539039B}">
      <dsp:nvSpPr>
        <dsp:cNvPr id="0" name=""/>
        <dsp:cNvSpPr/>
      </dsp:nvSpPr>
      <dsp:spPr>
        <a:xfrm>
          <a:off x="0" y="0"/>
          <a:ext cx="9344653" cy="137873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latin typeface="Bahnschrift SemiCondensed" panose="020B0502040204020203" pitchFamily="34" charset="0"/>
              <a:cs typeface="Arial" panose="020B0604020202020204" pitchFamily="34" charset="0"/>
            </a:rPr>
            <a:t> </a:t>
          </a:r>
          <a:r>
            <a:rPr lang="ru-RU" sz="2200" b="1" kern="1200" dirty="0">
              <a:latin typeface="Bahnschrift SemiCondensed" panose="020B0502040204020203" pitchFamily="34" charset="0"/>
              <a:cs typeface="Arial" panose="020B0604020202020204" pitchFamily="34" charset="0"/>
            </a:rPr>
            <a:t>1</a:t>
          </a:r>
          <a:r>
            <a:rPr lang="ru-RU" sz="1800" b="1" kern="1200" dirty="0">
              <a:latin typeface="Bahnschrift SemiCondensed" panose="020B0502040204020203" pitchFamily="34" charset="0"/>
              <a:cs typeface="Arial" panose="020B0604020202020204" pitchFamily="34" charset="0"/>
            </a:rPr>
            <a:t>. </a:t>
          </a:r>
          <a:r>
            <a:rPr lang="ru-RU" sz="2200" kern="1200" dirty="0">
              <a:solidFill>
                <a:prstClr val="white"/>
              </a:solidFill>
              <a:latin typeface="Bahnschrift SemiCondensed" panose="020B0502040204020203" pitchFamily="34" charset="0"/>
              <a:ea typeface="+mn-ea"/>
              <a:cs typeface="+mn-cs"/>
            </a:rPr>
            <a:t>М</a:t>
          </a:r>
          <a:r>
            <a:rPr lang="tg-Cyrl-TJ" sz="2200" kern="1200" dirty="0">
              <a:solidFill>
                <a:prstClr val="white"/>
              </a:solidFill>
              <a:latin typeface="Bahnschrift SemiCondensed" panose="020B0502040204020203" pitchFamily="34" charset="0"/>
              <a:ea typeface="+mn-ea"/>
              <a:cs typeface="+mn-cs"/>
            </a:rPr>
            <a:t>арҳилаи ба роҳ мондани якдигарфаҳмӣ, муаяйнкунии гуррӯҳои кластер, мувофиқа кардани масъалаҳои ташкили кластерҳои агросаноатӣ ва сохти онҳо, гузаронидани таҳлили шароит ва  имкониятҳо )</a:t>
          </a:r>
          <a:endParaRPr lang="en-GB" sz="2200" kern="1200" dirty="0">
            <a:solidFill>
              <a:prstClr val="white"/>
            </a:solidFill>
            <a:latin typeface="Bahnschrift SemiCondensed" panose="020B0502040204020203" pitchFamily="34" charset="0"/>
            <a:ea typeface="+mn-ea"/>
            <a:cs typeface="+mn-cs"/>
          </a:endParaRPr>
        </a:p>
      </dsp:txBody>
      <dsp:txXfrm>
        <a:off x="67304" y="67304"/>
        <a:ext cx="9210045" cy="1244131"/>
      </dsp:txXfrm>
    </dsp:sp>
    <dsp:sp modelId="{FCD8DBF7-6D32-47E6-BCAC-420DFAA8A522}">
      <dsp:nvSpPr>
        <dsp:cNvPr id="0" name=""/>
        <dsp:cNvSpPr/>
      </dsp:nvSpPr>
      <dsp:spPr>
        <a:xfrm>
          <a:off x="0" y="1267022"/>
          <a:ext cx="9344653" cy="818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6693" tIns="6350" rIns="35560" bIns="6350" numCol="1" spcCol="1270" anchor="t" anchorCtr="0">
          <a:noAutofit/>
        </a:bodyPr>
        <a:lstStyle/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GB" sz="400" kern="1200" dirty="0"/>
        </a:p>
      </dsp:txBody>
      <dsp:txXfrm>
        <a:off x="0" y="1267022"/>
        <a:ext cx="9344653" cy="81829"/>
      </dsp:txXfrm>
    </dsp:sp>
    <dsp:sp modelId="{644B2BB5-CCCB-4076-B305-30AF5D7C7AE5}">
      <dsp:nvSpPr>
        <dsp:cNvPr id="0" name=""/>
        <dsp:cNvSpPr/>
      </dsp:nvSpPr>
      <dsp:spPr>
        <a:xfrm>
          <a:off x="0" y="1377499"/>
          <a:ext cx="9344653" cy="1378739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g-Cyrl-TJ" sz="2200" kern="1200" dirty="0">
              <a:latin typeface="Bahnschrift SemiCondensed" panose="020B0502040204020203" pitchFamily="34" charset="0"/>
            </a:rPr>
            <a:t>2. Марҳалаи ба роҳ мондани технологияҳои ҳамкорӣ (таҳияи стратегии кластер, нақшаи корӣ, заминаи муккамали меъёриву методӣ, )</a:t>
          </a:r>
          <a:endParaRPr lang="en-GB" sz="2200" b="1" kern="1200" dirty="0">
            <a:solidFill>
              <a:prstClr val="white"/>
            </a:solidFill>
            <a:latin typeface="Bahnschrift SemiCondensed" panose="020B0502040204020203" pitchFamily="34" charset="0"/>
            <a:ea typeface="+mn-ea"/>
            <a:cs typeface="Arial" panose="020B0604020202020204" pitchFamily="34" charset="0"/>
          </a:endParaRPr>
        </a:p>
      </dsp:txBody>
      <dsp:txXfrm>
        <a:off x="67304" y="1444803"/>
        <a:ext cx="9210045" cy="1244131"/>
      </dsp:txXfrm>
    </dsp:sp>
    <dsp:sp modelId="{8CD0CBE1-ADD7-40B2-AA88-BDF589066635}">
      <dsp:nvSpPr>
        <dsp:cNvPr id="0" name=""/>
        <dsp:cNvSpPr/>
      </dsp:nvSpPr>
      <dsp:spPr>
        <a:xfrm>
          <a:off x="0" y="2839641"/>
          <a:ext cx="9344653" cy="1378739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0" kern="1200" dirty="0">
              <a:solidFill>
                <a:prstClr val="white"/>
              </a:solidFill>
              <a:latin typeface="Bahnschrift SemiCondensed" panose="020B0502040204020203" pitchFamily="34" charset="0"/>
              <a:ea typeface="+mn-ea"/>
              <a:cs typeface="Arial" panose="020B0604020202020204" pitchFamily="34" charset="0"/>
            </a:rPr>
            <a:t>3. </a:t>
          </a:r>
          <a:r>
            <a:rPr lang="ru-RU" sz="2200" b="0" kern="1200" dirty="0" err="1">
              <a:solidFill>
                <a:prstClr val="white"/>
              </a:solidFill>
              <a:latin typeface="Bahnschrift SemiCondensed" panose="020B0502040204020203" pitchFamily="34" charset="0"/>
              <a:ea typeface="+mn-ea"/>
              <a:cs typeface="Arial" panose="020B0604020202020204" pitchFamily="34" charset="0"/>
            </a:rPr>
            <a:t>Давраи</a:t>
          </a:r>
          <a:r>
            <a:rPr lang="ru-RU" sz="2200" b="0" kern="1200" dirty="0">
              <a:solidFill>
                <a:prstClr val="white"/>
              </a:solidFill>
              <a:latin typeface="Bahnschrift SemiCondensed" panose="020B0502040204020203" pitchFamily="34" charset="0"/>
              <a:ea typeface="+mn-ea"/>
              <a:cs typeface="Arial" panose="020B0604020202020204" pitchFamily="34" charset="0"/>
            </a:rPr>
            <a:t> </a:t>
          </a:r>
          <a:r>
            <a:rPr lang="tg-Cyrl-TJ" sz="2200" b="0" kern="1200" dirty="0">
              <a:latin typeface="Bahnschrift SemiCondensed" panose="020B0502040204020203" pitchFamily="34" charset="0"/>
            </a:rPr>
            <a:t>ташкили сохти ягонаи кластер  ба муайянкунии вазифаҳои ҳар иштирокчии кластер (</a:t>
          </a:r>
          <a:r>
            <a:rPr lang="tg-Cyrl-TJ" sz="2200" kern="1200" dirty="0">
              <a:latin typeface="Bahnschrift SemiCondensed" panose="020B0502040204020203" pitchFamily="34" charset="0"/>
            </a:rPr>
            <a:t>муайян намудани шаклҳои  дастгирии давлатии кластери агросаноатӣ</a:t>
          </a:r>
          <a:r>
            <a:rPr lang="tg-Cyrl-TJ" sz="2200" b="0" kern="1200" dirty="0">
              <a:latin typeface="Bahnschrift SemiCondensed" panose="020B0502040204020203" pitchFamily="34" charset="0"/>
            </a:rPr>
            <a:t>, </a:t>
          </a:r>
          <a:r>
            <a:rPr lang="tg-Cyrl-TJ" sz="2200" kern="1200" dirty="0">
              <a:latin typeface="Bahnschrift SemiCondensed" panose="020B0502040204020203" pitchFamily="34" charset="0"/>
            </a:rPr>
            <a:t>муҳити илмӣ-тадқиқотӣ, амалиградонии накшаи кластер)</a:t>
          </a:r>
          <a:endParaRPr lang="en-GB" sz="2200" b="0" kern="1200" dirty="0">
            <a:solidFill>
              <a:prstClr val="white"/>
            </a:solidFill>
            <a:latin typeface="Bahnschrift SemiCondensed" panose="020B0502040204020203" pitchFamily="34" charset="0"/>
            <a:ea typeface="+mn-ea"/>
            <a:cs typeface="Arial" panose="020B0604020202020204" pitchFamily="34" charset="0"/>
          </a:endParaRPr>
        </a:p>
      </dsp:txBody>
      <dsp:txXfrm>
        <a:off x="67304" y="2906945"/>
        <a:ext cx="9210045" cy="1244131"/>
      </dsp:txXfrm>
    </dsp:sp>
    <dsp:sp modelId="{09A19539-11C2-4F62-BC6C-56BFFCF5EDC6}">
      <dsp:nvSpPr>
        <dsp:cNvPr id="0" name=""/>
        <dsp:cNvSpPr/>
      </dsp:nvSpPr>
      <dsp:spPr>
        <a:xfrm>
          <a:off x="0" y="4249042"/>
          <a:ext cx="9344653" cy="1378739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g-Cyrl-TJ" sz="2000" kern="1200" dirty="0">
              <a:latin typeface="Bahnschrift SemiCondensed" panose="020B0502040204020203" pitchFamily="34" charset="0"/>
            </a:rPr>
            <a:t>4. Марҳалаи муккамалкунии босифати механизмҳои ҳамкорӣ дар кластери агросаноатӣ (муттаҳид кардани захираҳо,  мукаммал намудани  сохторҳои  идоракунии кластер, ташкили корхонаҳои нав, сармоягузорӣ ба коркарди маҳсулоти нав,  ҷалби сармояи хориҷӣ).</a:t>
          </a:r>
          <a:endParaRPr lang="en-GB" sz="2000" b="1" kern="1200" dirty="0">
            <a:latin typeface="Bahnschrift SemiCondensed" panose="020B0502040204020203" pitchFamily="34" charset="0"/>
            <a:ea typeface="+mn-ea"/>
            <a:cs typeface="Arial" panose="020B0604020202020204" pitchFamily="34" charset="0"/>
          </a:endParaRPr>
        </a:p>
      </dsp:txBody>
      <dsp:txXfrm>
        <a:off x="67304" y="4316346"/>
        <a:ext cx="9210045" cy="12441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16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16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245392-09DA-4DCF-8C9D-2244162DCB7F}" type="datetimeFigureOut">
              <a:rPr lang="en-GB" smtClean="0"/>
              <a:t>21/04/2025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8625" y="1225550"/>
            <a:ext cx="5878513" cy="33067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16076"/>
            <a:ext cx="5388610" cy="385860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07956"/>
            <a:ext cx="2918831" cy="4916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07956"/>
            <a:ext cx="2918831" cy="4916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AB5BD9-2C73-4AC2-BC53-75D6368ABE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7730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658AD-9A81-4BA1-B158-28EF7D3A48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D83D2D-B9B9-4F63-84E8-D118E2951B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355686-9ECD-4BA8-BF61-00E394F68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A149A-F8E4-432E-8B2A-EDD3FAD8C5AB}" type="datetimeFigureOut">
              <a:rPr lang="en-GB" smtClean="0"/>
              <a:t>21/04/2025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0E08BE-5490-439D-A2A1-B264F8165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D18EC0-C95D-4C02-AA1D-AB69BE009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2C0F3-3576-41F1-A8DA-4E0DA1593E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0942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D1E71-87DC-4C15-BA96-E879D2A89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B76A0F-3F6D-40BF-8AEA-193E097673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CE6D33-E252-485C-B942-563D9A4C6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A149A-F8E4-432E-8B2A-EDD3FAD8C5AB}" type="datetimeFigureOut">
              <a:rPr lang="en-GB" smtClean="0"/>
              <a:t>21/04/2025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7DE690-5036-42A2-817E-D7F6C0A8E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FDED33-CA47-444D-82D0-4D2A0A467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2C0F3-3576-41F1-A8DA-4E0DA1593E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8588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DF554AF-0C27-496F-8822-1C45A040F4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2B100B-3DF2-4661-A1A7-AA113A126A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C27F1F-07B3-48A3-AA17-DF09D731C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A149A-F8E4-432E-8B2A-EDD3FAD8C5AB}" type="datetimeFigureOut">
              <a:rPr lang="en-GB" smtClean="0"/>
              <a:t>21/04/2025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BCD53D-A5E5-4499-A87A-9AC355572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4854E5-91D3-45C1-94FD-0F2F88A76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2C0F3-3576-41F1-A8DA-4E0DA1593E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4214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4C516-76B4-472F-B156-D04AFF800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C566A0-4152-463D-92E0-818228070D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FC8FB2-4E31-4D91-A694-D07E46E67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A149A-F8E4-432E-8B2A-EDD3FAD8C5AB}" type="datetimeFigureOut">
              <a:rPr lang="en-GB" smtClean="0"/>
              <a:t>21/04/2025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0B8A3B-FFE7-4EEF-BE2E-95395C0BF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2AE121-6CFE-4359-8E1A-CDFBDA976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2C0F3-3576-41F1-A8DA-4E0DA1593E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1014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60719-617D-4EF3-AEF6-B3CB61A1E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F3CFD4-2D45-4E75-935E-081E57CE2D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849334-959F-4924-91D1-E3CE70A2F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A149A-F8E4-432E-8B2A-EDD3FAD8C5AB}" type="datetimeFigureOut">
              <a:rPr lang="en-GB" smtClean="0"/>
              <a:t>21/04/2025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0274C3-0691-4DCE-A71D-589CB263E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5A450-3E80-4570-9A1A-BEAC7A5D2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2C0F3-3576-41F1-A8DA-4E0DA1593E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2705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6A52B-9027-4068-82C1-5458551E3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DC911F-49EF-4AF4-9CDB-558F73883A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6423F5-4EF0-4C91-91D2-02635AD01A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2117B4-8F8C-45FD-834B-04CB88023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A149A-F8E4-432E-8B2A-EDD3FAD8C5AB}" type="datetimeFigureOut">
              <a:rPr lang="en-GB" smtClean="0"/>
              <a:t>21/04/2025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56C06D-D852-4A6C-B9D7-76AA96BBF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641333-2D73-40A6-A515-CB8D86C5B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2C0F3-3576-41F1-A8DA-4E0DA1593E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1949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89A88-FB6E-4A04-88E5-035A4E383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FD7EE7-493C-488E-8865-AD55952E28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196F94-5C3A-4440-8E65-F35107B119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3BABDC-8C15-49E0-B7B7-57BDB964D5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F0C754-F19E-4A49-B8C1-5954577189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C67765-8428-4329-B5B8-36430E8DD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A149A-F8E4-432E-8B2A-EDD3FAD8C5AB}" type="datetimeFigureOut">
              <a:rPr lang="en-GB" smtClean="0"/>
              <a:t>21/04/2025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D9ED9A-055D-4AD6-85D0-A7E1D18CC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F5E13F-6641-4FF2-830C-1A17AE0A1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2C0F3-3576-41F1-A8DA-4E0DA1593E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2190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22E52-0B0A-49E4-8EAE-39AB8283C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3F5960-39BC-4F19-A754-72EFD68AC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A149A-F8E4-432E-8B2A-EDD3FAD8C5AB}" type="datetimeFigureOut">
              <a:rPr lang="en-GB" smtClean="0"/>
              <a:t>21/04/2025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CD8704-ACCC-4E37-8358-AE2B2F45C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37AC1E-72E7-401E-AA25-BE02EAB25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2C0F3-3576-41F1-A8DA-4E0DA1593E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3812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82F0D7-D50D-4F2B-B38A-609216294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A149A-F8E4-432E-8B2A-EDD3FAD8C5AB}" type="datetimeFigureOut">
              <a:rPr lang="en-GB" smtClean="0"/>
              <a:t>21/04/2025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00863A-C186-4091-B42E-D45923711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E9CD9D-ED10-4E04-B6A2-E28BF7BF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2C0F3-3576-41F1-A8DA-4E0DA1593E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4690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5F365-9E02-426B-A369-C09B98157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6A3FF0-6FFD-424F-AF19-813999C0BA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F42DC7-78F6-4F56-9F88-8328E9FEB2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49823F-8224-4965-AE36-8326BF459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A149A-F8E4-432E-8B2A-EDD3FAD8C5AB}" type="datetimeFigureOut">
              <a:rPr lang="en-GB" smtClean="0"/>
              <a:t>21/04/2025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4C54A6-838A-4EF1-8061-C0A209CFE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377EC9-3DB7-4972-ABA2-AEAF7478B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2C0F3-3576-41F1-A8DA-4E0DA1593E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3999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E9F20-6E14-44FF-9D31-3B785D0CF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FBD0DF5-F5F6-4AF3-8903-A7FD14B83D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104152-6B72-4E8E-95B9-90E5D2C2C6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8DB718-D409-4088-8D48-41C1A8863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A149A-F8E4-432E-8B2A-EDD3FAD8C5AB}" type="datetimeFigureOut">
              <a:rPr lang="en-GB" smtClean="0"/>
              <a:t>21/04/2025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F479A7-2B0A-4784-905D-53C9B09E0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17081F-E912-4C42-B36B-C52BDCBC5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2C0F3-3576-41F1-A8DA-4E0DA1593E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1947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EB9C62-DF07-4208-B852-85FF55B09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0A5EBA-F1C4-4D1E-8DB6-68DD9FC1AB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5D83BB-234A-4C90-BEFF-8F65AE8EEB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A149A-F8E4-432E-8B2A-EDD3FAD8C5AB}" type="datetimeFigureOut">
              <a:rPr lang="en-GB" smtClean="0"/>
              <a:t>21/04/2025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5E8519-AA09-4EC9-9C49-BA09A59D28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782FB7-0C10-4AAA-9854-9C3D18B04A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32C0F3-3576-41F1-A8DA-4E0DA1593E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9687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Content Placeholder 38">
            <a:extLst>
              <a:ext uri="{FF2B5EF4-FFF2-40B4-BE49-F238E27FC236}">
                <a16:creationId xmlns:a16="http://schemas.microsoft.com/office/drawing/2014/main" id="{C0EC36B6-5049-4490-A1EF-1D65207740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4060" y="2176247"/>
            <a:ext cx="5499282" cy="28330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g-Cyrl-TJ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Консепсияи ташкил ва рушди кластерҳои агросаноатӣ дар Ҷумҳурии Тоҷикистон</a:t>
            </a:r>
            <a:endParaRPr lang="en-GB" sz="3600" b="1" dirty="0">
              <a:solidFill>
                <a:schemeClr val="tx1">
                  <a:lumMod val="65000"/>
                  <a:lumOff val="35000"/>
                </a:schemeClr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tg-Cyrl-TJ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 </a:t>
            </a:r>
            <a:endParaRPr lang="en-GB" sz="3600" b="1" dirty="0">
              <a:solidFill>
                <a:schemeClr val="tx1">
                  <a:lumMod val="65000"/>
                  <a:lumOff val="35000"/>
                </a:schemeClr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  <a:latin typeface="Bahnschrift SemiCondensed" panose="020B0502040204020203" pitchFamily="34" charset="0"/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07EAA094-9CF6-4695-958A-33D9BCAA9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123132" y="713128"/>
            <a:ext cx="1068867" cy="2126625"/>
            <a:chOff x="10918968" y="713127"/>
            <a:chExt cx="1273032" cy="2532832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2E80C965-DB6D-4F81-9E9E-B027384D0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Isosceles Triangle 58">
              <a:extLst>
                <a:ext uri="{FF2B5EF4-FFF2-40B4-BE49-F238E27FC236}">
                  <a16:creationId xmlns:a16="http://schemas.microsoft.com/office/drawing/2014/main" id="{A580F890-B085-4E95-96AA-55AEBEC5CE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1" name="Isosceles Triangle 60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person, indoor, wall, kitchen&#10;&#10;Description automatically generated">
            <a:extLst>
              <a:ext uri="{FF2B5EF4-FFF2-40B4-BE49-F238E27FC236}">
                <a16:creationId xmlns:a16="http://schemas.microsoft.com/office/drawing/2014/main" id="{B99E76B1-6494-4C8B-B1BE-578BCD59A4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9" r="28960" b="-2"/>
          <a:stretch/>
        </p:blipFill>
        <p:spPr>
          <a:xfrm>
            <a:off x="7932020" y="1776440"/>
            <a:ext cx="3265223" cy="3265223"/>
          </a:xfrm>
          <a:custGeom>
            <a:avLst/>
            <a:gdLst>
              <a:gd name="connsiteX0" fmla="*/ 2145643 w 4291285"/>
              <a:gd name="connsiteY0" fmla="*/ 0 h 4291285"/>
              <a:gd name="connsiteX1" fmla="*/ 4291285 w 4291285"/>
              <a:gd name="connsiteY1" fmla="*/ 2145643 h 4291285"/>
              <a:gd name="connsiteX2" fmla="*/ 2145643 w 4291285"/>
              <a:gd name="connsiteY2" fmla="*/ 4291285 h 4291285"/>
              <a:gd name="connsiteX3" fmla="*/ 0 w 4291285"/>
              <a:gd name="connsiteY3" fmla="*/ 2145643 h 4291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91285" h="4291285">
                <a:moveTo>
                  <a:pt x="2145643" y="0"/>
                </a:moveTo>
                <a:lnTo>
                  <a:pt x="4291285" y="2145643"/>
                </a:lnTo>
                <a:lnTo>
                  <a:pt x="2145643" y="4291285"/>
                </a:lnTo>
                <a:lnTo>
                  <a:pt x="0" y="2145643"/>
                </a:lnTo>
                <a:close/>
              </a:path>
            </a:pathLst>
          </a:custGeom>
        </p:spPr>
      </p:pic>
      <p:pic>
        <p:nvPicPr>
          <p:cNvPr id="12" name="Content Placeholder 11" descr="A group of people in a garden&#10;&#10;Description automatically generated">
            <a:extLst>
              <a:ext uri="{FF2B5EF4-FFF2-40B4-BE49-F238E27FC236}">
                <a16:creationId xmlns:a16="http://schemas.microsoft.com/office/drawing/2014/main" id="{DCC33210-6A06-4031-918B-A91D8D9188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75" r="13574" b="-2"/>
          <a:stretch/>
        </p:blipFill>
        <p:spPr>
          <a:xfrm>
            <a:off x="6262353" y="81889"/>
            <a:ext cx="3265223" cy="3265223"/>
          </a:xfrm>
          <a:custGeom>
            <a:avLst/>
            <a:gdLst>
              <a:gd name="connsiteX0" fmla="*/ 2145643 w 4291285"/>
              <a:gd name="connsiteY0" fmla="*/ 0 h 4291285"/>
              <a:gd name="connsiteX1" fmla="*/ 4291285 w 4291285"/>
              <a:gd name="connsiteY1" fmla="*/ 2145643 h 4291285"/>
              <a:gd name="connsiteX2" fmla="*/ 2145643 w 4291285"/>
              <a:gd name="connsiteY2" fmla="*/ 4291285 h 4291285"/>
              <a:gd name="connsiteX3" fmla="*/ 0 w 4291285"/>
              <a:gd name="connsiteY3" fmla="*/ 2145643 h 4291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91285" h="4291285">
                <a:moveTo>
                  <a:pt x="2145643" y="0"/>
                </a:moveTo>
                <a:lnTo>
                  <a:pt x="4291285" y="2145643"/>
                </a:lnTo>
                <a:lnTo>
                  <a:pt x="2145643" y="4291285"/>
                </a:lnTo>
                <a:lnTo>
                  <a:pt x="0" y="2145643"/>
                </a:lnTo>
                <a:close/>
              </a:path>
            </a:pathLst>
          </a:custGeom>
        </p:spPr>
      </p:pic>
      <p:sp>
        <p:nvSpPr>
          <p:cNvPr id="63" name="Rectangle 62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machine on the field&#10;&#10;Description automatically generated">
            <a:extLst>
              <a:ext uri="{FF2B5EF4-FFF2-40B4-BE49-F238E27FC236}">
                <a16:creationId xmlns:a16="http://schemas.microsoft.com/office/drawing/2014/main" id="{3E881749-724C-4DAD-A3ED-68C76A140EE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505" r="30995" b="1"/>
          <a:stretch/>
        </p:blipFill>
        <p:spPr>
          <a:xfrm>
            <a:off x="6262352" y="3469944"/>
            <a:ext cx="3265223" cy="3265223"/>
          </a:xfrm>
          <a:custGeom>
            <a:avLst/>
            <a:gdLst>
              <a:gd name="connsiteX0" fmla="*/ 2145643 w 4291285"/>
              <a:gd name="connsiteY0" fmla="*/ 0 h 4291285"/>
              <a:gd name="connsiteX1" fmla="*/ 4291285 w 4291285"/>
              <a:gd name="connsiteY1" fmla="*/ 2145643 h 4291285"/>
              <a:gd name="connsiteX2" fmla="*/ 2145643 w 4291285"/>
              <a:gd name="connsiteY2" fmla="*/ 4291285 h 4291285"/>
              <a:gd name="connsiteX3" fmla="*/ 0 w 4291285"/>
              <a:gd name="connsiteY3" fmla="*/ 2145643 h 4291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91285" h="4291285">
                <a:moveTo>
                  <a:pt x="2145643" y="0"/>
                </a:moveTo>
                <a:lnTo>
                  <a:pt x="4291285" y="2145643"/>
                </a:lnTo>
                <a:lnTo>
                  <a:pt x="2145643" y="4291285"/>
                </a:lnTo>
                <a:lnTo>
                  <a:pt x="0" y="2145643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103480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86FAE9-1D1F-405D-B198-977A66D06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ru-RU" sz="3600" b="1" dirty="0" err="1">
                <a:latin typeface="Bahnschrift SemiCondensed" panose="020B0502040204020203" pitchFamily="34" charset="0"/>
              </a:rPr>
              <a:t>Шаклҳои</a:t>
            </a:r>
            <a:r>
              <a:rPr lang="ru-RU" sz="3600" b="1" dirty="0">
                <a:latin typeface="Bahnschrift SemiCondensed" panose="020B0502040204020203" pitchFamily="34" charset="0"/>
              </a:rPr>
              <a:t> </a:t>
            </a:r>
            <a:r>
              <a:rPr lang="ru-RU" sz="3600" b="1" dirty="0" err="1">
                <a:latin typeface="Bahnschrift SemiCondensed" panose="020B0502040204020203" pitchFamily="34" charset="0"/>
              </a:rPr>
              <a:t>пешбинӣ</a:t>
            </a:r>
            <a:r>
              <a:rPr lang="ru-RU" sz="3600" b="1" dirty="0">
                <a:latin typeface="Bahnschrift SemiCondensed" panose="020B0502040204020203" pitchFamily="34" charset="0"/>
              </a:rPr>
              <a:t> </a:t>
            </a:r>
            <a:r>
              <a:rPr lang="ru-RU" sz="3600" b="1" dirty="0" err="1">
                <a:latin typeface="Bahnschrift SemiCondensed" panose="020B0502040204020203" pitchFamily="34" charset="0"/>
              </a:rPr>
              <a:t>шудаи</a:t>
            </a:r>
            <a:r>
              <a:rPr lang="ru-RU" sz="3600" b="1" dirty="0">
                <a:latin typeface="Bahnschrift SemiCondensed" panose="020B0502040204020203" pitchFamily="34" charset="0"/>
              </a:rPr>
              <a:t> ташкили </a:t>
            </a:r>
            <a:r>
              <a:rPr lang="ru-RU" sz="3600" b="1" dirty="0" err="1">
                <a:latin typeface="Bahnschrift SemiCondensed" panose="020B0502040204020203" pitchFamily="34" charset="0"/>
              </a:rPr>
              <a:t>кластерҳои</a:t>
            </a:r>
            <a:r>
              <a:rPr lang="ru-RU" sz="3600" b="1" dirty="0">
                <a:latin typeface="Bahnschrift SemiCondensed" panose="020B0502040204020203" pitchFamily="34" charset="0"/>
              </a:rPr>
              <a:t> агросаноатӣ</a:t>
            </a:r>
            <a:endParaRPr lang="en-GB" sz="3600" dirty="0">
              <a:latin typeface="Bahnschrift SemiCondensed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DF8899-1A82-479D-93B4-D7E86A459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4060" y="1490008"/>
            <a:ext cx="10095329" cy="4654865"/>
          </a:xfrm>
        </p:spPr>
        <p:txBody>
          <a:bodyPr>
            <a:normAutofit fontScale="92500" lnSpcReduction="20000"/>
          </a:bodyPr>
          <a:lstStyle/>
          <a:p>
            <a:pPr marL="534988" lvl="1" indent="-465138" fontAlgn="t">
              <a:spcBef>
                <a:spcPts val="10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tg-Cyrl-TJ" sz="2600" dirty="0">
                <a:latin typeface="Bahnschrift SemiCondensed" panose="020B0502040204020203" pitchFamily="34" charset="0"/>
                <a:cs typeface="Arial" panose="020B0604020202020204" pitchFamily="34" charset="0"/>
              </a:rPr>
              <a:t>гурӯҳбандии иштирокчиёне (хоҷагиҳои фермерӣ ё иттиҳодияҳои онҳо ва корхонаҳои коркард), ки </a:t>
            </a:r>
            <a:r>
              <a:rPr lang="tg-Cyrl-TJ" sz="2600" b="1" dirty="0">
                <a:latin typeface="Bahnschrift SemiCondensed" panose="020B0502040204020203" pitchFamily="34" charset="0"/>
                <a:cs typeface="Arial" panose="020B0604020202020204" pitchFamily="34" charset="0"/>
              </a:rPr>
              <a:t>стратегияи ягонаи маркетингӣ </a:t>
            </a:r>
            <a:r>
              <a:rPr lang="tg-Cyrl-TJ" sz="2600" dirty="0">
                <a:latin typeface="Bahnschrift SemiCondensed" panose="020B0502040204020203" pitchFamily="34" charset="0"/>
                <a:cs typeface="Arial" panose="020B0604020202020204" pitchFamily="34" charset="0"/>
              </a:rPr>
              <a:t>доранд;</a:t>
            </a:r>
            <a:endParaRPr lang="en-GB" sz="2600" dirty="0"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marL="534988" lvl="1" indent="-465138" fontAlgn="t">
              <a:spcBef>
                <a:spcPts val="10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tg-Cyrl-TJ" sz="2600" dirty="0">
                <a:latin typeface="Bahnschrift SemiCondensed" panose="020B0502040204020203" pitchFamily="34" charset="0"/>
                <a:cs typeface="Arial" panose="020B0604020202020204" pitchFamily="34" charset="0"/>
              </a:rPr>
              <a:t>гурӯҳбандии иштирокчиёне (хоҷагиҳои деҳқонӣ ё иттиҳодияҳои онҳо ва корхонаҳои коркард), ки байни худ бо муносибатҳои иқтисодӣ аз рӯи принсипҳои </a:t>
            </a:r>
            <a:r>
              <a:rPr lang="tg-Cyrl-TJ" sz="2600" b="1" dirty="0">
                <a:latin typeface="Bahnschrift SemiCondensed" panose="020B0502040204020203" pitchFamily="34" charset="0"/>
                <a:cs typeface="Arial" panose="020B0604020202020204" pitchFamily="34" charset="0"/>
              </a:rPr>
              <a:t>таххассуси минтақавӣ алоқаманд</a:t>
            </a:r>
            <a:r>
              <a:rPr lang="tg-Cyrl-TJ" sz="2600" dirty="0">
                <a:latin typeface="Bahnschrift SemiCondensed" panose="020B0502040204020203" pitchFamily="34" charset="0"/>
                <a:cs typeface="Arial" panose="020B0604020202020204" pitchFamily="34" charset="0"/>
              </a:rPr>
              <a:t> мебошанд (ҷойгиршавии минтақавии аксарияти иштирокчиёни кластер);</a:t>
            </a:r>
            <a:endParaRPr lang="en-GB" sz="2600" dirty="0"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marL="534988" lvl="1" indent="-465138" fontAlgn="t">
              <a:spcBef>
                <a:spcPts val="10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tg-Cyrl-TJ" sz="2600" dirty="0">
                <a:latin typeface="Bahnschrift SemiCondensed" panose="020B0502040204020203" pitchFamily="34" charset="0"/>
                <a:cs typeface="Arial" panose="020B0604020202020204" pitchFamily="34" charset="0"/>
              </a:rPr>
              <a:t>гурӯҳбандии иштирокчиён (хоҷагиҳои деҳқонӣ ё иттиҳодияҳои онҳо ва корхонаҳои коркард) дар </a:t>
            </a:r>
            <a:r>
              <a:rPr lang="tg-Cyrl-TJ" sz="2600" b="1" dirty="0">
                <a:latin typeface="Bahnschrift SemiCondensed" panose="020B0502040204020203" pitchFamily="34" charset="0"/>
                <a:cs typeface="Arial" panose="020B0604020202020204" pitchFamily="34" charset="0"/>
              </a:rPr>
              <a:t>атрофи корхонаҳонаи коркард ё гурӯҳи корхонаҳо, корхонаҳое, ки хизматрасонии нақлиётиву логистикӣ, амбордорӣ</a:t>
            </a:r>
            <a:r>
              <a:rPr lang="tg-Cyrl-TJ" sz="2600" dirty="0">
                <a:latin typeface="Bahnschrift SemiCondensed" panose="020B0502040204020203" pitchFamily="34" charset="0"/>
                <a:cs typeface="Arial" panose="020B0604020202020204" pitchFamily="34" charset="0"/>
              </a:rPr>
              <a:t>, савдову захиракуниро пешниҳод менамоян ва байни худ аз рӯи сифат ва нарх рақобат менамоянд. </a:t>
            </a:r>
            <a:endParaRPr lang="en-GB" sz="2600" dirty="0"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marL="534988" lvl="1" indent="-465138" fontAlgn="t">
              <a:spcBef>
                <a:spcPts val="10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tg-Cyrl-TJ" sz="2600" dirty="0">
                <a:latin typeface="Bahnschrift SemiCondensed" panose="020B0502040204020203" pitchFamily="34" charset="0"/>
                <a:cs typeface="Arial" panose="020B0604020202020204" pitchFamily="34" charset="0"/>
              </a:rPr>
              <a:t>гурӯҳбандии иштирокчиён, ки бо истеҳсоли маҳсулоти </a:t>
            </a:r>
            <a:r>
              <a:rPr lang="tg-Cyrl-TJ" sz="2600" b="1" dirty="0">
                <a:latin typeface="Bahnschrift SemiCondensed" panose="020B0502040204020203" pitchFamily="34" charset="0"/>
                <a:cs typeface="Arial" panose="020B0604020202020204" pitchFamily="34" charset="0"/>
              </a:rPr>
              <a:t>муҳимияти миллӣ </a:t>
            </a:r>
            <a:r>
              <a:rPr lang="tg-Cyrl-TJ" sz="2600" dirty="0">
                <a:latin typeface="Bahnschrift SemiCondensed" panose="020B0502040204020203" pitchFamily="34" charset="0"/>
                <a:cs typeface="Arial" panose="020B0604020202020204" pitchFamily="34" charset="0"/>
              </a:rPr>
              <a:t>машғул мебошанд;</a:t>
            </a:r>
            <a:endParaRPr lang="en-GB" sz="2600" dirty="0"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marL="534988" lvl="1" indent="-465138" fontAlgn="t">
              <a:spcBef>
                <a:spcPts val="10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tg-Cyrl-TJ" sz="2600" dirty="0">
                <a:latin typeface="Bahnschrift SemiCondensed" panose="020B0502040204020203" pitchFamily="34" charset="0"/>
                <a:cs typeface="Arial" panose="020B0604020202020204" pitchFamily="34" charset="0"/>
              </a:rPr>
              <a:t>гурӯҳбандии иштирокчиён аз рӯи </a:t>
            </a:r>
            <a:r>
              <a:rPr lang="tg-Cyrl-TJ" sz="2600" b="1" dirty="0">
                <a:latin typeface="Bahnschrift SemiCondensed" panose="020B0502040204020203" pitchFamily="34" charset="0"/>
                <a:cs typeface="Arial" panose="020B0604020202020204" pitchFamily="34" charset="0"/>
              </a:rPr>
              <a:t>шароити иқлими аграрӣ</a:t>
            </a:r>
            <a:r>
              <a:rPr lang="tg-Cyrl-TJ" sz="2600" dirty="0">
                <a:latin typeface="Bahnschrift SemiCondensed" panose="020B0502040204020203" pitchFamily="34" charset="0"/>
                <a:cs typeface="Arial" panose="020B0604020202020204" pitchFamily="34" charset="0"/>
              </a:rPr>
              <a:t>, ки  имконияти истифодабарии афзалияти ҷуғрофии истеҳсоли маҳсулотро доранд.</a:t>
            </a:r>
            <a:endParaRPr lang="en-GB" sz="2600" dirty="0"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marL="534988" lvl="1" indent="-465138" fontAlgn="t">
              <a:spcBef>
                <a:spcPts val="10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</a:pPr>
            <a:endParaRPr lang="ru-RU" dirty="0"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marL="534988" lvl="1" indent="-465138" fontAlgn="t">
              <a:spcBef>
                <a:spcPts val="10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657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CE3640-5CE6-4620-ADC7-0ABEFD288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592" y="300338"/>
            <a:ext cx="10905066" cy="1135737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Bahnschrift SemiCondensed" panose="020B0502040204020203" pitchFamily="34" charset="0"/>
                <a:cs typeface="Arial" panose="020B0604020202020204" pitchFamily="34" charset="0"/>
              </a:rPr>
              <a:t>Шакли </a:t>
            </a:r>
            <a:r>
              <a:rPr lang="ru-RU" sz="3600" dirty="0" err="1">
                <a:latin typeface="Bahnschrift SemiCondensed" panose="020B0502040204020203" pitchFamily="34" charset="0"/>
                <a:cs typeface="Arial" panose="020B0604020202020204" pitchFamily="34" charset="0"/>
              </a:rPr>
              <a:t>ҳуқуқии</a:t>
            </a:r>
            <a:r>
              <a:rPr lang="ru-RU" sz="3600" dirty="0">
                <a:latin typeface="Bahnschrift SemiCondensed" panose="020B0502040204020203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atin typeface="Bahnschrift SemiCondensed" panose="020B0502040204020203" pitchFamily="34" charset="0"/>
                <a:cs typeface="Arial" panose="020B0604020202020204" pitchFamily="34" charset="0"/>
              </a:rPr>
              <a:t>кластерҳои</a:t>
            </a:r>
            <a:r>
              <a:rPr lang="ru-RU" sz="3600" dirty="0">
                <a:latin typeface="Bahnschrift SemiCondensed" panose="020B0502040204020203" pitchFamily="34" charset="0"/>
                <a:cs typeface="Arial" panose="020B0604020202020204" pitchFamily="34" charset="0"/>
              </a:rPr>
              <a:t> агросаноатӣ</a:t>
            </a:r>
            <a:endParaRPr lang="en-GB" sz="3600" dirty="0">
              <a:latin typeface="Bahnschrift SemiCondensed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E1207D-53CE-4EA7-8F37-D58E494C45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1409" y="1986363"/>
            <a:ext cx="9076564" cy="3778707"/>
          </a:xfrm>
        </p:spPr>
        <p:txBody>
          <a:bodyPr>
            <a:normAutofit lnSpcReduction="10000"/>
          </a:bodyPr>
          <a:lstStyle/>
          <a:p>
            <a:pPr marL="534988" lvl="1" indent="-465138" fontAlgn="t">
              <a:spcBef>
                <a:spcPts val="10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tg-Cyrl-TJ" sz="2800" dirty="0">
                <a:latin typeface="Bahnschrift SemiCondensed" panose="020B0502040204020203" pitchFamily="34" charset="0"/>
                <a:cs typeface="Arial" panose="020B0604020202020204" pitchFamily="34" charset="0"/>
              </a:rPr>
              <a:t>Кластерҳои агросаноатӣ шакли қонунии тасдиқшудаи шахси ҳуқуқиро надоранд, дар шакли рафоқат ё дигар шаклҳое ҳамкории корхонаҳо ва идораҳои ба тарзи горизонталӣ ва ё вертикалӣ барои ҳалли як ва ё якчанд вазифаҳо муттаҳид шудаанд, ки бо қонунгузории гражданӣ пешбини шудаанд, фаъолият мебаранд. </a:t>
            </a:r>
          </a:p>
          <a:p>
            <a:pPr marL="534988" lvl="1" indent="-465138" fontAlgn="t">
              <a:spcBef>
                <a:spcPts val="10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tg-Cyrl-TJ" sz="2800" dirty="0">
                <a:latin typeface="Bahnschrift SemiCondensed" panose="020B0502040204020203" pitchFamily="34" charset="0"/>
                <a:cs typeface="Arial" panose="020B0604020202020204" pitchFamily="34" charset="0"/>
              </a:rPr>
              <a:t>Ҳама ташкилотҳо ва корхонаҳо (иштирокчиёни кластер) ҳангоми бурдани бизнес ё амалигардонии вазифаҳои худ (муассисаҳои таҳсилотӣ ва ташкилотҳои илмӣ) мустақилияташонро нигоҳ медоранд.</a:t>
            </a:r>
            <a:endParaRPr lang="en-GB" sz="2800" dirty="0"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marL="69850" lvl="1" indent="0" fontAlgn="t">
              <a:spcBef>
                <a:spcPts val="1000"/>
              </a:spcBef>
              <a:buClr>
                <a:schemeClr val="accent6">
                  <a:lumMod val="75000"/>
                </a:schemeClr>
              </a:buClr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4101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86FAE9-1D1F-405D-B198-977A66D06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ru-RU" sz="3600" b="1" dirty="0" err="1">
                <a:latin typeface="Bahnschrift SemiCondensed" panose="020B0502040204020203" pitchFamily="34" charset="0"/>
              </a:rPr>
              <a:t>Шаклҳои</a:t>
            </a:r>
            <a:r>
              <a:rPr lang="ru-RU" sz="3600" b="1" dirty="0">
                <a:latin typeface="Bahnschrift SemiCondensed" panose="020B0502040204020203" pitchFamily="34" charset="0"/>
              </a:rPr>
              <a:t> </a:t>
            </a:r>
            <a:r>
              <a:rPr lang="ru-RU" sz="3600" b="1" dirty="0" err="1">
                <a:latin typeface="Bahnschrift SemiCondensed" panose="020B0502040204020203" pitchFamily="34" charset="0"/>
              </a:rPr>
              <a:t>пешбинӣ</a:t>
            </a:r>
            <a:r>
              <a:rPr lang="ru-RU" sz="3600" b="1" dirty="0">
                <a:latin typeface="Bahnschrift SemiCondensed" panose="020B0502040204020203" pitchFamily="34" charset="0"/>
              </a:rPr>
              <a:t> </a:t>
            </a:r>
            <a:r>
              <a:rPr lang="ru-RU" sz="3600" b="1" dirty="0" err="1">
                <a:latin typeface="Bahnschrift SemiCondensed" panose="020B0502040204020203" pitchFamily="34" charset="0"/>
              </a:rPr>
              <a:t>шудаи</a:t>
            </a:r>
            <a:r>
              <a:rPr lang="ru-RU" sz="3600" b="1" dirty="0">
                <a:latin typeface="Bahnschrift SemiCondensed" panose="020B0502040204020203" pitchFamily="34" charset="0"/>
              </a:rPr>
              <a:t> ташкили </a:t>
            </a:r>
            <a:r>
              <a:rPr lang="ru-RU" sz="3600" b="1" dirty="0" err="1">
                <a:latin typeface="Bahnschrift SemiCondensed" panose="020B0502040204020203" pitchFamily="34" charset="0"/>
              </a:rPr>
              <a:t>кластерҳои</a:t>
            </a:r>
            <a:r>
              <a:rPr lang="ru-RU" sz="3600" b="1" dirty="0">
                <a:latin typeface="Bahnschrift SemiCondensed" panose="020B0502040204020203" pitchFamily="34" charset="0"/>
              </a:rPr>
              <a:t> агросаноатӣ</a:t>
            </a:r>
            <a:endParaRPr lang="en-GB" sz="3600" dirty="0">
              <a:latin typeface="Bahnschrift SemiCondensed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DF8899-1A82-479D-93B4-D7E86A459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4060" y="1490008"/>
            <a:ext cx="10095329" cy="4654865"/>
          </a:xfrm>
        </p:spPr>
        <p:txBody>
          <a:bodyPr>
            <a:normAutofit fontScale="92500" lnSpcReduction="20000"/>
          </a:bodyPr>
          <a:lstStyle/>
          <a:p>
            <a:pPr marL="534988" lvl="1" indent="-465138" fontAlgn="t">
              <a:spcBef>
                <a:spcPts val="10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tg-Cyrl-TJ" sz="2800" dirty="0">
                <a:latin typeface="Bahnschrift SemiCondensed" panose="020B0502040204020203" pitchFamily="34" charset="0"/>
                <a:cs typeface="Arial" panose="020B0604020202020204" pitchFamily="34" charset="0"/>
              </a:rPr>
              <a:t>Дар марҳилаи барпошавии кластери агросаноатӣ ё ҳангоми шумораи иштирокчиён на зиёд аз 10 корхона кластер тибқи </a:t>
            </a:r>
            <a:r>
              <a:rPr lang="tg-Cyrl-TJ" sz="2800" b="1" dirty="0">
                <a:latin typeface="Bahnschrift SemiCondensed" panose="020B0502040204020203" pitchFamily="34" charset="0"/>
                <a:cs typeface="Arial" panose="020B0604020202020204" pitchFamily="34" charset="0"/>
              </a:rPr>
              <a:t>шартнома оид ба ҳамкории муштарак </a:t>
            </a:r>
            <a:r>
              <a:rPr lang="tg-Cyrl-TJ" sz="2800" dirty="0">
                <a:latin typeface="Bahnschrift SemiCondensed" panose="020B0502040204020203" pitchFamily="34" charset="0"/>
                <a:cs typeface="Arial" panose="020B0604020202020204" pitchFamily="34" charset="0"/>
              </a:rPr>
              <a:t>ташкил мешавад, ки бо меъёри ҳуқуқи шаҳрвандӣ танзим мешавад</a:t>
            </a:r>
            <a:endParaRPr lang="en-GB" sz="2800" dirty="0"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marL="534988" lvl="1" indent="-465138" fontAlgn="t">
              <a:spcBef>
                <a:spcPts val="10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tg-Cyrl-TJ" sz="2800" dirty="0">
                <a:latin typeface="Bahnschrift SemiCondensed" panose="020B0502040204020203" pitchFamily="34" charset="0"/>
                <a:cs typeface="Arial" panose="020B0604020202020204" pitchFamily="34" charset="0"/>
              </a:rPr>
              <a:t>Ҳамкорӣ ва муносибати иштирокчиёни кластер дар асоси </a:t>
            </a:r>
            <a:r>
              <a:rPr lang="tg-Cyrl-TJ" sz="2800" b="1" dirty="0">
                <a:latin typeface="Bahnschrift SemiCondensed" panose="020B0502040204020203" pitchFamily="34" charset="0"/>
                <a:cs typeface="Arial" panose="020B0604020202020204" pitchFamily="34" charset="0"/>
              </a:rPr>
              <a:t>нақшаи мувофиқашудаи чорабиниҳои муштарак </a:t>
            </a:r>
            <a:r>
              <a:rPr lang="tg-Cyrl-TJ" sz="2800" dirty="0">
                <a:latin typeface="Bahnschrift SemiCondensed" panose="020B0502040204020203" pitchFamily="34" charset="0"/>
                <a:cs typeface="Arial" panose="020B0604020202020204" pitchFamily="34" charset="0"/>
              </a:rPr>
              <a:t>ба манфиати ҳамаи иштирокчиёни кластер амалӣ карда мешавад </a:t>
            </a:r>
          </a:p>
          <a:p>
            <a:pPr marL="534988" lvl="1" indent="-465138" fontAlgn="t">
              <a:spcBef>
                <a:spcPts val="10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tg-Cyrl-TJ" sz="2800" dirty="0">
                <a:latin typeface="Bahnschrift SemiCondensed" panose="020B0502040204020203" pitchFamily="34" charset="0"/>
                <a:cs typeface="Arial" panose="020B0604020202020204" pitchFamily="34" charset="0"/>
              </a:rPr>
              <a:t>Шакли оддии ташкили кластери агросаноатӣ аз ҳисоби роҳбарони корхонаҳо ва ташкилотҳои ба кластер воридшуда, таъсис додани </a:t>
            </a:r>
            <a:r>
              <a:rPr lang="tg-Cyrl-TJ" sz="2800" b="1" dirty="0">
                <a:latin typeface="Bahnschrift SemiCondensed" panose="020B0502040204020203" pitchFamily="34" charset="0"/>
                <a:cs typeface="Arial" panose="020B0604020202020204" pitchFamily="34" charset="0"/>
              </a:rPr>
              <a:t>Шӯрои кластер </a:t>
            </a:r>
            <a:r>
              <a:rPr lang="tg-Cyrl-TJ" sz="2800" dirty="0">
                <a:latin typeface="Bahnschrift SemiCondensed" panose="020B0502040204020203" pitchFamily="34" charset="0"/>
                <a:cs typeface="Arial" panose="020B0604020202020204" pitchFamily="34" charset="0"/>
              </a:rPr>
              <a:t>ба сифати мақоми идоракунии коллегиалӣ пешбинӣ менамояд</a:t>
            </a:r>
          </a:p>
          <a:p>
            <a:pPr marL="534988" lvl="1" indent="-465138" fontAlgn="t">
              <a:spcBef>
                <a:spcPts val="10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tg-Cyrl-TJ" sz="2800" b="1" dirty="0">
                <a:latin typeface="Bahnschrift SemiCondensed" panose="020B0502040204020203" pitchFamily="34" charset="0"/>
                <a:cs typeface="Arial" panose="020B0604020202020204" pitchFamily="34" charset="0"/>
              </a:rPr>
              <a:t>Шӯрои кластери агросаноатӣ </a:t>
            </a:r>
            <a:r>
              <a:rPr lang="tg-Cyrl-TJ" sz="2800" dirty="0">
                <a:latin typeface="Bahnschrift SemiCondensed" panose="020B0502040204020203" pitchFamily="34" charset="0"/>
                <a:cs typeface="Arial" panose="020B0604020202020204" pitchFamily="34" charset="0"/>
              </a:rPr>
              <a:t>ҳамкории мутақобилаи байни иштирокчиёни кластер аз рӯи самтҳои мувофиқашудаи фаъолияташон идора ва ҳамоҳангсозӣ менамояд, стратегияи кластерро муайян мекунад.</a:t>
            </a:r>
            <a:endParaRPr lang="en-GB" sz="2800" dirty="0"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marL="534988" lvl="1" indent="-465138" fontAlgn="t">
              <a:spcBef>
                <a:spcPts val="10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4129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86FAE9-1D1F-405D-B198-977A66D06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ru-RU" sz="3600" dirty="0" err="1">
                <a:latin typeface="Bahnschrift SemiCondensed" panose="020B0502040204020203" pitchFamily="34" charset="0"/>
              </a:rPr>
              <a:t>Шакли</a:t>
            </a:r>
            <a:r>
              <a:rPr lang="ru-RU" sz="3600" dirty="0">
                <a:latin typeface="Bahnschrift SemiCondensed" panose="020B0502040204020203" pitchFamily="34" charset="0"/>
              </a:rPr>
              <a:t> </a:t>
            </a:r>
            <a:r>
              <a:rPr lang="ru-RU" sz="3600" dirty="0" err="1">
                <a:latin typeface="Bahnschrift SemiCondensed" panose="020B0502040204020203" pitchFamily="34" charset="0"/>
              </a:rPr>
              <a:t>пешрафтаи</a:t>
            </a:r>
            <a:r>
              <a:rPr lang="ru-RU" sz="3600" dirty="0">
                <a:latin typeface="Bahnschrift SemiCondensed" panose="020B0502040204020203" pitchFamily="34" charset="0"/>
              </a:rPr>
              <a:t> </a:t>
            </a:r>
            <a:r>
              <a:rPr lang="ru-RU" sz="3600" dirty="0" err="1">
                <a:latin typeface="Bahnschrift SemiCondensed" panose="020B0502040204020203" pitchFamily="34" charset="0"/>
              </a:rPr>
              <a:t>кластери</a:t>
            </a:r>
            <a:r>
              <a:rPr lang="ru-RU" sz="3600" dirty="0">
                <a:latin typeface="Bahnschrift SemiCondensed" panose="020B0502040204020203" pitchFamily="34" charset="0"/>
              </a:rPr>
              <a:t> </a:t>
            </a:r>
            <a:r>
              <a:rPr lang="ru-RU" sz="3600" dirty="0" err="1">
                <a:latin typeface="Bahnschrift SemiCondensed" panose="020B0502040204020203" pitchFamily="34" charset="0"/>
              </a:rPr>
              <a:t>агросаноатӣ</a:t>
            </a:r>
            <a:endParaRPr lang="en-GB" sz="3600" dirty="0">
              <a:latin typeface="Bahnschrift SemiCondensed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DF8899-1A82-479D-93B4-D7E86A459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4060" y="1490008"/>
            <a:ext cx="10095329" cy="4654865"/>
          </a:xfrm>
        </p:spPr>
        <p:txBody>
          <a:bodyPr>
            <a:normAutofit/>
          </a:bodyPr>
          <a:lstStyle/>
          <a:p>
            <a:pPr marL="534988" lvl="1" indent="-465138" fontAlgn="t">
              <a:lnSpc>
                <a:spcPct val="70000"/>
              </a:lnSpc>
              <a:spcBef>
                <a:spcPts val="10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tg-Cyrl-TJ" sz="2800" dirty="0">
                <a:latin typeface="Bahnschrift SemiCondensed" panose="020B0502040204020203" pitchFamily="34" charset="0"/>
                <a:cs typeface="Arial" panose="020B0604020202020204" pitchFamily="34" charset="0"/>
              </a:rPr>
              <a:t>Дар сатҳи мутаҳҳидшавӣ, ки иштирокчиён эҳтимолӣ дар қатори хоҷагиҳои деҳқонӣ ва корхонаҳои коркард муассисаҳои системаи илму маориф баромад мекунанд,</a:t>
            </a:r>
          </a:p>
          <a:p>
            <a:pPr marL="534988" lvl="1" indent="-465138" fontAlgn="t">
              <a:lnSpc>
                <a:spcPct val="70000"/>
              </a:lnSpc>
              <a:spcBef>
                <a:spcPts val="10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tg-Cyrl-TJ" sz="2800" dirty="0">
                <a:latin typeface="Bahnschrift SemiCondensed" panose="020B0502040204020203" pitchFamily="34" charset="0"/>
                <a:cs typeface="Arial" panose="020B0604020202020204" pitchFamily="34" charset="0"/>
              </a:rPr>
              <a:t>Дар он кластерҳои агросаноатӣ, ки дар марҳалаи рушди онҳо иҷроиши лоиҳаҳои инфрасохторӣ ва инноватсионӣ ба нақша гирифта шудааст</a:t>
            </a:r>
          </a:p>
          <a:p>
            <a:pPr marL="534988" lvl="1" indent="-465138" fontAlgn="t">
              <a:lnSpc>
                <a:spcPct val="70000"/>
              </a:lnSpc>
              <a:spcBef>
                <a:spcPts val="10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</a:pPr>
            <a:endParaRPr lang="tg-Cyrl-TJ" sz="2800" dirty="0"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marL="69850" lvl="1" indent="0" fontAlgn="t">
              <a:lnSpc>
                <a:spcPct val="70000"/>
              </a:lnSpc>
              <a:spcBef>
                <a:spcPts val="1000"/>
              </a:spcBef>
              <a:buClr>
                <a:schemeClr val="accent6">
                  <a:lumMod val="75000"/>
                </a:schemeClr>
              </a:buClr>
              <a:buNone/>
            </a:pPr>
            <a:r>
              <a:rPr lang="tg-Cyrl-TJ" sz="2800" dirty="0">
                <a:latin typeface="Bahnschrift SemiCondensed" panose="020B0502040204020203" pitchFamily="34" charset="0"/>
                <a:cs typeface="Arial" panose="020B0604020202020204" pitchFamily="34" charset="0"/>
              </a:rPr>
              <a:t>Дар баробари Шӯрои кластер  сохтори махсуси идоракунӣ   – Маркази рушди кластерӣ таъсис дода мешавад.</a:t>
            </a:r>
            <a:endParaRPr lang="en-GB" sz="2800" dirty="0"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marL="534988" lvl="1" indent="-465138" fontAlgn="t">
              <a:spcBef>
                <a:spcPts val="10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1437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86FAE9-1D1F-405D-B198-977A66D06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ru-RU" sz="3600" dirty="0" err="1">
                <a:latin typeface="Bahnschrift SemiCondensed" panose="020B0502040204020203" pitchFamily="34" charset="0"/>
              </a:rPr>
              <a:t>Маркази</a:t>
            </a:r>
            <a:r>
              <a:rPr lang="ru-RU" sz="3600" dirty="0">
                <a:latin typeface="Bahnschrift SemiCondensed" panose="020B0502040204020203" pitchFamily="34" charset="0"/>
              </a:rPr>
              <a:t> </a:t>
            </a:r>
            <a:r>
              <a:rPr lang="ru-RU" sz="3600" dirty="0" err="1">
                <a:latin typeface="Bahnschrift SemiCondensed" panose="020B0502040204020203" pitchFamily="34" charset="0"/>
              </a:rPr>
              <a:t>рушди</a:t>
            </a:r>
            <a:r>
              <a:rPr lang="ru-RU" sz="3600" dirty="0">
                <a:latin typeface="Bahnschrift SemiCondensed" panose="020B0502040204020203" pitchFamily="34" charset="0"/>
              </a:rPr>
              <a:t> </a:t>
            </a:r>
            <a:r>
              <a:rPr lang="ru-RU" sz="3600" dirty="0" err="1">
                <a:latin typeface="Bahnschrift SemiCondensed" panose="020B0502040204020203" pitchFamily="34" charset="0"/>
              </a:rPr>
              <a:t>кластерӣ</a:t>
            </a:r>
            <a:r>
              <a:rPr lang="ru-RU" sz="3600" dirty="0">
                <a:latin typeface="Bahnschrift SemiCondensed" panose="020B0502040204020203" pitchFamily="34" charset="0"/>
              </a:rPr>
              <a:t> </a:t>
            </a:r>
            <a:endParaRPr lang="en-GB" sz="3600" dirty="0">
              <a:latin typeface="Bahnschrift SemiCondensed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DF8899-1A82-479D-93B4-D7E86A459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4060" y="1490008"/>
            <a:ext cx="10095329" cy="46548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g-Cyrl-TJ" dirty="0">
                <a:latin typeface="Bahnschrift SemiCondensed" panose="020B0502040204020203" pitchFamily="34" charset="0"/>
              </a:rPr>
              <a:t>Ҳамчун Маркази рушди кластерӣ сохторҳои зерин метавонанд баромад кунанд:</a:t>
            </a:r>
            <a:endParaRPr lang="en-GB" dirty="0">
              <a:latin typeface="Bahnschrift SemiCondensed" panose="020B0502040204020203" pitchFamily="34" charset="0"/>
            </a:endParaRPr>
          </a:p>
          <a:p>
            <a:pPr marL="534988" lvl="1" indent="-465138" fontAlgn="t">
              <a:lnSpc>
                <a:spcPct val="70000"/>
              </a:lnSpc>
              <a:spcBef>
                <a:spcPts val="10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ru-RU" sz="2800" dirty="0" err="1">
                <a:latin typeface="Bahnschrift SemiCondensed" panose="020B0502040204020203" pitchFamily="34" charset="0"/>
                <a:cs typeface="Arial" panose="020B0604020202020204" pitchFamily="34" charset="0"/>
              </a:rPr>
              <a:t>Шахси</a:t>
            </a:r>
            <a:r>
              <a:rPr lang="ru-RU" sz="2800" dirty="0">
                <a:latin typeface="Bahnschrift SemiCondensed" panose="020B0502040204020203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Bahnschrift SemiCondensed" panose="020B0502040204020203" pitchFamily="34" charset="0"/>
                <a:cs typeface="Arial" panose="020B0604020202020204" pitchFamily="34" charset="0"/>
              </a:rPr>
              <a:t>ҳуқуқии</a:t>
            </a:r>
            <a:r>
              <a:rPr lang="ru-RU" sz="2800" dirty="0">
                <a:latin typeface="Bahnschrift SemiCondensed" panose="020B0502040204020203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Bahnschrift SemiCondensed" panose="020B0502040204020203" pitchFamily="34" charset="0"/>
                <a:cs typeface="Arial" panose="020B0604020202020204" pitchFamily="34" charset="0"/>
              </a:rPr>
              <a:t>алоҳида</a:t>
            </a:r>
            <a:endParaRPr lang="ru-RU" sz="2800" dirty="0"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marL="534988" lvl="1" indent="-465138" fontAlgn="t">
              <a:lnSpc>
                <a:spcPct val="70000"/>
              </a:lnSpc>
              <a:spcBef>
                <a:spcPts val="10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tg-Cyrl-TJ" sz="2800" dirty="0">
                <a:latin typeface="Bahnschrift SemiCondensed" panose="020B0502040204020203" pitchFamily="34" charset="0"/>
                <a:cs typeface="Arial" panose="020B0604020202020204" pitchFamily="34" charset="0"/>
              </a:rPr>
              <a:t>Яке аз корхонаҳо дар мувофиқа бо дигар иштирокчиёни кластери агросаноатӣ ё ташкилоти дигар, ки дар атрофаш метавонад дигар корхонаҳо ва ташкилотҳое, ки якдигарро пурра ва дар маҷмӯъ занҷири ягонаи истеҳсолиро ташкил медиҳанд </a:t>
            </a:r>
            <a:endParaRPr lang="en-GB" sz="2800" dirty="0"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marL="534988" lvl="1" indent="-465138" fontAlgn="t">
              <a:lnSpc>
                <a:spcPct val="70000"/>
              </a:lnSpc>
              <a:spcBef>
                <a:spcPts val="10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tg-Cyrl-TJ" sz="2800" dirty="0">
                <a:latin typeface="Bahnschrift SemiCondensed" panose="020B0502040204020203" pitchFamily="34" charset="0"/>
                <a:cs typeface="Arial" panose="020B0604020202020204" pitchFamily="34" charset="0"/>
              </a:rPr>
              <a:t>Муассисаҳои давлатӣ, </a:t>
            </a:r>
          </a:p>
          <a:p>
            <a:pPr marL="534988" lvl="1" indent="-465138" fontAlgn="t">
              <a:lnSpc>
                <a:spcPct val="70000"/>
              </a:lnSpc>
              <a:spcBef>
                <a:spcPts val="10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tg-Cyrl-TJ" sz="2800" dirty="0">
                <a:latin typeface="Bahnschrift SemiCondensed" panose="020B0502040204020203" pitchFamily="34" charset="0"/>
                <a:cs typeface="Arial" panose="020B0604020202020204" pitchFamily="34" charset="0"/>
              </a:rPr>
              <a:t>Бизнес-инкубаторҳо</a:t>
            </a:r>
          </a:p>
          <a:p>
            <a:pPr marL="534988" lvl="1" indent="-465138" fontAlgn="t">
              <a:lnSpc>
                <a:spcPct val="70000"/>
              </a:lnSpc>
              <a:spcBef>
                <a:spcPts val="10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ru-RU" sz="2800" dirty="0" err="1">
                <a:latin typeface="Bahnschrift SemiCondensed" panose="020B0502040204020203" pitchFamily="34" charset="0"/>
                <a:cs typeface="Arial" panose="020B0604020202020204" pitchFamily="34" charset="0"/>
              </a:rPr>
              <a:t>Ассотсиасияҳои</a:t>
            </a:r>
            <a:r>
              <a:rPr lang="ru-RU" sz="2800" dirty="0">
                <a:latin typeface="Bahnschrift SemiCondensed" panose="020B0502040204020203" pitchFamily="34" charset="0"/>
                <a:cs typeface="Arial" panose="020B0604020202020204" pitchFamily="34" charset="0"/>
              </a:rPr>
              <a:t>  </a:t>
            </a:r>
            <a:r>
              <a:rPr lang="ru-RU" sz="2800" dirty="0" err="1">
                <a:latin typeface="Bahnschrift SemiCondensed" panose="020B0502040204020203" pitchFamily="34" charset="0"/>
                <a:cs typeface="Arial" panose="020B0604020202020204" pitchFamily="34" charset="0"/>
              </a:rPr>
              <a:t>соҳавӣ</a:t>
            </a:r>
            <a:r>
              <a:rPr lang="ru-RU" sz="2800" dirty="0">
                <a:latin typeface="Bahnschrift SemiCondensed" panose="020B0502040204020203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9523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Diagram 4">
            <a:extLst>
              <a:ext uri="{FF2B5EF4-FFF2-40B4-BE49-F238E27FC236}">
                <a16:creationId xmlns:a16="http://schemas.microsoft.com/office/drawing/2014/main" id="{24A6CFD4-F855-557A-8CE1-A36FCCF442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72277088"/>
              </p:ext>
            </p:extLst>
          </p:nvPr>
        </p:nvGraphicFramePr>
        <p:xfrm>
          <a:off x="2210831" y="990486"/>
          <a:ext cx="9344653" cy="56285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777BCBC0-E3A9-94DA-77D6-147FACD8D4A8}"/>
              </a:ext>
            </a:extLst>
          </p:cNvPr>
          <p:cNvSpPr txBox="1"/>
          <p:nvPr/>
        </p:nvSpPr>
        <p:spPr>
          <a:xfrm>
            <a:off x="468900" y="358481"/>
            <a:ext cx="1045006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g-Cyrl-TJ" sz="3200" dirty="0">
                <a:latin typeface="Bahnschrift SemiCondensed" panose="020B0502040204020203" pitchFamily="34" charset="0"/>
              </a:rPr>
              <a:t>Марҳилаҳои ташкил ва рушди кластерҳои агросаноти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125614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86FAE9-1D1F-405D-B198-977A66D06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ru-RU" sz="3600" dirty="0" err="1">
                <a:latin typeface="Bahnschrift SemiCondensed" panose="020B0502040204020203" pitchFamily="34" charset="0"/>
              </a:rPr>
              <a:t>Корхонахое</a:t>
            </a:r>
            <a:r>
              <a:rPr lang="ru-RU" sz="3600" dirty="0">
                <a:latin typeface="Bahnschrift SemiCondensed" panose="020B0502040204020203" pitchFamily="34" charset="0"/>
              </a:rPr>
              <a:t>, </a:t>
            </a:r>
            <a:r>
              <a:rPr lang="ru-RU" sz="3600" dirty="0" err="1">
                <a:latin typeface="Bahnschrift SemiCondensed" panose="020B0502040204020203" pitchFamily="34" charset="0"/>
              </a:rPr>
              <a:t>ки</a:t>
            </a:r>
            <a:r>
              <a:rPr lang="ru-RU" sz="3600" dirty="0">
                <a:latin typeface="Bahnschrift SemiCondensed" panose="020B0502040204020203" pitchFamily="34" charset="0"/>
              </a:rPr>
              <a:t> </a:t>
            </a:r>
            <a:r>
              <a:rPr lang="ru-RU" sz="3600" dirty="0" err="1">
                <a:latin typeface="Bahnschrift SemiCondensed" panose="020B0502040204020203" pitchFamily="34" charset="0"/>
              </a:rPr>
              <a:t>тибки</a:t>
            </a:r>
            <a:r>
              <a:rPr lang="ru-RU" sz="3600" dirty="0">
                <a:latin typeface="Bahnschrift SemiCondensed" panose="020B0502040204020203" pitchFamily="34" charset="0"/>
              </a:rPr>
              <a:t> </a:t>
            </a:r>
            <a:r>
              <a:rPr lang="ru-RU" sz="3600" dirty="0" err="1">
                <a:latin typeface="Bahnschrift SemiCondensed" panose="020B0502040204020203" pitchFamily="34" charset="0"/>
              </a:rPr>
              <a:t>кластеркунони</a:t>
            </a:r>
            <a:r>
              <a:rPr lang="ru-RU" sz="3600" dirty="0">
                <a:latin typeface="Bahnschrift SemiCondensed" panose="020B0502040204020203" pitchFamily="34" charset="0"/>
              </a:rPr>
              <a:t> </a:t>
            </a:r>
            <a:r>
              <a:rPr lang="ru-RU" sz="3600" dirty="0" err="1">
                <a:latin typeface="Bahnschrift SemiCondensed" panose="020B0502040204020203" pitchFamily="34" charset="0"/>
              </a:rPr>
              <a:t>фаъолият</a:t>
            </a:r>
            <a:r>
              <a:rPr lang="ru-RU" sz="3600" dirty="0">
                <a:latin typeface="Bahnschrift SemiCondensed" panose="020B0502040204020203" pitchFamily="34" charset="0"/>
              </a:rPr>
              <a:t> </a:t>
            </a:r>
            <a:r>
              <a:rPr lang="ru-RU" sz="3600" dirty="0" err="1">
                <a:latin typeface="Bahnschrift SemiCondensed" panose="020B0502040204020203" pitchFamily="34" charset="0"/>
              </a:rPr>
              <a:t>доранд</a:t>
            </a:r>
            <a:r>
              <a:rPr lang="ru-RU" sz="3600" dirty="0">
                <a:latin typeface="Bahnschrift SemiCondensed" panose="020B0502040204020203" pitchFamily="34" charset="0"/>
              </a:rPr>
              <a:t> </a:t>
            </a:r>
            <a:endParaRPr lang="en-GB" sz="3600" dirty="0">
              <a:latin typeface="Bahnschrift SemiCondensed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DF8899-1A82-479D-93B4-D7E86A459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4060" y="1490008"/>
            <a:ext cx="10095329" cy="4654865"/>
          </a:xfrm>
        </p:spPr>
        <p:txBody>
          <a:bodyPr>
            <a:normAutofit/>
          </a:bodyPr>
          <a:lstStyle/>
          <a:p>
            <a:pPr marL="534988" lvl="1" indent="-465138" fontAlgn="t">
              <a:lnSpc>
                <a:spcPct val="70000"/>
              </a:lnSpc>
              <a:spcBef>
                <a:spcPts val="10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ru-RU" sz="2800" dirty="0">
                <a:latin typeface="Bahnschrift SemiCondensed" panose="020B0502040204020203" pitchFamily="34" charset="0"/>
                <a:cs typeface="Arial" panose="020B0604020202020204" pitchFamily="34" charset="0"/>
              </a:rPr>
              <a:t>Оби </a:t>
            </a:r>
            <a:r>
              <a:rPr lang="ru-RU" sz="2800" dirty="0" err="1">
                <a:latin typeface="Bahnschrift SemiCondensed" panose="020B0502040204020203" pitchFamily="34" charset="0"/>
                <a:cs typeface="Arial" panose="020B0604020202020204" pitchFamily="34" charset="0"/>
              </a:rPr>
              <a:t>ховалинг</a:t>
            </a:r>
            <a:r>
              <a:rPr lang="ru-RU" sz="2800" dirty="0">
                <a:latin typeface="Bahnschrift SemiCondensed" panose="020B0502040204020203" pitchFamily="34" charset="0"/>
                <a:cs typeface="Arial" panose="020B0604020202020204" pitchFamily="34" charset="0"/>
              </a:rPr>
              <a:t> дар </a:t>
            </a:r>
            <a:r>
              <a:rPr lang="ru-RU" sz="2800" dirty="0" err="1">
                <a:latin typeface="Bahnschrift SemiCondensed" panose="020B0502040204020203" pitchFamily="34" charset="0"/>
                <a:cs typeface="Arial" panose="020B0604020202020204" pitchFamily="34" charset="0"/>
              </a:rPr>
              <a:t>ноњияи</a:t>
            </a:r>
            <a:r>
              <a:rPr lang="ru-RU" sz="2800" dirty="0">
                <a:latin typeface="Bahnschrift SemiCondensed" panose="020B0502040204020203" pitchFamily="34" charset="0"/>
                <a:cs typeface="Arial" panose="020B0604020202020204" pitchFamily="34" charset="0"/>
              </a:rPr>
              <a:t> Ховалинг </a:t>
            </a:r>
            <a:r>
              <a:rPr lang="ru-RU" sz="2800" dirty="0" err="1">
                <a:latin typeface="Bahnschrift SemiCondensed" panose="020B0502040204020203" pitchFamily="34" charset="0"/>
                <a:cs typeface="Arial" panose="020B0604020202020204" pitchFamily="34" charset="0"/>
              </a:rPr>
              <a:t>бо</a:t>
            </a:r>
            <a:r>
              <a:rPr lang="ru-RU" sz="2800" dirty="0">
                <a:latin typeface="Bahnschrift SemiCondensed" panose="020B0502040204020203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Bahnschrift SemiCondensed" panose="020B0502040204020203" pitchFamily="34" charset="0"/>
                <a:cs typeface="Arial" panose="020B0604020202020204" pitchFamily="34" charset="0"/>
              </a:rPr>
              <a:t>иќтидори</a:t>
            </a:r>
            <a:r>
              <a:rPr lang="ru-RU" sz="2800" dirty="0">
                <a:latin typeface="Bahnschrift SemiCondensed" panose="020B0502040204020203" pitchFamily="34" charset="0"/>
                <a:cs typeface="Arial" panose="020B0604020202020204" pitchFamily="34" charset="0"/>
              </a:rPr>
              <a:t> дар як </a:t>
            </a:r>
            <a:r>
              <a:rPr lang="ru-RU" sz="2800" dirty="0" err="1">
                <a:latin typeface="Bahnschrift SemiCondensed" panose="020B0502040204020203" pitchFamily="34" charset="0"/>
                <a:cs typeface="Arial" panose="020B0604020202020204" pitchFamily="34" charset="0"/>
              </a:rPr>
              <a:t>сол</a:t>
            </a:r>
            <a:r>
              <a:rPr lang="ru-RU" sz="2800" dirty="0">
                <a:latin typeface="Bahnschrift SemiCondensed" panose="020B0502040204020203" pitchFamily="34" charset="0"/>
                <a:cs typeface="Arial" panose="020B0604020202020204" pitchFamily="34" charset="0"/>
              </a:rPr>
              <a:t> ба </a:t>
            </a:r>
            <a:r>
              <a:rPr lang="ru-RU" sz="2800" dirty="0" err="1">
                <a:latin typeface="Bahnschrift SemiCondensed" panose="020B0502040204020203" pitchFamily="34" charset="0"/>
                <a:cs typeface="Arial" panose="020B0604020202020204" pitchFamily="34" charset="0"/>
              </a:rPr>
              <a:t>коркард</a:t>
            </a:r>
            <a:r>
              <a:rPr lang="ru-RU" sz="2800" dirty="0">
                <a:latin typeface="Bahnschrift SemiCondensed" panose="020B0502040204020203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Bahnschrift SemiCondensed" panose="020B0502040204020203" pitchFamily="34" charset="0"/>
                <a:cs typeface="Arial" panose="020B0604020202020204" pitchFamily="34" charset="0"/>
              </a:rPr>
              <a:t>ва</a:t>
            </a:r>
            <a:r>
              <a:rPr lang="ru-RU" sz="2800" dirty="0">
                <a:latin typeface="Bahnschrift SemiCondensed" panose="020B0502040204020203" pitchFamily="34" charset="0"/>
                <a:cs typeface="Arial" panose="020B0604020202020204" pitchFamily="34" charset="0"/>
              </a:rPr>
              <a:t>   </a:t>
            </a:r>
            <a:r>
              <a:rPr lang="ru-RU" sz="2800" dirty="0" err="1">
                <a:latin typeface="Bahnschrift SemiCondensed" panose="020B0502040204020203" pitchFamily="34" charset="0"/>
                <a:cs typeface="Arial" panose="020B0604020202020204" pitchFamily="34" charset="0"/>
              </a:rPr>
              <a:t>бандубасти</a:t>
            </a:r>
            <a:r>
              <a:rPr lang="ru-RU" sz="2800" dirty="0">
                <a:latin typeface="Bahnschrift SemiCondensed" panose="020B0502040204020203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Bahnschrift SemiCondensed" panose="020B0502040204020203" pitchFamily="34" charset="0"/>
                <a:cs typeface="Arial" panose="020B0604020202020204" pitchFamily="34" charset="0"/>
              </a:rPr>
              <a:t>асали</a:t>
            </a:r>
            <a:r>
              <a:rPr lang="ru-RU" sz="2800" dirty="0">
                <a:latin typeface="Bahnschrift SemiCondensed" panose="020B0502040204020203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Bahnschrift SemiCondensed" panose="020B0502040204020203" pitchFamily="34" charset="0"/>
                <a:cs typeface="Arial" panose="020B0604020202020204" pitchFamily="34" charset="0"/>
              </a:rPr>
              <a:t>табиї</a:t>
            </a:r>
            <a:r>
              <a:rPr lang="ru-RU" sz="2800" dirty="0">
                <a:latin typeface="Bahnschrift SemiCondensed" panose="020B0502040204020203" pitchFamily="34" charset="0"/>
                <a:cs typeface="Arial" panose="020B0604020202020204" pitchFamily="34" charset="0"/>
              </a:rPr>
              <a:t> 600 тонна, </a:t>
            </a:r>
          </a:p>
          <a:p>
            <a:pPr marL="534988" lvl="1" indent="-465138" fontAlgn="t">
              <a:lnSpc>
                <a:spcPct val="70000"/>
              </a:lnSpc>
              <a:spcBef>
                <a:spcPts val="10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ru-RU" sz="2800" dirty="0">
                <a:latin typeface="Bahnschrift SemiCondensed" panose="020B0502040204020203" pitchFamily="34" charset="0"/>
                <a:cs typeface="Arial" panose="020B0604020202020204" pitchFamily="34" charset="0"/>
              </a:rPr>
              <a:t>Асали сари </a:t>
            </a:r>
            <a:r>
              <a:rPr lang="ru-RU" sz="2800" dirty="0" err="1">
                <a:latin typeface="Bahnschrift SemiCondensed" panose="020B0502040204020203" pitchFamily="34" charset="0"/>
                <a:cs typeface="Arial" panose="020B0604020202020204" pitchFamily="34" charset="0"/>
              </a:rPr>
              <a:t>Хосор</a:t>
            </a:r>
            <a:r>
              <a:rPr lang="ru-RU" sz="2800" dirty="0">
                <a:latin typeface="Bahnschrift SemiCondensed" panose="020B0502040204020203" pitchFamily="34" charset="0"/>
                <a:cs typeface="Arial" panose="020B0604020202020204" pitchFamily="34" charset="0"/>
              </a:rPr>
              <a:t> дар </a:t>
            </a:r>
            <a:r>
              <a:rPr lang="ru-RU" sz="2800" dirty="0" err="1">
                <a:latin typeface="Bahnschrift SemiCondensed" panose="020B0502040204020203" pitchFamily="34" charset="0"/>
                <a:cs typeface="Arial" panose="020B0604020202020204" pitchFamily="34" charset="0"/>
              </a:rPr>
              <a:t>ноњияи</a:t>
            </a:r>
            <a:r>
              <a:rPr lang="ru-RU" sz="2800" dirty="0">
                <a:latin typeface="Bahnschrift SemiCondensed" panose="020B0502040204020203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Bahnschrift SemiCondensed" panose="020B0502040204020203" pitchFamily="34" charset="0"/>
                <a:cs typeface="Arial" panose="020B0604020202020204" pitchFamily="34" charset="0"/>
              </a:rPr>
              <a:t>Балљувон</a:t>
            </a:r>
            <a:r>
              <a:rPr lang="ru-RU" sz="2800" dirty="0">
                <a:latin typeface="Bahnschrift SemiCondensed" panose="020B0502040204020203" pitchFamily="34" charset="0"/>
                <a:cs typeface="Arial" panose="020B0604020202020204" pitchFamily="34" charset="0"/>
              </a:rPr>
              <a:t> “”, </a:t>
            </a:r>
          </a:p>
          <a:p>
            <a:pPr marL="534988" lvl="1" indent="-465138" fontAlgn="t">
              <a:lnSpc>
                <a:spcPct val="70000"/>
              </a:lnSpc>
              <a:spcBef>
                <a:spcPts val="10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ru-RU" sz="2800" dirty="0" err="1">
                <a:latin typeface="Bahnschrift SemiCondensed" panose="020B0502040204020203" pitchFamily="34" charset="0"/>
                <a:cs typeface="Arial" panose="020B0604020202020204" pitchFamily="34" charset="0"/>
              </a:rPr>
              <a:t>корхонаи</a:t>
            </a:r>
            <a:r>
              <a:rPr lang="ru-RU" sz="2800" dirty="0">
                <a:latin typeface="Bahnschrift SemiCondensed" panose="020B0502040204020203" pitchFamily="34" charset="0"/>
                <a:cs typeface="Arial" panose="020B0604020202020204" pitchFamily="34" charset="0"/>
              </a:rPr>
              <a:t> ЧСП «</a:t>
            </a:r>
            <a:r>
              <a:rPr lang="ru-RU" sz="2800" dirty="0" err="1">
                <a:latin typeface="Bahnschrift SemiCondensed" panose="020B0502040204020203" pitchFamily="34" charset="0"/>
                <a:cs typeface="Arial" panose="020B0604020202020204" pitchFamily="34" charset="0"/>
              </a:rPr>
              <a:t>Чунтай</a:t>
            </a:r>
            <a:r>
              <a:rPr lang="ru-RU" sz="2800" dirty="0">
                <a:latin typeface="Bahnschrift SemiCondensed" panose="020B0502040204020203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Bahnschrift SemiCondensed" panose="020B0502040204020203" pitchFamily="34" charset="0"/>
                <a:cs typeface="Arial" panose="020B0604020202020204" pitchFamily="34" charset="0"/>
              </a:rPr>
              <a:t>Данѓара</a:t>
            </a:r>
            <a:r>
              <a:rPr lang="ru-RU" sz="2800" dirty="0">
                <a:latin typeface="Bahnschrift SemiCondensed" panose="020B0502040204020203" pitchFamily="34" charset="0"/>
                <a:cs typeface="Arial" panose="020B0604020202020204" pitchFamily="34" charset="0"/>
              </a:rPr>
              <a:t> Син Силу </a:t>
            </a:r>
            <a:r>
              <a:rPr lang="ru-RU" sz="2800" dirty="0" err="1">
                <a:latin typeface="Bahnschrift SemiCondensed" panose="020B0502040204020203" pitchFamily="34" charset="0"/>
                <a:cs typeface="Arial" panose="020B0604020202020204" pitchFamily="34" charset="0"/>
              </a:rPr>
              <a:t>Текстил</a:t>
            </a:r>
            <a:r>
              <a:rPr lang="ru-RU" sz="2800" dirty="0">
                <a:latin typeface="Bahnschrift SemiCondensed" panose="020B0502040204020203" pitchFamily="34" charset="0"/>
                <a:cs typeface="Arial" panose="020B0604020202020204" pitchFamily="34" charset="0"/>
              </a:rPr>
              <a:t>», </a:t>
            </a:r>
          </a:p>
          <a:p>
            <a:pPr marL="534988" lvl="1" indent="-465138" fontAlgn="t">
              <a:lnSpc>
                <a:spcPct val="70000"/>
              </a:lnSpc>
              <a:spcBef>
                <a:spcPts val="10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ru-RU" sz="2800" dirty="0" err="1">
                <a:latin typeface="Bahnschrift SemiCondensed" panose="020B0502040204020203" pitchFamily="34" charset="0"/>
                <a:cs typeface="Arial" panose="020B0604020202020204" pitchFamily="34" charset="0"/>
              </a:rPr>
              <a:t>корхонаи</a:t>
            </a:r>
            <a:r>
              <a:rPr lang="ru-RU" sz="2800" dirty="0">
                <a:latin typeface="Bahnschrift SemiCondensed" panose="020B0502040204020203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Bahnschrift SemiCondensed" panose="020B0502040204020203" pitchFamily="34" charset="0"/>
                <a:cs typeface="Arial" panose="020B0604020202020204" pitchFamily="34" charset="0"/>
              </a:rPr>
              <a:t>истеҳсоли</a:t>
            </a:r>
            <a:r>
              <a:rPr lang="ru-RU" sz="2800" dirty="0">
                <a:latin typeface="Bahnschrift SemiCondensed" panose="020B0502040204020203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Bahnschrift SemiCondensed" panose="020B0502040204020203" pitchFamily="34" charset="0"/>
                <a:cs typeface="Arial" panose="020B0604020202020204" pitchFamily="34" charset="0"/>
              </a:rPr>
              <a:t>консерваи</a:t>
            </a:r>
            <a:r>
              <a:rPr lang="ru-RU" sz="2800" dirty="0">
                <a:latin typeface="Bahnschrift SemiCondensed" panose="020B0502040204020203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Bahnschrift SemiCondensed" panose="020B0502040204020203" pitchFamily="34" charset="0"/>
                <a:cs typeface="Arial" panose="020B0604020202020204" pitchFamily="34" charset="0"/>
              </a:rPr>
              <a:t>моҳигии</a:t>
            </a:r>
            <a:r>
              <a:rPr lang="ru-RU" sz="2800" dirty="0">
                <a:latin typeface="Bahnschrift SemiCondensed" panose="020B0502040204020203" pitchFamily="34" charset="0"/>
                <a:cs typeface="Arial" panose="020B0604020202020204" pitchFamily="34" charset="0"/>
              </a:rPr>
              <a:t> ЧДММ “</a:t>
            </a:r>
            <a:r>
              <a:rPr lang="ru-RU" sz="2800" dirty="0" err="1">
                <a:latin typeface="Bahnschrift SemiCondensed" panose="020B0502040204020203" pitchFamily="34" charset="0"/>
                <a:cs typeface="Arial" panose="020B0604020202020204" pitchFamily="34" charset="0"/>
              </a:rPr>
              <a:t>Корпоратсияии</a:t>
            </a:r>
            <a:r>
              <a:rPr lang="ru-RU" sz="2800" dirty="0">
                <a:latin typeface="Bahnschrift SemiCondensed" panose="020B0502040204020203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Bahnschrift SemiCondensed" panose="020B0502040204020203" pitchFamily="34" charset="0"/>
                <a:cs typeface="Arial" panose="020B0604020202020204" pitchFamily="34" charset="0"/>
              </a:rPr>
              <a:t>Моҳии</a:t>
            </a:r>
            <a:r>
              <a:rPr lang="ru-RU" sz="2800" dirty="0">
                <a:latin typeface="Bahnschrift SemiCondensed" panose="020B0502040204020203" pitchFamily="34" charset="0"/>
                <a:cs typeface="Arial" panose="020B0604020202020204" pitchFamily="34" charset="0"/>
              </a:rPr>
              <a:t> Точик” </a:t>
            </a:r>
          </a:p>
          <a:p>
            <a:pPr marL="534988" lvl="1" indent="-465138" fontAlgn="t">
              <a:lnSpc>
                <a:spcPct val="70000"/>
              </a:lnSpc>
              <a:spcBef>
                <a:spcPts val="10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tg-Cyrl-TJ" sz="2800" dirty="0">
                <a:latin typeface="Bahnschrift SemiCondensed" panose="020B0502040204020203" pitchFamily="34" charset="0"/>
                <a:cs typeface="Arial" panose="020B0604020202020204" pitchFamily="34" charset="0"/>
              </a:rPr>
              <a:t>ЧДММ “Мармарї” </a:t>
            </a:r>
            <a:endParaRPr lang="ru-RU" sz="2800" dirty="0">
              <a:latin typeface="Bahnschrift SemiCondensed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6141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F43D7-8F73-4FBA-84AD-E98B38B93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576141"/>
            <a:ext cx="10744200" cy="618548"/>
          </a:xfrm>
        </p:spPr>
        <p:txBody>
          <a:bodyPr>
            <a:normAutofit fontScale="90000"/>
          </a:bodyPr>
          <a:lstStyle/>
          <a:p>
            <a:r>
              <a:rPr lang="ru-RU" dirty="0" err="1">
                <a:latin typeface="Bahnschrift SemiCondensed" panose="020B0502040204020203" pitchFamily="34" charset="0"/>
                <a:cs typeface="Arial" panose="020B0604020202020204" pitchFamily="34" charset="0"/>
              </a:rPr>
              <a:t>Нақши</a:t>
            </a:r>
            <a:r>
              <a:rPr lang="ru-RU" dirty="0">
                <a:latin typeface="Bahnschrift SemiCondensed" panose="020B0502040204020203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Bahnschrift SemiCondensed" panose="020B0502040204020203" pitchFamily="34" charset="0"/>
                <a:cs typeface="Arial" panose="020B0604020202020204" pitchFamily="34" charset="0"/>
              </a:rPr>
              <a:t>вазорату</a:t>
            </a:r>
            <a:r>
              <a:rPr lang="ru-RU" dirty="0">
                <a:latin typeface="Bahnschrift SemiCondensed" panose="020B0502040204020203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Bahnschrift SemiCondensed" panose="020B0502040204020203" pitchFamily="34" charset="0"/>
                <a:cs typeface="Arial" panose="020B0604020202020204" pitchFamily="34" charset="0"/>
              </a:rPr>
              <a:t>идораҳо</a:t>
            </a:r>
            <a:r>
              <a:rPr lang="ru-RU" dirty="0">
                <a:latin typeface="Bahnschrift SemiCondensed" panose="020B0502040204020203" pitchFamily="34" charset="0"/>
                <a:cs typeface="Arial" panose="020B0604020202020204" pitchFamily="34" charset="0"/>
              </a:rPr>
              <a:t> </a:t>
            </a:r>
            <a:endParaRPr lang="en-GB" dirty="0">
              <a:latin typeface="Bahnschrift SemiCondensed" panose="020B0502040204020203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26267B-A85A-49C5-92B0-E74D824AD4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39177"/>
            <a:ext cx="3614286" cy="361428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AAA59B-FEE9-458F-A735-B1DF48B55E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5232" y="1442759"/>
            <a:ext cx="8590547" cy="4839100"/>
          </a:xfrm>
        </p:spPr>
        <p:txBody>
          <a:bodyPr>
            <a:normAutofit/>
          </a:bodyPr>
          <a:lstStyle/>
          <a:p>
            <a:pPr marL="534988" lvl="1" indent="-465138" fontAlgn="t">
              <a:spcBef>
                <a:spcPts val="10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tg-Cyrl-TJ" dirty="0">
                <a:latin typeface="Bahnschrift SemiCondensed" panose="020B0502040204020203" pitchFamily="34" charset="0"/>
                <a:cs typeface="Arial" panose="020B0604020202020204" pitchFamily="34" charset="0"/>
              </a:rPr>
              <a:t>Ташхиси монеаҳои ва таҳия кардани чораҳои равонашуда ба </a:t>
            </a:r>
            <a:r>
              <a:rPr lang="tg-Cyrl-TJ" b="1" dirty="0">
                <a:latin typeface="Bahnschrift SemiCondensed" panose="020B0502040204020203" pitchFamily="34" charset="0"/>
                <a:cs typeface="Arial" panose="020B0604020202020204" pitchFamily="34" charset="0"/>
              </a:rPr>
              <a:t>муҳайё намудани шароити мусоид </a:t>
            </a:r>
            <a:r>
              <a:rPr lang="tg-Cyrl-TJ" dirty="0">
                <a:latin typeface="Bahnschrift SemiCondensed" panose="020B0502040204020203" pitchFamily="34" charset="0"/>
                <a:cs typeface="Arial" panose="020B0604020202020204" pitchFamily="34" charset="0"/>
              </a:rPr>
              <a:t>барои рушди кластерҳои агросаноатӣ</a:t>
            </a:r>
            <a:endParaRPr lang="en-GB" dirty="0"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marL="534988" lvl="1" indent="-465138" fontAlgn="t">
              <a:spcBef>
                <a:spcPts val="10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tg-Cyrl-TJ" b="1" dirty="0">
                <a:latin typeface="Bahnschrift SemiCondensed" panose="020B0502040204020203" pitchFamily="34" charset="0"/>
                <a:cs typeface="Arial" panose="020B0604020202020204" pitchFamily="34" charset="0"/>
              </a:rPr>
              <a:t>Таъмини ҳамоҳангсозии фаъолияти вазоратҳо ва муассисаҳо</a:t>
            </a:r>
            <a:r>
              <a:rPr lang="tg-Cyrl-TJ" dirty="0">
                <a:latin typeface="Bahnschrift SemiCondensed" panose="020B0502040204020203" pitchFamily="34" charset="0"/>
                <a:cs typeface="Arial" panose="020B0604020202020204" pitchFamily="34" charset="0"/>
              </a:rPr>
              <a:t>, мақомотҳои маҳаллии ҳокимияти давлатӣ бо пешниҳод намудани дастгирии методӣ, иттилоотӣ-машваратӣ, омӯзишӣ ва молиявӣ, ки барои ташкил ва рушди кластери агросаноатӣ заруранд</a:t>
            </a:r>
            <a:endParaRPr lang="en-GB" dirty="0"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marL="534988" lvl="1" indent="-465138" fontAlgn="t">
              <a:spcBef>
                <a:spcPts val="10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ru-RU" b="1" dirty="0" err="1">
                <a:latin typeface="Bahnschrift SemiCondensed" panose="020B0502040204020203" pitchFamily="34" charset="0"/>
                <a:cs typeface="Arial" panose="020B0604020202020204" pitchFamily="34" charset="0"/>
              </a:rPr>
              <a:t>Мусоидат</a:t>
            </a:r>
            <a:r>
              <a:rPr lang="ru-RU" b="1" dirty="0">
                <a:latin typeface="Bahnschrift SemiCondensed" panose="020B0502040204020203" pitchFamily="34" charset="0"/>
                <a:cs typeface="Arial" panose="020B0604020202020204" pitchFamily="34" charset="0"/>
              </a:rPr>
              <a:t> дар </a:t>
            </a:r>
            <a:r>
              <a:rPr lang="ru-RU" b="1" dirty="0" err="1">
                <a:latin typeface="Bahnschrift SemiCondensed" panose="020B0502040204020203" pitchFamily="34" charset="0"/>
                <a:cs typeface="Arial" panose="020B0604020202020204" pitchFamily="34" charset="0"/>
              </a:rPr>
              <a:t>таҳияи</a:t>
            </a:r>
            <a:r>
              <a:rPr lang="ru-RU" b="1" dirty="0">
                <a:latin typeface="Bahnschrift SemiCondensed" panose="020B0502040204020203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Bahnschrift SemiCondensed" panose="020B0502040204020203" pitchFamily="34" charset="0"/>
                <a:cs typeface="Arial" panose="020B0604020202020204" pitchFamily="34" charset="0"/>
              </a:rPr>
              <a:t>барномаҳои</a:t>
            </a:r>
            <a:r>
              <a:rPr lang="ru-RU" b="1" dirty="0">
                <a:latin typeface="Bahnschrift SemiCondensed" panose="020B0502040204020203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Bahnschrift SemiCondensed" panose="020B0502040204020203" pitchFamily="34" charset="0"/>
                <a:cs typeface="Arial" panose="020B0604020202020204" pitchFamily="34" charset="0"/>
              </a:rPr>
              <a:t>мақсаднок</a:t>
            </a:r>
            <a:r>
              <a:rPr lang="ru-RU" b="1" dirty="0">
                <a:latin typeface="Bahnschrift SemiCondensed" panose="020B0502040204020203" pitchFamily="34" charset="0"/>
                <a:cs typeface="Arial" panose="020B0604020202020204" pitchFamily="34" charset="0"/>
              </a:rPr>
              <a:t> </a:t>
            </a:r>
            <a:r>
              <a:rPr lang="tg-Cyrl-TJ" dirty="0">
                <a:latin typeface="Bahnschrift SemiCondensed" panose="020B0502040204020203" pitchFamily="34" charset="0"/>
                <a:cs typeface="Arial" panose="020B0604020202020204" pitchFamily="34" charset="0"/>
              </a:rPr>
              <a:t>оид ба ташкил ва рушди кластерҳои агросаноатӣ ва ҳамоҳангсозии муштараки онҳо, инчунин ҳамоҳангсозӣ бо барномаҳои рушди иҷтимоию иқтисодии Тоҷикистон ва барномаҳои рушди минтақавӣ</a:t>
            </a:r>
            <a:endParaRPr lang="en-GB" dirty="0"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endParaRPr lang="ru-RU" sz="7200" dirty="0">
              <a:latin typeface="Bahnschrift SemiCondensed" panose="020B0502040204020203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39117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DE839D-9416-4727-B02B-A74331CF5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349" y="169980"/>
            <a:ext cx="11548533" cy="1037276"/>
          </a:xfrm>
        </p:spPr>
        <p:txBody>
          <a:bodyPr>
            <a:normAutofit/>
          </a:bodyPr>
          <a:lstStyle/>
          <a:p>
            <a:r>
              <a:rPr lang="tg-Cyrl-TJ" sz="3600" dirty="0">
                <a:latin typeface="Bahnschrift SemiCondensed" panose="020B0502040204020203" pitchFamily="34" charset="0"/>
                <a:cs typeface="Arial" panose="020B0604020202020204" pitchFamily="34" charset="0"/>
              </a:rPr>
              <a:t>Муҳайё намудани шароити мусоид барои ташкили кластерҳо</a:t>
            </a:r>
            <a:endParaRPr lang="en-GB" sz="3600" dirty="0">
              <a:latin typeface="Bahnschrift SemiCondensed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Isosceles Triangle 74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Isosceles Triangle 76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D59A78-3DB8-4BBF-8A9D-5F01C3E07E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029" y="1207256"/>
            <a:ext cx="10786613" cy="5241670"/>
          </a:xfrm>
        </p:spPr>
        <p:txBody>
          <a:bodyPr>
            <a:noAutofit/>
          </a:bodyPr>
          <a:lstStyle/>
          <a:p>
            <a:pPr marL="717550" lvl="0" indent="-534988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v"/>
              <a:tabLst>
                <a:tab pos="84138" algn="l"/>
                <a:tab pos="633413" algn="l"/>
              </a:tabLst>
            </a:pPr>
            <a:r>
              <a:rPr lang="tg-Cyrl-TJ" sz="2200" dirty="0">
                <a:latin typeface="Bahnschrift SemiCondensed" panose="020B0502040204020203" pitchFamily="34" charset="0"/>
                <a:cs typeface="Arial" panose="020B0604020202020204" pitchFamily="34" charset="0"/>
              </a:rPr>
              <a:t>таҳияи механизми ҳамкорӣ байни корхонаҳои истеҳсолӣ  ва муассисаҳои таълимӣ;</a:t>
            </a:r>
            <a:endParaRPr lang="en-GB" sz="2200" dirty="0"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marL="717550" lvl="0" indent="-534988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v"/>
              <a:tabLst>
                <a:tab pos="84138" algn="l"/>
                <a:tab pos="633413" algn="l"/>
              </a:tabLst>
            </a:pPr>
            <a:r>
              <a:rPr lang="tg-Cyrl-TJ" sz="2200" dirty="0">
                <a:latin typeface="Bahnschrift SemiCondensed" panose="020B0502040204020203" pitchFamily="34" charset="0"/>
                <a:cs typeface="Arial" panose="020B0604020202020204" pitchFamily="34" charset="0"/>
              </a:rPr>
              <a:t>дурнамои талаботи  кластерҳои агросаноатӣ ба мутахассисон ва таҳияи системаи супориши мақсадноки давлатӣ барои омодаи онҳо;</a:t>
            </a:r>
            <a:endParaRPr lang="en-GB" sz="2200" dirty="0"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marL="717550" lvl="0" indent="-534988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v"/>
              <a:tabLst>
                <a:tab pos="84138" algn="l"/>
                <a:tab pos="633413" algn="l"/>
              </a:tabLst>
            </a:pPr>
            <a:r>
              <a:rPr lang="tg-Cyrl-TJ" sz="2200" dirty="0">
                <a:latin typeface="Bahnschrift SemiCondensed" panose="020B0502040204020203" pitchFamily="34" charset="0"/>
                <a:cs typeface="Arial" panose="020B0604020202020204" pitchFamily="34" charset="0"/>
              </a:rPr>
              <a:t>аз нав дида баромадани барномаҳо дар мактабҳои олӣ ва муассисаҳои тахассусӣ ба манфиати рушди кластерҳои агросаноатӣ;</a:t>
            </a:r>
            <a:endParaRPr lang="en-GB" sz="2200" dirty="0"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marL="717550" lvl="0" indent="-534988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v"/>
              <a:tabLst>
                <a:tab pos="84138" algn="l"/>
                <a:tab pos="633413" algn="l"/>
              </a:tabLst>
            </a:pPr>
            <a:r>
              <a:rPr lang="tg-Cyrl-TJ" sz="2200" dirty="0">
                <a:latin typeface="Bahnschrift SemiCondensed" panose="020B0502040204020203" pitchFamily="34" charset="0"/>
                <a:cs typeface="Arial" panose="020B0604020202020204" pitchFamily="34" charset="0"/>
              </a:rPr>
              <a:t>таҳия намудани механизми ташкили таҷрибаомӯзии ҳатмӣ ва истеҳсолӣ дар корхонаҳои кластери агросаноатӣ;</a:t>
            </a:r>
            <a:endParaRPr lang="en-GB" sz="2200" dirty="0"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marL="717550" lvl="0" indent="-534988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v"/>
              <a:tabLst>
                <a:tab pos="84138" algn="l"/>
                <a:tab pos="633413" algn="l"/>
              </a:tabLst>
            </a:pPr>
            <a:r>
              <a:rPr lang="tg-Cyrl-TJ" sz="2200" dirty="0">
                <a:latin typeface="Bahnschrift SemiCondensed" panose="020B0502040204020203" pitchFamily="34" charset="0"/>
                <a:cs typeface="Arial" panose="020B0604020202020204" pitchFamily="34" charset="0"/>
              </a:rPr>
              <a:t>таҳия ва амалигардонии сармоягузории мақсаднок ба рушди  инфрасохтори муҳандисию нақлиётӣ бо назардошти масъалаҳои рушди  кластерҳои агросаноатӣ;</a:t>
            </a:r>
            <a:endParaRPr lang="en-GB" sz="2200" dirty="0"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marL="717550" lvl="0" indent="-534988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v"/>
              <a:tabLst>
                <a:tab pos="84138" algn="l"/>
                <a:tab pos="633413" algn="l"/>
              </a:tabLst>
            </a:pPr>
            <a:r>
              <a:rPr lang="tg-Cyrl-TJ" sz="2200" dirty="0">
                <a:latin typeface="Bahnschrift SemiCondensed" panose="020B0502040204020203" pitchFamily="34" charset="0"/>
                <a:cs typeface="Arial" panose="020B0604020202020204" pitchFamily="34" charset="0"/>
              </a:rPr>
              <a:t> баҳисобгирии талабот ва афзалиятҳои кластерҳои агросаноатӣ ҳангоми таҳия намудани барномаҳои иҷтимоӣ–иқтисодии рушди вилояту шаҳрҳо ва ноҳияҳои ҷумҳурӣ;</a:t>
            </a:r>
            <a:endParaRPr lang="en-GB" sz="2200" dirty="0"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marL="717550" lvl="0" indent="-534988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v"/>
              <a:tabLst>
                <a:tab pos="84138" algn="l"/>
                <a:tab pos="633413" algn="l"/>
              </a:tabLst>
            </a:pPr>
            <a:r>
              <a:rPr lang="tg-Cyrl-TJ" sz="2200" dirty="0">
                <a:latin typeface="Bahnschrift SemiCondensed" panose="020B0502040204020203" pitchFamily="34" charset="0"/>
                <a:cs typeface="Arial" panose="020B0604020202020204" pitchFamily="34" charset="0"/>
              </a:rPr>
              <a:t>таҳия ва пешниҳод намудани имтиёзҳои андозӣ барои рушди кластерҳои агросаноатӣ;</a:t>
            </a:r>
            <a:endParaRPr lang="en-GB" sz="2200" dirty="0"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marL="717550" lvl="0" indent="-534988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v"/>
              <a:tabLst>
                <a:tab pos="84138" algn="l"/>
                <a:tab pos="633413" algn="l"/>
              </a:tabLst>
            </a:pPr>
            <a:r>
              <a:rPr lang="tg-Cyrl-TJ" sz="2200" dirty="0">
                <a:latin typeface="Bahnschrift SemiCondensed" panose="020B0502040204020203" pitchFamily="34" charset="0"/>
                <a:cs typeface="Arial" panose="020B0604020202020204" pitchFamily="34" charset="0"/>
              </a:rPr>
              <a:t>мусоидат намудан ба таҳияи лоиҳаҳои сармоягузорӣ барои корхонаҳои кластери агросаноатӣ.</a:t>
            </a:r>
            <a:endParaRPr lang="en-GB" sz="2200" dirty="0">
              <a:latin typeface="Bahnschrift SemiCondensed" panose="020B05020402040202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2527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15806EC-2CC8-4BD3-9826-EC55E08B8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5FF2CABA-851F-4E41-8E96-C61D0ADB92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68414" y="4994358"/>
            <a:ext cx="3733312" cy="1875718"/>
          </a:xfrm>
          <a:prstGeom prst="triangl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1A23C00-792B-43F9-A5F3-3A97AD847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61855" y="1696440"/>
            <a:ext cx="6135300" cy="6135298"/>
          </a:xfrm>
          <a:custGeom>
            <a:avLst/>
            <a:gdLst>
              <a:gd name="connsiteX0" fmla="*/ 0 w 6135300"/>
              <a:gd name="connsiteY0" fmla="*/ 0 h 6135298"/>
              <a:gd name="connsiteX1" fmla="*/ 6135300 w 6135300"/>
              <a:gd name="connsiteY1" fmla="*/ 0 h 6135298"/>
              <a:gd name="connsiteX2" fmla="*/ 6135300 w 6135300"/>
              <a:gd name="connsiteY2" fmla="*/ 2978314 h 6135298"/>
              <a:gd name="connsiteX3" fmla="*/ 2978317 w 6135300"/>
              <a:gd name="connsiteY3" fmla="*/ 6135298 h 6135298"/>
              <a:gd name="connsiteX4" fmla="*/ 2167306 w 6135300"/>
              <a:gd name="connsiteY4" fmla="*/ 6135298 h 6135298"/>
              <a:gd name="connsiteX5" fmla="*/ 0 w 6135300"/>
              <a:gd name="connsiteY5" fmla="*/ 3967992 h 6135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35300" h="6135298">
                <a:moveTo>
                  <a:pt x="0" y="0"/>
                </a:moveTo>
                <a:lnTo>
                  <a:pt x="6135300" y="0"/>
                </a:lnTo>
                <a:lnTo>
                  <a:pt x="6135300" y="2978314"/>
                </a:lnTo>
                <a:lnTo>
                  <a:pt x="2978317" y="6135298"/>
                </a:lnTo>
                <a:lnTo>
                  <a:pt x="2167306" y="6135298"/>
                </a:lnTo>
                <a:lnTo>
                  <a:pt x="0" y="3967992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5B59FB9-8A98-4966-AD0E-27A5BB8776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657535" y="2693690"/>
            <a:ext cx="3846553" cy="6135298"/>
          </a:xfrm>
          <a:custGeom>
            <a:avLst/>
            <a:gdLst>
              <a:gd name="connsiteX0" fmla="*/ 0 w 3846553"/>
              <a:gd name="connsiteY0" fmla="*/ 0 h 6135298"/>
              <a:gd name="connsiteX1" fmla="*/ 1134191 w 3846553"/>
              <a:gd name="connsiteY1" fmla="*/ 0 h 6135298"/>
              <a:gd name="connsiteX2" fmla="*/ 3846553 w 3846553"/>
              <a:gd name="connsiteY2" fmla="*/ 2712363 h 6135298"/>
              <a:gd name="connsiteX3" fmla="*/ 423617 w 3846553"/>
              <a:gd name="connsiteY3" fmla="*/ 6135298 h 6135298"/>
              <a:gd name="connsiteX4" fmla="*/ 0 w 3846553"/>
              <a:gd name="connsiteY4" fmla="*/ 6135298 h 6135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6553" h="6135298">
                <a:moveTo>
                  <a:pt x="0" y="0"/>
                </a:moveTo>
                <a:lnTo>
                  <a:pt x="1134191" y="0"/>
                </a:lnTo>
                <a:lnTo>
                  <a:pt x="3846553" y="2712363"/>
                </a:lnTo>
                <a:lnTo>
                  <a:pt x="423617" y="6135298"/>
                </a:lnTo>
                <a:lnTo>
                  <a:pt x="0" y="6135298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8164A22-8ACC-4F6E-A439-56200F88B0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929467" y="-1131005"/>
            <a:ext cx="6135300" cy="6135298"/>
          </a:xfrm>
          <a:custGeom>
            <a:avLst/>
            <a:gdLst>
              <a:gd name="connsiteX0" fmla="*/ 0 w 6135300"/>
              <a:gd name="connsiteY0" fmla="*/ 3396469 h 6135298"/>
              <a:gd name="connsiteX1" fmla="*/ 3396470 w 6135300"/>
              <a:gd name="connsiteY1" fmla="*/ 0 h 6135298"/>
              <a:gd name="connsiteX2" fmla="*/ 6135300 w 6135300"/>
              <a:gd name="connsiteY2" fmla="*/ 0 h 6135298"/>
              <a:gd name="connsiteX3" fmla="*/ 6135300 w 6135300"/>
              <a:gd name="connsiteY3" fmla="*/ 6135298 h 6135298"/>
              <a:gd name="connsiteX4" fmla="*/ 0 w 6135300"/>
              <a:gd name="connsiteY4" fmla="*/ 6135298 h 6135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35300" h="6135298">
                <a:moveTo>
                  <a:pt x="0" y="3396469"/>
                </a:moveTo>
                <a:lnTo>
                  <a:pt x="3396470" y="0"/>
                </a:lnTo>
                <a:lnTo>
                  <a:pt x="6135300" y="0"/>
                </a:lnTo>
                <a:lnTo>
                  <a:pt x="6135300" y="6135298"/>
                </a:lnTo>
                <a:lnTo>
                  <a:pt x="0" y="6135298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497CCB5-5FC2-473C-AFCC-2430CEF1D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409914" y="1742916"/>
            <a:ext cx="3372170" cy="3372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ame 19">
            <a:extLst>
              <a:ext uri="{FF2B5EF4-FFF2-40B4-BE49-F238E27FC236}">
                <a16:creationId xmlns:a16="http://schemas.microsoft.com/office/drawing/2014/main" id="{599C8C75-BFDF-44E7-A028-EEB5EDD58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971277" y="1304279"/>
            <a:ext cx="4249446" cy="4249444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D294D3-7BB7-493D-A1C1-6B52A8DB0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858" y="2756141"/>
            <a:ext cx="3618284" cy="1345720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tg-Cyrl-TJ" sz="4800" kern="1200" dirty="0">
                <a:solidFill>
                  <a:srgbClr val="080808"/>
                </a:solidFill>
                <a:latin typeface="Bahnschrift SemiCondensed" panose="020B0502040204020203" pitchFamily="34" charset="0"/>
              </a:rPr>
              <a:t>САВОЛҲО ?</a:t>
            </a:r>
            <a:endParaRPr lang="en-US" sz="4800" kern="1200" dirty="0">
              <a:solidFill>
                <a:srgbClr val="080808"/>
              </a:solidFill>
              <a:latin typeface="Bahnschrif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305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7EAA094-9CF6-4695-958A-33D9BCAA9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123132" y="713128"/>
            <a:ext cx="1068867" cy="2126625"/>
            <a:chOff x="10918968" y="713127"/>
            <a:chExt cx="1273032" cy="2532832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2E80C965-DB6D-4F81-9E9E-B027384D0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Isosceles Triangle 40">
              <a:extLst>
                <a:ext uri="{FF2B5EF4-FFF2-40B4-BE49-F238E27FC236}">
                  <a16:creationId xmlns:a16="http://schemas.microsoft.com/office/drawing/2014/main" id="{A580F890-B085-4E95-96AA-55AEBEC5CE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3" name="Isosceles Triangle 42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1E7F3B3B-8464-AE5B-F9BE-3A2BF1F44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2671"/>
            <a:ext cx="10515600" cy="1325563"/>
          </a:xfrm>
        </p:spPr>
        <p:txBody>
          <a:bodyPr>
            <a:normAutofit/>
          </a:bodyPr>
          <a:lstStyle/>
          <a:p>
            <a:r>
              <a:rPr lang="tg-Cyrl-TJ" sz="3600" b="1" dirty="0">
                <a:solidFill>
                  <a:srgbClr val="000000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Сатҳи пасти ҳаммкории истеҳсолкунандагон дар занҷирҳои истеҳсолӣ </a:t>
            </a:r>
            <a:endParaRPr lang="en-US" sz="3600" b="1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1C9BC61A-A5CC-3756-A8D8-C7A0CD648719}"/>
              </a:ext>
            </a:extLst>
          </p:cNvPr>
          <p:cNvSpPr/>
          <p:nvPr/>
        </p:nvSpPr>
        <p:spPr>
          <a:xfrm>
            <a:off x="1118420" y="2213027"/>
            <a:ext cx="8158316" cy="41018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65138" indent="-465138" fontAlgn="t">
              <a:lnSpc>
                <a:spcPct val="90000"/>
              </a:lnSpc>
              <a:spcBef>
                <a:spcPts val="1000"/>
              </a:spcBef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tg-Cyrl-TJ" sz="2800" dirty="0">
                <a:solidFill>
                  <a:srgbClr val="000000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Сатҳи пасти ҳаммкории Дехконон байни як дигар, ки </a:t>
            </a:r>
            <a:r>
              <a:rPr lang="ru-RU" sz="2800" dirty="0">
                <a:solidFill>
                  <a:srgbClr val="000000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боиси</a:t>
            </a:r>
            <a:r>
              <a:rPr lang="ru-RU" sz="2800" dirty="0">
                <a:solidFill>
                  <a:srgbClr val="000000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муамоҳои</a:t>
            </a:r>
            <a:r>
              <a:rPr lang="ru-RU" sz="2800" dirty="0">
                <a:solidFill>
                  <a:srgbClr val="000000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таъмини</a:t>
            </a:r>
            <a:r>
              <a:rPr lang="ru-RU" sz="2800" dirty="0">
                <a:solidFill>
                  <a:srgbClr val="000000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ҳаҷми</a:t>
            </a:r>
            <a:r>
              <a:rPr lang="ru-RU" sz="2800" dirty="0">
                <a:solidFill>
                  <a:srgbClr val="000000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маҳсулоти</a:t>
            </a:r>
            <a:r>
              <a:rPr lang="ru-RU" sz="2800" dirty="0">
                <a:solidFill>
                  <a:srgbClr val="000000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якхела</a:t>
            </a:r>
            <a:r>
              <a:rPr lang="ru-RU" sz="2800" dirty="0">
                <a:solidFill>
                  <a:srgbClr val="000000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  </a:t>
            </a:r>
            <a:r>
              <a:rPr lang="ru-RU" sz="2800" dirty="0" err="1">
                <a:solidFill>
                  <a:srgbClr val="000000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ҳам</a:t>
            </a:r>
            <a:r>
              <a:rPr lang="ru-RU" sz="2800" dirty="0">
                <a:solidFill>
                  <a:srgbClr val="000000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 барои  </a:t>
            </a:r>
            <a:r>
              <a:rPr lang="ru-RU" sz="2800" dirty="0" err="1">
                <a:solidFill>
                  <a:srgbClr val="000000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содирот</a:t>
            </a:r>
            <a:r>
              <a:rPr lang="ru-RU" sz="2800" dirty="0">
                <a:solidFill>
                  <a:srgbClr val="000000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 ва </a:t>
            </a:r>
            <a:r>
              <a:rPr lang="ru-RU" sz="2800" dirty="0" err="1">
                <a:solidFill>
                  <a:srgbClr val="000000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ҳам</a:t>
            </a:r>
            <a:r>
              <a:rPr lang="ru-RU" sz="2800" dirty="0">
                <a:solidFill>
                  <a:srgbClr val="000000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 барои </a:t>
            </a:r>
            <a:r>
              <a:rPr lang="ru-RU" sz="2800" dirty="0" err="1">
                <a:solidFill>
                  <a:srgbClr val="000000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коркард</a:t>
            </a:r>
            <a:r>
              <a:rPr lang="ru-RU" sz="2800" dirty="0">
                <a:solidFill>
                  <a:srgbClr val="000000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мебошад</a:t>
            </a:r>
            <a:endParaRPr lang="ru-RU" sz="2800" dirty="0">
              <a:solidFill>
                <a:srgbClr val="0000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marL="465138" indent="-465138" fontAlgn="t">
              <a:lnSpc>
                <a:spcPct val="90000"/>
              </a:lnSpc>
              <a:spcBef>
                <a:spcPts val="1000"/>
              </a:spcBef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ru-RU" sz="2800" dirty="0" err="1">
                <a:solidFill>
                  <a:srgbClr val="000000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Таъмини</a:t>
            </a:r>
            <a:r>
              <a:rPr lang="ru-RU" sz="2800" dirty="0">
                <a:solidFill>
                  <a:srgbClr val="000000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бемаврид</a:t>
            </a:r>
            <a:r>
              <a:rPr lang="ru-RU" sz="2800" dirty="0">
                <a:solidFill>
                  <a:srgbClr val="000000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, </a:t>
            </a:r>
            <a:r>
              <a:rPr lang="ru-RU" sz="2800" dirty="0" err="1">
                <a:solidFill>
                  <a:srgbClr val="000000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бесифат</a:t>
            </a:r>
            <a:r>
              <a:rPr lang="ru-RU" sz="2800" dirty="0">
                <a:solidFill>
                  <a:srgbClr val="000000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 ё </a:t>
            </a:r>
            <a:r>
              <a:rPr lang="ru-RU" sz="2800" dirty="0" err="1">
                <a:solidFill>
                  <a:srgbClr val="000000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умуман</a:t>
            </a:r>
            <a:r>
              <a:rPr lang="ru-RU" sz="2800" dirty="0">
                <a:solidFill>
                  <a:srgbClr val="000000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иҷро</a:t>
            </a:r>
            <a:r>
              <a:rPr lang="ru-RU" sz="2800" dirty="0">
                <a:solidFill>
                  <a:srgbClr val="000000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накардани</a:t>
            </a:r>
            <a:r>
              <a:rPr lang="ru-RU" sz="2800" dirty="0">
                <a:solidFill>
                  <a:srgbClr val="000000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  </a:t>
            </a:r>
            <a:r>
              <a:rPr lang="ru-RU" sz="2800" dirty="0" err="1">
                <a:solidFill>
                  <a:srgbClr val="000000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ӯҳдадориҳои</a:t>
            </a:r>
            <a:r>
              <a:rPr lang="ru-RU" sz="2800" dirty="0">
                <a:solidFill>
                  <a:srgbClr val="000000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шартномавӣ</a:t>
            </a:r>
            <a:r>
              <a:rPr lang="ru-RU" sz="2800" dirty="0">
                <a:solidFill>
                  <a:srgbClr val="000000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оид</a:t>
            </a:r>
            <a:r>
              <a:rPr lang="ru-RU" sz="2800" dirty="0">
                <a:solidFill>
                  <a:srgbClr val="000000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 ба </a:t>
            </a:r>
            <a:r>
              <a:rPr lang="ru-RU" sz="2800" dirty="0" err="1">
                <a:solidFill>
                  <a:srgbClr val="000000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таҳвили</a:t>
            </a:r>
            <a:r>
              <a:rPr lang="ru-RU" sz="2800" dirty="0">
                <a:solidFill>
                  <a:srgbClr val="000000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маҳсулот</a:t>
            </a:r>
            <a:endParaRPr lang="ru-RU" sz="2800" dirty="0">
              <a:solidFill>
                <a:srgbClr val="0000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marL="465138" indent="-465138" fontAlgn="t">
              <a:lnSpc>
                <a:spcPct val="90000"/>
              </a:lnSpc>
              <a:spcBef>
                <a:spcPts val="1000"/>
              </a:spcBef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v"/>
            </a:pPr>
            <a:endParaRPr lang="en-US" sz="2800" dirty="0">
              <a:solidFill>
                <a:srgbClr val="0000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marL="693738" indent="-228600" fontAlgn="t">
              <a:lnSpc>
                <a:spcPct val="90000"/>
              </a:lnSpc>
              <a:spcBef>
                <a:spcPts val="1000"/>
              </a:spcBef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8500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C9EAB2-D738-44D6-B352-A9AB2C691209}"/>
              </a:ext>
            </a:extLst>
          </p:cNvPr>
          <p:cNvSpPr/>
          <p:nvPr/>
        </p:nvSpPr>
        <p:spPr>
          <a:xfrm>
            <a:off x="643467" y="348967"/>
            <a:ext cx="10905066" cy="1135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6">
                  <a:lumMod val="75000"/>
                </a:schemeClr>
              </a:buClr>
            </a:pPr>
            <a:r>
              <a:rPr lang="tg-Cyrl-TJ" sz="3600" b="1" dirty="0">
                <a:latin typeface="Bahnschrift SemiCondensed" panose="020B0502040204020203" pitchFamily="34" charset="0"/>
                <a:ea typeface="+mj-ea"/>
                <a:cs typeface="+mj-cs"/>
              </a:rPr>
              <a:t>Сатҳи пасти дастрасии Деҳқонон ба нововарӣ ва технологияҳои нав </a:t>
            </a:r>
            <a:endParaRPr lang="en-US" sz="3600" b="1" dirty="0">
              <a:latin typeface="Bahnschrift SemiCondensed" panose="020B0502040204020203" pitchFamily="34" charset="0"/>
              <a:ea typeface="+mj-ea"/>
              <a:cs typeface="+mj-cs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Isosceles Triangle 74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Isosceles Triangle 76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A3FC7E-46D6-4552-8151-49C46F691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4546" y="1678884"/>
            <a:ext cx="7534877" cy="4857382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465138" indent="-465138" fontAlgn="t">
              <a:lnSpc>
                <a:spcPct val="100000"/>
              </a:lnSpc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000000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Деҳқонон (масохати миенаи замин такрибан 1,5 ё 2,00 га) барои мустақилона  ҷорӣ кардани навовариҳо, аз ҷумла стандартҳои бехатарӣ ва </a:t>
            </a:r>
            <a:r>
              <a:rPr lang="ru-RU" dirty="0" err="1">
                <a:solidFill>
                  <a:srgbClr val="000000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сифат</a:t>
            </a:r>
            <a:r>
              <a:rPr lang="ru-RU" dirty="0">
                <a:solidFill>
                  <a:srgbClr val="000000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имконият</a:t>
            </a:r>
            <a:r>
              <a:rPr lang="ru-RU" dirty="0">
                <a:solidFill>
                  <a:srgbClr val="000000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 надоранд</a:t>
            </a:r>
          </a:p>
          <a:p>
            <a:pPr marL="465138" indent="-465138" fontAlgn="t">
              <a:lnSpc>
                <a:spcPct val="100000"/>
              </a:lnSpc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tg-Cyrl-TJ" dirty="0">
                <a:solidFill>
                  <a:srgbClr val="000000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Сатхи пасти дастрасии деҳқонон ба навовариҳо ва технологияҳои муосир -технологияҳои каммасрафи об, технологияи муҳофизати боғ, технологияҳои нигоҳдорӣ, масалан, хунуккунии зарбаи “шоковая заморозка”</a:t>
            </a:r>
          </a:p>
          <a:p>
            <a:pPr marL="465138" indent="-465138" fontAlgn="t">
              <a:lnSpc>
                <a:spcPct val="100000"/>
              </a:lnSpc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tg-Cyrl-TJ" dirty="0">
                <a:solidFill>
                  <a:srgbClr val="000000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Захираҳои молиявии мақсаднок барои татбиқи технологияҳои муосир дар соҳаи кишоварзӣ вуҷуд надорад</a:t>
            </a:r>
          </a:p>
          <a:p>
            <a:pPr marL="465138" indent="-465138" fontAlgn="t">
              <a:lnSpc>
                <a:spcPct val="100000"/>
              </a:lnSpc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v"/>
            </a:pPr>
            <a:endParaRPr lang="en-US" dirty="0">
              <a:solidFill>
                <a:srgbClr val="0000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830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4363962-8051-4BC0-A2E5-6AEE2B1E7476}"/>
              </a:ext>
            </a:extLst>
          </p:cNvPr>
          <p:cNvSpPr/>
          <p:nvPr/>
        </p:nvSpPr>
        <p:spPr>
          <a:xfrm>
            <a:off x="360342" y="498803"/>
            <a:ext cx="11471316" cy="9261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fontAlgn="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6">
                  <a:lumMod val="75000"/>
                </a:schemeClr>
              </a:buClr>
            </a:pPr>
            <a:r>
              <a:rPr lang="tg-Cyrl-TJ" sz="4000" b="1" dirty="0">
                <a:latin typeface="Bahnschrift SemiCondensed" panose="020B0502040204020203" pitchFamily="34" charset="0"/>
                <a:ea typeface="+mj-ea"/>
                <a:cs typeface="+mj-cs"/>
              </a:rPr>
              <a:t>Сатҳи пасти ҳамкории байни муассисаҳои илмӣ ва истеҳсолкунандагон</a:t>
            </a:r>
            <a:endParaRPr lang="en-US" sz="4000" b="1" dirty="0">
              <a:latin typeface="Bahnschrift SemiCondensed" panose="020B0502040204020203" pitchFamily="34" charset="0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A3FC7E-46D6-4552-8151-49C46F691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030" y="1914961"/>
            <a:ext cx="10561020" cy="4837271"/>
          </a:xfrm>
        </p:spPr>
        <p:txBody>
          <a:bodyPr vert="horz" lIns="91440" tIns="45720" rIns="91440" bIns="45720" rtlCol="0">
            <a:normAutofit/>
          </a:bodyPr>
          <a:lstStyle/>
          <a:p>
            <a:pPr marL="633413" indent="-633413" algn="just" fontAlgn="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tg-Cyrl-TJ" dirty="0">
                <a:latin typeface="Bahnschrift SemiCondensed" panose="020B0502040204020203" pitchFamily="34" charset="0"/>
                <a:cs typeface="Arial" panose="020B0604020202020204" pitchFamily="34" charset="0"/>
              </a:rPr>
              <a:t>Дар соҳаи агротехника тадқиқоти амиқи илмӣ вуҷуд надорад</a:t>
            </a:r>
            <a:r>
              <a:rPr lang="en-US" dirty="0">
                <a:latin typeface="Bahnschrift SemiCondensed" panose="020B0502040204020203" pitchFamily="34" charset="0"/>
                <a:cs typeface="Arial" panose="020B0604020202020204" pitchFamily="34" charset="0"/>
              </a:rPr>
              <a:t> </a:t>
            </a:r>
          </a:p>
          <a:p>
            <a:pPr marL="633413" indent="-633413" algn="just" fontAlgn="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tg-Cyrl-TJ" dirty="0">
                <a:latin typeface="Bahnschrift SemiCondensed" panose="020B0502040204020203" pitchFamily="34" charset="0"/>
                <a:cs typeface="Arial" panose="020B0604020202020204" pitchFamily="34" charset="0"/>
              </a:rPr>
              <a:t>Дараҷаи пасти таъминоти Деҳқонон бо тухмӣ, ниҳолҳои навъҳои серҳосил мушоҳида мешавад. Даромад аз фурӯши ҳосили дарахтони навъҳои паст дар баъзе ҳолатҳо ҳатто хароҷоти истеҳсоли онҳоро рӯйпӯш намекунанд. </a:t>
            </a:r>
          </a:p>
          <a:p>
            <a:pPr marL="633413" indent="-633413" algn="just" fontAlgn="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tg-Cyrl-TJ" dirty="0">
                <a:latin typeface="Bahnschrift SemiCondensed" panose="020B0502040204020203" pitchFamily="34" charset="0"/>
                <a:cs typeface="Arial" panose="020B0604020202020204" pitchFamily="34" charset="0"/>
              </a:rPr>
              <a:t>Деҳконон оид ба мутобикати навъҳои зироатҳои кишоварзӣ ба шароитҳои маҳаллии маълумоти мукаммал надоранд, Масалан як навъ дар як м интақа   ҳосили хуб медиҳанд, аммо дар дигар минтақа ҳосил намедиҳад.</a:t>
            </a:r>
            <a:endParaRPr lang="en-GB" dirty="0">
              <a:latin typeface="Bahnschrift SemiCondensed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Isosceles Triangle 48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Isosceles Triangle 50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210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4363962-8051-4BC0-A2E5-6AEE2B1E7476}"/>
              </a:ext>
            </a:extLst>
          </p:cNvPr>
          <p:cNvSpPr/>
          <p:nvPr/>
        </p:nvSpPr>
        <p:spPr>
          <a:xfrm>
            <a:off x="816687" y="666756"/>
            <a:ext cx="10558626" cy="10501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fontAlgn="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6">
                  <a:lumMod val="75000"/>
                </a:schemeClr>
              </a:buClr>
            </a:pPr>
            <a:r>
              <a:rPr lang="ru-RU" sz="4000" b="1" dirty="0" err="1">
                <a:latin typeface="Bahnschrift SemiCondensed" panose="020B0502040204020203" pitchFamily="34" charset="0"/>
                <a:ea typeface="+mj-ea"/>
                <a:cs typeface="+mj-cs"/>
              </a:rPr>
              <a:t>Ҳамкории</a:t>
            </a:r>
            <a:r>
              <a:rPr lang="ru-RU" sz="4000" b="1" dirty="0">
                <a:latin typeface="Bahnschrift SemiCondensed" panose="020B0502040204020203" pitchFamily="34" charset="0"/>
                <a:ea typeface="+mj-ea"/>
                <a:cs typeface="+mj-cs"/>
              </a:rPr>
              <a:t> </a:t>
            </a:r>
            <a:r>
              <a:rPr lang="ru-RU" sz="4000" b="1" dirty="0" err="1">
                <a:latin typeface="Bahnschrift SemiCondensed" panose="020B0502040204020203" pitchFamily="34" charset="0"/>
                <a:ea typeface="+mj-ea"/>
                <a:cs typeface="+mj-cs"/>
              </a:rPr>
              <a:t>сусти</a:t>
            </a:r>
            <a:r>
              <a:rPr lang="ru-RU" sz="4000" b="1" dirty="0">
                <a:latin typeface="Bahnschrift SemiCondensed" panose="020B0502040204020203" pitchFamily="34" charset="0"/>
                <a:ea typeface="+mj-ea"/>
                <a:cs typeface="+mj-cs"/>
              </a:rPr>
              <a:t> </a:t>
            </a:r>
            <a:r>
              <a:rPr lang="ru-RU" sz="4000" b="1" dirty="0" err="1">
                <a:latin typeface="Bahnschrift SemiCondensed" panose="020B0502040204020203" pitchFamily="34" charset="0"/>
                <a:ea typeface="+mj-ea"/>
                <a:cs typeface="+mj-cs"/>
              </a:rPr>
              <a:t>низоми</a:t>
            </a:r>
            <a:r>
              <a:rPr lang="ru-RU" sz="4000" b="1" dirty="0">
                <a:latin typeface="Bahnschrift SemiCondensed" panose="020B0502040204020203" pitchFamily="34" charset="0"/>
                <a:ea typeface="+mj-ea"/>
                <a:cs typeface="+mj-cs"/>
              </a:rPr>
              <a:t> </a:t>
            </a:r>
            <a:r>
              <a:rPr lang="ru-RU" sz="4000" b="1" dirty="0" err="1">
                <a:latin typeface="Bahnschrift SemiCondensed" panose="020B0502040204020203" pitchFamily="34" charset="0"/>
                <a:ea typeface="+mj-ea"/>
                <a:cs typeface="+mj-cs"/>
              </a:rPr>
              <a:t>Маориф</a:t>
            </a:r>
            <a:r>
              <a:rPr lang="ru-RU" sz="4000" b="1" dirty="0">
                <a:latin typeface="Bahnschrift SemiCondensed" panose="020B0502040204020203" pitchFamily="34" charset="0"/>
                <a:ea typeface="+mj-ea"/>
                <a:cs typeface="+mj-cs"/>
              </a:rPr>
              <a:t> </a:t>
            </a:r>
            <a:r>
              <a:rPr lang="ru-RU" sz="4000" b="1" dirty="0" err="1">
                <a:latin typeface="Bahnschrift SemiCondensed" panose="020B0502040204020203" pitchFamily="34" charset="0"/>
                <a:ea typeface="+mj-ea"/>
                <a:cs typeface="+mj-cs"/>
              </a:rPr>
              <a:t>ва</a:t>
            </a:r>
            <a:r>
              <a:rPr lang="ru-RU" sz="4000" b="1" dirty="0">
                <a:latin typeface="Bahnschrift SemiCondensed" panose="020B0502040204020203" pitchFamily="34" charset="0"/>
                <a:ea typeface="+mj-ea"/>
                <a:cs typeface="+mj-cs"/>
              </a:rPr>
              <a:t> </a:t>
            </a:r>
            <a:r>
              <a:rPr lang="ru-RU" sz="4000" b="1" dirty="0" err="1">
                <a:latin typeface="Bahnschrift SemiCondensed" panose="020B0502040204020203" pitchFamily="34" charset="0"/>
                <a:ea typeface="+mj-ea"/>
                <a:cs typeface="+mj-cs"/>
              </a:rPr>
              <a:t>Деҳконон</a:t>
            </a:r>
            <a:r>
              <a:rPr lang="ru-RU" sz="4000" b="1" dirty="0">
                <a:latin typeface="Bahnschrift SemiCondensed" panose="020B0502040204020203" pitchFamily="34" charset="0"/>
                <a:ea typeface="+mj-ea"/>
                <a:cs typeface="+mj-cs"/>
              </a:rPr>
              <a:t>  / </a:t>
            </a:r>
            <a:r>
              <a:rPr lang="ru-RU" sz="4000" b="1" dirty="0" err="1">
                <a:latin typeface="Bahnschrift SemiCondensed" panose="020B0502040204020203" pitchFamily="34" charset="0"/>
                <a:ea typeface="+mj-ea"/>
                <a:cs typeface="+mj-cs"/>
              </a:rPr>
              <a:t>Истеҳсолкунандагон</a:t>
            </a:r>
            <a:endParaRPr lang="en-US" sz="4000" b="1" dirty="0">
              <a:latin typeface="Bahnschrift SemiCondensed" panose="020B0502040204020203" pitchFamily="34" charset="0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A3FC7E-46D6-4552-8151-49C46F691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2267" y="2442708"/>
            <a:ext cx="7840616" cy="2969095"/>
          </a:xfrm>
        </p:spPr>
        <p:txBody>
          <a:bodyPr vert="horz" lIns="91440" tIns="45720" rIns="91440" bIns="45720" rtlCol="0">
            <a:normAutofit/>
          </a:bodyPr>
          <a:lstStyle/>
          <a:p>
            <a:pPr marL="633413" indent="-633413" fontAlgn="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tg-Cyrl-TJ" dirty="0">
                <a:latin typeface="Bahnschrift SemiCondensed" panose="020B0502040204020203" pitchFamily="34" charset="0"/>
                <a:cs typeface="Arial" panose="020B0604020202020204" pitchFamily="34" charset="0"/>
              </a:rPr>
              <a:t>Хатмкунандагони донишгоҳо ба талаботҳои бозор ҷавобгӯ намебошанд. </a:t>
            </a:r>
          </a:p>
          <a:p>
            <a:pPr marL="633413" indent="-633413" fontAlgn="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tg-Cyrl-TJ" dirty="0">
                <a:latin typeface="Bahnschrift SemiCondensed" panose="020B0502040204020203" pitchFamily="34" charset="0"/>
                <a:cs typeface="Arial" panose="020B0604020202020204" pitchFamily="34" charset="0"/>
              </a:rPr>
              <a:t>Теъдоди ками мутахассисони сатҳи миёна (коллеҷҳои кишоварзӣ, мактабҳои касбӣ)</a:t>
            </a:r>
          </a:p>
          <a:p>
            <a:pPr marL="633413" indent="-633413" fontAlgn="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tg-Cyrl-TJ" dirty="0">
                <a:latin typeface="Bahnschrift SemiCondensed" panose="020B0502040204020203" pitchFamily="34" charset="0"/>
                <a:cs typeface="Arial" panose="020B0604020202020204" pitchFamily="34" charset="0"/>
              </a:rPr>
              <a:t>Сатҳи пасти омӯзиши деҳқонон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Isosceles Triangle 48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Isosceles Triangle 50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11D6FFC-2BC3-5E52-48A5-71A59AE5B9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2052" y="2824939"/>
            <a:ext cx="2454576" cy="2861360"/>
          </a:xfrm>
          <a:prstGeom prst="rect">
            <a:avLst/>
          </a:prstGeom>
        </p:spPr>
      </p:pic>
      <p:sp>
        <p:nvSpPr>
          <p:cNvPr id="53" name="Rectangle 52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825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485302-03C1-4CB1-9888-30EDACFAD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203" y="214008"/>
            <a:ext cx="10905066" cy="1135737"/>
          </a:xfrm>
        </p:spPr>
        <p:txBody>
          <a:bodyPr>
            <a:normAutofit/>
          </a:bodyPr>
          <a:lstStyle/>
          <a:p>
            <a:pPr fontAlgn="t">
              <a:spcAft>
                <a:spcPts val="600"/>
              </a:spcAft>
              <a:buClr>
                <a:schemeClr val="accent6">
                  <a:lumMod val="75000"/>
                </a:schemeClr>
              </a:buClr>
            </a:pPr>
            <a:r>
              <a:rPr lang="ru-RU" sz="4000" b="1" dirty="0" err="1">
                <a:latin typeface="Bahnschrift SemiCondensed" panose="020B0502040204020203" pitchFamily="34" charset="0"/>
              </a:rPr>
              <a:t>Мақсади</a:t>
            </a:r>
            <a:r>
              <a:rPr lang="ru-RU" sz="4000" b="1" dirty="0">
                <a:latin typeface="Bahnschrift SemiCondensed" panose="020B0502040204020203" pitchFamily="34" charset="0"/>
              </a:rPr>
              <a:t> </a:t>
            </a:r>
            <a:r>
              <a:rPr lang="ru-RU" sz="4000" b="1" dirty="0" err="1">
                <a:latin typeface="Bahnschrift SemiCondensed" panose="020B0502040204020203" pitchFamily="34" charset="0"/>
              </a:rPr>
              <a:t>ташкил</a:t>
            </a:r>
            <a:r>
              <a:rPr lang="ru-RU" sz="4000" b="1" dirty="0">
                <a:latin typeface="Bahnschrift SemiCondensed" panose="020B0502040204020203" pitchFamily="34" charset="0"/>
              </a:rPr>
              <a:t> </a:t>
            </a:r>
            <a:r>
              <a:rPr lang="ru-RU" sz="4000" b="1" dirty="0" err="1">
                <a:latin typeface="Bahnschrift SemiCondensed" panose="020B0502040204020203" pitchFamily="34" charset="0"/>
              </a:rPr>
              <a:t>намудани</a:t>
            </a:r>
            <a:r>
              <a:rPr lang="ru-RU" sz="4000" b="1" dirty="0">
                <a:latin typeface="Bahnschrift SemiCondensed" panose="020B0502040204020203" pitchFamily="34" charset="0"/>
              </a:rPr>
              <a:t> </a:t>
            </a:r>
            <a:r>
              <a:rPr lang="ru-RU" sz="4000" b="1" dirty="0" err="1">
                <a:latin typeface="Bahnschrift SemiCondensed" panose="020B0502040204020203" pitchFamily="34" charset="0"/>
              </a:rPr>
              <a:t>кластерӣ</a:t>
            </a:r>
            <a:r>
              <a:rPr lang="ru-RU" sz="4000" b="1" dirty="0">
                <a:latin typeface="Bahnschrift SemiCondensed" panose="020B0502040204020203" pitchFamily="34" charset="0"/>
              </a:rPr>
              <a:t> </a:t>
            </a:r>
            <a:r>
              <a:rPr lang="ru-RU" sz="4000" b="1" dirty="0" err="1">
                <a:latin typeface="Bahnschrift SemiCondensed" panose="020B0502040204020203" pitchFamily="34" charset="0"/>
              </a:rPr>
              <a:t>агросаноати</a:t>
            </a:r>
            <a:r>
              <a:rPr lang="ru-RU" sz="3000" b="1" dirty="0">
                <a:latin typeface="Bahnschrift SemiCondensed" panose="020B0502040204020203" pitchFamily="34" charset="0"/>
              </a:rPr>
              <a:t>   </a:t>
            </a:r>
            <a:endParaRPr lang="en-GB" sz="3000" b="1" dirty="0">
              <a:latin typeface="Bahnschrift SemiCondensed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0421F2-D5C1-4F69-8016-A47BC34A76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0432" y="1540282"/>
            <a:ext cx="9478194" cy="50787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>
                <a:latin typeface="Bahnschrift SemiCondensed" panose="020B0502040204020203" pitchFamily="34" charset="0"/>
                <a:cs typeface="Arial" panose="020B0604020202020204" pitchFamily="34" charset="0"/>
              </a:rPr>
              <a:t>Афзоиши</a:t>
            </a:r>
            <a:r>
              <a:rPr lang="ru-RU" dirty="0">
                <a:latin typeface="Bahnschrift SemiCondensed" panose="020B0502040204020203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Bahnschrift SemiCondensed" panose="020B0502040204020203" pitchFamily="34" charset="0"/>
                <a:cs typeface="Arial" panose="020B0604020202020204" pitchFamily="34" charset="0"/>
              </a:rPr>
              <a:t>рақобнокии</a:t>
            </a:r>
            <a:r>
              <a:rPr lang="ru-RU" dirty="0">
                <a:latin typeface="Bahnschrift SemiCondensed" panose="020B0502040204020203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Bahnschrift SemiCondensed" panose="020B0502040204020203" pitchFamily="34" charset="0"/>
                <a:cs typeface="Arial" panose="020B0604020202020204" pitchFamily="34" charset="0"/>
              </a:rPr>
              <a:t>маҳсулоти</a:t>
            </a:r>
            <a:r>
              <a:rPr lang="ru-RU" dirty="0">
                <a:latin typeface="Bahnschrift SemiCondensed" panose="020B0502040204020203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Bahnschrift SemiCondensed" panose="020B0502040204020203" pitchFamily="34" charset="0"/>
                <a:cs typeface="Arial" panose="020B0604020202020204" pitchFamily="34" charset="0"/>
              </a:rPr>
              <a:t>истехсолшуда</a:t>
            </a:r>
            <a:r>
              <a:rPr lang="ru-RU" dirty="0">
                <a:latin typeface="Bahnschrift SemiCondensed" panose="020B0502040204020203" pitchFamily="34" charset="0"/>
                <a:cs typeface="Arial" panose="020B0604020202020204" pitchFamily="34" charset="0"/>
              </a:rPr>
              <a:t> дар </a:t>
            </a:r>
            <a:r>
              <a:rPr lang="ru-RU" dirty="0" err="1">
                <a:latin typeface="Bahnschrift SemiCondensed" panose="020B0502040204020203" pitchFamily="34" charset="0"/>
                <a:cs typeface="Arial" panose="020B0604020202020204" pitchFamily="34" charset="0"/>
              </a:rPr>
              <a:t>бозорҳои</a:t>
            </a:r>
            <a:r>
              <a:rPr lang="ru-RU" dirty="0">
                <a:latin typeface="Bahnschrift SemiCondensed" panose="020B0502040204020203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Bahnschrift SemiCondensed" panose="020B0502040204020203" pitchFamily="34" charset="0"/>
                <a:cs typeface="Arial" panose="020B0604020202020204" pitchFamily="34" charset="0"/>
              </a:rPr>
              <a:t>дохили</a:t>
            </a:r>
            <a:r>
              <a:rPr lang="ru-RU" dirty="0">
                <a:latin typeface="Bahnschrift SemiCondensed" panose="020B0502040204020203" pitchFamily="34" charset="0"/>
                <a:cs typeface="Arial" panose="020B0604020202020204" pitchFamily="34" charset="0"/>
              </a:rPr>
              <a:t> ва </a:t>
            </a:r>
            <a:r>
              <a:rPr lang="ru-RU" dirty="0" err="1">
                <a:latin typeface="Bahnschrift SemiCondensed" panose="020B0502040204020203" pitchFamily="34" charset="0"/>
                <a:cs typeface="Arial" panose="020B0604020202020204" pitchFamily="34" charset="0"/>
              </a:rPr>
              <a:t>беруна</a:t>
            </a:r>
            <a:r>
              <a:rPr lang="ru-RU" dirty="0">
                <a:latin typeface="Bahnschrift SemiCondensed" panose="020B0502040204020203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Bahnschrift SemiCondensed" panose="020B0502040204020203" pitchFamily="34" charset="0"/>
                <a:cs typeface="Arial" panose="020B0604020202020204" pitchFamily="34" charset="0"/>
              </a:rPr>
              <a:t>бо</a:t>
            </a:r>
            <a:r>
              <a:rPr lang="ru-RU" dirty="0">
                <a:latin typeface="Bahnschrift SemiCondensed" panose="020B0502040204020203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Bahnschrift SemiCondensed" panose="020B0502040204020203" pitchFamily="34" charset="0"/>
                <a:cs typeface="Arial" panose="020B0604020202020204" pitchFamily="34" charset="0"/>
              </a:rPr>
              <a:t>дарназардошти</a:t>
            </a:r>
            <a:r>
              <a:rPr lang="ru-RU" dirty="0">
                <a:latin typeface="Bahnschrift SemiCondensed" panose="020B0502040204020203" pitchFamily="34" charset="0"/>
                <a:cs typeface="Arial" panose="020B0604020202020204" pitchFamily="34" charset="0"/>
              </a:rPr>
              <a:t>: </a:t>
            </a:r>
          </a:p>
          <a:p>
            <a:pPr marL="534988" lvl="1" indent="-465138" fontAlgn="t">
              <a:spcBef>
                <a:spcPts val="10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tg-Cyrl-TJ" sz="2800" dirty="0">
                <a:latin typeface="Bahnschrift SemiCondensed" panose="020B0502040204020203" pitchFamily="34" charset="0"/>
                <a:cs typeface="Arial" panose="020B0604020202020204" pitchFamily="34" charset="0"/>
              </a:rPr>
              <a:t>мустаҳкамкунии ҳамкориҳо байни иштирокчиени занчираи истехсоли </a:t>
            </a:r>
          </a:p>
          <a:p>
            <a:pPr marL="534988" lvl="1" indent="-465138" fontAlgn="t">
              <a:spcBef>
                <a:spcPts val="10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ru-RU" sz="2800" dirty="0" err="1">
                <a:latin typeface="Bahnschrift SemiCondensed" panose="020B0502040204020203" pitchFamily="34" charset="0"/>
                <a:cs typeface="Arial" panose="020B0604020202020204" pitchFamily="34" charset="0"/>
              </a:rPr>
              <a:t>ҳамгироӣ</a:t>
            </a:r>
            <a:r>
              <a:rPr lang="ru-RU" sz="2800" dirty="0">
                <a:latin typeface="Bahnschrift SemiCondensed" panose="020B0502040204020203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Bahnschrift SemiCondensed" panose="020B0502040204020203" pitchFamily="34" charset="0"/>
                <a:cs typeface="Arial" panose="020B0604020202020204" pitchFamily="34" charset="0"/>
              </a:rPr>
              <a:t>намудани</a:t>
            </a:r>
            <a:r>
              <a:rPr lang="ru-RU" sz="2800" dirty="0">
                <a:latin typeface="Bahnschrift SemiCondensed" panose="020B0502040204020203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Bahnschrift SemiCondensed" panose="020B0502040204020203" pitchFamily="34" charset="0"/>
                <a:cs typeface="Arial" panose="020B0604020202020204" pitchFamily="34" charset="0"/>
              </a:rPr>
              <a:t>махсулот</a:t>
            </a:r>
            <a:r>
              <a:rPr lang="ru-RU" sz="2800" dirty="0">
                <a:latin typeface="Bahnschrift SemiCondensed" panose="020B0502040204020203" pitchFamily="34" charset="0"/>
                <a:cs typeface="Arial" panose="020B0604020202020204" pitchFamily="34" charset="0"/>
              </a:rPr>
              <a:t> </a:t>
            </a:r>
          </a:p>
          <a:p>
            <a:pPr marL="534988" lvl="1" indent="-465138" fontAlgn="t">
              <a:spcBef>
                <a:spcPts val="10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ru-RU" sz="2800" dirty="0" err="1">
                <a:latin typeface="Bahnschrift SemiCondensed" panose="020B0502040204020203" pitchFamily="34" charset="0"/>
                <a:cs typeface="Arial" panose="020B0604020202020204" pitchFamily="34" charset="0"/>
              </a:rPr>
              <a:t>ҷорӣ</a:t>
            </a:r>
            <a:r>
              <a:rPr lang="ru-RU" sz="2800" dirty="0">
                <a:latin typeface="Bahnschrift SemiCondensed" panose="020B0502040204020203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Bahnschrift SemiCondensed" panose="020B0502040204020203" pitchFamily="34" charset="0"/>
                <a:cs typeface="Arial" panose="020B0604020202020204" pitchFamily="34" charset="0"/>
              </a:rPr>
              <a:t>намудани</a:t>
            </a:r>
            <a:r>
              <a:rPr lang="ru-RU" sz="2800" dirty="0">
                <a:latin typeface="Bahnschrift SemiCondensed" panose="020B0502040204020203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Bahnschrift SemiCondensed" panose="020B0502040204020203" pitchFamily="34" charset="0"/>
                <a:cs typeface="Arial" panose="020B0604020202020204" pitchFamily="34" charset="0"/>
              </a:rPr>
              <a:t>усулҳои</a:t>
            </a:r>
            <a:r>
              <a:rPr lang="ru-RU" sz="2800" dirty="0">
                <a:latin typeface="Bahnschrift SemiCondensed" panose="020B0502040204020203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Bahnschrift SemiCondensed" panose="020B0502040204020203" pitchFamily="34" charset="0"/>
                <a:cs typeface="Arial" panose="020B0604020202020204" pitchFamily="34" charset="0"/>
              </a:rPr>
              <a:t>инноватсионӣ</a:t>
            </a:r>
            <a:r>
              <a:rPr lang="ru-RU" sz="2800" dirty="0">
                <a:latin typeface="Bahnschrift SemiCondensed" panose="020B0502040204020203" pitchFamily="34" charset="0"/>
                <a:cs typeface="Arial" panose="020B0604020202020204" pitchFamily="34" charset="0"/>
              </a:rPr>
              <a:t> ва </a:t>
            </a:r>
            <a:r>
              <a:rPr lang="ru-RU" sz="2800" dirty="0" err="1">
                <a:latin typeface="Bahnschrift SemiCondensed" panose="020B0502040204020203" pitchFamily="34" charset="0"/>
                <a:cs typeface="Arial" panose="020B0604020202020204" pitchFamily="34" charset="0"/>
              </a:rPr>
              <a:t>илмию</a:t>
            </a:r>
            <a:r>
              <a:rPr lang="ru-RU" sz="2800" dirty="0">
                <a:latin typeface="Bahnschrift SemiCondensed" panose="020B0502040204020203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Bahnschrift SemiCondensed" panose="020B0502040204020203" pitchFamily="34" charset="0"/>
                <a:cs typeface="Arial" panose="020B0604020202020204" pitchFamily="34" charset="0"/>
              </a:rPr>
              <a:t>техникӣ</a:t>
            </a:r>
            <a:r>
              <a:rPr lang="ru-RU" sz="2800" dirty="0">
                <a:latin typeface="Bahnschrift SemiCondensed" panose="020B0502040204020203" pitchFamily="34" charset="0"/>
                <a:cs typeface="Arial" panose="020B0604020202020204" pitchFamily="34" charset="0"/>
              </a:rPr>
              <a:t> дар </a:t>
            </a:r>
            <a:r>
              <a:rPr lang="ru-RU" sz="2800" dirty="0" err="1">
                <a:latin typeface="Bahnschrift SemiCondensed" panose="020B0502040204020203" pitchFamily="34" charset="0"/>
                <a:cs typeface="Arial" panose="020B0604020202020204" pitchFamily="34" charset="0"/>
              </a:rPr>
              <a:t>идоракунӣ</a:t>
            </a:r>
            <a:r>
              <a:rPr lang="ru-RU" sz="2800" dirty="0">
                <a:latin typeface="Bahnschrift SemiCondensed" panose="020B0502040204020203" pitchFamily="34" charset="0"/>
                <a:cs typeface="Arial" panose="020B0604020202020204" pitchFamily="34" charset="0"/>
              </a:rPr>
              <a:t> ва </a:t>
            </a:r>
            <a:r>
              <a:rPr lang="ru-RU" sz="2800" dirty="0" err="1">
                <a:latin typeface="Bahnschrift SemiCondensed" panose="020B0502040204020203" pitchFamily="34" charset="0"/>
                <a:cs typeface="Arial" panose="020B0604020202020204" pitchFamily="34" charset="0"/>
              </a:rPr>
              <a:t>бурдани</a:t>
            </a:r>
            <a:r>
              <a:rPr lang="ru-RU" sz="2800" dirty="0">
                <a:latin typeface="Bahnschrift SemiCondensed" panose="020B0502040204020203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Bahnschrift SemiCondensed" panose="020B0502040204020203" pitchFamily="34" charset="0"/>
                <a:cs typeface="Arial" panose="020B0604020202020204" pitchFamily="34" charset="0"/>
              </a:rPr>
              <a:t>хоҷагидорӣ</a:t>
            </a:r>
            <a:r>
              <a:rPr lang="ru-RU" sz="2800" dirty="0">
                <a:latin typeface="Bahnschrift SemiCondensed" panose="020B0502040204020203" pitchFamily="34" charset="0"/>
                <a:cs typeface="Arial" panose="020B0604020202020204" pitchFamily="34" charset="0"/>
              </a:rPr>
              <a:t>, </a:t>
            </a:r>
            <a:r>
              <a:rPr lang="ru-RU" sz="2800" dirty="0" err="1">
                <a:latin typeface="Bahnschrift SemiCondensed" panose="020B0502040204020203" pitchFamily="34" charset="0"/>
                <a:cs typeface="Arial" panose="020B0604020202020204" pitchFamily="34" charset="0"/>
              </a:rPr>
              <a:t>технологияҳои</a:t>
            </a:r>
            <a:r>
              <a:rPr lang="ru-RU" sz="2800" dirty="0">
                <a:latin typeface="Bahnschrift SemiCondensed" panose="020B0502040204020203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Bahnschrift SemiCondensed" panose="020B0502040204020203" pitchFamily="34" charset="0"/>
                <a:cs typeface="Arial" panose="020B0604020202020204" pitchFamily="34" charset="0"/>
              </a:rPr>
              <a:t>муосир</a:t>
            </a:r>
            <a:r>
              <a:rPr lang="ru-RU" sz="2800" dirty="0">
                <a:latin typeface="Bahnschrift SemiCondensed" panose="020B0502040204020203" pitchFamily="34" charset="0"/>
                <a:cs typeface="Arial" panose="020B0604020202020204" pitchFamily="34" charset="0"/>
              </a:rPr>
              <a:t>, </a:t>
            </a:r>
            <a:r>
              <a:rPr lang="ru-RU" sz="2800" dirty="0" err="1">
                <a:latin typeface="Bahnschrift SemiCondensed" panose="020B0502040204020203" pitchFamily="34" charset="0"/>
                <a:cs typeface="Arial" panose="020B0604020202020204" pitchFamily="34" charset="0"/>
              </a:rPr>
              <a:t>хизматрасониҳои</a:t>
            </a:r>
            <a:r>
              <a:rPr lang="ru-RU" sz="2800" dirty="0">
                <a:latin typeface="Bahnschrift SemiCondensed" panose="020B0502040204020203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Bahnschrift SemiCondensed" panose="020B0502040204020203" pitchFamily="34" charset="0"/>
                <a:cs typeface="Arial" panose="020B0604020202020204" pitchFamily="34" charset="0"/>
              </a:rPr>
              <a:t>махсус</a:t>
            </a:r>
            <a:r>
              <a:rPr lang="ru-RU" sz="2800" dirty="0">
                <a:latin typeface="Bahnschrift SemiCondensed" panose="020B0502040204020203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en-GB" sz="20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490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0421F2-D5C1-4F69-8016-A47BC34A76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3944" y="1220927"/>
            <a:ext cx="8823456" cy="509392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dirty="0" err="1">
                <a:latin typeface="Bahnschrift SemiCondensed" panose="020B0502040204020203" pitchFamily="34" charset="0"/>
                <a:cs typeface="Arial" panose="020B0604020202020204" pitchFamily="34" charset="0"/>
              </a:rPr>
              <a:t>Консепсияи</a:t>
            </a:r>
            <a:r>
              <a:rPr lang="ru-RU" sz="3600" dirty="0">
                <a:latin typeface="Bahnschrift SemiCondensed" panose="020B0502040204020203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atin typeface="Bahnschrift SemiCondensed" panose="020B0502040204020203" pitchFamily="34" charset="0"/>
                <a:cs typeface="Arial" panose="020B0604020202020204" pitchFamily="34" charset="0"/>
              </a:rPr>
              <a:t>қабулшуда</a:t>
            </a:r>
            <a:r>
              <a:rPr lang="ru-RU" sz="3600" dirty="0">
                <a:latin typeface="Bahnschrift SemiCondensed" panose="020B0502040204020203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atin typeface="Bahnschrift SemiCondensed" panose="020B0502040204020203" pitchFamily="34" charset="0"/>
                <a:cs typeface="Arial" panose="020B0604020202020204" pitchFamily="34" charset="0"/>
              </a:rPr>
              <a:t>ҳуҷҷати</a:t>
            </a:r>
            <a:r>
              <a:rPr lang="ru-RU" sz="3600" dirty="0">
                <a:latin typeface="Bahnschrift SemiCondensed" panose="020B0502040204020203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atin typeface="Bahnschrift SemiCondensed" panose="020B0502040204020203" pitchFamily="34" charset="0"/>
                <a:cs typeface="Arial" panose="020B0604020202020204" pitchFamily="34" charset="0"/>
              </a:rPr>
              <a:t>чорчӯбаи</a:t>
            </a:r>
            <a:r>
              <a:rPr lang="ru-RU" sz="3600" dirty="0">
                <a:latin typeface="Bahnschrift SemiCondensed" panose="020B0502040204020203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atin typeface="Bahnschrift SemiCondensed" panose="020B0502040204020203" pitchFamily="34" charset="0"/>
                <a:cs typeface="Arial" panose="020B0604020202020204" pitchFamily="34" charset="0"/>
              </a:rPr>
              <a:t>стратегӣ</a:t>
            </a:r>
            <a:r>
              <a:rPr lang="ru-RU" sz="3600" dirty="0">
                <a:latin typeface="Bahnschrift SemiCondensed" panose="020B0502040204020203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atin typeface="Bahnschrift SemiCondensed" panose="020B0502040204020203" pitchFamily="34" charset="0"/>
                <a:cs typeface="Arial" panose="020B0604020202020204" pitchFamily="34" charset="0"/>
              </a:rPr>
              <a:t>мебошад</a:t>
            </a:r>
            <a:r>
              <a:rPr lang="ru-RU" sz="3600" dirty="0">
                <a:latin typeface="Bahnschrift SemiCondensed" panose="020B0502040204020203" pitchFamily="34" charset="0"/>
                <a:cs typeface="Arial" panose="020B0604020202020204" pitchFamily="34" charset="0"/>
              </a:rPr>
              <a:t>, </a:t>
            </a:r>
            <a:r>
              <a:rPr lang="ru-RU" sz="3600" dirty="0" err="1">
                <a:latin typeface="Bahnschrift SemiCondensed" panose="020B0502040204020203" pitchFamily="34" charset="0"/>
                <a:cs typeface="Arial" panose="020B0604020202020204" pitchFamily="34" charset="0"/>
              </a:rPr>
              <a:t>ки</a:t>
            </a:r>
            <a:r>
              <a:rPr lang="ru-RU" sz="3600" dirty="0">
                <a:latin typeface="Bahnschrift SemiCondensed" panose="020B0502040204020203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atin typeface="Bahnschrift SemiCondensed" panose="020B0502040204020203" pitchFamily="34" charset="0"/>
                <a:cs typeface="Arial" panose="020B0604020202020204" pitchFamily="34" charset="0"/>
              </a:rPr>
              <a:t>ҳадафҳо</a:t>
            </a:r>
            <a:r>
              <a:rPr lang="ru-RU" sz="3600" dirty="0">
                <a:latin typeface="Bahnschrift SemiCondensed" panose="020B0502040204020203" pitchFamily="34" charset="0"/>
                <a:cs typeface="Arial" panose="020B0604020202020204" pitchFamily="34" charset="0"/>
              </a:rPr>
              <a:t>, </a:t>
            </a:r>
            <a:r>
              <a:rPr lang="ru-RU" sz="3600" dirty="0" err="1">
                <a:latin typeface="Bahnschrift SemiCondensed" panose="020B0502040204020203" pitchFamily="34" charset="0"/>
                <a:cs typeface="Arial" panose="020B0604020202020204" pitchFamily="34" charset="0"/>
              </a:rPr>
              <a:t>принсипҳо</a:t>
            </a:r>
            <a:r>
              <a:rPr lang="ru-RU" sz="3600" dirty="0">
                <a:latin typeface="Bahnschrift SemiCondensed" panose="020B0502040204020203" pitchFamily="34" charset="0"/>
                <a:cs typeface="Arial" panose="020B0604020202020204" pitchFamily="34" charset="0"/>
              </a:rPr>
              <a:t>, </a:t>
            </a:r>
            <a:r>
              <a:rPr lang="ru-RU" sz="3600" dirty="0" err="1">
                <a:latin typeface="Bahnschrift SemiCondensed" panose="020B0502040204020203" pitchFamily="34" charset="0"/>
                <a:cs typeface="Arial" panose="020B0604020202020204" pitchFamily="34" charset="0"/>
              </a:rPr>
              <a:t>самтҳои</a:t>
            </a:r>
            <a:r>
              <a:rPr lang="ru-RU" sz="3600" dirty="0">
                <a:latin typeface="Bahnschrift SemiCondensed" panose="020B0502040204020203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atin typeface="Bahnschrift SemiCondensed" panose="020B0502040204020203" pitchFamily="34" charset="0"/>
                <a:cs typeface="Arial" panose="020B0604020202020204" pitchFamily="34" charset="0"/>
              </a:rPr>
              <a:t>асосӣ</a:t>
            </a:r>
            <a:r>
              <a:rPr lang="ru-RU" sz="3600" dirty="0">
                <a:latin typeface="Bahnschrift SemiCondensed" panose="020B0502040204020203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atin typeface="Bahnschrift SemiCondensed" panose="020B0502040204020203" pitchFamily="34" charset="0"/>
                <a:cs typeface="Arial" panose="020B0604020202020204" pitchFamily="34" charset="0"/>
              </a:rPr>
              <a:t>ва</a:t>
            </a:r>
            <a:r>
              <a:rPr lang="ru-RU" sz="3600" dirty="0">
                <a:latin typeface="Bahnschrift SemiCondensed" panose="020B0502040204020203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atin typeface="Bahnschrift SemiCondensed" panose="020B0502040204020203" pitchFamily="34" charset="0"/>
                <a:cs typeface="Arial" panose="020B0604020202020204" pitchFamily="34" charset="0"/>
              </a:rPr>
              <a:t>афзалиятҳои</a:t>
            </a:r>
            <a:r>
              <a:rPr lang="ru-RU" sz="3600" dirty="0">
                <a:latin typeface="Bahnschrift SemiCondensed" panose="020B0502040204020203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atin typeface="Bahnschrift SemiCondensed" panose="020B0502040204020203" pitchFamily="34" charset="0"/>
                <a:cs typeface="Arial" panose="020B0604020202020204" pitchFamily="34" charset="0"/>
              </a:rPr>
              <a:t>рушди</a:t>
            </a:r>
            <a:r>
              <a:rPr lang="ru-RU" sz="3600" dirty="0">
                <a:latin typeface="Bahnschrift SemiCondensed" panose="020B0502040204020203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atin typeface="Bahnschrift SemiCondensed" panose="020B0502040204020203" pitchFamily="34" charset="0"/>
                <a:cs typeface="Arial" panose="020B0604020202020204" pitchFamily="34" charset="0"/>
              </a:rPr>
              <a:t>кластерҳои</a:t>
            </a:r>
            <a:r>
              <a:rPr lang="ru-RU" sz="3600" dirty="0">
                <a:latin typeface="Bahnschrift SemiCondensed" panose="020B0502040204020203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atin typeface="Bahnschrift SemiCondensed" panose="020B0502040204020203" pitchFamily="34" charset="0"/>
                <a:cs typeface="Arial" panose="020B0604020202020204" pitchFamily="34" charset="0"/>
              </a:rPr>
              <a:t>агросаноатиро</a:t>
            </a:r>
            <a:r>
              <a:rPr lang="ru-RU" sz="3600" dirty="0">
                <a:latin typeface="Bahnschrift SemiCondensed" panose="020B0502040204020203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atin typeface="Bahnschrift SemiCondensed" panose="020B0502040204020203" pitchFamily="34" charset="0"/>
                <a:cs typeface="Arial" panose="020B0604020202020204" pitchFamily="34" charset="0"/>
              </a:rPr>
              <a:t>муайян</a:t>
            </a:r>
            <a:r>
              <a:rPr lang="ru-RU" sz="3600" dirty="0">
                <a:latin typeface="Bahnschrift SemiCondensed" panose="020B0502040204020203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atin typeface="Bahnschrift SemiCondensed" panose="020B0502040204020203" pitchFamily="34" charset="0"/>
                <a:cs typeface="Arial" panose="020B0604020202020204" pitchFamily="34" charset="0"/>
              </a:rPr>
              <a:t>мекунад</a:t>
            </a:r>
            <a:r>
              <a:rPr lang="ru-RU" sz="3600" dirty="0">
                <a:latin typeface="Bahnschrift SemiCondensed" panose="020B0502040204020203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ru-RU" sz="3600" dirty="0">
                <a:latin typeface="Bahnschrift SemiCondensed" panose="020B0502040204020203" pitchFamily="34" charset="0"/>
                <a:cs typeface="Arial" panose="020B0604020202020204" pitchFamily="34" charset="0"/>
              </a:rPr>
              <a:t>Дар он </a:t>
            </a:r>
            <a:r>
              <a:rPr lang="ru-RU" sz="3600" dirty="0" err="1">
                <a:latin typeface="Bahnschrift SemiCondensed" panose="020B0502040204020203" pitchFamily="34" charset="0"/>
                <a:cs typeface="Arial" panose="020B0604020202020204" pitchFamily="34" charset="0"/>
              </a:rPr>
              <a:t>равишҳои</a:t>
            </a:r>
            <a:r>
              <a:rPr lang="ru-RU" sz="3600" dirty="0">
                <a:latin typeface="Bahnschrift SemiCondensed" panose="020B0502040204020203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atin typeface="Bahnschrift SemiCondensed" panose="020B0502040204020203" pitchFamily="34" charset="0"/>
                <a:cs typeface="Arial" panose="020B0604020202020204" pitchFamily="34" charset="0"/>
              </a:rPr>
              <a:t>ташаккул</a:t>
            </a:r>
            <a:r>
              <a:rPr lang="ru-RU" sz="3600" dirty="0">
                <a:latin typeface="Bahnschrift SemiCondensed" panose="020B0502040204020203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atin typeface="Bahnschrift SemiCondensed" panose="020B0502040204020203" pitchFamily="34" charset="0"/>
                <a:cs typeface="Arial" panose="020B0604020202020204" pitchFamily="34" charset="0"/>
              </a:rPr>
              <a:t>ва</a:t>
            </a:r>
            <a:r>
              <a:rPr lang="ru-RU" sz="3600" dirty="0">
                <a:latin typeface="Bahnschrift SemiCondensed" panose="020B0502040204020203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atin typeface="Bahnschrift SemiCondensed" panose="020B0502040204020203" pitchFamily="34" charset="0"/>
                <a:cs typeface="Arial" panose="020B0604020202020204" pitchFamily="34" charset="0"/>
              </a:rPr>
              <a:t>рушди</a:t>
            </a:r>
            <a:r>
              <a:rPr lang="ru-RU" sz="3600" dirty="0">
                <a:latin typeface="Bahnschrift SemiCondensed" panose="020B0502040204020203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atin typeface="Bahnschrift SemiCondensed" panose="020B0502040204020203" pitchFamily="34" charset="0"/>
                <a:cs typeface="Arial" panose="020B0604020202020204" pitchFamily="34" charset="0"/>
              </a:rPr>
              <a:t>системаи</a:t>
            </a:r>
            <a:r>
              <a:rPr lang="ru-RU" sz="3600" dirty="0">
                <a:latin typeface="Bahnschrift SemiCondensed" panose="020B0502040204020203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atin typeface="Bahnschrift SemiCondensed" panose="020B0502040204020203" pitchFamily="34" charset="0"/>
                <a:cs typeface="Arial" panose="020B0604020202020204" pitchFamily="34" charset="0"/>
              </a:rPr>
              <a:t>кластерӣ</a:t>
            </a:r>
            <a:r>
              <a:rPr lang="ru-RU" sz="3600" dirty="0">
                <a:latin typeface="Bahnschrift SemiCondensed" panose="020B0502040204020203" pitchFamily="34" charset="0"/>
                <a:cs typeface="Arial" panose="020B0604020202020204" pitchFamily="34" charset="0"/>
              </a:rPr>
              <a:t>, </a:t>
            </a:r>
            <a:r>
              <a:rPr lang="ru-RU" sz="3600" dirty="0" err="1">
                <a:latin typeface="Bahnschrift SemiCondensed" panose="020B0502040204020203" pitchFamily="34" charset="0"/>
                <a:cs typeface="Arial" panose="020B0604020202020204" pitchFamily="34" charset="0"/>
              </a:rPr>
              <a:t>механизми</a:t>
            </a:r>
            <a:r>
              <a:rPr lang="ru-RU" sz="3600" dirty="0">
                <a:latin typeface="Bahnschrift SemiCondensed" panose="020B0502040204020203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atin typeface="Bahnschrift SemiCondensed" panose="020B0502040204020203" pitchFamily="34" charset="0"/>
                <a:cs typeface="Arial" panose="020B0604020202020204" pitchFamily="34" charset="0"/>
              </a:rPr>
              <a:t>ҳамкорӣ</a:t>
            </a:r>
            <a:r>
              <a:rPr lang="ru-RU" sz="3600" dirty="0">
                <a:latin typeface="Bahnschrift SemiCondensed" panose="020B0502040204020203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atin typeface="Bahnschrift SemiCondensed" panose="020B0502040204020203" pitchFamily="34" charset="0"/>
                <a:cs typeface="Arial" panose="020B0604020202020204" pitchFamily="34" charset="0"/>
              </a:rPr>
              <a:t>байни</a:t>
            </a:r>
            <a:r>
              <a:rPr lang="ru-RU" sz="3600" dirty="0">
                <a:latin typeface="Bahnschrift SemiCondensed" panose="020B0502040204020203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atin typeface="Bahnschrift SemiCondensed" panose="020B0502040204020203" pitchFamily="34" charset="0"/>
                <a:cs typeface="Arial" panose="020B0604020202020204" pitchFamily="34" charset="0"/>
              </a:rPr>
              <a:t>иштирокчиён</a:t>
            </a:r>
            <a:r>
              <a:rPr lang="ru-RU" sz="3600" dirty="0">
                <a:latin typeface="Bahnschrift SemiCondensed" panose="020B0502040204020203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atin typeface="Bahnschrift SemiCondensed" panose="020B0502040204020203" pitchFamily="34" charset="0"/>
                <a:cs typeface="Arial" panose="020B0604020202020204" pitchFamily="34" charset="0"/>
              </a:rPr>
              <a:t>ва</a:t>
            </a:r>
            <a:r>
              <a:rPr lang="ru-RU" sz="3600" dirty="0">
                <a:latin typeface="Bahnschrift SemiCondensed" panose="020B0502040204020203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atin typeface="Bahnschrift SemiCondensed" panose="020B0502040204020203" pitchFamily="34" charset="0"/>
                <a:cs typeface="Arial" panose="020B0604020202020204" pitchFamily="34" charset="0"/>
              </a:rPr>
              <a:t>инчунин</a:t>
            </a:r>
            <a:r>
              <a:rPr lang="ru-RU" sz="3600" dirty="0">
                <a:latin typeface="Bahnschrift SemiCondensed" panose="020B0502040204020203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atin typeface="Bahnschrift SemiCondensed" panose="020B0502040204020203" pitchFamily="34" charset="0"/>
                <a:cs typeface="Arial" panose="020B0604020202020204" pitchFamily="34" charset="0"/>
              </a:rPr>
              <a:t>натиҷаҳои</a:t>
            </a:r>
            <a:r>
              <a:rPr lang="ru-RU" sz="3600" dirty="0">
                <a:latin typeface="Bahnschrift SemiCondensed" panose="020B0502040204020203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atin typeface="Bahnschrift SemiCondensed" panose="020B0502040204020203" pitchFamily="34" charset="0"/>
                <a:cs typeface="Arial" panose="020B0604020202020204" pitchFamily="34" charset="0"/>
              </a:rPr>
              <a:t>интизорӣ</a:t>
            </a:r>
            <a:r>
              <a:rPr lang="ru-RU" sz="3600" dirty="0">
                <a:latin typeface="Bahnschrift SemiCondensed" panose="020B0502040204020203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atin typeface="Bahnschrift SemiCondensed" panose="020B0502040204020203" pitchFamily="34" charset="0"/>
                <a:cs typeface="Arial" panose="020B0604020202020204" pitchFamily="34" charset="0"/>
              </a:rPr>
              <a:t>барои</a:t>
            </a:r>
            <a:r>
              <a:rPr lang="ru-RU" sz="3600" dirty="0">
                <a:latin typeface="Bahnschrift SemiCondensed" panose="020B0502040204020203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atin typeface="Bahnschrift SemiCondensed" panose="020B0502040204020203" pitchFamily="34" charset="0"/>
                <a:cs typeface="Arial" panose="020B0604020202020204" pitchFamily="34" charset="0"/>
              </a:rPr>
              <a:t>дурнамои</a:t>
            </a:r>
            <a:r>
              <a:rPr lang="ru-RU" sz="3600" dirty="0">
                <a:latin typeface="Bahnschrift SemiCondensed" panose="020B0502040204020203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atin typeface="Bahnschrift SemiCondensed" panose="020B0502040204020203" pitchFamily="34" charset="0"/>
                <a:cs typeface="Arial" panose="020B0604020202020204" pitchFamily="34" charset="0"/>
              </a:rPr>
              <a:t>дарозмуддат</a:t>
            </a:r>
            <a:r>
              <a:rPr lang="ru-RU" sz="3600" dirty="0">
                <a:latin typeface="Bahnschrift SemiCondensed" panose="020B0502040204020203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atin typeface="Bahnschrift SemiCondensed" panose="020B0502040204020203" pitchFamily="34" charset="0"/>
                <a:cs typeface="Arial" panose="020B0604020202020204" pitchFamily="34" charset="0"/>
              </a:rPr>
              <a:t>нишон</a:t>
            </a:r>
            <a:r>
              <a:rPr lang="ru-RU" sz="3600" dirty="0">
                <a:latin typeface="Bahnschrift SemiCondensed" panose="020B0502040204020203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atin typeface="Bahnschrift SemiCondensed" panose="020B0502040204020203" pitchFamily="34" charset="0"/>
                <a:cs typeface="Arial" panose="020B0604020202020204" pitchFamily="34" charset="0"/>
              </a:rPr>
              <a:t>дода</a:t>
            </a:r>
            <a:r>
              <a:rPr lang="ru-RU" sz="3600" dirty="0">
                <a:latin typeface="Bahnschrift SemiCondensed" panose="020B0502040204020203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atin typeface="Bahnschrift SemiCondensed" panose="020B0502040204020203" pitchFamily="34" charset="0"/>
                <a:cs typeface="Arial" panose="020B0604020202020204" pitchFamily="34" charset="0"/>
              </a:rPr>
              <a:t>шудаанд</a:t>
            </a:r>
            <a:r>
              <a:rPr lang="ru-RU" sz="3600" dirty="0">
                <a:latin typeface="Bahnschrift SemiCondensed" panose="020B0502040204020203" pitchFamily="34" charset="0"/>
                <a:cs typeface="Arial" panose="020B0604020202020204" pitchFamily="34" charset="0"/>
              </a:rPr>
              <a:t>.</a:t>
            </a:r>
            <a:endParaRPr lang="en-GB" sz="36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922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E1207D-53CE-4EA7-8F37-D58E494C45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3001" y="507404"/>
            <a:ext cx="8683077" cy="6111673"/>
          </a:xfrm>
        </p:spPr>
        <p:txBody>
          <a:bodyPr>
            <a:noAutofit/>
          </a:bodyPr>
          <a:lstStyle/>
          <a:p>
            <a:pPr marL="534988" lvl="1" indent="-465138" fontAlgn="t">
              <a:lnSpc>
                <a:spcPct val="110000"/>
              </a:lnSpc>
              <a:spcBef>
                <a:spcPts val="10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tg-Cyrl-TJ" b="1" dirty="0">
                <a:latin typeface="Bahnschrift SemiCondensed" panose="020B0502040204020203" pitchFamily="34" charset="0"/>
                <a:cs typeface="Arial" panose="020B0604020202020204" pitchFamily="34" charset="0"/>
              </a:rPr>
              <a:t>гурӯҳи хоҷагиҳои фермерии </a:t>
            </a:r>
            <a:r>
              <a:rPr lang="tg-Cyrl-TJ" dirty="0">
                <a:latin typeface="Bahnschrift SemiCondensed" panose="020B0502040204020203" pitchFamily="34" charset="0"/>
                <a:cs typeface="Arial" panose="020B0604020202020204" pitchFamily="34" charset="0"/>
              </a:rPr>
              <a:t>ба ҳам алоқаманд, ки ҳамдигарро пурра менамоянд ва ё иттиҳодияи онҳо  </a:t>
            </a:r>
          </a:p>
          <a:p>
            <a:pPr marL="534988" lvl="1" indent="-465138" fontAlgn="t">
              <a:lnSpc>
                <a:spcPct val="110000"/>
              </a:lnSpc>
              <a:spcBef>
                <a:spcPts val="10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tg-Cyrl-TJ" dirty="0">
                <a:latin typeface="Bahnschrift SemiCondensed" panose="020B0502040204020203" pitchFamily="34" charset="0"/>
                <a:cs typeface="Arial" panose="020B0604020202020204" pitchFamily="34" charset="0"/>
              </a:rPr>
              <a:t> </a:t>
            </a:r>
            <a:r>
              <a:rPr lang="tg-Cyrl-TJ" b="1" dirty="0">
                <a:latin typeface="Bahnschrift SemiCondensed" panose="020B0502040204020203" pitchFamily="34" charset="0"/>
                <a:cs typeface="Arial" panose="020B0604020202020204" pitchFamily="34" charset="0"/>
              </a:rPr>
              <a:t>корхонаҳои коркард</a:t>
            </a:r>
            <a:r>
              <a:rPr lang="tg-Cyrl-TJ" dirty="0">
                <a:latin typeface="Bahnschrift SemiCondensed" panose="020B0502040204020203" pitchFamily="34" charset="0"/>
                <a:cs typeface="Arial" panose="020B0604020202020204" pitchFamily="34" charset="0"/>
              </a:rPr>
              <a:t>, ки дар бахши муайян фаъолият мебаранд, </a:t>
            </a:r>
          </a:p>
          <a:p>
            <a:pPr marL="534988" lvl="1" indent="-465138" fontAlgn="t">
              <a:lnSpc>
                <a:spcPct val="110000"/>
              </a:lnSpc>
              <a:spcBef>
                <a:spcPts val="10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tg-Cyrl-TJ" b="1" dirty="0">
                <a:latin typeface="Bahnschrift SemiCondensed" panose="020B0502040204020203" pitchFamily="34" charset="0"/>
                <a:cs typeface="Arial" panose="020B0604020202020204" pitchFamily="34" charset="0"/>
              </a:rPr>
              <a:t>корхонаю ташкилотҳои хизматрасонии </a:t>
            </a:r>
            <a:r>
              <a:rPr lang="tg-Cyrl-TJ" dirty="0">
                <a:latin typeface="Bahnschrift SemiCondensed" panose="020B0502040204020203" pitchFamily="34" charset="0"/>
                <a:cs typeface="Arial" panose="020B0604020202020204" pitchFamily="34" charset="0"/>
              </a:rPr>
              <a:t>истеҳсолию техникӣ ва технологӣ </a:t>
            </a:r>
          </a:p>
          <a:p>
            <a:pPr marL="69850" lvl="1" indent="0" fontAlgn="t">
              <a:lnSpc>
                <a:spcPct val="110000"/>
              </a:lnSpc>
              <a:spcBef>
                <a:spcPts val="1000"/>
              </a:spcBef>
              <a:buClr>
                <a:schemeClr val="accent6">
                  <a:lumMod val="75000"/>
                </a:schemeClr>
              </a:buClr>
              <a:buNone/>
            </a:pPr>
            <a:r>
              <a:rPr lang="tg-Cyrl-TJ" sz="2000" dirty="0">
                <a:solidFill>
                  <a:schemeClr val="accent4">
                    <a:lumMod val="50000"/>
                  </a:schemeClr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(таъмини воситаҳои истеҳсолӣ, ашёи хом, маводҳо, иҷроиши корҳои кишоварзӣ ё амалиётҳои алоҳидаи технологӣ: кишт, обёрӣ, дорудиҳӣ, назорати ҳолати растаниҳо, таъмини маводҳои тухмӣ ва зотӣ, хизматрасонии бойторӣ ва дигар намуди хизматрасониҳое, ки  барои ташкили  истеҳсоли маҳсулоти кишоварзӣ заруранд),</a:t>
            </a:r>
          </a:p>
          <a:p>
            <a:pPr marL="534988" lvl="1" indent="-465138" fontAlgn="t">
              <a:lnSpc>
                <a:spcPct val="110000"/>
              </a:lnSpc>
              <a:spcBef>
                <a:spcPts val="10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tg-Cyrl-TJ" dirty="0">
                <a:latin typeface="Bahnschrift SemiCondensed" panose="020B0502040204020203" pitchFamily="34" charset="0"/>
                <a:cs typeface="Arial" panose="020B0604020202020204" pitchFamily="34" charset="0"/>
              </a:rPr>
              <a:t>хизматрасонии </a:t>
            </a:r>
            <a:r>
              <a:rPr lang="tg-Cyrl-TJ" b="1" dirty="0">
                <a:latin typeface="Bahnschrift SemiCondensed" panose="020B0502040204020203" pitchFamily="34" charset="0"/>
                <a:cs typeface="Arial" panose="020B0604020202020204" pitchFamily="34" charset="0"/>
              </a:rPr>
              <a:t>амборҳои нигаҳдорӣ</a:t>
            </a:r>
            <a:r>
              <a:rPr lang="tg-Cyrl-TJ" dirty="0">
                <a:latin typeface="Bahnschrift SemiCondensed" panose="020B0502040204020203" pitchFamily="34" charset="0"/>
                <a:cs typeface="Arial" panose="020B0604020202020204" pitchFamily="34" charset="0"/>
              </a:rPr>
              <a:t>, </a:t>
            </a:r>
          </a:p>
          <a:p>
            <a:pPr marL="534988" lvl="1" indent="-465138" fontAlgn="t">
              <a:lnSpc>
                <a:spcPct val="110000"/>
              </a:lnSpc>
              <a:spcBef>
                <a:spcPts val="10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tg-Cyrl-TJ" dirty="0">
                <a:latin typeface="Bahnschrift SemiCondensed" panose="020B0502040204020203" pitchFamily="34" charset="0"/>
                <a:cs typeface="Arial" panose="020B0604020202020204" pitchFamily="34" charset="0"/>
              </a:rPr>
              <a:t>ҳамчунин </a:t>
            </a:r>
            <a:r>
              <a:rPr lang="tg-Cyrl-TJ" b="1" dirty="0">
                <a:latin typeface="Bahnschrift SemiCondensed" panose="020B0502040204020203" pitchFamily="34" charset="0"/>
                <a:cs typeface="Arial" panose="020B0604020202020204" pitchFamily="34" charset="0"/>
              </a:rPr>
              <a:t>муассисаҳои илмию таҳсилотӣ, тадқиқотӣ</a:t>
            </a:r>
            <a:r>
              <a:rPr lang="tg-Cyrl-TJ" dirty="0">
                <a:latin typeface="Bahnschrift SemiCondensed" panose="020B0502040204020203" pitchFamily="34" charset="0"/>
                <a:cs typeface="Arial" panose="020B0604020202020204" pitchFamily="34" charset="0"/>
              </a:rPr>
              <a:t>, </a:t>
            </a:r>
          </a:p>
          <a:p>
            <a:pPr marL="534988" lvl="1" indent="-465138" fontAlgn="t">
              <a:lnSpc>
                <a:spcPct val="110000"/>
              </a:lnSpc>
              <a:spcBef>
                <a:spcPts val="10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tg-Cyrl-TJ" dirty="0">
                <a:latin typeface="Bahnschrift SemiCondensed" panose="020B0502040204020203" pitchFamily="34" charset="0"/>
                <a:cs typeface="Arial" panose="020B0604020202020204" pitchFamily="34" charset="0"/>
              </a:rPr>
              <a:t>ташкилотҳои инфрасохторӣ инноватсионӣ (</a:t>
            </a:r>
            <a:r>
              <a:rPr lang="tg-Cyrl-TJ" b="1" dirty="0">
                <a:latin typeface="Bahnschrift SemiCondensed" panose="020B0502040204020203" pitchFamily="34" charset="0"/>
                <a:cs typeface="Arial" panose="020B0604020202020204" pitchFamily="34" charset="0"/>
              </a:rPr>
              <a:t>бизнес инкубаторҳо</a:t>
            </a:r>
            <a:r>
              <a:rPr lang="tg-Cyrl-TJ" dirty="0">
                <a:latin typeface="Bahnschrift SemiCondensed" panose="020B0502040204020203" pitchFamily="34" charset="0"/>
                <a:cs typeface="Arial" panose="020B0604020202020204" pitchFamily="34" charset="0"/>
              </a:rPr>
              <a:t>)</a:t>
            </a:r>
            <a:endParaRPr lang="ru-RU" dirty="0"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marL="69850" lvl="1" indent="0" fontAlgn="t">
              <a:lnSpc>
                <a:spcPct val="110000"/>
              </a:lnSpc>
              <a:spcBef>
                <a:spcPts val="1000"/>
              </a:spcBef>
              <a:buClr>
                <a:schemeClr val="accent6">
                  <a:lumMod val="75000"/>
                </a:schemeClr>
              </a:buClr>
              <a:buNone/>
            </a:pPr>
            <a:endParaRPr lang="ru-RU" sz="2000" b="1" dirty="0"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marL="69850" lvl="1" indent="0" fontAlgn="t">
              <a:lnSpc>
                <a:spcPct val="110000"/>
              </a:lnSpc>
              <a:spcBef>
                <a:spcPts val="1000"/>
              </a:spcBef>
              <a:buClr>
                <a:schemeClr val="accent6">
                  <a:lumMod val="75000"/>
                </a:schemeClr>
              </a:buClr>
              <a:buNone/>
            </a:pPr>
            <a:endParaRPr lang="ru-RU" sz="2000" dirty="0"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marL="69850" lvl="1" indent="0" fontAlgn="t">
              <a:lnSpc>
                <a:spcPct val="110000"/>
              </a:lnSpc>
              <a:spcBef>
                <a:spcPts val="1000"/>
              </a:spcBef>
              <a:buClr>
                <a:schemeClr val="accent6">
                  <a:lumMod val="75000"/>
                </a:schemeClr>
              </a:buClr>
              <a:buNone/>
            </a:pPr>
            <a:r>
              <a:rPr lang="ru-RU" sz="2000" dirty="0">
                <a:latin typeface="Bahnschrift SemiCondensed" panose="020B0502040204020203" pitchFamily="34" charset="0"/>
                <a:cs typeface="Arial" panose="020B0604020202020204" pitchFamily="34" charset="0"/>
              </a:rPr>
              <a:t> </a:t>
            </a:r>
            <a:endParaRPr lang="en-GB" sz="2000" dirty="0">
              <a:latin typeface="Bahnschrift SemiCondensed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890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E1207D-53CE-4EA7-8F37-D58E494C45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214" y="1779204"/>
            <a:ext cx="4586258" cy="4016504"/>
          </a:xfrm>
        </p:spPr>
        <p:txBody>
          <a:bodyPr>
            <a:normAutofit lnSpcReduction="10000"/>
          </a:bodyPr>
          <a:lstStyle/>
          <a:p>
            <a:pPr marL="69850" lvl="1" indent="0" fontAlgn="t">
              <a:spcBef>
                <a:spcPts val="1000"/>
              </a:spcBef>
              <a:buClr>
                <a:schemeClr val="accent6">
                  <a:lumMod val="75000"/>
                </a:schemeClr>
              </a:buClr>
              <a:buNone/>
            </a:pPr>
            <a:r>
              <a:rPr lang="tg-Cyrl-TJ" sz="2800" dirty="0">
                <a:latin typeface="Bahnschrift SemiCondensed" panose="020B0502040204020203" pitchFamily="34" charset="0"/>
                <a:cs typeface="Arial" panose="020B0604020202020204" pitchFamily="34" charset="0"/>
              </a:rPr>
              <a:t>Кластерҳои агросаноатӣ аз рӯи ҷуғрофӣ дар як ё якчанд минтақаҳои ҷумҳурӣ ҷойгиранд ва тавассути технологияи умумӣ, ки дар асоси илмӣ ё анъанаҳои истеҳсоли маҳсулоти рақобатпазир муттаҳид шудаанд.</a:t>
            </a:r>
            <a:endParaRPr lang="en-GB" sz="2800" dirty="0"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marL="69850" lvl="1" indent="0" fontAlgn="t">
              <a:spcBef>
                <a:spcPts val="1000"/>
              </a:spcBef>
              <a:buClr>
                <a:schemeClr val="accent6">
                  <a:lumMod val="75000"/>
                </a:schemeClr>
              </a:buClr>
              <a:buNone/>
            </a:pPr>
            <a:r>
              <a:rPr lang="ru-RU" sz="2800" dirty="0">
                <a:latin typeface="Bahnschrift SemiCondensed" panose="020B0502040204020203" pitchFamily="34" charset="0"/>
                <a:cs typeface="Arial" panose="020B0604020202020204" pitchFamily="34" charset="0"/>
              </a:rPr>
              <a:t> </a:t>
            </a:r>
            <a:endParaRPr lang="en-GB" sz="2800" dirty="0">
              <a:latin typeface="Bahnschrift SemiCondensed" panose="020B0502040204020203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7A0CC125-F2AB-4A30-98BE-FB5175883582}"/>
              </a:ext>
            </a:extLst>
          </p:cNvPr>
          <p:cNvGrpSpPr/>
          <p:nvPr/>
        </p:nvGrpSpPr>
        <p:grpSpPr>
          <a:xfrm>
            <a:off x="4983218" y="1457471"/>
            <a:ext cx="6811823" cy="5394112"/>
            <a:chOff x="4983218" y="1457471"/>
            <a:chExt cx="6811823" cy="5394112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014555C-D879-4775-9973-A3D5B698F1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/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3218" y="1457471"/>
              <a:ext cx="6811823" cy="53941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48406F9-EAF2-47BB-A19C-F643EF9882A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903387">
              <a:off x="5567357" y="2872492"/>
              <a:ext cx="4959119" cy="3393217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818173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381</TotalTime>
  <Words>1268</Words>
  <Application>Microsoft Office PowerPoint</Application>
  <PresentationFormat>Широкоэкранный</PresentationFormat>
  <Paragraphs>88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Bahnschrift SemiCondensed</vt:lpstr>
      <vt:lpstr>Calibri</vt:lpstr>
      <vt:lpstr>Calibri Light</vt:lpstr>
      <vt:lpstr>Wingdings</vt:lpstr>
      <vt:lpstr>Office Theme</vt:lpstr>
      <vt:lpstr>Презентация PowerPoint</vt:lpstr>
      <vt:lpstr>Сатҳи пасти ҳаммкории истеҳсолкунандагон дар занҷирҳои истеҳсолӣ </vt:lpstr>
      <vt:lpstr>Презентация PowerPoint</vt:lpstr>
      <vt:lpstr>Презентация PowerPoint</vt:lpstr>
      <vt:lpstr>Презентация PowerPoint</vt:lpstr>
      <vt:lpstr>Мақсади ташкил намудани кластерӣ агросаноати   </vt:lpstr>
      <vt:lpstr>Презентация PowerPoint</vt:lpstr>
      <vt:lpstr>Презентация PowerPoint</vt:lpstr>
      <vt:lpstr>Презентация PowerPoint</vt:lpstr>
      <vt:lpstr>Шаклҳои пешбинӣ шудаи ташкили кластерҳои агросаноатӣ</vt:lpstr>
      <vt:lpstr>Шакли ҳуқуқии кластерҳои агросаноатӣ</vt:lpstr>
      <vt:lpstr>Шаклҳои пешбинӣ шудаи ташкили кластерҳои агросаноатӣ</vt:lpstr>
      <vt:lpstr>Шакли пешрафтаи кластери агросаноатӣ</vt:lpstr>
      <vt:lpstr>Маркази рушди кластерӣ </vt:lpstr>
      <vt:lpstr>Презентация PowerPoint</vt:lpstr>
      <vt:lpstr>Корхонахое, ки тибки кластеркунони фаъолият доранд </vt:lpstr>
      <vt:lpstr>Нақши вазорату идораҳо </vt:lpstr>
      <vt:lpstr>Муҳайё намудани шароити мусоид барои ташкили кластерҳо</vt:lpstr>
      <vt:lpstr>САВОЛҲО 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Nozigul Khushvakhtova</dc:creator>
  <cp:lastModifiedBy>Nozigul Khushvakhtova</cp:lastModifiedBy>
  <cp:revision>5</cp:revision>
  <dcterms:created xsi:type="dcterms:W3CDTF">2020-01-30T08:44:47Z</dcterms:created>
  <dcterms:modified xsi:type="dcterms:W3CDTF">2025-04-21T17:37:20Z</dcterms:modified>
</cp:coreProperties>
</file>