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74" r:id="rId2"/>
    <p:sldId id="332" r:id="rId3"/>
    <p:sldId id="333" r:id="rId4"/>
    <p:sldId id="340" r:id="rId5"/>
    <p:sldId id="334" r:id="rId6"/>
    <p:sldId id="335" r:id="rId7"/>
    <p:sldId id="336" r:id="rId8"/>
    <p:sldId id="337" r:id="rId9"/>
    <p:sldId id="338" r:id="rId10"/>
    <p:sldId id="339" r:id="rId11"/>
  </p:sldIdLst>
  <p:sldSz cx="12192000" cy="6858000"/>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3352F7D9-CABC-472D-8181-4E30CBF9F002}">
          <p14:sldIdLst>
            <p14:sldId id="274"/>
            <p14:sldId id="332"/>
            <p14:sldId id="333"/>
            <p14:sldId id="340"/>
            <p14:sldId id="334"/>
            <p14:sldId id="335"/>
            <p14:sldId id="336"/>
            <p14:sldId id="337"/>
            <p14:sldId id="338"/>
            <p14:sldId id="33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10" autoAdjust="0"/>
    <p:restoredTop sz="94035" autoAdjust="0"/>
  </p:normalViewPr>
  <p:slideViewPr>
    <p:cSldViewPr snapToGrid="0">
      <p:cViewPr>
        <p:scale>
          <a:sx n="100" d="100"/>
          <a:sy n="100" d="100"/>
        </p:scale>
        <p:origin x="1290"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ru-RU" dirty="0"/>
          </a:p>
        </p:txBody>
      </p:sp>
      <p:sp>
        <p:nvSpPr>
          <p:cNvPr id="3" name="Дата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A2FA868F-DC97-4FA5-94B8-55656D2BF0EA}" type="datetimeFigureOut">
              <a:rPr lang="ru-RU" smtClean="0"/>
              <a:t>17.04.2025</a:t>
            </a:fld>
            <a:endParaRPr lang="ru-RU" dirty="0"/>
          </a:p>
        </p:txBody>
      </p:sp>
      <p:sp>
        <p:nvSpPr>
          <p:cNvPr id="4" name="Образ слайда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ru-RU" dirty="0"/>
          </a:p>
        </p:txBody>
      </p:sp>
      <p:sp>
        <p:nvSpPr>
          <p:cNvPr id="5" name="Заметки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ru-RU" dirty="0"/>
          </a:p>
        </p:txBody>
      </p:sp>
      <p:sp>
        <p:nvSpPr>
          <p:cNvPr id="7" name="Номер слайда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6B6E3636-9B2E-4F22-9BDA-00A5F4C24749}" type="slidenum">
              <a:rPr lang="ru-RU" smtClean="0"/>
              <a:t>‹#›</a:t>
            </a:fld>
            <a:endParaRPr lang="ru-RU" dirty="0"/>
          </a:p>
        </p:txBody>
      </p:sp>
    </p:spTree>
    <p:extLst>
      <p:ext uri="{BB962C8B-B14F-4D97-AF65-F5344CB8AC3E}">
        <p14:creationId xmlns:p14="http://schemas.microsoft.com/office/powerpoint/2010/main" val="1317167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251988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321522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469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0923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4083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389382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1135045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886755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2278291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91247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3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3593897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16" name="bk object 16"/>
          <p:cNvSpPr/>
          <p:nvPr/>
        </p:nvSpPr>
        <p:spPr>
          <a:xfrm>
            <a:off x="8389619" y="169163"/>
            <a:ext cx="1041400" cy="346075"/>
          </a:xfrm>
          <a:custGeom>
            <a:avLst/>
            <a:gdLst/>
            <a:ahLst/>
            <a:cxnLst/>
            <a:rect l="l" t="t" r="r" b="b"/>
            <a:pathLst>
              <a:path w="1041400" h="346075">
                <a:moveTo>
                  <a:pt x="337565" y="0"/>
                </a:moveTo>
                <a:lnTo>
                  <a:pt x="0" y="345947"/>
                </a:lnTo>
                <a:lnTo>
                  <a:pt x="1040891" y="345947"/>
                </a:lnTo>
                <a:lnTo>
                  <a:pt x="337565" y="0"/>
                </a:lnTo>
                <a:close/>
              </a:path>
            </a:pathLst>
          </a:custGeom>
          <a:solidFill>
            <a:srgbClr val="253147"/>
          </a:solidFill>
        </p:spPr>
        <p:txBody>
          <a:bodyPr wrap="square" lIns="0" tIns="0" rIns="0" bIns="0" rtlCol="0"/>
          <a:lstStyle/>
          <a:p>
            <a:endParaRPr dirty="0"/>
          </a:p>
        </p:txBody>
      </p:sp>
      <p:sp>
        <p:nvSpPr>
          <p:cNvPr id="17" name="bk object 17"/>
          <p:cNvSpPr/>
          <p:nvPr/>
        </p:nvSpPr>
        <p:spPr>
          <a:xfrm>
            <a:off x="0" y="0"/>
            <a:ext cx="7245350" cy="508000"/>
          </a:xfrm>
          <a:custGeom>
            <a:avLst/>
            <a:gdLst/>
            <a:ahLst/>
            <a:cxnLst/>
            <a:rect l="l" t="t" r="r" b="b"/>
            <a:pathLst>
              <a:path w="7245350" h="508000">
                <a:moveTo>
                  <a:pt x="0" y="507491"/>
                </a:moveTo>
                <a:lnTo>
                  <a:pt x="7245096" y="507491"/>
                </a:lnTo>
                <a:lnTo>
                  <a:pt x="7245096" y="0"/>
                </a:lnTo>
                <a:lnTo>
                  <a:pt x="0" y="0"/>
                </a:lnTo>
                <a:lnTo>
                  <a:pt x="0" y="507491"/>
                </a:lnTo>
                <a:close/>
              </a:path>
            </a:pathLst>
          </a:custGeom>
          <a:solidFill>
            <a:srgbClr val="C6D2E6"/>
          </a:solidFill>
        </p:spPr>
        <p:txBody>
          <a:bodyPr wrap="square" lIns="0" tIns="0" rIns="0" bIns="0" rtlCol="0"/>
          <a:lstStyle/>
          <a:p>
            <a:endParaRPr dirty="0"/>
          </a:p>
        </p:txBody>
      </p:sp>
      <p:sp>
        <p:nvSpPr>
          <p:cNvPr id="18" name="bk object 18"/>
          <p:cNvSpPr/>
          <p:nvPr/>
        </p:nvSpPr>
        <p:spPr>
          <a:xfrm>
            <a:off x="0" y="1537716"/>
            <a:ext cx="7245350" cy="231775"/>
          </a:xfrm>
          <a:custGeom>
            <a:avLst/>
            <a:gdLst/>
            <a:ahLst/>
            <a:cxnLst/>
            <a:rect l="l" t="t" r="r" b="b"/>
            <a:pathLst>
              <a:path w="7245350" h="231775">
                <a:moveTo>
                  <a:pt x="0" y="231647"/>
                </a:moveTo>
                <a:lnTo>
                  <a:pt x="7245096" y="231647"/>
                </a:lnTo>
                <a:lnTo>
                  <a:pt x="7245096" y="0"/>
                </a:lnTo>
                <a:lnTo>
                  <a:pt x="0" y="0"/>
                </a:lnTo>
                <a:lnTo>
                  <a:pt x="0" y="231647"/>
                </a:lnTo>
                <a:close/>
              </a:path>
            </a:pathLst>
          </a:custGeom>
          <a:solidFill>
            <a:srgbClr val="C6D2E6"/>
          </a:solidFill>
        </p:spPr>
        <p:txBody>
          <a:bodyPr wrap="square" lIns="0" tIns="0" rIns="0" bIns="0" rtlCol="0"/>
          <a:lstStyle/>
          <a:p>
            <a:endParaRPr dirty="0"/>
          </a:p>
        </p:txBody>
      </p:sp>
      <p:sp>
        <p:nvSpPr>
          <p:cNvPr id="19" name="bk object 19"/>
          <p:cNvSpPr/>
          <p:nvPr/>
        </p:nvSpPr>
        <p:spPr>
          <a:xfrm>
            <a:off x="7239000" y="0"/>
            <a:ext cx="1769745" cy="1769745"/>
          </a:xfrm>
          <a:custGeom>
            <a:avLst/>
            <a:gdLst/>
            <a:ahLst/>
            <a:cxnLst/>
            <a:rect l="l" t="t" r="r" b="b"/>
            <a:pathLst>
              <a:path w="1769745" h="1769745">
                <a:moveTo>
                  <a:pt x="1769364" y="0"/>
                </a:moveTo>
                <a:lnTo>
                  <a:pt x="0" y="0"/>
                </a:lnTo>
                <a:lnTo>
                  <a:pt x="0" y="1769364"/>
                </a:lnTo>
                <a:lnTo>
                  <a:pt x="1769364" y="0"/>
                </a:lnTo>
                <a:close/>
              </a:path>
            </a:pathLst>
          </a:custGeom>
          <a:solidFill>
            <a:srgbClr val="C6D2E6"/>
          </a:solidFill>
        </p:spPr>
        <p:txBody>
          <a:bodyPr wrap="square" lIns="0" tIns="0" rIns="0" bIns="0" rtlCol="0"/>
          <a:lstStyle/>
          <a:p>
            <a:endParaRPr dirty="0"/>
          </a:p>
        </p:txBody>
      </p:sp>
      <p:sp>
        <p:nvSpPr>
          <p:cNvPr id="20" name="bk object 20"/>
          <p:cNvSpPr/>
          <p:nvPr/>
        </p:nvSpPr>
        <p:spPr>
          <a:xfrm>
            <a:off x="0" y="507491"/>
            <a:ext cx="8404860" cy="1030605"/>
          </a:xfrm>
          <a:custGeom>
            <a:avLst/>
            <a:gdLst/>
            <a:ahLst/>
            <a:cxnLst/>
            <a:rect l="l" t="t" r="r" b="b"/>
            <a:pathLst>
              <a:path w="8404860" h="1030605">
                <a:moveTo>
                  <a:pt x="0" y="1030224"/>
                </a:moveTo>
                <a:lnTo>
                  <a:pt x="8404860" y="1030224"/>
                </a:lnTo>
                <a:lnTo>
                  <a:pt x="8404860" y="0"/>
                </a:lnTo>
                <a:lnTo>
                  <a:pt x="0" y="0"/>
                </a:lnTo>
                <a:lnTo>
                  <a:pt x="0" y="1030224"/>
                </a:lnTo>
                <a:close/>
              </a:path>
            </a:pathLst>
          </a:custGeom>
          <a:solidFill>
            <a:srgbClr val="3E5278"/>
          </a:solidFill>
        </p:spPr>
        <p:txBody>
          <a:bodyPr wrap="square" lIns="0" tIns="0" rIns="0" bIns="0" rtlCol="0"/>
          <a:lstStyle/>
          <a:p>
            <a:endParaRPr dirty="0"/>
          </a:p>
        </p:txBody>
      </p:sp>
      <p:sp>
        <p:nvSpPr>
          <p:cNvPr id="21" name="bk object 21"/>
          <p:cNvSpPr/>
          <p:nvPr/>
        </p:nvSpPr>
        <p:spPr>
          <a:xfrm>
            <a:off x="8400288" y="507491"/>
            <a:ext cx="1030605" cy="1030605"/>
          </a:xfrm>
          <a:custGeom>
            <a:avLst/>
            <a:gdLst/>
            <a:ahLst/>
            <a:cxnLst/>
            <a:rect l="l" t="t" r="r" b="b"/>
            <a:pathLst>
              <a:path w="1030604" h="1030605">
                <a:moveTo>
                  <a:pt x="1030223" y="0"/>
                </a:moveTo>
                <a:lnTo>
                  <a:pt x="0" y="0"/>
                </a:lnTo>
                <a:lnTo>
                  <a:pt x="0" y="1030224"/>
                </a:lnTo>
                <a:lnTo>
                  <a:pt x="1030223" y="0"/>
                </a:lnTo>
                <a:close/>
              </a:path>
            </a:pathLst>
          </a:custGeom>
          <a:solidFill>
            <a:srgbClr val="3E5278"/>
          </a:solidFill>
        </p:spPr>
        <p:txBody>
          <a:bodyPr wrap="square" lIns="0" tIns="0" rIns="0" bIns="0" rtlCol="0"/>
          <a:lstStyle/>
          <a:p>
            <a:endParaRPr dirty="0"/>
          </a:p>
        </p:txBody>
      </p:sp>
      <p:sp>
        <p:nvSpPr>
          <p:cNvPr id="22" name="bk object 22"/>
          <p:cNvSpPr/>
          <p:nvPr/>
        </p:nvSpPr>
        <p:spPr>
          <a:xfrm>
            <a:off x="9262871" y="6597395"/>
            <a:ext cx="525780" cy="175260"/>
          </a:xfrm>
          <a:custGeom>
            <a:avLst/>
            <a:gdLst/>
            <a:ahLst/>
            <a:cxnLst/>
            <a:rect l="l" t="t" r="r" b="b"/>
            <a:pathLst>
              <a:path w="525779" h="175259">
                <a:moveTo>
                  <a:pt x="525779" y="0"/>
                </a:moveTo>
                <a:lnTo>
                  <a:pt x="0" y="0"/>
                </a:lnTo>
                <a:lnTo>
                  <a:pt x="355346" y="175259"/>
                </a:lnTo>
                <a:lnTo>
                  <a:pt x="525779" y="0"/>
                </a:lnTo>
                <a:close/>
              </a:path>
            </a:pathLst>
          </a:custGeom>
          <a:solidFill>
            <a:srgbClr val="D26E00"/>
          </a:solidFill>
        </p:spPr>
        <p:txBody>
          <a:bodyPr wrap="square" lIns="0" tIns="0" rIns="0" bIns="0" rtlCol="0"/>
          <a:lstStyle/>
          <a:p>
            <a:endParaRPr dirty="0"/>
          </a:p>
        </p:txBody>
      </p:sp>
      <p:sp>
        <p:nvSpPr>
          <p:cNvPr id="23" name="bk object 23"/>
          <p:cNvSpPr/>
          <p:nvPr/>
        </p:nvSpPr>
        <p:spPr>
          <a:xfrm>
            <a:off x="10366247" y="5963411"/>
            <a:ext cx="1826260" cy="231775"/>
          </a:xfrm>
          <a:custGeom>
            <a:avLst/>
            <a:gdLst/>
            <a:ahLst/>
            <a:cxnLst/>
            <a:rect l="l" t="t" r="r" b="b"/>
            <a:pathLst>
              <a:path w="1826259" h="231775">
                <a:moveTo>
                  <a:pt x="0" y="231648"/>
                </a:moveTo>
                <a:lnTo>
                  <a:pt x="1825751" y="231648"/>
                </a:lnTo>
                <a:lnTo>
                  <a:pt x="1825751" y="0"/>
                </a:lnTo>
                <a:lnTo>
                  <a:pt x="0" y="0"/>
                </a:lnTo>
                <a:lnTo>
                  <a:pt x="0" y="231648"/>
                </a:lnTo>
                <a:close/>
              </a:path>
            </a:pathLst>
          </a:custGeom>
          <a:solidFill>
            <a:srgbClr val="C6D2E6"/>
          </a:solidFill>
        </p:spPr>
        <p:txBody>
          <a:bodyPr wrap="square" lIns="0" tIns="0" rIns="0" bIns="0" rtlCol="0"/>
          <a:lstStyle/>
          <a:p>
            <a:endParaRPr dirty="0"/>
          </a:p>
        </p:txBody>
      </p:sp>
      <p:sp>
        <p:nvSpPr>
          <p:cNvPr id="24" name="bk object 24"/>
          <p:cNvSpPr/>
          <p:nvPr/>
        </p:nvSpPr>
        <p:spPr>
          <a:xfrm>
            <a:off x="10366247" y="6601968"/>
            <a:ext cx="1826260" cy="256540"/>
          </a:xfrm>
          <a:custGeom>
            <a:avLst/>
            <a:gdLst/>
            <a:ahLst/>
            <a:cxnLst/>
            <a:rect l="l" t="t" r="r" b="b"/>
            <a:pathLst>
              <a:path w="1826259" h="256540">
                <a:moveTo>
                  <a:pt x="0" y="256029"/>
                </a:moveTo>
                <a:lnTo>
                  <a:pt x="1825751" y="256029"/>
                </a:lnTo>
                <a:lnTo>
                  <a:pt x="1825751" y="0"/>
                </a:lnTo>
                <a:lnTo>
                  <a:pt x="0" y="0"/>
                </a:lnTo>
                <a:lnTo>
                  <a:pt x="0" y="256029"/>
                </a:lnTo>
                <a:close/>
              </a:path>
            </a:pathLst>
          </a:custGeom>
          <a:solidFill>
            <a:srgbClr val="C6D2E6"/>
          </a:solidFill>
        </p:spPr>
        <p:txBody>
          <a:bodyPr wrap="square" lIns="0" tIns="0" rIns="0" bIns="0" rtlCol="0"/>
          <a:lstStyle/>
          <a:p>
            <a:endParaRPr dirty="0"/>
          </a:p>
        </p:txBody>
      </p:sp>
      <p:sp>
        <p:nvSpPr>
          <p:cNvPr id="25" name="bk object 25"/>
          <p:cNvSpPr/>
          <p:nvPr/>
        </p:nvSpPr>
        <p:spPr>
          <a:xfrm>
            <a:off x="9474707" y="5963411"/>
            <a:ext cx="894715" cy="894715"/>
          </a:xfrm>
          <a:custGeom>
            <a:avLst/>
            <a:gdLst/>
            <a:ahLst/>
            <a:cxnLst/>
            <a:rect l="l" t="t" r="r" b="b"/>
            <a:pathLst>
              <a:path w="894715" h="894715">
                <a:moveTo>
                  <a:pt x="894588" y="0"/>
                </a:moveTo>
                <a:lnTo>
                  <a:pt x="0" y="894587"/>
                </a:lnTo>
                <a:lnTo>
                  <a:pt x="894588" y="894587"/>
                </a:lnTo>
                <a:lnTo>
                  <a:pt x="894588" y="0"/>
                </a:lnTo>
                <a:close/>
              </a:path>
            </a:pathLst>
          </a:custGeom>
          <a:solidFill>
            <a:srgbClr val="C6D2E6"/>
          </a:solidFill>
        </p:spPr>
        <p:txBody>
          <a:bodyPr wrap="square" lIns="0" tIns="0" rIns="0" bIns="0" rtlCol="0"/>
          <a:lstStyle/>
          <a:p>
            <a:endParaRPr dirty="0"/>
          </a:p>
        </p:txBody>
      </p:sp>
      <p:sp>
        <p:nvSpPr>
          <p:cNvPr id="26" name="bk object 26"/>
          <p:cNvSpPr/>
          <p:nvPr/>
        </p:nvSpPr>
        <p:spPr>
          <a:xfrm>
            <a:off x="9663683" y="6195059"/>
            <a:ext cx="2528570" cy="407034"/>
          </a:xfrm>
          <a:custGeom>
            <a:avLst/>
            <a:gdLst/>
            <a:ahLst/>
            <a:cxnLst/>
            <a:rect l="l" t="t" r="r" b="b"/>
            <a:pathLst>
              <a:path w="2528570" h="407034">
                <a:moveTo>
                  <a:pt x="0" y="406907"/>
                </a:moveTo>
                <a:lnTo>
                  <a:pt x="2528316" y="406907"/>
                </a:lnTo>
                <a:lnTo>
                  <a:pt x="2528316" y="0"/>
                </a:lnTo>
                <a:lnTo>
                  <a:pt x="0" y="0"/>
                </a:lnTo>
                <a:lnTo>
                  <a:pt x="0" y="406907"/>
                </a:lnTo>
                <a:close/>
              </a:path>
            </a:pathLst>
          </a:custGeom>
          <a:solidFill>
            <a:srgbClr val="FF9700"/>
          </a:solidFill>
        </p:spPr>
        <p:txBody>
          <a:bodyPr wrap="square" lIns="0" tIns="0" rIns="0" bIns="0" rtlCol="0"/>
          <a:lstStyle/>
          <a:p>
            <a:endParaRPr dirty="0"/>
          </a:p>
        </p:txBody>
      </p:sp>
      <p:sp>
        <p:nvSpPr>
          <p:cNvPr id="27" name="bk object 27"/>
          <p:cNvSpPr/>
          <p:nvPr/>
        </p:nvSpPr>
        <p:spPr>
          <a:xfrm>
            <a:off x="9265919" y="6195059"/>
            <a:ext cx="407034" cy="407034"/>
          </a:xfrm>
          <a:custGeom>
            <a:avLst/>
            <a:gdLst/>
            <a:ahLst/>
            <a:cxnLst/>
            <a:rect l="l" t="t" r="r" b="b"/>
            <a:pathLst>
              <a:path w="407034" h="407034">
                <a:moveTo>
                  <a:pt x="406907" y="0"/>
                </a:moveTo>
                <a:lnTo>
                  <a:pt x="0" y="406907"/>
                </a:lnTo>
                <a:lnTo>
                  <a:pt x="406907" y="406907"/>
                </a:lnTo>
                <a:lnTo>
                  <a:pt x="406907" y="0"/>
                </a:lnTo>
                <a:close/>
              </a:path>
            </a:pathLst>
          </a:custGeom>
          <a:solidFill>
            <a:srgbClr val="FF9700"/>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20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400" b="0" i="0">
                <a:solidFill>
                  <a:srgbClr val="181817"/>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137751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bg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3315860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4008665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4/17/2025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20106381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33625" y="660155"/>
            <a:ext cx="7524750" cy="920115"/>
          </a:xfrm>
          <a:prstGeom prst="rect">
            <a:avLst/>
          </a:prstGeom>
        </p:spPr>
        <p:txBody>
          <a:bodyPr wrap="square" lIns="0" tIns="0" rIns="0" bIns="0">
            <a:spAutoFit/>
          </a:bodyPr>
          <a:lstStyle>
            <a:lvl1pPr>
              <a:defRPr sz="2200" b="0" i="0">
                <a:solidFill>
                  <a:schemeClr val="bg1"/>
                </a:solidFill>
                <a:latin typeface="Calibri"/>
                <a:cs typeface="Calibri"/>
              </a:defRPr>
            </a:lvl1pPr>
          </a:lstStyle>
          <a:p>
            <a:endParaRPr/>
          </a:p>
        </p:txBody>
      </p:sp>
      <p:sp>
        <p:nvSpPr>
          <p:cNvPr id="3" name="Holder 3"/>
          <p:cNvSpPr>
            <a:spLocks noGrp="1"/>
          </p:cNvSpPr>
          <p:nvPr>
            <p:ph type="body" idx="1"/>
          </p:nvPr>
        </p:nvSpPr>
        <p:spPr>
          <a:xfrm>
            <a:off x="2002789" y="1921414"/>
            <a:ext cx="8186420" cy="3861435"/>
          </a:xfrm>
          <a:prstGeom prst="rect">
            <a:avLst/>
          </a:prstGeom>
        </p:spPr>
        <p:txBody>
          <a:bodyPr wrap="square" lIns="0" tIns="0" rIns="0" bIns="0">
            <a:spAutoFit/>
          </a:bodyPr>
          <a:lstStyle>
            <a:lvl1pPr>
              <a:defRPr sz="2400" b="0" i="0">
                <a:solidFill>
                  <a:srgbClr val="181817"/>
                </a:solidFill>
                <a:latin typeface="Calibri"/>
                <a:cs typeface="Calibri"/>
              </a:defRPr>
            </a:lvl1pPr>
          </a:lstStyle>
          <a:p>
            <a:endParaRPr/>
          </a:p>
        </p:txBody>
      </p:sp>
      <p:sp>
        <p:nvSpPr>
          <p:cNvPr id="4" name="Holder 4"/>
          <p:cNvSpPr>
            <a:spLocks noGrp="1"/>
          </p:cNvSpPr>
          <p:nvPr>
            <p:ph type="ftr" sz="quarter" idx="5"/>
          </p:nvPr>
        </p:nvSpPr>
        <p:spPr>
          <a:xfrm>
            <a:off x="4145280" y="6377940"/>
            <a:ext cx="3901439"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4/17/2025</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2517267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7CFFC422-FF27-4945-BA22-11F336D0E8C9}"/>
              </a:ext>
            </a:extLst>
          </p:cNvPr>
          <p:cNvSpPr/>
          <p:nvPr/>
        </p:nvSpPr>
        <p:spPr>
          <a:xfrm>
            <a:off x="748620" y="1190814"/>
            <a:ext cx="10508851" cy="4832092"/>
          </a:xfrm>
          <a:prstGeom prst="rect">
            <a:avLst/>
          </a:prstGeom>
        </p:spPr>
        <p:txBody>
          <a:bodyPr wrap="square">
            <a:spAutoFit/>
          </a:bodyPr>
          <a:lstStyle/>
          <a:p>
            <a:pPr lvl="0" algn="ctr">
              <a:defRPr/>
            </a:pP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ВАЗОРАТИ НАҚЛИЁТИ ҶУМҲУРИИ ТОҶИКИСТОН</a:t>
            </a:r>
          </a:p>
          <a:p>
            <a:pPr lvl="0" algn="ctr">
              <a:defRPr/>
            </a:pPr>
            <a:endPar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lvl="0" algn="ctr">
              <a:defRPr/>
            </a:pPr>
            <a:endPar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lvl="0" algn="ctr">
              <a:defRPr/>
            </a:pP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Маълумот оид ба иҷрои Нақшаи амали Барномаи давлатии рушди низоми логистика дар Ҷумҳурии Тоҷикистон барои солҳои 2023-2028 </a:t>
            </a:r>
          </a:p>
          <a:p>
            <a:pPr lvl="0" algn="ctr">
              <a:defRPr/>
            </a:pP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(марҳилаи якум солҳои 2023-2025)</a:t>
            </a:r>
          </a:p>
          <a:p>
            <a:pPr lvl="0" algn="ctr">
              <a:defRPr/>
            </a:pPr>
            <a:endPar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lvl="0" algn="ctr">
              <a:defRPr/>
            </a:pPr>
            <a:endPar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lvl="0" algn="ctr">
              <a:defRPr/>
            </a:pPr>
            <a:endPar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lvl="0" algn="ctr">
              <a:defRPr/>
            </a:pPr>
            <a:endPar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lvl="0" algn="ctr">
              <a:defRPr/>
            </a:pP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Душанбе - 2025</a:t>
            </a:r>
          </a:p>
        </p:txBody>
      </p:sp>
    </p:spTree>
    <p:extLst>
      <p:ext uri="{BB962C8B-B14F-4D97-AF65-F5344CB8AC3E}">
        <p14:creationId xmlns:p14="http://schemas.microsoft.com/office/powerpoint/2010/main" val="302296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Номер слайда 3">
            <a:extLst>
              <a:ext uri="{FF2B5EF4-FFF2-40B4-BE49-F238E27FC236}">
                <a16:creationId xmlns:a16="http://schemas.microsoft.com/office/drawing/2014/main" id="{77C50037-549F-4FD3-A466-DB8582D4FF32}"/>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10</a:t>
            </a:fld>
            <a:endParaRPr lang="ru-RU" b="1" dirty="0">
              <a:solidFill>
                <a:srgbClr val="C00000"/>
              </a:solidFill>
            </a:endParaRPr>
          </a:p>
        </p:txBody>
      </p:sp>
      <p:graphicFrame>
        <p:nvGraphicFramePr>
          <p:cNvPr id="3" name="Таблица 2">
            <a:extLst>
              <a:ext uri="{FF2B5EF4-FFF2-40B4-BE49-F238E27FC236}">
                <a16:creationId xmlns:a16="http://schemas.microsoft.com/office/drawing/2014/main" id="{C19B988C-D030-4BAF-B9D1-C4D9F462E299}"/>
              </a:ext>
            </a:extLst>
          </p:cNvPr>
          <p:cNvGraphicFramePr>
            <a:graphicFrameLocks noGrp="1"/>
          </p:cNvGraphicFramePr>
          <p:nvPr>
            <p:extLst>
              <p:ext uri="{D42A27DB-BD31-4B8C-83A1-F6EECF244321}">
                <p14:modId xmlns:p14="http://schemas.microsoft.com/office/powerpoint/2010/main" val="3497135102"/>
              </p:ext>
            </p:extLst>
          </p:nvPr>
        </p:nvGraphicFramePr>
        <p:xfrm>
          <a:off x="552091" y="403142"/>
          <a:ext cx="11153954" cy="6136377"/>
        </p:xfrm>
        <a:graphic>
          <a:graphicData uri="http://schemas.openxmlformats.org/drawingml/2006/table">
            <a:tbl>
              <a:tblPr firstRow="1" firstCol="1" bandRow="1"/>
              <a:tblGrid>
                <a:gridCol w="832698">
                  <a:extLst>
                    <a:ext uri="{9D8B030D-6E8A-4147-A177-3AD203B41FA5}">
                      <a16:colId xmlns:a16="http://schemas.microsoft.com/office/drawing/2014/main" val="463818685"/>
                    </a:ext>
                  </a:extLst>
                </a:gridCol>
                <a:gridCol w="2006099">
                  <a:extLst>
                    <a:ext uri="{9D8B030D-6E8A-4147-A177-3AD203B41FA5}">
                      <a16:colId xmlns:a16="http://schemas.microsoft.com/office/drawing/2014/main" val="3460482770"/>
                    </a:ext>
                  </a:extLst>
                </a:gridCol>
                <a:gridCol w="4096840">
                  <a:extLst>
                    <a:ext uri="{9D8B030D-6E8A-4147-A177-3AD203B41FA5}">
                      <a16:colId xmlns:a16="http://schemas.microsoft.com/office/drawing/2014/main" val="1952218917"/>
                    </a:ext>
                  </a:extLst>
                </a:gridCol>
                <a:gridCol w="1271108">
                  <a:extLst>
                    <a:ext uri="{9D8B030D-6E8A-4147-A177-3AD203B41FA5}">
                      <a16:colId xmlns:a16="http://schemas.microsoft.com/office/drawing/2014/main" val="3391800011"/>
                    </a:ext>
                  </a:extLst>
                </a:gridCol>
                <a:gridCol w="947503">
                  <a:extLst>
                    <a:ext uri="{9D8B030D-6E8A-4147-A177-3AD203B41FA5}">
                      <a16:colId xmlns:a16="http://schemas.microsoft.com/office/drawing/2014/main" val="1533927391"/>
                    </a:ext>
                  </a:extLst>
                </a:gridCol>
                <a:gridCol w="1999706">
                  <a:extLst>
                    <a:ext uri="{9D8B030D-6E8A-4147-A177-3AD203B41FA5}">
                      <a16:colId xmlns:a16="http://schemas.microsoft.com/office/drawing/2014/main" val="1586668040"/>
                    </a:ext>
                  </a:extLst>
                </a:gridCol>
              </a:tblGrid>
              <a:tr h="1036328">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a:t>
                      </a:r>
                    </a:p>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Банди барнома</a:t>
                      </a:r>
                      <a:endParaRPr lang="ru-RU" sz="16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Номгӯи чорабиниҳо мувофиқи бандҳои нақшаи амали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Корҳои иҷрошуда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Талабот ба маблағгу-зорӣ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Фоизи иҷроиши чорабинӣ</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Масъулин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26598"/>
                  </a:ext>
                </a:extLst>
              </a:tr>
              <a:tr h="5100049">
                <a:tc>
                  <a:txBody>
                    <a:bodyPr/>
                    <a:lstStyle/>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6</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r>
                        <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Сохтмони иншооти барномавӣ</a:t>
                      </a:r>
                      <a:endParaRPr lang="ru-RU"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295275" algn="just">
                        <a:lnSpc>
                          <a:spcPct val="107000"/>
                        </a:lnSpc>
                        <a:spcAft>
                          <a:spcPts val="0"/>
                        </a:spcAft>
                        <a:tabLst>
                          <a:tab pos="85725" algn="l"/>
                        </a:tabLst>
                      </a:pPr>
                      <a:r>
                        <a:rPr lang="tg-Cyrl-TJ" sz="1300" i="0" dirty="0">
                          <a:effectLst/>
                          <a:latin typeface="Times New Roman" panose="02020603050405020304" pitchFamily="18" charset="0"/>
                          <a:ea typeface="DengXian" panose="02010600030101010101" pitchFamily="2" charset="-122"/>
                          <a:cs typeface="Times New Roman" panose="02020603050405020304" pitchFamily="18" charset="0"/>
                        </a:rPr>
                        <a:t> Дар давраи ҳисоботӣ дар МОИ “Кулоб” ду субекти нав, аз ҷумла ҶДММ “Тоҷ Чайна байналмилалӣ” вобаста ба бунёди Маркази логистикии байналмилалӣ ба қайд гирифта шуд.</a:t>
                      </a:r>
                    </a:p>
                    <a:p>
                      <a:pPr marL="85725" indent="295275" algn="just">
                        <a:lnSpc>
                          <a:spcPct val="107000"/>
                        </a:lnSpc>
                        <a:spcAft>
                          <a:spcPts val="0"/>
                        </a:spcAft>
                        <a:tabLst>
                          <a:tab pos="85725" algn="l"/>
                        </a:tabLst>
                      </a:pPr>
                      <a:r>
                        <a:rPr lang="tg-Cyrl-TJ" sz="1300" i="0" dirty="0">
                          <a:effectLst/>
                          <a:latin typeface="Times New Roman" panose="02020603050405020304" pitchFamily="18" charset="0"/>
                          <a:ea typeface="DengXian" panose="02010600030101010101" pitchFamily="2" charset="-122"/>
                          <a:cs typeface="Times New Roman" panose="02020603050405020304" pitchFamily="18" charset="0"/>
                        </a:rPr>
                        <a:t>Дар доираи Форуми байналмилалии “Хатлон Инвест-2024” ва намоиши “Бохтар Фуд-2024” миёни МОИ “Кулоб” ва ҶДММ “Тоҷ Чайна байналмилалӣ” санади ҳамкорӣ ҷиҳати таъсиси маркази логистикӣ ба имзо расонида шуд.</a:t>
                      </a:r>
                    </a:p>
                    <a:p>
                      <a:pPr marL="85725" indent="295275" algn="just">
                        <a:lnSpc>
                          <a:spcPct val="107000"/>
                        </a:lnSpc>
                        <a:spcAft>
                          <a:spcPts val="0"/>
                        </a:spcAft>
                        <a:tabLst>
                          <a:tab pos="85725" algn="l"/>
                        </a:tabLst>
                      </a:pPr>
                      <a:r>
                        <a:rPr lang="tg-Cyrl-TJ" sz="1300" i="0" dirty="0">
                          <a:effectLst/>
                          <a:latin typeface="Times New Roman" panose="02020603050405020304" pitchFamily="18" charset="0"/>
                          <a:ea typeface="DengXian" panose="02010600030101010101" pitchFamily="2" charset="-122"/>
                          <a:cs typeface="Times New Roman" panose="02020603050405020304" pitchFamily="18" charset="0"/>
                        </a:rPr>
                        <a:t>Созишнома байни Вазорати нақлиёти Ҷумҳурии Тоҷикистон ва Вазорати роҳҳо ва шаҳрсозии Ҷумҳурии Исломии Эрон оид ба иҷораи қитъаи замин дар ҳудуди Минтақаи озоди иқтисодии “Чобаҳор”-и Ҷумҳурии Исломии Эрон ба имзо расонида шуд. </a:t>
                      </a:r>
                    </a:p>
                    <a:p>
                      <a:pPr marL="85725" indent="295275" algn="just">
                        <a:lnSpc>
                          <a:spcPct val="107000"/>
                        </a:lnSpc>
                        <a:spcAft>
                          <a:spcPts val="0"/>
                        </a:spcAft>
                        <a:tabLst>
                          <a:tab pos="85725" algn="l"/>
                        </a:tabLst>
                      </a:pPr>
                      <a:r>
                        <a:rPr lang="tg-Cyrl-TJ" sz="1300" i="0" dirty="0">
                          <a:effectLst/>
                          <a:latin typeface="Times New Roman" panose="02020603050405020304" pitchFamily="18" charset="0"/>
                          <a:ea typeface="DengXian" panose="02010600030101010101" pitchFamily="2" charset="-122"/>
                          <a:cs typeface="Times New Roman" panose="02020603050405020304" pitchFamily="18" charset="0"/>
                        </a:rPr>
                        <a:t>Қарори раиси ноҳияи Ҷалолиддини Балхӣ қитъаи замин бо масоҳати 2 гектар барои сохтмони Маркази Агрологистикӣ ба мақомоти иҷроияи ҳокимияти давлатии вилояти Хатлон, воқеъ дар ҳудуди Ҷамоати деҳоти Маданият тасдиқ гардид.</a:t>
                      </a:r>
                    </a:p>
                    <a:p>
                      <a:pPr marL="85725" indent="295275" algn="just">
                        <a:lnSpc>
                          <a:spcPct val="107000"/>
                        </a:lnSpc>
                        <a:spcAft>
                          <a:spcPts val="0"/>
                        </a:spcAft>
                        <a:tabLst>
                          <a:tab pos="85725" algn="l"/>
                        </a:tabLst>
                      </a:pPr>
                      <a:r>
                        <a:rPr lang="tg-Cyrl-TJ" sz="1300" i="0" dirty="0">
                          <a:effectLst/>
                          <a:latin typeface="Times New Roman" panose="02020603050405020304" pitchFamily="18" charset="0"/>
                          <a:ea typeface="DengXian" panose="02010600030101010101" pitchFamily="2" charset="-122"/>
                          <a:cs typeface="Times New Roman" panose="02020603050405020304" pitchFamily="18" charset="0"/>
                        </a:rPr>
                        <a:t>Аз ҷониби Мақомоти иҷроияи ҳокимияти давлатии вилояти Суғд дар ҳамбастагӣ бо МОИ “Суғд” барои сохтмони маркази логистикӣ ба масоҳати 2 га қитъаи замин ҷудо гардид, ки барои нигоҳдорӣ ва коркарди 10 ҳаз. тонна маҳсулот пешбинӣ шудааст.</a:t>
                      </a: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610,29 млн. сом</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b="1" dirty="0">
                          <a:effectLst/>
                          <a:latin typeface="Times New Roman" panose="02020603050405020304" pitchFamily="18" charset="0"/>
                          <a:ea typeface="DengXian" panose="02010600030101010101" pitchFamily="2" charset="-122"/>
                          <a:cs typeface="Times New Roman" panose="02020603050405020304" pitchFamily="18" charset="0"/>
                        </a:rPr>
                        <a:t>20%</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Вазорати нақлиёт, Вазорати рушди иқтисод ва савдо, Мақомотҳои иҷроияи ҳокимияти давлатии ш.Душанбе ва вилоятҳо</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823901"/>
                  </a:ext>
                </a:extLst>
              </a:tr>
            </a:tbl>
          </a:graphicData>
        </a:graphic>
      </p:graphicFrame>
    </p:spTree>
    <p:extLst>
      <p:ext uri="{BB962C8B-B14F-4D97-AF65-F5344CB8AC3E}">
        <p14:creationId xmlns:p14="http://schemas.microsoft.com/office/powerpoint/2010/main" val="141073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28771C4-A0DB-4723-92FC-DE2E4F51E202}"/>
              </a:ext>
            </a:extLst>
          </p:cNvPr>
          <p:cNvSpPr/>
          <p:nvPr/>
        </p:nvSpPr>
        <p:spPr>
          <a:xfrm>
            <a:off x="1246848" y="1483082"/>
            <a:ext cx="9698303" cy="3737946"/>
          </a:xfrm>
          <a:prstGeom prst="rect">
            <a:avLst/>
          </a:prstGeom>
          <a:solidFill>
            <a:schemeClr val="bg1"/>
          </a:solidFill>
        </p:spPr>
        <p:style>
          <a:lnRef idx="1">
            <a:schemeClr val="accent6"/>
          </a:lnRef>
          <a:fillRef idx="2">
            <a:schemeClr val="accent6"/>
          </a:fillRef>
          <a:effectRef idx="1">
            <a:schemeClr val="accent6"/>
          </a:effectRef>
          <a:fontRef idx="minor">
            <a:schemeClr val="dk1"/>
          </a:fontRef>
        </p:style>
        <p:txBody>
          <a:bodyPr wrap="square">
            <a:spAutoFit/>
          </a:bodyPr>
          <a:lstStyle/>
          <a:p>
            <a:pPr algn="ctr">
              <a:tabLst>
                <a:tab pos="3856038" algn="l"/>
              </a:tabLst>
            </a:pP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Мундариҷаи ҳисобот</a:t>
            </a:r>
          </a:p>
          <a:p>
            <a:pPr algn="just"/>
            <a:endParaRPr lang="tg-Cyrl-TJ" sz="100"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algn="just">
              <a:lnSpc>
                <a:spcPct val="150000"/>
              </a:lnSpc>
            </a:pP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Банди </a:t>
            </a:r>
            <a:r>
              <a:rPr lang="en-US" sz="2000" kern="0" dirty="0">
                <a:ln w="0"/>
                <a:solidFill>
                  <a:prstClr val="black"/>
                </a:solidFill>
                <a:effectLst>
                  <a:outerShdw blurRad="38100" dist="19050" dir="2700000" algn="tl" rotWithShape="0">
                    <a:prstClr val="black">
                      <a:alpha val="40000"/>
                    </a:prstClr>
                  </a:outerShdw>
                </a:effectLst>
                <a:latin typeface="Calibri Light" panose="020F0302020204030204"/>
              </a:rPr>
              <a:t>I. </a:t>
            </a: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Тадбирҳо оид ба рушди таъминоти меъёрии ҳуқуқии  Барнома</a:t>
            </a:r>
            <a:endParaRPr lang="en-US" sz="2000" kern="0" dirty="0">
              <a:ln w="0"/>
              <a:solidFill>
                <a:prstClr val="black"/>
              </a:solidFill>
              <a:effectLst>
                <a:outerShdw blurRad="38100" dist="19050" dir="2700000" algn="tl" rotWithShape="0">
                  <a:prstClr val="black">
                    <a:alpha val="40000"/>
                  </a:prstClr>
                </a:outerShdw>
              </a:effectLst>
              <a:latin typeface="Calibri Light" panose="020F0302020204030204"/>
            </a:endParaRPr>
          </a:p>
          <a:p>
            <a:pPr algn="just">
              <a:lnSpc>
                <a:spcPct val="150000"/>
              </a:lnSpc>
            </a:pP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Банди </a:t>
            </a:r>
            <a:r>
              <a:rPr lang="en-US" sz="2000" kern="0" dirty="0">
                <a:ln w="0"/>
                <a:solidFill>
                  <a:prstClr val="black"/>
                </a:solidFill>
                <a:effectLst>
                  <a:outerShdw blurRad="38100" dist="19050" dir="2700000" algn="tl" rotWithShape="0">
                    <a:prstClr val="black">
                      <a:alpha val="40000"/>
                    </a:prstClr>
                  </a:outerShdw>
                </a:effectLst>
                <a:latin typeface="Calibri Light" panose="020F0302020204030204"/>
              </a:rPr>
              <a:t>II. </a:t>
            </a: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Тадбирҳо оид ба рушди таъминоти омўзишию иттилоотии Барнома</a:t>
            </a:r>
          </a:p>
          <a:p>
            <a:pPr algn="just">
              <a:lnSpc>
                <a:spcPct val="150000"/>
              </a:lnSpc>
            </a:pP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Банди </a:t>
            </a:r>
            <a:r>
              <a:rPr lang="en-US" sz="2000" kern="0" dirty="0">
                <a:ln w="0"/>
                <a:solidFill>
                  <a:prstClr val="black"/>
                </a:solidFill>
                <a:effectLst>
                  <a:outerShdw blurRad="38100" dist="19050" dir="2700000" algn="tl" rotWithShape="0">
                    <a:prstClr val="black">
                      <a:alpha val="40000"/>
                    </a:prstClr>
                  </a:outerShdw>
                </a:effectLst>
                <a:latin typeface="Calibri Light" panose="020F0302020204030204"/>
              </a:rPr>
              <a:t>III</a:t>
            </a: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 Гузаронидани асосноккунии техникию иқтисодии лоиҳаҳои инфрасохтори логистикӣ дар Ҷумҳурии Тоҷикистон</a:t>
            </a:r>
          </a:p>
          <a:p>
            <a:pPr algn="just">
              <a:lnSpc>
                <a:spcPct val="150000"/>
              </a:lnSpc>
            </a:pP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Банди </a:t>
            </a:r>
            <a:r>
              <a:rPr lang="en-US" sz="2000" kern="0" dirty="0">
                <a:ln w="0"/>
                <a:solidFill>
                  <a:prstClr val="black"/>
                </a:solidFill>
                <a:effectLst>
                  <a:outerShdw blurRad="38100" dist="19050" dir="2700000" algn="tl" rotWithShape="0">
                    <a:prstClr val="black">
                      <a:alpha val="40000"/>
                    </a:prstClr>
                  </a:outerShdw>
                </a:effectLst>
                <a:latin typeface="Calibri Light" panose="020F0302020204030204"/>
              </a:rPr>
              <a:t>IV</a:t>
            </a: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 Бунёди марказҳои  логистикӣ дар Ҷумҳурии Тоҷикистон</a:t>
            </a:r>
          </a:p>
          <a:p>
            <a:pPr algn="just">
              <a:lnSpc>
                <a:spcPct val="150000"/>
              </a:lnSpc>
            </a:pP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Банди </a:t>
            </a:r>
            <a:r>
              <a:rPr lang="en-US" sz="2000" kern="0" dirty="0">
                <a:ln w="0"/>
                <a:solidFill>
                  <a:prstClr val="black"/>
                </a:solidFill>
                <a:effectLst>
                  <a:outerShdw blurRad="38100" dist="19050" dir="2700000" algn="tl" rotWithShape="0">
                    <a:prstClr val="black">
                      <a:alpha val="40000"/>
                    </a:prstClr>
                  </a:outerShdw>
                </a:effectLst>
                <a:latin typeface="Calibri Light" panose="020F0302020204030204"/>
              </a:rPr>
              <a:t>V</a:t>
            </a: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 Азнавсозии терминалҳои наздисарҳадӣ</a:t>
            </a:r>
          </a:p>
          <a:p>
            <a:pPr algn="just">
              <a:lnSpc>
                <a:spcPct val="150000"/>
              </a:lnSpc>
            </a:pP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Банди </a:t>
            </a:r>
            <a:r>
              <a:rPr lang="en-US" sz="2000" kern="0" dirty="0">
                <a:ln w="0"/>
                <a:solidFill>
                  <a:prstClr val="black"/>
                </a:solidFill>
                <a:effectLst>
                  <a:outerShdw blurRad="38100" dist="19050" dir="2700000" algn="tl" rotWithShape="0">
                    <a:prstClr val="black">
                      <a:alpha val="40000"/>
                    </a:prstClr>
                  </a:outerShdw>
                </a:effectLst>
                <a:latin typeface="Calibri Light" panose="020F0302020204030204"/>
              </a:rPr>
              <a:t>VI</a:t>
            </a:r>
            <a:r>
              <a:rPr lang="tg-Cyrl-TJ" sz="2000" kern="0" dirty="0">
                <a:ln w="0"/>
                <a:solidFill>
                  <a:prstClr val="black"/>
                </a:solidFill>
                <a:effectLst>
                  <a:outerShdw blurRad="38100" dist="19050" dir="2700000" algn="tl" rotWithShape="0">
                    <a:prstClr val="black">
                      <a:alpha val="40000"/>
                    </a:prstClr>
                  </a:outerShdw>
                </a:effectLst>
                <a:latin typeface="Calibri Light" panose="020F0302020204030204"/>
              </a:rPr>
              <a:t>. Сохтмони иншооти барномавӣ</a:t>
            </a:r>
          </a:p>
        </p:txBody>
      </p:sp>
      <p:sp>
        <p:nvSpPr>
          <p:cNvPr id="8" name="Номер слайда 3">
            <a:extLst>
              <a:ext uri="{FF2B5EF4-FFF2-40B4-BE49-F238E27FC236}">
                <a16:creationId xmlns:a16="http://schemas.microsoft.com/office/drawing/2014/main" id="{C3399653-E0B0-474D-940F-8C7B559334AE}"/>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2</a:t>
            </a:fld>
            <a:endParaRPr lang="ru-RU" b="1" dirty="0">
              <a:solidFill>
                <a:srgbClr val="C00000"/>
              </a:solidFill>
            </a:endParaRPr>
          </a:p>
        </p:txBody>
      </p:sp>
    </p:spTree>
    <p:extLst>
      <p:ext uri="{BB962C8B-B14F-4D97-AF65-F5344CB8AC3E}">
        <p14:creationId xmlns:p14="http://schemas.microsoft.com/office/powerpoint/2010/main" val="1051439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Номер слайда 3">
            <a:extLst>
              <a:ext uri="{FF2B5EF4-FFF2-40B4-BE49-F238E27FC236}">
                <a16:creationId xmlns:a16="http://schemas.microsoft.com/office/drawing/2014/main" id="{C3399653-E0B0-474D-940F-8C7B559334AE}"/>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3</a:t>
            </a:fld>
            <a:endParaRPr lang="ru-RU" b="1" dirty="0">
              <a:solidFill>
                <a:srgbClr val="C00000"/>
              </a:solidFill>
            </a:endParaRPr>
          </a:p>
        </p:txBody>
      </p:sp>
      <p:sp>
        <p:nvSpPr>
          <p:cNvPr id="7" name="Прямоугольник: скругленные углы 4">
            <a:extLst>
              <a:ext uri="{FF2B5EF4-FFF2-40B4-BE49-F238E27FC236}">
                <a16:creationId xmlns:a16="http://schemas.microsoft.com/office/drawing/2014/main" id="{02FBA9BA-AEA1-4EB5-B4E8-42D36F8AF859}"/>
              </a:ext>
            </a:extLst>
          </p:cNvPr>
          <p:cNvSpPr txBox="1"/>
          <p:nvPr/>
        </p:nvSpPr>
        <p:spPr>
          <a:xfrm>
            <a:off x="202979" y="714409"/>
            <a:ext cx="8031977" cy="6054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2000" b="1" dirty="0"/>
              <a:t>ВАЗОРАТИ НАҚЛИЁТИ ҶУМҲУРИИ ТОҶИКИСТОН</a:t>
            </a:r>
          </a:p>
          <a:p>
            <a:pPr lvl="0" algn="ctr" defTabSz="711200">
              <a:lnSpc>
                <a:spcPct val="90000"/>
              </a:lnSpc>
              <a:spcBef>
                <a:spcPct val="0"/>
              </a:spcBef>
              <a:spcAft>
                <a:spcPct val="35000"/>
              </a:spcAft>
            </a:pPr>
            <a:r>
              <a:rPr lang="ru-RU" sz="2000" b="1" dirty="0"/>
              <a:t>МД «НАҚЛИЁТИ АВТОМОБИЛӢ ВА ХИЗМАТРАСОНИИ ЛОГИСТИКӢ»</a:t>
            </a:r>
          </a:p>
        </p:txBody>
      </p:sp>
      <p:sp>
        <p:nvSpPr>
          <p:cNvPr id="5" name="Прямоугольник 4">
            <a:extLst>
              <a:ext uri="{FF2B5EF4-FFF2-40B4-BE49-F238E27FC236}">
                <a16:creationId xmlns:a16="http://schemas.microsoft.com/office/drawing/2014/main" id="{55E50AEC-A850-4401-9373-736DF4DA3038}"/>
              </a:ext>
            </a:extLst>
          </p:cNvPr>
          <p:cNvSpPr/>
          <p:nvPr/>
        </p:nvSpPr>
        <p:spPr>
          <a:xfrm>
            <a:off x="1157377" y="1032783"/>
            <a:ext cx="9877246" cy="4855432"/>
          </a:xfrm>
          <a:prstGeom prst="rect">
            <a:avLst/>
          </a:prstGeom>
        </p:spPr>
        <p:txBody>
          <a:bodyPr wrap="square">
            <a:spAutoFit/>
          </a:bodyPr>
          <a:lstStyle/>
          <a:p>
            <a:pPr algn="ctr">
              <a:lnSpc>
                <a:spcPct val="150000"/>
              </a:lnSpc>
            </a:pPr>
            <a:r>
              <a:rPr lang="tg-Cyrl-TJ" sz="1600" kern="0" dirty="0">
                <a:ln w="0"/>
                <a:solidFill>
                  <a:prstClr val="black"/>
                </a:solidFill>
                <a:effectLst>
                  <a:outerShdw blurRad="38100" dist="19050" dir="2700000" algn="tl" rotWithShape="0">
                    <a:prstClr val="black">
                      <a:alpha val="40000"/>
                    </a:prstClr>
                  </a:outerShdw>
                </a:effectLst>
                <a:latin typeface="Calibri Light" panose="020F0302020204030204"/>
              </a:rPr>
              <a:t>Мақсад ва ҳадафҳои Барнома</a:t>
            </a:r>
          </a:p>
          <a:p>
            <a:pPr indent="449263" algn="just">
              <a:lnSpc>
                <a:spcPct val="150000"/>
              </a:lnSpc>
            </a:pPr>
            <a:r>
              <a:rPr lang="tg-Cyrl-TJ" sz="1600" kern="0" dirty="0">
                <a:ln w="0"/>
                <a:solidFill>
                  <a:prstClr val="black"/>
                </a:solidFill>
                <a:effectLst>
                  <a:outerShdw blurRad="38100" dist="19050" dir="2700000" algn="tl" rotWithShape="0">
                    <a:prstClr val="black">
                      <a:alpha val="40000"/>
                    </a:prstClr>
                  </a:outerShdw>
                </a:effectLst>
                <a:latin typeface="Calibri Light" panose="020F0302020204030204"/>
              </a:rPr>
              <a:t>Барномаи давлатии рушди низоми логистика дар Ҷумҳурии Тоҷикистон барои солҳои 2023-2028 бо мақсади баланд бардоштани рақобатпазирии иқтисодиёти миллӣ, рушди низоми логистика барои таъмини устувории иҷтимоию иқтисодии ҷумҳурӣ, гузаштани иқтисодиёт ба сатҳи сифатан нав, рушди робитаҳои байналмилалии нақлиётиву тиҷоратии кишвар, таъмини сатҳу сифати зарурии иншооти ҳозиразамони логистикӣ, ки аҳаммияти миллӣ, минтақавӣ ва байналмилалӣ доранд, таҳия гардидааст.</a:t>
            </a:r>
          </a:p>
          <a:p>
            <a:pPr indent="449263" algn="just">
              <a:lnSpc>
                <a:spcPct val="150000"/>
              </a:lnSpc>
            </a:pPr>
            <a:r>
              <a:rPr lang="tg-Cyrl-TJ" sz="1600" kern="0" dirty="0">
                <a:ln w="0"/>
                <a:solidFill>
                  <a:prstClr val="black"/>
                </a:solidFill>
                <a:effectLst>
                  <a:outerShdw blurRad="38100" dist="19050" dir="2700000" algn="tl" rotWithShape="0">
                    <a:prstClr val="black">
                      <a:alpha val="40000"/>
                    </a:prstClr>
                  </a:outerShdw>
                </a:effectLst>
                <a:latin typeface="Calibri Light" panose="020F0302020204030204"/>
              </a:rPr>
              <a:t>Барнома ҳадафҳо, вазифаҳо ва роҳҳои рушди низоми логистикаи ҷумҳуриро дар давраи солҳои 2023-2028 муқаррар намуда, таснифи марказҳои логистикиро пешниҳод, равишҳои асосии ташкили марказҳои логистикии мултимодалӣ, марказҳои нақлиётию логистикӣ, марказҳои савдои яклухти истеъмолӣ, марказҳои агрологистикӣ, нақшаҳои ҷойгиркунии иншооти низоми логистика, ташкили механизми беҳтаргардонии фазои сармоягузорӣ барои сармоягузорон ва меъёрҳои интихоби онҳо, раванди методологии идоракунии низоми логистикаи Ҷумҳурии Тоҷикистон, инчунин таъмини иттилоотии идоракунӣ ва фаъолияти низоми логистикаи кишварро муайян менамояд.</a:t>
            </a:r>
          </a:p>
        </p:txBody>
      </p:sp>
    </p:spTree>
    <p:extLst>
      <p:ext uri="{BB962C8B-B14F-4D97-AF65-F5344CB8AC3E}">
        <p14:creationId xmlns:p14="http://schemas.microsoft.com/office/powerpoint/2010/main" val="174299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Номер слайда 3">
            <a:extLst>
              <a:ext uri="{FF2B5EF4-FFF2-40B4-BE49-F238E27FC236}">
                <a16:creationId xmlns:a16="http://schemas.microsoft.com/office/drawing/2014/main" id="{C3399653-E0B0-474D-940F-8C7B559334AE}"/>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4</a:t>
            </a:fld>
            <a:endParaRPr lang="ru-RU" b="1" dirty="0">
              <a:solidFill>
                <a:srgbClr val="C00000"/>
              </a:solidFill>
            </a:endParaRPr>
          </a:p>
        </p:txBody>
      </p:sp>
      <p:sp>
        <p:nvSpPr>
          <p:cNvPr id="7" name="Прямоугольник: скругленные углы 4">
            <a:extLst>
              <a:ext uri="{FF2B5EF4-FFF2-40B4-BE49-F238E27FC236}">
                <a16:creationId xmlns:a16="http://schemas.microsoft.com/office/drawing/2014/main" id="{02FBA9BA-AEA1-4EB5-B4E8-42D36F8AF859}"/>
              </a:ext>
            </a:extLst>
          </p:cNvPr>
          <p:cNvSpPr txBox="1"/>
          <p:nvPr/>
        </p:nvSpPr>
        <p:spPr>
          <a:xfrm>
            <a:off x="202979" y="714409"/>
            <a:ext cx="8031977" cy="6054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2000" b="1" dirty="0"/>
              <a:t>ВАЗОРАТИ НАҚЛИЁТИ ҶУМҲУРИИ ТОҶИКИСТОН</a:t>
            </a:r>
          </a:p>
          <a:p>
            <a:pPr lvl="0" algn="ctr" defTabSz="711200">
              <a:lnSpc>
                <a:spcPct val="90000"/>
              </a:lnSpc>
              <a:spcBef>
                <a:spcPct val="0"/>
              </a:spcBef>
              <a:spcAft>
                <a:spcPct val="35000"/>
              </a:spcAft>
            </a:pPr>
            <a:r>
              <a:rPr lang="ru-RU" sz="2000" b="1" dirty="0"/>
              <a:t>МД «НАҚЛИЁТИ АВТОМОБИЛӢ ВА ХИЗМАТРАСОНИИ ЛОГИСТИКӢ»</a:t>
            </a:r>
          </a:p>
        </p:txBody>
      </p:sp>
      <p:sp>
        <p:nvSpPr>
          <p:cNvPr id="3" name="Прямоугольник 2">
            <a:extLst>
              <a:ext uri="{FF2B5EF4-FFF2-40B4-BE49-F238E27FC236}">
                <a16:creationId xmlns:a16="http://schemas.microsoft.com/office/drawing/2014/main" id="{0B21620E-295F-4510-8D36-5F25064F84C1}"/>
              </a:ext>
            </a:extLst>
          </p:cNvPr>
          <p:cNvSpPr/>
          <p:nvPr/>
        </p:nvSpPr>
        <p:spPr>
          <a:xfrm>
            <a:off x="1851748" y="2536126"/>
            <a:ext cx="8031977" cy="1384995"/>
          </a:xfrm>
          <a:prstGeom prst="rect">
            <a:avLst/>
          </a:prstGeom>
        </p:spPr>
        <p:txBody>
          <a:bodyPr wrap="square">
            <a:spAutoFit/>
          </a:bodyPr>
          <a:lstStyle/>
          <a:p>
            <a:pPr algn="ct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Чорабиниҳои давлатӣ вобаста </a:t>
            </a:r>
          </a:p>
          <a:p>
            <a:pPr algn="ct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ба рушди инфрасохтори</a:t>
            </a:r>
            <a:r>
              <a:rPr lang="ru-RU" sz="2800" b="1" kern="0" dirty="0">
                <a:ln w="0"/>
                <a:solidFill>
                  <a:prstClr val="black"/>
                </a:solidFill>
                <a:effectLst>
                  <a:outerShdw blurRad="38100" dist="19050" dir="2700000" algn="tl" rotWithShape="0">
                    <a:prstClr val="black">
                      <a:alpha val="40000"/>
                    </a:prstClr>
                  </a:outerShdw>
                </a:effectLst>
                <a:latin typeface="Calibri Light" panose="020F0302020204030204"/>
              </a:rPr>
              <a:t> </a:t>
            </a: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логистикӣ</a:t>
            </a:r>
            <a:r>
              <a:rPr lang="ru-RU" sz="2800" b="1" kern="0" dirty="0">
                <a:ln w="0"/>
                <a:solidFill>
                  <a:prstClr val="black"/>
                </a:solidFill>
                <a:effectLst>
                  <a:outerShdw blurRad="38100" dist="19050" dir="2700000" algn="tl" rotWithShape="0">
                    <a:prstClr val="black">
                      <a:alpha val="40000"/>
                    </a:prstClr>
                  </a:outerShdw>
                </a:effectLst>
                <a:latin typeface="Calibri Light" panose="020F0302020204030204"/>
              </a:rPr>
              <a:t> дар </a:t>
            </a:r>
          </a:p>
          <a:p>
            <a:pPr algn="ctr"/>
            <a:r>
              <a:rPr lang="tg-Cyrl-TJ" sz="2800" b="1" kern="0" dirty="0">
                <a:ln w="0"/>
                <a:solidFill>
                  <a:prstClr val="black"/>
                </a:solidFill>
                <a:effectLst>
                  <a:outerShdw blurRad="38100" dist="19050" dir="2700000" algn="tl" rotWithShape="0">
                    <a:prstClr val="black">
                      <a:alpha val="40000"/>
                    </a:prstClr>
                  </a:outerShdw>
                </a:effectLst>
                <a:latin typeface="Calibri Light" panose="020F0302020204030204"/>
              </a:rPr>
              <a:t>Ҷумҳурии Тоҷикистон</a:t>
            </a:r>
          </a:p>
        </p:txBody>
      </p:sp>
    </p:spTree>
    <p:extLst>
      <p:ext uri="{BB962C8B-B14F-4D97-AF65-F5344CB8AC3E}">
        <p14:creationId xmlns:p14="http://schemas.microsoft.com/office/powerpoint/2010/main" val="2022102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Номер слайда 3">
            <a:extLst>
              <a:ext uri="{FF2B5EF4-FFF2-40B4-BE49-F238E27FC236}">
                <a16:creationId xmlns:a16="http://schemas.microsoft.com/office/drawing/2014/main" id="{77C50037-549F-4FD3-A466-DB8582D4FF32}"/>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5</a:t>
            </a:fld>
            <a:endParaRPr lang="ru-RU" b="1" dirty="0">
              <a:solidFill>
                <a:srgbClr val="C00000"/>
              </a:solidFill>
            </a:endParaRPr>
          </a:p>
        </p:txBody>
      </p:sp>
      <p:graphicFrame>
        <p:nvGraphicFramePr>
          <p:cNvPr id="3" name="Таблица 2">
            <a:extLst>
              <a:ext uri="{FF2B5EF4-FFF2-40B4-BE49-F238E27FC236}">
                <a16:creationId xmlns:a16="http://schemas.microsoft.com/office/drawing/2014/main" id="{C19B988C-D030-4BAF-B9D1-C4D9F462E299}"/>
              </a:ext>
            </a:extLst>
          </p:cNvPr>
          <p:cNvGraphicFramePr>
            <a:graphicFrameLocks noGrp="1"/>
          </p:cNvGraphicFramePr>
          <p:nvPr>
            <p:extLst>
              <p:ext uri="{D42A27DB-BD31-4B8C-83A1-F6EECF244321}">
                <p14:modId xmlns:p14="http://schemas.microsoft.com/office/powerpoint/2010/main" val="1600182614"/>
              </p:ext>
            </p:extLst>
          </p:nvPr>
        </p:nvGraphicFramePr>
        <p:xfrm>
          <a:off x="552091" y="843083"/>
          <a:ext cx="11153954" cy="5101924"/>
        </p:xfrm>
        <a:graphic>
          <a:graphicData uri="http://schemas.openxmlformats.org/drawingml/2006/table">
            <a:tbl>
              <a:tblPr firstRow="1" firstCol="1" bandRow="1"/>
              <a:tblGrid>
                <a:gridCol w="832698">
                  <a:extLst>
                    <a:ext uri="{9D8B030D-6E8A-4147-A177-3AD203B41FA5}">
                      <a16:colId xmlns:a16="http://schemas.microsoft.com/office/drawing/2014/main" val="463818685"/>
                    </a:ext>
                  </a:extLst>
                </a:gridCol>
                <a:gridCol w="2006099">
                  <a:extLst>
                    <a:ext uri="{9D8B030D-6E8A-4147-A177-3AD203B41FA5}">
                      <a16:colId xmlns:a16="http://schemas.microsoft.com/office/drawing/2014/main" val="3460482770"/>
                    </a:ext>
                  </a:extLst>
                </a:gridCol>
                <a:gridCol w="4096840">
                  <a:extLst>
                    <a:ext uri="{9D8B030D-6E8A-4147-A177-3AD203B41FA5}">
                      <a16:colId xmlns:a16="http://schemas.microsoft.com/office/drawing/2014/main" val="1952218917"/>
                    </a:ext>
                  </a:extLst>
                </a:gridCol>
                <a:gridCol w="1271108">
                  <a:extLst>
                    <a:ext uri="{9D8B030D-6E8A-4147-A177-3AD203B41FA5}">
                      <a16:colId xmlns:a16="http://schemas.microsoft.com/office/drawing/2014/main" val="3391800011"/>
                    </a:ext>
                  </a:extLst>
                </a:gridCol>
                <a:gridCol w="947503">
                  <a:extLst>
                    <a:ext uri="{9D8B030D-6E8A-4147-A177-3AD203B41FA5}">
                      <a16:colId xmlns:a16="http://schemas.microsoft.com/office/drawing/2014/main" val="1533927391"/>
                    </a:ext>
                  </a:extLst>
                </a:gridCol>
                <a:gridCol w="1999706">
                  <a:extLst>
                    <a:ext uri="{9D8B030D-6E8A-4147-A177-3AD203B41FA5}">
                      <a16:colId xmlns:a16="http://schemas.microsoft.com/office/drawing/2014/main" val="1586668040"/>
                    </a:ext>
                  </a:extLst>
                </a:gridCol>
              </a:tblGrid>
              <a:tr h="899987">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a:t>
                      </a:r>
                    </a:p>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Банди барнома</a:t>
                      </a:r>
                      <a:endParaRPr lang="ru-RU" sz="16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Номгӯи чорабиниҳо мувофиқи бандҳои нақшаи амали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Корҳои иҷрошуда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Талабот ба маблағгу-зорӣ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Фоизи иҷроиши чорабинӣ</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Масъулин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26598"/>
                  </a:ext>
                </a:extLst>
              </a:tr>
              <a:tr h="4071128">
                <a:tc>
                  <a:txBody>
                    <a:bodyPr/>
                    <a:lstStyle/>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1</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Тадбирҳо оид ба рушди таъминоти меъёрии ҳуқуқии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295275" algn="just">
                        <a:lnSpc>
                          <a:spcPct val="107000"/>
                        </a:lnSpc>
                        <a:spcAft>
                          <a:spcPts val="0"/>
                        </a:spcAft>
                        <a:tabLst>
                          <a:tab pos="85725" algn="l"/>
                        </a:tabLst>
                      </a:pPr>
                      <a:r>
                        <a:rPr lang="tg-Cyrl-TJ" sz="1600" i="1" dirty="0">
                          <a:effectLst/>
                          <a:latin typeface="Times New Roman" panose="02020603050405020304" pitchFamily="18" charset="0"/>
                          <a:ea typeface="DengXian" panose="02010600030101010101" pitchFamily="2" charset="-122"/>
                          <a:cs typeface="Times New Roman" panose="02020603050405020304" pitchFamily="18" charset="0"/>
                        </a:rPr>
                        <a:t>Зербанди 1) таҳияи шартномаи сармоягузорӣ барои иштирок дар сохтмони иншоотҳои барномавӣ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marL="85725" indent="295275" algn="just">
                        <a:lnSpc>
                          <a:spcPct val="107000"/>
                        </a:lnSpc>
                        <a:spcAft>
                          <a:spcPts val="0"/>
                        </a:spcAft>
                        <a:tabLst>
                          <a:tab pos="85725" algn="l"/>
                        </a:tabLs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Лоиҳаҳои сармоягузории сохтмони марказҳои нақлиётӣ-логистикӣ дар шаҳрҳои Душанбе, Кӯлоб, Бохтар, Хуҷанд, гузаргоҳи давлатии “Фотеҳобод” ва “Панҷи Поён” омода гардида.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marL="85725" indent="295275" algn="just">
                        <a:lnSpc>
                          <a:spcPct val="107000"/>
                        </a:lnSpc>
                        <a:spcAft>
                          <a:spcPts val="0"/>
                        </a:spcAft>
                        <a:tabLst>
                          <a:tab pos="85725" algn="l"/>
                        </a:tabLst>
                      </a:pPr>
                      <a:r>
                        <a:rPr lang="tg-Cyrl-TJ" sz="1600" i="1" dirty="0">
                          <a:effectLst/>
                          <a:latin typeface="Times New Roman" panose="02020603050405020304" pitchFamily="18" charset="0"/>
                          <a:ea typeface="DengXian" panose="02010600030101010101" pitchFamily="2" charset="-122"/>
                          <a:cs typeface="Times New Roman" panose="02020603050405020304" pitchFamily="18" charset="0"/>
                        </a:rPr>
                        <a:t>Зербанди 2) омӯзиши санадҳои меъёрии ҳуқуқии соҳавӣ барои ворид намудани тағйиру иловаҳо ба онҳо</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marL="85725" indent="295275" algn="just">
                        <a:lnSpc>
                          <a:spcPct val="107000"/>
                        </a:lnSpc>
                        <a:spcAft>
                          <a:spcPts val="0"/>
                        </a:spcAft>
                        <a:tabLst>
                          <a:tab pos="85725" algn="l"/>
                        </a:tabLs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5 адад стандартҳои байналмилалии техникӣ бо забони тоҷикӣ ва русӣ омода гардида аз ҷониби Агентии “Тоҷикстандарт” тасдиқ гардид.</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0,228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млн. сом</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100%</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Вазорати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нақлиёт</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823901"/>
                  </a:ext>
                </a:extLst>
              </a:tr>
            </a:tbl>
          </a:graphicData>
        </a:graphic>
      </p:graphicFrame>
    </p:spTree>
    <p:extLst>
      <p:ext uri="{BB962C8B-B14F-4D97-AF65-F5344CB8AC3E}">
        <p14:creationId xmlns:p14="http://schemas.microsoft.com/office/powerpoint/2010/main" val="3473671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Номер слайда 3">
            <a:extLst>
              <a:ext uri="{FF2B5EF4-FFF2-40B4-BE49-F238E27FC236}">
                <a16:creationId xmlns:a16="http://schemas.microsoft.com/office/drawing/2014/main" id="{77C50037-549F-4FD3-A466-DB8582D4FF32}"/>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6</a:t>
            </a:fld>
            <a:endParaRPr lang="ru-RU" b="1" dirty="0">
              <a:solidFill>
                <a:srgbClr val="C00000"/>
              </a:solidFill>
            </a:endParaRPr>
          </a:p>
        </p:txBody>
      </p:sp>
      <p:graphicFrame>
        <p:nvGraphicFramePr>
          <p:cNvPr id="3" name="Таблица 2">
            <a:extLst>
              <a:ext uri="{FF2B5EF4-FFF2-40B4-BE49-F238E27FC236}">
                <a16:creationId xmlns:a16="http://schemas.microsoft.com/office/drawing/2014/main" id="{C19B988C-D030-4BAF-B9D1-C4D9F462E299}"/>
              </a:ext>
            </a:extLst>
          </p:cNvPr>
          <p:cNvGraphicFramePr>
            <a:graphicFrameLocks noGrp="1"/>
          </p:cNvGraphicFramePr>
          <p:nvPr>
            <p:extLst>
              <p:ext uri="{D42A27DB-BD31-4B8C-83A1-F6EECF244321}">
                <p14:modId xmlns:p14="http://schemas.microsoft.com/office/powerpoint/2010/main" val="61740009"/>
              </p:ext>
            </p:extLst>
          </p:nvPr>
        </p:nvGraphicFramePr>
        <p:xfrm>
          <a:off x="552091" y="403142"/>
          <a:ext cx="11153954" cy="5970715"/>
        </p:xfrm>
        <a:graphic>
          <a:graphicData uri="http://schemas.openxmlformats.org/drawingml/2006/table">
            <a:tbl>
              <a:tblPr firstRow="1" firstCol="1" bandRow="1"/>
              <a:tblGrid>
                <a:gridCol w="832698">
                  <a:extLst>
                    <a:ext uri="{9D8B030D-6E8A-4147-A177-3AD203B41FA5}">
                      <a16:colId xmlns:a16="http://schemas.microsoft.com/office/drawing/2014/main" val="463818685"/>
                    </a:ext>
                  </a:extLst>
                </a:gridCol>
                <a:gridCol w="2006099">
                  <a:extLst>
                    <a:ext uri="{9D8B030D-6E8A-4147-A177-3AD203B41FA5}">
                      <a16:colId xmlns:a16="http://schemas.microsoft.com/office/drawing/2014/main" val="3460482770"/>
                    </a:ext>
                  </a:extLst>
                </a:gridCol>
                <a:gridCol w="4096840">
                  <a:extLst>
                    <a:ext uri="{9D8B030D-6E8A-4147-A177-3AD203B41FA5}">
                      <a16:colId xmlns:a16="http://schemas.microsoft.com/office/drawing/2014/main" val="1952218917"/>
                    </a:ext>
                  </a:extLst>
                </a:gridCol>
                <a:gridCol w="1271108">
                  <a:extLst>
                    <a:ext uri="{9D8B030D-6E8A-4147-A177-3AD203B41FA5}">
                      <a16:colId xmlns:a16="http://schemas.microsoft.com/office/drawing/2014/main" val="3391800011"/>
                    </a:ext>
                  </a:extLst>
                </a:gridCol>
                <a:gridCol w="947503">
                  <a:extLst>
                    <a:ext uri="{9D8B030D-6E8A-4147-A177-3AD203B41FA5}">
                      <a16:colId xmlns:a16="http://schemas.microsoft.com/office/drawing/2014/main" val="1533927391"/>
                    </a:ext>
                  </a:extLst>
                </a:gridCol>
                <a:gridCol w="1999706">
                  <a:extLst>
                    <a:ext uri="{9D8B030D-6E8A-4147-A177-3AD203B41FA5}">
                      <a16:colId xmlns:a16="http://schemas.microsoft.com/office/drawing/2014/main" val="1586668040"/>
                    </a:ext>
                  </a:extLst>
                </a:gridCol>
              </a:tblGrid>
              <a:tr h="449853">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a:t>
                      </a:r>
                    </a:p>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Банди барнома</a:t>
                      </a:r>
                      <a:endParaRPr lang="ru-RU" sz="16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Номгӯи чорабиниҳо мувофиқи бандҳои нақшаи амали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Корҳои иҷрошуда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Талабот ба маблағгу-зорӣ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Фоизи иҷроиши чорабинӣ</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Масъулин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26598"/>
                  </a:ext>
                </a:extLst>
              </a:tr>
              <a:tr h="4662849">
                <a:tc>
                  <a:txBody>
                    <a:bodyPr/>
                    <a:lstStyle/>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2</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Тадбирҳо оид ба рушди таъминоти омўзишию иттилоотии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295275" algn="just">
                        <a:lnSpc>
                          <a:spcPct val="107000"/>
                        </a:lnSpc>
                        <a:spcAft>
                          <a:spcPts val="0"/>
                        </a:spcAft>
                        <a:tabLst>
                          <a:tab pos="85725" algn="l"/>
                        </a:tabLst>
                      </a:pPr>
                      <a:r>
                        <a:rPr lang="tg-Cyrl-TJ" sz="1600" i="0" dirty="0">
                          <a:effectLst/>
                          <a:latin typeface="Times New Roman" panose="02020603050405020304" pitchFamily="18" charset="0"/>
                          <a:ea typeface="DengXian" panose="02010600030101010101" pitchFamily="2" charset="-122"/>
                          <a:cs typeface="Times New Roman" panose="02020603050405020304" pitchFamily="18" charset="0"/>
                        </a:rPr>
                        <a:t>Дар давраи ҳисоботӣ аз ҷониби вазорат 17 чорабинии сатҳи гуногун, аз он ҷумла конференсия ва форумҳои байналмилалӣ гузаронида шуд. </a:t>
                      </a:r>
                    </a:p>
                    <a:p>
                      <a:pPr marL="85725" indent="295275" algn="just">
                        <a:lnSpc>
                          <a:spcPct val="107000"/>
                        </a:lnSpc>
                        <a:spcAft>
                          <a:spcPts val="0"/>
                        </a:spcAft>
                        <a:tabLst>
                          <a:tab pos="85725" algn="l"/>
                        </a:tabLst>
                      </a:pPr>
                      <a:r>
                        <a:rPr lang="tg-Cyrl-TJ" sz="1600" i="0" dirty="0">
                          <a:effectLst/>
                          <a:latin typeface="Times New Roman" panose="02020603050405020304" pitchFamily="18" charset="0"/>
                          <a:ea typeface="DengXian" panose="02010600030101010101" pitchFamily="2" charset="-122"/>
                          <a:cs typeface="Times New Roman" panose="02020603050405020304" pitchFamily="18" charset="0"/>
                        </a:rPr>
                        <a:t>Дар доираи иҷрои барнома ва рушди соҳаи логистика 7 созишнома ва ёддоштҳои тафоҳуми байналмилалӣ ба имзо расонида шуд.</a:t>
                      </a:r>
                    </a:p>
                    <a:p>
                      <a:pPr marL="85725" indent="295275" algn="just">
                        <a:lnSpc>
                          <a:spcPct val="107000"/>
                        </a:lnSpc>
                        <a:spcAft>
                          <a:spcPts val="0"/>
                        </a:spcAft>
                        <a:tabLst>
                          <a:tab pos="85725" algn="l"/>
                        </a:tabLst>
                      </a:pPr>
                      <a:r>
                        <a:rPr lang="tg-Cyrl-TJ" sz="1600" i="0" dirty="0">
                          <a:effectLst/>
                          <a:latin typeface="Times New Roman" panose="02020603050405020304" pitchFamily="18" charset="0"/>
                          <a:ea typeface="DengXian" panose="02010600030101010101" pitchFamily="2" charset="-122"/>
                          <a:cs typeface="Times New Roman" panose="02020603050405020304" pitchFamily="18" charset="0"/>
                        </a:rPr>
                        <a:t>Дар доираи Чорабинии канории форуми сиёсии сатҳи баланди Шӯрои иқтисодӣ ва иҷтимоии СММ бо ташаббуси Ҷумҳурии Тоҷикистон Маркази минтақавии дипломатияи нақлиётӣ дар ш.Душанбе пешниҳод ва расман эълон карда шуд.</a:t>
                      </a:r>
                    </a:p>
                    <a:p>
                      <a:pPr marL="85725" indent="295275" algn="just">
                        <a:lnSpc>
                          <a:spcPct val="107000"/>
                        </a:lnSpc>
                        <a:spcAft>
                          <a:spcPts val="0"/>
                        </a:spcAft>
                        <a:tabLst>
                          <a:tab pos="85725" algn="l"/>
                        </a:tabLst>
                      </a:pPr>
                      <a:r>
                        <a:rPr lang="tg-Cyrl-TJ" sz="1600" i="0" dirty="0">
                          <a:effectLst/>
                          <a:latin typeface="Times New Roman" panose="02020603050405020304" pitchFamily="18" charset="0"/>
                          <a:ea typeface="DengXian" panose="02010600030101010101" pitchFamily="2" charset="-122"/>
                          <a:cs typeface="Times New Roman" panose="02020603050405020304" pitchFamily="18" charset="0"/>
                        </a:rPr>
                        <a:t>Дар доираи ҳамкориҳои байналмилалӣ дар давлатҳои Кореяи Ҷанубӣ, Белорусия, Туркия, Федератсияи Россия ва шарикони рушд </a:t>
                      </a:r>
                      <a:r>
                        <a:rPr lang="en-US" sz="1600" i="0" dirty="0">
                          <a:effectLst/>
                          <a:latin typeface="Times New Roman" panose="02020603050405020304" pitchFamily="18" charset="0"/>
                          <a:ea typeface="DengXian" panose="02010600030101010101" pitchFamily="2" charset="-122"/>
                          <a:cs typeface="Times New Roman" panose="02020603050405020304" pitchFamily="18" charset="0"/>
                        </a:rPr>
                        <a:t>CILT, USAID </a:t>
                      </a:r>
                      <a:r>
                        <a:rPr lang="tg-Cyrl-TJ" sz="1600" i="0" dirty="0">
                          <a:effectLst/>
                          <a:latin typeface="Times New Roman" panose="02020603050405020304" pitchFamily="18" charset="0"/>
                          <a:ea typeface="DengXian" panose="02010600030101010101" pitchFamily="2" charset="-122"/>
                          <a:cs typeface="Times New Roman" panose="02020603050405020304" pitchFamily="18" charset="0"/>
                        </a:rPr>
                        <a:t>курсҳои омӯзишӣ ташкил карда шуд.</a:t>
                      </a: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14,3 </a:t>
                      </a: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млн. сом</a:t>
                      </a: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90%</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noProof="0" dirty="0">
                          <a:effectLst/>
                          <a:latin typeface="Times New Roman" panose="02020603050405020304" pitchFamily="18" charset="0"/>
                          <a:ea typeface="DengXian" panose="02010600030101010101" pitchFamily="2" charset="-122"/>
                          <a:cs typeface="Times New Roman" panose="02020603050405020304" pitchFamily="18" charset="0"/>
                        </a:rPr>
                        <a:t>Вазорати нақлиёт, Вазорати рушди иқтисод ва савдо, Шарикони рушд </a:t>
                      </a: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823901"/>
                  </a:ext>
                </a:extLst>
              </a:tr>
            </a:tbl>
          </a:graphicData>
        </a:graphic>
      </p:graphicFrame>
    </p:spTree>
    <p:extLst>
      <p:ext uri="{BB962C8B-B14F-4D97-AF65-F5344CB8AC3E}">
        <p14:creationId xmlns:p14="http://schemas.microsoft.com/office/powerpoint/2010/main" val="67985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Номер слайда 3">
            <a:extLst>
              <a:ext uri="{FF2B5EF4-FFF2-40B4-BE49-F238E27FC236}">
                <a16:creationId xmlns:a16="http://schemas.microsoft.com/office/drawing/2014/main" id="{77C50037-549F-4FD3-A466-DB8582D4FF32}"/>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7</a:t>
            </a:fld>
            <a:endParaRPr lang="ru-RU" b="1" dirty="0">
              <a:solidFill>
                <a:srgbClr val="C00000"/>
              </a:solidFill>
            </a:endParaRPr>
          </a:p>
        </p:txBody>
      </p:sp>
      <p:graphicFrame>
        <p:nvGraphicFramePr>
          <p:cNvPr id="3" name="Таблица 2">
            <a:extLst>
              <a:ext uri="{FF2B5EF4-FFF2-40B4-BE49-F238E27FC236}">
                <a16:creationId xmlns:a16="http://schemas.microsoft.com/office/drawing/2014/main" id="{C19B988C-D030-4BAF-B9D1-C4D9F462E299}"/>
              </a:ext>
            </a:extLst>
          </p:cNvPr>
          <p:cNvGraphicFramePr>
            <a:graphicFrameLocks noGrp="1"/>
          </p:cNvGraphicFramePr>
          <p:nvPr>
            <p:extLst>
              <p:ext uri="{D42A27DB-BD31-4B8C-83A1-F6EECF244321}">
                <p14:modId xmlns:p14="http://schemas.microsoft.com/office/powerpoint/2010/main" val="3512286933"/>
              </p:ext>
            </p:extLst>
          </p:nvPr>
        </p:nvGraphicFramePr>
        <p:xfrm>
          <a:off x="552091" y="653302"/>
          <a:ext cx="11153954" cy="5469286"/>
        </p:xfrm>
        <a:graphic>
          <a:graphicData uri="http://schemas.openxmlformats.org/drawingml/2006/table">
            <a:tbl>
              <a:tblPr firstRow="1" firstCol="1" bandRow="1"/>
              <a:tblGrid>
                <a:gridCol w="832698">
                  <a:extLst>
                    <a:ext uri="{9D8B030D-6E8A-4147-A177-3AD203B41FA5}">
                      <a16:colId xmlns:a16="http://schemas.microsoft.com/office/drawing/2014/main" val="463818685"/>
                    </a:ext>
                  </a:extLst>
                </a:gridCol>
                <a:gridCol w="2006099">
                  <a:extLst>
                    <a:ext uri="{9D8B030D-6E8A-4147-A177-3AD203B41FA5}">
                      <a16:colId xmlns:a16="http://schemas.microsoft.com/office/drawing/2014/main" val="3460482770"/>
                    </a:ext>
                  </a:extLst>
                </a:gridCol>
                <a:gridCol w="4096840">
                  <a:extLst>
                    <a:ext uri="{9D8B030D-6E8A-4147-A177-3AD203B41FA5}">
                      <a16:colId xmlns:a16="http://schemas.microsoft.com/office/drawing/2014/main" val="1952218917"/>
                    </a:ext>
                  </a:extLst>
                </a:gridCol>
                <a:gridCol w="1271108">
                  <a:extLst>
                    <a:ext uri="{9D8B030D-6E8A-4147-A177-3AD203B41FA5}">
                      <a16:colId xmlns:a16="http://schemas.microsoft.com/office/drawing/2014/main" val="3391800011"/>
                    </a:ext>
                  </a:extLst>
                </a:gridCol>
                <a:gridCol w="947503">
                  <a:extLst>
                    <a:ext uri="{9D8B030D-6E8A-4147-A177-3AD203B41FA5}">
                      <a16:colId xmlns:a16="http://schemas.microsoft.com/office/drawing/2014/main" val="1533927391"/>
                    </a:ext>
                  </a:extLst>
                </a:gridCol>
                <a:gridCol w="1999706">
                  <a:extLst>
                    <a:ext uri="{9D8B030D-6E8A-4147-A177-3AD203B41FA5}">
                      <a16:colId xmlns:a16="http://schemas.microsoft.com/office/drawing/2014/main" val="1586668040"/>
                    </a:ext>
                  </a:extLst>
                </a:gridCol>
              </a:tblGrid>
              <a:tr h="981198">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a:t>
                      </a:r>
                    </a:p>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Банди барнома</a:t>
                      </a:r>
                      <a:endParaRPr lang="ru-RU" sz="16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Номгӯи чорабиниҳо мувофиқи бандҳои нақшаи амали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Корҳои иҷрошуда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Талабот ба маблағгу-зорӣ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Фоизи иҷроиши чорабинӣ</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Масъулин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26598"/>
                  </a:ext>
                </a:extLst>
              </a:tr>
              <a:tr h="4438490">
                <a:tc>
                  <a:txBody>
                    <a:bodyPr/>
                    <a:lstStyle/>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3</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Гузаронидани асосноккунии техникию иқтисодии лоиҳаҳои инфрасохтори логистикӣ дар Ҷумҳурии Тоҷикистон</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Дар самти таҳияи лоиҳаҳо ва омодагардонии нақшаҳо вобаста ба марказҳои логистикӣ ҳуҷҷатҳои зерин омода гардидаанд:</a:t>
                      </a: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1)	Асосноккунии пешакии техникӣ-иқтисодии маркази логистикӣ ва савдо дар вилояти Суғди Тоҷикистон, соли 2023, иҷрокунанда – БОР.</a:t>
                      </a: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2)	Нақшаи генералии рушди системаи миллии таъминоти логистикии Тоҷикистон, соли 2024, иҷрокунанда – Эксимбонки Корея, буҷаи лоиҳа 2,88 млн сомонӣ.</a:t>
                      </a: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3)	Консепсия дар бораи рушди марказҳои логистики дар Тоҷикистон, соли 2024, иҷрокунанда – САҲА.</a:t>
                      </a: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Лоиҳаҳои зерин дар рафти иҷро қарор доранд:</a:t>
                      </a: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1)	Таҳияи нақшаи сохтмон ва истифодабарии маркази логистикии Кӯлоб ва лоиҳаи пешакии асосноккунии техникӣ-иқтисодии сохтмони роҳи оҳани пайвастшаванда бо МОИ Кӯлоб, иҷрокунанда – Эксимбонки Корея.</a:t>
                      </a: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21,8 </a:t>
                      </a: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млн. сом</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80%</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Вазорати нақлиёт, Вазорати рушди иқтисод ва савдо, Вазорати кишоварзӣ, Бахши хусусӣ (дар мувофиқа), Шарикони рушд (дар мувофиқа)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823901"/>
                  </a:ext>
                </a:extLst>
              </a:tr>
            </a:tbl>
          </a:graphicData>
        </a:graphic>
      </p:graphicFrame>
    </p:spTree>
    <p:extLst>
      <p:ext uri="{BB962C8B-B14F-4D97-AF65-F5344CB8AC3E}">
        <p14:creationId xmlns:p14="http://schemas.microsoft.com/office/powerpoint/2010/main" val="158282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Номер слайда 3">
            <a:extLst>
              <a:ext uri="{FF2B5EF4-FFF2-40B4-BE49-F238E27FC236}">
                <a16:creationId xmlns:a16="http://schemas.microsoft.com/office/drawing/2014/main" id="{77C50037-549F-4FD3-A466-DB8582D4FF32}"/>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8</a:t>
            </a:fld>
            <a:endParaRPr lang="ru-RU" b="1" dirty="0">
              <a:solidFill>
                <a:srgbClr val="C00000"/>
              </a:solidFill>
            </a:endParaRPr>
          </a:p>
        </p:txBody>
      </p:sp>
      <p:graphicFrame>
        <p:nvGraphicFramePr>
          <p:cNvPr id="3" name="Таблица 2">
            <a:extLst>
              <a:ext uri="{FF2B5EF4-FFF2-40B4-BE49-F238E27FC236}">
                <a16:creationId xmlns:a16="http://schemas.microsoft.com/office/drawing/2014/main" id="{C19B988C-D030-4BAF-B9D1-C4D9F462E299}"/>
              </a:ext>
            </a:extLst>
          </p:cNvPr>
          <p:cNvGraphicFramePr>
            <a:graphicFrameLocks noGrp="1"/>
          </p:cNvGraphicFramePr>
          <p:nvPr>
            <p:extLst>
              <p:ext uri="{D42A27DB-BD31-4B8C-83A1-F6EECF244321}">
                <p14:modId xmlns:p14="http://schemas.microsoft.com/office/powerpoint/2010/main" val="1918113160"/>
              </p:ext>
            </p:extLst>
          </p:nvPr>
        </p:nvGraphicFramePr>
        <p:xfrm>
          <a:off x="552091" y="1101881"/>
          <a:ext cx="11153954" cy="3951855"/>
        </p:xfrm>
        <a:graphic>
          <a:graphicData uri="http://schemas.openxmlformats.org/drawingml/2006/table">
            <a:tbl>
              <a:tblPr firstRow="1" firstCol="1" bandRow="1"/>
              <a:tblGrid>
                <a:gridCol w="832698">
                  <a:extLst>
                    <a:ext uri="{9D8B030D-6E8A-4147-A177-3AD203B41FA5}">
                      <a16:colId xmlns:a16="http://schemas.microsoft.com/office/drawing/2014/main" val="463818685"/>
                    </a:ext>
                  </a:extLst>
                </a:gridCol>
                <a:gridCol w="2006099">
                  <a:extLst>
                    <a:ext uri="{9D8B030D-6E8A-4147-A177-3AD203B41FA5}">
                      <a16:colId xmlns:a16="http://schemas.microsoft.com/office/drawing/2014/main" val="3460482770"/>
                    </a:ext>
                  </a:extLst>
                </a:gridCol>
                <a:gridCol w="4096840">
                  <a:extLst>
                    <a:ext uri="{9D8B030D-6E8A-4147-A177-3AD203B41FA5}">
                      <a16:colId xmlns:a16="http://schemas.microsoft.com/office/drawing/2014/main" val="1952218917"/>
                    </a:ext>
                  </a:extLst>
                </a:gridCol>
                <a:gridCol w="1271108">
                  <a:extLst>
                    <a:ext uri="{9D8B030D-6E8A-4147-A177-3AD203B41FA5}">
                      <a16:colId xmlns:a16="http://schemas.microsoft.com/office/drawing/2014/main" val="3391800011"/>
                    </a:ext>
                  </a:extLst>
                </a:gridCol>
                <a:gridCol w="947503">
                  <a:extLst>
                    <a:ext uri="{9D8B030D-6E8A-4147-A177-3AD203B41FA5}">
                      <a16:colId xmlns:a16="http://schemas.microsoft.com/office/drawing/2014/main" val="1533927391"/>
                    </a:ext>
                  </a:extLst>
                </a:gridCol>
                <a:gridCol w="1999706">
                  <a:extLst>
                    <a:ext uri="{9D8B030D-6E8A-4147-A177-3AD203B41FA5}">
                      <a16:colId xmlns:a16="http://schemas.microsoft.com/office/drawing/2014/main" val="1586668040"/>
                    </a:ext>
                  </a:extLst>
                </a:gridCol>
              </a:tblGrid>
              <a:tr h="1014886">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a:t>
                      </a:r>
                    </a:p>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Банди барнома</a:t>
                      </a:r>
                      <a:endParaRPr lang="ru-RU" sz="16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Номгӯи чорабиниҳо мувофиқи бандҳои нақшаи амали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Корҳои иҷрошуда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Талабот ба маблағгу-зорӣ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Фоизи иҷроиши чорабинӣ</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Масъулин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26598"/>
                  </a:ext>
                </a:extLst>
              </a:tr>
              <a:tr h="2921059">
                <a:tc>
                  <a:txBody>
                    <a:bodyPr/>
                    <a:lstStyle/>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4</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nSpc>
                          <a:spcPct val="107000"/>
                        </a:lnSpc>
                        <a:spcAft>
                          <a:spcPts val="0"/>
                        </a:spcAft>
                      </a:pPr>
                      <a:endParaRPr lang="ru-RU"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6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r>
                        <a:rPr lang="tg-Cyrl-TJ" sz="1600" noProof="0" dirty="0">
                          <a:effectLst/>
                          <a:latin typeface="Times New Roman" panose="02020603050405020304" pitchFamily="18" charset="0"/>
                          <a:ea typeface="DengXian" panose="02010600030101010101" pitchFamily="2" charset="-122"/>
                          <a:cs typeface="Times New Roman" panose="02020603050405020304" pitchFamily="18" charset="0"/>
                        </a:rPr>
                        <a:t>Бунёди марказҳои  логистикӣ дар Ҷумҳурии Тоҷикистон </a:t>
                      </a:r>
                      <a:endParaRPr lang="tg-Cyrl-TJ" sz="1600" noProof="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295275" algn="just">
                        <a:lnSpc>
                          <a:spcPct val="107000"/>
                        </a:lnSpc>
                        <a:spcAft>
                          <a:spcPts val="0"/>
                        </a:spcAft>
                        <a:tabLst>
                          <a:tab pos="85725" algn="l"/>
                        </a:tabLst>
                      </a:pPr>
                      <a:endParaRPr lang="tg-Cyrl-TJ" sz="1400" i="0" dirty="0">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Дар ҳамкорӣ бо Бонки ҷаҳонӣ ҷиҳати бунёди 5 адад Маркази тақсимоти яклухти маҳсулоти кишоварзӣ дар ҷумҳурӣ, аз ҷумла дар ВМКБ, вилояти Суғду Хатлон ва шаҳри Душанбе аз ҳисоби сармояи хориҷии грантӣ қарордод ба имзо расонида шуд. </a:t>
                      </a: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Дар доираи ҳамкориҳои байналмилалӣ байни МОИ “Кулоб” ва ширкати чинӣ созишнома оид ба сохтмони маркази логистикӣ дар ҳудуди Минтақаи Озоди иқтисодии “Кулоб” ба имзо расонида шудааст, ки дар ин самт корҳо идома доранд.</a:t>
                      </a: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343,35 млн. сом</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35%</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Вазорати нақлиёт, Вазорати рушди иқтисод ва савдо, Бахши хусусӣ (дар мувофиқа), Шарикони рушд (дар мувофиқа)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823901"/>
                  </a:ext>
                </a:extLst>
              </a:tr>
            </a:tbl>
          </a:graphicData>
        </a:graphic>
      </p:graphicFrame>
    </p:spTree>
    <p:extLst>
      <p:ext uri="{BB962C8B-B14F-4D97-AF65-F5344CB8AC3E}">
        <p14:creationId xmlns:p14="http://schemas.microsoft.com/office/powerpoint/2010/main" val="379789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Номер слайда 3">
            <a:extLst>
              <a:ext uri="{FF2B5EF4-FFF2-40B4-BE49-F238E27FC236}">
                <a16:creationId xmlns:a16="http://schemas.microsoft.com/office/drawing/2014/main" id="{77C50037-549F-4FD3-A466-DB8582D4FF32}"/>
              </a:ext>
            </a:extLst>
          </p:cNvPr>
          <p:cNvSpPr>
            <a:spLocks noGrp="1"/>
          </p:cNvSpPr>
          <p:nvPr>
            <p:ph type="sldNum" sz="quarter" idx="7"/>
          </p:nvPr>
        </p:nvSpPr>
        <p:spPr>
          <a:xfrm>
            <a:off x="11544953" y="6262520"/>
            <a:ext cx="499983" cy="276999"/>
          </a:xfrm>
        </p:spPr>
        <p:txBody>
          <a:bodyPr/>
          <a:lstStyle/>
          <a:p>
            <a:fld id="{B6F15528-21DE-4FAA-801E-634DDDAF4B2B}" type="slidenum">
              <a:rPr lang="ru-RU" b="1" smtClean="0">
                <a:solidFill>
                  <a:srgbClr val="C00000"/>
                </a:solidFill>
              </a:rPr>
              <a:t>9</a:t>
            </a:fld>
            <a:endParaRPr lang="ru-RU" b="1" dirty="0">
              <a:solidFill>
                <a:srgbClr val="C00000"/>
              </a:solidFill>
            </a:endParaRPr>
          </a:p>
        </p:txBody>
      </p:sp>
      <p:graphicFrame>
        <p:nvGraphicFramePr>
          <p:cNvPr id="3" name="Таблица 2">
            <a:extLst>
              <a:ext uri="{FF2B5EF4-FFF2-40B4-BE49-F238E27FC236}">
                <a16:creationId xmlns:a16="http://schemas.microsoft.com/office/drawing/2014/main" id="{C19B988C-D030-4BAF-B9D1-C4D9F462E299}"/>
              </a:ext>
            </a:extLst>
          </p:cNvPr>
          <p:cNvGraphicFramePr>
            <a:graphicFrameLocks noGrp="1"/>
          </p:cNvGraphicFramePr>
          <p:nvPr>
            <p:extLst>
              <p:ext uri="{D42A27DB-BD31-4B8C-83A1-F6EECF244321}">
                <p14:modId xmlns:p14="http://schemas.microsoft.com/office/powerpoint/2010/main" val="3417987508"/>
              </p:ext>
            </p:extLst>
          </p:nvPr>
        </p:nvGraphicFramePr>
        <p:xfrm>
          <a:off x="552091" y="1231816"/>
          <a:ext cx="11153954" cy="3732902"/>
        </p:xfrm>
        <a:graphic>
          <a:graphicData uri="http://schemas.openxmlformats.org/drawingml/2006/table">
            <a:tbl>
              <a:tblPr firstRow="1" firstCol="1" bandRow="1"/>
              <a:tblGrid>
                <a:gridCol w="832698">
                  <a:extLst>
                    <a:ext uri="{9D8B030D-6E8A-4147-A177-3AD203B41FA5}">
                      <a16:colId xmlns:a16="http://schemas.microsoft.com/office/drawing/2014/main" val="463818685"/>
                    </a:ext>
                  </a:extLst>
                </a:gridCol>
                <a:gridCol w="2006099">
                  <a:extLst>
                    <a:ext uri="{9D8B030D-6E8A-4147-A177-3AD203B41FA5}">
                      <a16:colId xmlns:a16="http://schemas.microsoft.com/office/drawing/2014/main" val="3460482770"/>
                    </a:ext>
                  </a:extLst>
                </a:gridCol>
                <a:gridCol w="4096840">
                  <a:extLst>
                    <a:ext uri="{9D8B030D-6E8A-4147-A177-3AD203B41FA5}">
                      <a16:colId xmlns:a16="http://schemas.microsoft.com/office/drawing/2014/main" val="1952218917"/>
                    </a:ext>
                  </a:extLst>
                </a:gridCol>
                <a:gridCol w="1271108">
                  <a:extLst>
                    <a:ext uri="{9D8B030D-6E8A-4147-A177-3AD203B41FA5}">
                      <a16:colId xmlns:a16="http://schemas.microsoft.com/office/drawing/2014/main" val="3391800011"/>
                    </a:ext>
                  </a:extLst>
                </a:gridCol>
                <a:gridCol w="947503">
                  <a:extLst>
                    <a:ext uri="{9D8B030D-6E8A-4147-A177-3AD203B41FA5}">
                      <a16:colId xmlns:a16="http://schemas.microsoft.com/office/drawing/2014/main" val="1533927391"/>
                    </a:ext>
                  </a:extLst>
                </a:gridCol>
                <a:gridCol w="1999706">
                  <a:extLst>
                    <a:ext uri="{9D8B030D-6E8A-4147-A177-3AD203B41FA5}">
                      <a16:colId xmlns:a16="http://schemas.microsoft.com/office/drawing/2014/main" val="1586668040"/>
                    </a:ext>
                  </a:extLst>
                </a:gridCol>
              </a:tblGrid>
              <a:tr h="914303">
                <a:tc>
                  <a:txBody>
                    <a:bodyPr/>
                    <a:lstStyle/>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 </a:t>
                      </a:r>
                    </a:p>
                    <a:p>
                      <a:pPr algn="just">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Банди барнома</a:t>
                      </a:r>
                      <a:endParaRPr lang="ru-RU" sz="1600" b="1"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Номгӯи чорабиниҳо мувофиқи бандҳои нақшаи амали Барнома</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Корҳои иҷрошуда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Талабот ба маблағгу-зорӣ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600" b="1" dirty="0">
                          <a:effectLst/>
                          <a:latin typeface="Times New Roman" panose="02020603050405020304" pitchFamily="18" charset="0"/>
                          <a:ea typeface="DengXian" panose="02010600030101010101" pitchFamily="2" charset="-122"/>
                          <a:cs typeface="Times New Roman" panose="02020603050405020304" pitchFamily="18" charset="0"/>
                        </a:rPr>
                        <a:t>Фоизи иҷроиши чорабинӣ</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tg-Cyrl-TJ" sz="1600" b="1">
                          <a:effectLst/>
                          <a:latin typeface="Times New Roman" panose="02020603050405020304" pitchFamily="18" charset="0"/>
                          <a:ea typeface="DengXian" panose="02010600030101010101" pitchFamily="2" charset="-122"/>
                          <a:cs typeface="Times New Roman" panose="02020603050405020304" pitchFamily="18" charset="0"/>
                        </a:rPr>
                        <a:t>        Масъулин </a:t>
                      </a:r>
                      <a:endParaRPr lang="ru-RU" sz="160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26598"/>
                  </a:ext>
                </a:extLst>
              </a:tr>
              <a:tr h="2702106">
                <a:tc>
                  <a:txBody>
                    <a:bodyPr/>
                    <a:lstStyle/>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6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600" dirty="0">
                          <a:effectLst/>
                          <a:latin typeface="Times New Roman" panose="02020603050405020304" pitchFamily="18" charset="0"/>
                          <a:ea typeface="DengXian" panose="02010600030101010101" pitchFamily="2" charset="-122"/>
                          <a:cs typeface="Times New Roman" panose="02020603050405020304" pitchFamily="18" charset="0"/>
                        </a:rPr>
                        <a:t>5</a:t>
                      </a:r>
                      <a:endParaRPr lang="ru-RU" sz="1600" dirty="0">
                        <a:effectLst/>
                        <a:latin typeface="Calibri" panose="020F0502020204030204" pitchFamily="34"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endPar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p>
                      <a:pPr marL="85725" indent="0">
                        <a:lnSpc>
                          <a:spcPct val="107000"/>
                        </a:lnSpc>
                        <a:spcAft>
                          <a:spcPts val="0"/>
                        </a:spcAft>
                      </a:pPr>
                      <a:r>
                        <a:rPr lang="tg-Cyrl-TJ"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rPr>
                        <a:t>Азнавсозии терминалҳои наздисарҳадӣ</a:t>
                      </a:r>
                      <a:endParaRPr lang="ru-RU" sz="1400" i="0" dirty="0">
                        <a:solidFill>
                          <a:schemeClr val="tx1"/>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Доираи стратегияи Иттиҳоди Аврупо "Дарвозаҳои ҷаҳонӣ" оид ба лоиҳаҳои инфрасохторӣ дар самти лоиҳаи "Дарвозаҳои ҷаҳонӣ. Долони нақлиётии транскаспий" вобаста ба лоиҳаи маркази логистикӣ-нақлиётӣ дар гузаргоҳи наздисарҳадии “Фатеҳобод” ҳамкорӣ ба роҳ монда шуд.</a:t>
                      </a:r>
                    </a:p>
                    <a:p>
                      <a:pPr marL="85725" indent="295275" algn="just">
                        <a:lnSpc>
                          <a:spcPct val="107000"/>
                        </a:lnSpc>
                        <a:spcAft>
                          <a:spcPts val="0"/>
                        </a:spcAft>
                        <a:tabLst>
                          <a:tab pos="85725" algn="l"/>
                        </a:tabLst>
                      </a:pPr>
                      <a:r>
                        <a:rPr lang="tg-Cyrl-TJ" sz="1400" i="0" dirty="0">
                          <a:effectLst/>
                          <a:latin typeface="Times New Roman" panose="02020603050405020304" pitchFamily="18" charset="0"/>
                          <a:ea typeface="DengXian" panose="02010600030101010101" pitchFamily="2" charset="-122"/>
                          <a:cs typeface="Times New Roman" panose="02020603050405020304" pitchFamily="18" charset="0"/>
                        </a:rPr>
                        <a:t>Вобаста ба иҷрои лоиҳа ҶСП “Тоҷиквнештранс” ҳамчун ширкати маҳаллӣ вобаста ба сохтмон ва азнавсозии терминали наздисарҳадии “Фотеҳобод” интихоб карда шуд.</a:t>
                      </a:r>
                    </a:p>
                  </a:txBody>
                  <a:tcPr marL="25842" marR="25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355,05 млн. сом</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b="1" dirty="0">
                        <a:effectLst/>
                        <a:highlight>
                          <a:srgbClr val="FF0000"/>
                        </a:highligh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b="1" dirty="0">
                        <a:effectLst/>
                        <a:highlight>
                          <a:srgbClr val="FF0000"/>
                        </a:highligh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b="1" dirty="0">
                          <a:effectLst/>
                          <a:latin typeface="Times New Roman" panose="02020603050405020304" pitchFamily="18" charset="0"/>
                          <a:ea typeface="DengXian" panose="02010600030101010101" pitchFamily="2" charset="-122"/>
                          <a:cs typeface="Times New Roman" panose="02020603050405020304" pitchFamily="18" charset="0"/>
                        </a:rPr>
                        <a:t>20%</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 </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p>
                      <a:pPr algn="ctr">
                        <a:lnSpc>
                          <a:spcPct val="107000"/>
                        </a:lnSpc>
                        <a:spcAft>
                          <a:spcPts val="0"/>
                        </a:spcAft>
                      </a:pPr>
                      <a:endParaRPr lang="tg-Cyrl-TJ" sz="1400" dirty="0">
                        <a:effectLst/>
                        <a:latin typeface="Times New Roman" panose="02020603050405020304" pitchFamily="18" charset="0"/>
                        <a:ea typeface="DengXian" panose="02010600030101010101" pitchFamily="2" charset="-122"/>
                        <a:cs typeface="Times New Roman" panose="02020603050405020304" pitchFamily="18" charset="0"/>
                      </a:endParaRPr>
                    </a:p>
                    <a:p>
                      <a:pPr algn="ctr">
                        <a:lnSpc>
                          <a:spcPct val="107000"/>
                        </a:lnSpc>
                        <a:spcAft>
                          <a:spcPts val="0"/>
                        </a:spcAft>
                      </a:pPr>
                      <a:r>
                        <a:rPr lang="tg-Cyrl-TJ" sz="1400" dirty="0">
                          <a:effectLst/>
                          <a:latin typeface="Times New Roman" panose="02020603050405020304" pitchFamily="18" charset="0"/>
                          <a:ea typeface="DengXian" panose="02010600030101010101" pitchFamily="2" charset="-122"/>
                          <a:cs typeface="Times New Roman" panose="02020603050405020304" pitchFamily="18" charset="0"/>
                        </a:rPr>
                        <a:t>Вазорати нақлиёт, Бахши хусусӣ (дар мувофиқа)</a:t>
                      </a:r>
                      <a:endParaRPr lang="ru-RU"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823901"/>
                  </a:ext>
                </a:extLst>
              </a:tr>
            </a:tbl>
          </a:graphicData>
        </a:graphic>
      </p:graphicFrame>
    </p:spTree>
    <p:extLst>
      <p:ext uri="{BB962C8B-B14F-4D97-AF65-F5344CB8AC3E}">
        <p14:creationId xmlns:p14="http://schemas.microsoft.com/office/powerpoint/2010/main" val="29820217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4052</TotalTime>
  <Words>979</Words>
  <Application>Microsoft Office PowerPoint</Application>
  <PresentationFormat>Широкоэкранный</PresentationFormat>
  <Paragraphs>284</Paragraphs>
  <Slides>10</Slides>
  <Notes>10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Calibri</vt:lpstr>
      <vt:lpstr>Calibri Light</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Kamol Kamol</dc:creator>
  <cp:lastModifiedBy>Kamol Kamol</cp:lastModifiedBy>
  <cp:revision>486</cp:revision>
  <cp:lastPrinted>2023-12-06T14:19:11Z</cp:lastPrinted>
  <dcterms:created xsi:type="dcterms:W3CDTF">2023-09-26T06:09:39Z</dcterms:created>
  <dcterms:modified xsi:type="dcterms:W3CDTF">2025-04-17T11:38:45Z</dcterms:modified>
</cp:coreProperties>
</file>