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392" r:id="rId3"/>
    <p:sldId id="397" r:id="rId4"/>
    <p:sldId id="396" r:id="rId5"/>
    <p:sldId id="257" r:id="rId6"/>
    <p:sldId id="260" r:id="rId7"/>
    <p:sldId id="292" r:id="rId8"/>
    <p:sldId id="303" r:id="rId9"/>
    <p:sldId id="304" r:id="rId10"/>
    <p:sldId id="307" r:id="rId11"/>
    <p:sldId id="306" r:id="rId12"/>
    <p:sldId id="394" r:id="rId13"/>
    <p:sldId id="308" r:id="rId14"/>
    <p:sldId id="310" r:id="rId15"/>
    <p:sldId id="305" r:id="rId16"/>
    <p:sldId id="395" r:id="rId17"/>
    <p:sldId id="391" r:id="rId18"/>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EB0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30" autoAdjust="0"/>
    <p:restoredTop sz="96821" autoAdjust="0"/>
  </p:normalViewPr>
  <p:slideViewPr>
    <p:cSldViewPr snapToGrid="0">
      <p:cViewPr varScale="1">
        <p:scale>
          <a:sx n="123" d="100"/>
          <a:sy n="123" d="100"/>
        </p:scale>
        <p:origin x="1110" y="96"/>
      </p:cViewPr>
      <p:guideLst/>
    </p:cSldViewPr>
  </p:slideViewPr>
  <p:notesTextViewPr>
    <p:cViewPr>
      <p:scale>
        <a:sx n="1" d="1"/>
        <a:sy n="1" d="1"/>
      </p:scale>
      <p:origin x="0" y="0"/>
    </p:cViewPr>
  </p:notesTextViewPr>
  <p:notesViewPr>
    <p:cSldViewPr snapToGrid="0">
      <p:cViewPr varScale="1">
        <p:scale>
          <a:sx n="96" d="100"/>
          <a:sy n="96" d="100"/>
        </p:scale>
        <p:origin x="355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B15423-3F61-473C-BDD4-65A3CB0C8CB2}"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ru-RU"/>
        </a:p>
      </dgm:t>
    </dgm:pt>
    <dgm:pt modelId="{9E9452CF-EB34-484F-9A15-AB8519036E05}">
      <dgm:prSet phldrT="[Текст]" custT="1"/>
      <dgm:spPr/>
      <dgm:t>
        <a:bodyPr/>
        <a:lstStyle/>
        <a:p>
          <a:r>
            <a:rPr lang="ru-RU" sz="1400" b="1" dirty="0">
              <a:effectLst>
                <a:outerShdw blurRad="38100" dist="38100" dir="2700000" algn="tl">
                  <a:srgbClr val="000000">
                    <a:alpha val="43137"/>
                  </a:srgbClr>
                </a:outerShdw>
              </a:effectLst>
            </a:rPr>
            <a:t>МАҚСАДИ А: </a:t>
          </a:r>
          <a:br>
            <a:rPr lang="ru-RU" sz="1400" dirty="0"/>
          </a:br>
          <a:r>
            <a:rPr lang="ru-RU" sz="1800" dirty="0" err="1"/>
            <a:t>Ҳифз</a:t>
          </a:r>
          <a:r>
            <a:rPr lang="ru-RU" sz="1800" dirty="0"/>
            <a:t>, </a:t>
          </a:r>
          <a:r>
            <a:rPr lang="ru-RU" sz="1800" dirty="0" err="1"/>
            <a:t>таҳким</a:t>
          </a:r>
          <a:r>
            <a:rPr lang="ru-RU" sz="1800" dirty="0"/>
            <a:t> ё </a:t>
          </a:r>
          <a:r>
            <a:rPr lang="ru-RU" sz="1800" dirty="0" err="1"/>
            <a:t>барқарорсозии</a:t>
          </a:r>
          <a:r>
            <a:rPr lang="ru-RU" sz="1800" dirty="0"/>
            <a:t> </a:t>
          </a:r>
          <a:r>
            <a:rPr lang="ru-RU" sz="1800" dirty="0" err="1"/>
            <a:t>тамоми</a:t>
          </a:r>
          <a:r>
            <a:rPr lang="ru-RU" sz="1800" dirty="0"/>
            <a:t> </a:t>
          </a:r>
          <a:r>
            <a:rPr lang="ru-RU" sz="1800" dirty="0" err="1"/>
            <a:t>экосистемаҳо</a:t>
          </a:r>
          <a:r>
            <a:rPr lang="ru-RU" sz="1800" dirty="0"/>
            <a:t> </a:t>
          </a:r>
          <a:r>
            <a:rPr lang="ru-RU" sz="1800" dirty="0" err="1"/>
            <a:t>бо</a:t>
          </a:r>
          <a:r>
            <a:rPr lang="ru-RU" sz="1800" dirty="0"/>
            <a:t> </a:t>
          </a:r>
          <a:r>
            <a:rPr lang="ru-RU" sz="1800" dirty="0" err="1"/>
            <a:t>афзоиши</a:t>
          </a:r>
          <a:r>
            <a:rPr lang="ru-RU" sz="1800" dirty="0"/>
            <a:t> </a:t>
          </a:r>
          <a:r>
            <a:rPr lang="ru-RU" sz="1800" dirty="0" err="1"/>
            <a:t>назарраси</a:t>
          </a:r>
          <a:r>
            <a:rPr lang="ru-RU" sz="1800" dirty="0"/>
            <a:t> </a:t>
          </a:r>
          <a:r>
            <a:rPr lang="ru-RU" sz="1800" dirty="0" err="1"/>
            <a:t>майдон</a:t>
          </a:r>
          <a:r>
            <a:rPr lang="tg-Cyrl-TJ" sz="1800" dirty="0"/>
            <a:t>и </a:t>
          </a:r>
          <a:r>
            <a:rPr lang="ru-RU" sz="1800" dirty="0"/>
            <a:t>он</a:t>
          </a:r>
          <a:r>
            <a:rPr lang="tg-Cyrl-TJ" sz="1800" dirty="0"/>
            <a:t>ҳо </a:t>
          </a:r>
          <a:r>
            <a:rPr lang="ru-RU" sz="1800" dirty="0"/>
            <a:t>то соли 2050; </a:t>
          </a:r>
          <a:br>
            <a:rPr lang="ru-RU" sz="1800" dirty="0"/>
          </a:br>
          <a:r>
            <a:rPr lang="ru-RU" sz="1800" dirty="0" err="1"/>
            <a:t>Нигоҳ</a:t>
          </a:r>
          <a:r>
            <a:rPr lang="ru-RU" sz="1800" dirty="0"/>
            <a:t> </a:t>
          </a:r>
          <a:r>
            <a:rPr lang="ru-RU" sz="1800" dirty="0" err="1"/>
            <a:t>доштани</a:t>
          </a:r>
          <a:r>
            <a:rPr lang="ru-RU" sz="1800" dirty="0"/>
            <a:t> </a:t>
          </a:r>
          <a:r>
            <a:rPr lang="ru-RU" sz="1800" dirty="0" err="1"/>
            <a:t>намудҳои</a:t>
          </a:r>
          <a:r>
            <a:rPr lang="ru-RU" sz="1800" dirty="0"/>
            <a:t> </a:t>
          </a:r>
          <a:r>
            <a:rPr lang="ru-RU" sz="1800" dirty="0" err="1"/>
            <a:t>маълум</a:t>
          </a:r>
          <a:r>
            <a:rPr lang="ru-RU" sz="1800" dirty="0"/>
            <a:t>, </a:t>
          </a:r>
          <a:r>
            <a:rPr lang="ru-RU" sz="1800" dirty="0" err="1"/>
            <a:t>ки</a:t>
          </a:r>
          <a:r>
            <a:rPr lang="ru-RU" sz="1800" dirty="0"/>
            <a:t> </a:t>
          </a:r>
          <a:r>
            <a:rPr lang="tg-Cyrl-TJ" sz="1800" dirty="0"/>
            <a:t>таҳти хатари нобудшави қарор доранд </a:t>
          </a:r>
          <a:r>
            <a:rPr lang="ru-RU" sz="1800" dirty="0" err="1"/>
            <a:t>ва</a:t>
          </a:r>
          <a:r>
            <a:rPr lang="ru-RU" sz="1800" dirty="0"/>
            <a:t> </a:t>
          </a:r>
          <a:r>
            <a:rPr lang="ru-RU" sz="1800" dirty="0" err="1"/>
            <a:t>нигоҳ</a:t>
          </a:r>
          <a:r>
            <a:rPr lang="ru-RU" sz="1800" dirty="0"/>
            <a:t> </a:t>
          </a:r>
          <a:r>
            <a:rPr lang="ru-RU" sz="1800" dirty="0" err="1"/>
            <a:t>доштани</a:t>
          </a:r>
          <a:r>
            <a:rPr lang="ru-RU" sz="1800" dirty="0"/>
            <a:t> </a:t>
          </a:r>
          <a:r>
            <a:rPr lang="ru-RU" sz="1800" dirty="0" err="1"/>
            <a:t>гуногунии</a:t>
          </a:r>
          <a:r>
            <a:rPr lang="ru-RU" sz="1800" dirty="0"/>
            <a:t> </a:t>
          </a:r>
          <a:r>
            <a:rPr lang="ru-RU" sz="1800" dirty="0" err="1"/>
            <a:t>генетикӣ</a:t>
          </a:r>
          <a:endParaRPr lang="ru-RU" sz="1400" dirty="0"/>
        </a:p>
      </dgm:t>
    </dgm:pt>
    <dgm:pt modelId="{E0A21B0B-53B0-4436-A934-4C585353A7C7}" type="parTrans" cxnId="{C2E8F6C9-4075-4103-81F4-96956301F616}">
      <dgm:prSet/>
      <dgm:spPr/>
      <dgm:t>
        <a:bodyPr/>
        <a:lstStyle/>
        <a:p>
          <a:endParaRPr lang="ru-RU"/>
        </a:p>
      </dgm:t>
    </dgm:pt>
    <dgm:pt modelId="{3BE7AB4E-9B66-4C72-9448-2937620193FC}" type="sibTrans" cxnId="{C2E8F6C9-4075-4103-81F4-96956301F616}">
      <dgm:prSet/>
      <dgm:spPr/>
      <dgm:t>
        <a:bodyPr/>
        <a:lstStyle/>
        <a:p>
          <a:endParaRPr lang="ru-RU"/>
        </a:p>
      </dgm:t>
    </dgm:pt>
    <dgm:pt modelId="{89C45FFB-23D3-432A-B77C-1D275A8914BD}">
      <dgm:prSet phldrT="[Текст]" custT="1"/>
      <dgm:spPr/>
      <dgm:t>
        <a:bodyPr/>
        <a:lstStyle/>
        <a:p>
          <a:pPr>
            <a:buNone/>
          </a:pPr>
          <a:r>
            <a:rPr lang="ru-RU" sz="1500" b="1" dirty="0">
              <a:effectLst>
                <a:outerShdw blurRad="38100" dist="38100" dir="2700000" algn="tl">
                  <a:srgbClr val="000000">
                    <a:alpha val="43137"/>
                  </a:srgbClr>
                </a:outerShdw>
              </a:effectLst>
            </a:rPr>
            <a:t>МАҚСАДИ В: </a:t>
          </a:r>
          <a:br>
            <a:rPr lang="ru-RU" sz="1500" dirty="0"/>
          </a:br>
          <a:r>
            <a:rPr lang="tg-Cyrl-TJ" sz="1800" dirty="0"/>
            <a:t>Истифодаи устувори гуногунии биологӣ ва идоракунии он, эътирофи арзиш, нигоҳдорӣ ва ҳавасмандгардонии саҳми табиат дар ҳаёти инсон, аз ҷумла функсияҳо ва хизматрасонии экосистемаҳо</a:t>
          </a:r>
          <a:endParaRPr lang="ru-RU" altLang="ru-RU" sz="1800" dirty="0">
            <a:latin typeface="+mj-lt"/>
          </a:endParaRPr>
        </a:p>
      </dgm:t>
    </dgm:pt>
    <dgm:pt modelId="{407466C0-28B4-4D07-8212-2931DA859683}" type="parTrans" cxnId="{DAB73EA5-9A2E-473D-AAE2-7B14327EF22E}">
      <dgm:prSet/>
      <dgm:spPr/>
      <dgm:t>
        <a:bodyPr/>
        <a:lstStyle/>
        <a:p>
          <a:endParaRPr lang="ru-RU"/>
        </a:p>
      </dgm:t>
    </dgm:pt>
    <dgm:pt modelId="{DB5E89ED-D036-4B7B-A52B-D872F52B02F1}" type="sibTrans" cxnId="{DAB73EA5-9A2E-473D-AAE2-7B14327EF22E}">
      <dgm:prSet/>
      <dgm:spPr/>
      <dgm:t>
        <a:bodyPr/>
        <a:lstStyle/>
        <a:p>
          <a:endParaRPr lang="ru-RU"/>
        </a:p>
      </dgm:t>
    </dgm:pt>
    <dgm:pt modelId="{B225AC7C-D1F0-4483-832D-B09056825547}">
      <dgm:prSet phldrT="[Текст]" custT="1"/>
      <dgm:spPr/>
      <dgm:t>
        <a:bodyPr/>
        <a:lstStyle/>
        <a:p>
          <a:r>
            <a:rPr lang="ru-RU" sz="1600" b="1" dirty="0">
              <a:effectLst>
                <a:outerShdw blurRad="38100" dist="38100" dir="2700000" algn="tl">
                  <a:srgbClr val="000000">
                    <a:alpha val="43137"/>
                  </a:srgbClr>
                </a:outerShdw>
              </a:effectLst>
            </a:rPr>
            <a:t>МАҚСАДИ С:</a:t>
          </a:r>
          <a:br>
            <a:rPr lang="ru-RU" sz="1600" dirty="0"/>
          </a:br>
          <a:r>
            <a:rPr lang="tg-Cyrl-TJ" sz="1800" dirty="0"/>
            <a:t>Тақсимоти одилона ва баробарҳуқуқи манфиатҳои пулӣ ва ғайринақдӣ аз истифодаи захираҳои генетикӣ, иттилооти рақамӣ дар бораи пайдарҳамии захираҳои генетикӣ ва донишҳои анъанавӣ</a:t>
          </a:r>
          <a:endParaRPr lang="ru-RU" sz="1800" i="0" dirty="0"/>
        </a:p>
      </dgm:t>
    </dgm:pt>
    <dgm:pt modelId="{8DC4A8B3-BD56-4D33-9ECA-607F6849E4A9}" type="parTrans" cxnId="{CB91883C-893B-4DA1-897E-2E8029823958}">
      <dgm:prSet/>
      <dgm:spPr/>
      <dgm:t>
        <a:bodyPr/>
        <a:lstStyle/>
        <a:p>
          <a:endParaRPr lang="ru-RU"/>
        </a:p>
      </dgm:t>
    </dgm:pt>
    <dgm:pt modelId="{51E5E43E-5D88-43CF-A731-0C2F7CD61A76}" type="sibTrans" cxnId="{CB91883C-893B-4DA1-897E-2E8029823958}">
      <dgm:prSet/>
      <dgm:spPr/>
      <dgm:t>
        <a:bodyPr/>
        <a:lstStyle/>
        <a:p>
          <a:endParaRPr lang="ru-RU"/>
        </a:p>
      </dgm:t>
    </dgm:pt>
    <dgm:pt modelId="{26E39E7A-A990-4E05-8C49-61A1577CFEB6}">
      <dgm:prSet custT="1"/>
      <dgm:spPr/>
      <dgm:t>
        <a:bodyPr/>
        <a:lstStyle/>
        <a:p>
          <a:r>
            <a:rPr lang="ru-RU" sz="1600" b="1" dirty="0">
              <a:effectLst>
                <a:outerShdw blurRad="38100" dist="38100" dir="2700000" algn="tl">
                  <a:srgbClr val="000000">
                    <a:alpha val="43137"/>
                  </a:srgbClr>
                </a:outerShdw>
              </a:effectLst>
            </a:rPr>
            <a:t>МАҚСАДИ </a:t>
          </a:r>
          <a:r>
            <a:rPr lang="en-US" sz="1600" b="1" dirty="0">
              <a:effectLst>
                <a:outerShdw blurRad="38100" dist="38100" dir="2700000" algn="tl">
                  <a:srgbClr val="000000">
                    <a:alpha val="43137"/>
                  </a:srgbClr>
                </a:outerShdw>
              </a:effectLst>
            </a:rPr>
            <a:t>D</a:t>
          </a:r>
          <a:r>
            <a:rPr lang="ru-RU" sz="1600" b="1" dirty="0">
              <a:effectLst>
                <a:outerShdw blurRad="38100" dist="38100" dir="2700000" algn="tl">
                  <a:srgbClr val="000000">
                    <a:alpha val="43137"/>
                  </a:srgbClr>
                </a:outerShdw>
              </a:effectLst>
            </a:rPr>
            <a:t>: </a:t>
          </a:r>
          <a:br>
            <a:rPr lang="en-US" sz="1600" dirty="0"/>
          </a:br>
          <a:r>
            <a:rPr lang="tg-Cyrl-TJ" sz="1800" dirty="0"/>
            <a:t>Мавҷудияти воситаҳои амалӣ барои ноил шудан ба ҳама ҳадафҳо ва иҷрои ҳама вазифаҳои барномаи чаҳорчӯба аз ҷумла захираҳои молиявӣ, эҷоди иқтидор, ҳамкории илмӣ-техникӣ, дастрасӣ ба технология ва интиқоли онҳо</a:t>
          </a:r>
          <a:endParaRPr lang="ru-RU" altLang="ru-RU" sz="1800" i="0" dirty="0">
            <a:latin typeface="+mj-lt"/>
          </a:endParaRPr>
        </a:p>
      </dgm:t>
    </dgm:pt>
    <dgm:pt modelId="{9D845F70-1633-46C0-BF52-2A0AAC565715}" type="parTrans" cxnId="{2AE81885-E94F-4883-8148-F35229D0C21A}">
      <dgm:prSet/>
      <dgm:spPr/>
      <dgm:t>
        <a:bodyPr/>
        <a:lstStyle/>
        <a:p>
          <a:endParaRPr lang="ru-RU"/>
        </a:p>
      </dgm:t>
    </dgm:pt>
    <dgm:pt modelId="{2B9CF221-9164-4CB0-A898-8FC9DEB40B83}" type="sibTrans" cxnId="{2AE81885-E94F-4883-8148-F35229D0C21A}">
      <dgm:prSet/>
      <dgm:spPr/>
      <dgm:t>
        <a:bodyPr/>
        <a:lstStyle/>
        <a:p>
          <a:endParaRPr lang="ru-RU"/>
        </a:p>
      </dgm:t>
    </dgm:pt>
    <dgm:pt modelId="{17E6727C-2228-46D4-9DB3-601E65FE6B42}" type="pres">
      <dgm:prSet presAssocID="{3FB15423-3F61-473C-BDD4-65A3CB0C8CB2}" presName="diagram" presStyleCnt="0">
        <dgm:presLayoutVars>
          <dgm:dir/>
          <dgm:resizeHandles val="exact"/>
        </dgm:presLayoutVars>
      </dgm:prSet>
      <dgm:spPr/>
    </dgm:pt>
    <dgm:pt modelId="{064E7450-E03A-4887-9D2A-085EBB4EBF76}" type="pres">
      <dgm:prSet presAssocID="{9E9452CF-EB34-484F-9A15-AB8519036E05}" presName="node" presStyleLbl="node1" presStyleIdx="0" presStyleCnt="4" custScaleX="118813" custLinFactNeighborX="6550">
        <dgm:presLayoutVars>
          <dgm:bulletEnabled val="1"/>
        </dgm:presLayoutVars>
      </dgm:prSet>
      <dgm:spPr/>
    </dgm:pt>
    <dgm:pt modelId="{FFBF8CC0-CDAB-41F1-BEF4-40F1E6EB192F}" type="pres">
      <dgm:prSet presAssocID="{3BE7AB4E-9B66-4C72-9448-2937620193FC}" presName="sibTrans" presStyleCnt="0"/>
      <dgm:spPr/>
    </dgm:pt>
    <dgm:pt modelId="{51AD8CA8-BA7C-4C51-A48A-E7FC6586D4A4}" type="pres">
      <dgm:prSet presAssocID="{89C45FFB-23D3-432A-B77C-1D275A8914BD}" presName="node" presStyleLbl="node1" presStyleIdx="1" presStyleCnt="4" custScaleX="118813">
        <dgm:presLayoutVars>
          <dgm:bulletEnabled val="1"/>
        </dgm:presLayoutVars>
      </dgm:prSet>
      <dgm:spPr/>
    </dgm:pt>
    <dgm:pt modelId="{EA35F212-7D9F-47CE-B8C5-73FC9EF9BCC8}" type="pres">
      <dgm:prSet presAssocID="{DB5E89ED-D036-4B7B-A52B-D872F52B02F1}" presName="sibTrans" presStyleCnt="0"/>
      <dgm:spPr/>
    </dgm:pt>
    <dgm:pt modelId="{3317999D-A98C-4A3B-920E-5D739BCB7DC0}" type="pres">
      <dgm:prSet presAssocID="{B225AC7C-D1F0-4483-832D-B09056825547}" presName="node" presStyleLbl="node1" presStyleIdx="2" presStyleCnt="4" custScaleX="118813" custLinFactNeighborX="6550" custLinFactNeighborY="-8080">
        <dgm:presLayoutVars>
          <dgm:bulletEnabled val="1"/>
        </dgm:presLayoutVars>
      </dgm:prSet>
      <dgm:spPr/>
    </dgm:pt>
    <dgm:pt modelId="{B2979F0D-DB09-48A7-869E-B1861F7A49E7}" type="pres">
      <dgm:prSet presAssocID="{51E5E43E-5D88-43CF-A731-0C2F7CD61A76}" presName="sibTrans" presStyleCnt="0"/>
      <dgm:spPr/>
    </dgm:pt>
    <dgm:pt modelId="{3D2BF1F1-0930-4788-ADD9-1AD052262591}" type="pres">
      <dgm:prSet presAssocID="{26E39E7A-A990-4E05-8C49-61A1577CFEB6}" presName="node" presStyleLbl="node1" presStyleIdx="3" presStyleCnt="4" custScaleX="118813" custLinFactNeighborY="-8080">
        <dgm:presLayoutVars>
          <dgm:bulletEnabled val="1"/>
        </dgm:presLayoutVars>
      </dgm:prSet>
      <dgm:spPr/>
    </dgm:pt>
  </dgm:ptLst>
  <dgm:cxnLst>
    <dgm:cxn modelId="{5D543017-75AD-44C6-AC25-FA7FE23BF2D2}" type="presOf" srcId="{B225AC7C-D1F0-4483-832D-B09056825547}" destId="{3317999D-A98C-4A3B-920E-5D739BCB7DC0}" srcOrd="0" destOrd="0" presId="urn:microsoft.com/office/officeart/2005/8/layout/default"/>
    <dgm:cxn modelId="{874D0A2D-8FE9-407D-8CBC-143787497DDC}" type="presOf" srcId="{9E9452CF-EB34-484F-9A15-AB8519036E05}" destId="{064E7450-E03A-4887-9D2A-085EBB4EBF76}" srcOrd="0" destOrd="0" presId="urn:microsoft.com/office/officeart/2005/8/layout/default"/>
    <dgm:cxn modelId="{0CF05E34-5552-44CB-AC39-F404F8BA590C}" type="presOf" srcId="{89C45FFB-23D3-432A-B77C-1D275A8914BD}" destId="{51AD8CA8-BA7C-4C51-A48A-E7FC6586D4A4}" srcOrd="0" destOrd="0" presId="urn:microsoft.com/office/officeart/2005/8/layout/default"/>
    <dgm:cxn modelId="{CB91883C-893B-4DA1-897E-2E8029823958}" srcId="{3FB15423-3F61-473C-BDD4-65A3CB0C8CB2}" destId="{B225AC7C-D1F0-4483-832D-B09056825547}" srcOrd="2" destOrd="0" parTransId="{8DC4A8B3-BD56-4D33-9ECA-607F6849E4A9}" sibTransId="{51E5E43E-5D88-43CF-A731-0C2F7CD61A76}"/>
    <dgm:cxn modelId="{2AE81885-E94F-4883-8148-F35229D0C21A}" srcId="{3FB15423-3F61-473C-BDD4-65A3CB0C8CB2}" destId="{26E39E7A-A990-4E05-8C49-61A1577CFEB6}" srcOrd="3" destOrd="0" parTransId="{9D845F70-1633-46C0-BF52-2A0AAC565715}" sibTransId="{2B9CF221-9164-4CB0-A898-8FC9DEB40B83}"/>
    <dgm:cxn modelId="{DAB73EA5-9A2E-473D-AAE2-7B14327EF22E}" srcId="{3FB15423-3F61-473C-BDD4-65A3CB0C8CB2}" destId="{89C45FFB-23D3-432A-B77C-1D275A8914BD}" srcOrd="1" destOrd="0" parTransId="{407466C0-28B4-4D07-8212-2931DA859683}" sibTransId="{DB5E89ED-D036-4B7B-A52B-D872F52B02F1}"/>
    <dgm:cxn modelId="{8202C3B6-F63B-4D14-A5ED-FF0E356D6BE1}" type="presOf" srcId="{26E39E7A-A990-4E05-8C49-61A1577CFEB6}" destId="{3D2BF1F1-0930-4788-ADD9-1AD052262591}" srcOrd="0" destOrd="0" presId="urn:microsoft.com/office/officeart/2005/8/layout/default"/>
    <dgm:cxn modelId="{CB83A6C7-713F-473D-92BD-82DCD7AFFEF7}" type="presOf" srcId="{3FB15423-3F61-473C-BDD4-65A3CB0C8CB2}" destId="{17E6727C-2228-46D4-9DB3-601E65FE6B42}" srcOrd="0" destOrd="0" presId="urn:microsoft.com/office/officeart/2005/8/layout/default"/>
    <dgm:cxn modelId="{C2E8F6C9-4075-4103-81F4-96956301F616}" srcId="{3FB15423-3F61-473C-BDD4-65A3CB0C8CB2}" destId="{9E9452CF-EB34-484F-9A15-AB8519036E05}" srcOrd="0" destOrd="0" parTransId="{E0A21B0B-53B0-4436-A934-4C585353A7C7}" sibTransId="{3BE7AB4E-9B66-4C72-9448-2937620193FC}"/>
    <dgm:cxn modelId="{CFD0C82B-F15F-4F2A-9043-BA6F9736A5CB}" type="presParOf" srcId="{17E6727C-2228-46D4-9DB3-601E65FE6B42}" destId="{064E7450-E03A-4887-9D2A-085EBB4EBF76}" srcOrd="0" destOrd="0" presId="urn:microsoft.com/office/officeart/2005/8/layout/default"/>
    <dgm:cxn modelId="{D35E73BF-F927-4E99-930F-AFB35809E7E5}" type="presParOf" srcId="{17E6727C-2228-46D4-9DB3-601E65FE6B42}" destId="{FFBF8CC0-CDAB-41F1-BEF4-40F1E6EB192F}" srcOrd="1" destOrd="0" presId="urn:microsoft.com/office/officeart/2005/8/layout/default"/>
    <dgm:cxn modelId="{280B0C57-13DA-4AFA-A7AC-3DBDB189B229}" type="presParOf" srcId="{17E6727C-2228-46D4-9DB3-601E65FE6B42}" destId="{51AD8CA8-BA7C-4C51-A48A-E7FC6586D4A4}" srcOrd="2" destOrd="0" presId="urn:microsoft.com/office/officeart/2005/8/layout/default"/>
    <dgm:cxn modelId="{D53C479A-183B-4853-B271-26CB88BCDE41}" type="presParOf" srcId="{17E6727C-2228-46D4-9DB3-601E65FE6B42}" destId="{EA35F212-7D9F-47CE-B8C5-73FC9EF9BCC8}" srcOrd="3" destOrd="0" presId="urn:microsoft.com/office/officeart/2005/8/layout/default"/>
    <dgm:cxn modelId="{2711CC92-1662-4077-AF7B-343D2F920041}" type="presParOf" srcId="{17E6727C-2228-46D4-9DB3-601E65FE6B42}" destId="{3317999D-A98C-4A3B-920E-5D739BCB7DC0}" srcOrd="4" destOrd="0" presId="urn:microsoft.com/office/officeart/2005/8/layout/default"/>
    <dgm:cxn modelId="{11300577-5BF9-40FF-A7B5-1802B0F78290}" type="presParOf" srcId="{17E6727C-2228-46D4-9DB3-601E65FE6B42}" destId="{B2979F0D-DB09-48A7-869E-B1861F7A49E7}" srcOrd="5" destOrd="0" presId="urn:microsoft.com/office/officeart/2005/8/layout/default"/>
    <dgm:cxn modelId="{28EA9661-F1A4-4FCE-B55B-83789132927A}" type="presParOf" srcId="{17E6727C-2228-46D4-9DB3-601E65FE6B42}" destId="{3D2BF1F1-0930-4788-ADD9-1AD052262591}"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281DFA-70D5-4068-A065-2CBE9C43463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5CA2521F-64C0-4130-87E3-85340E13A46B}">
      <dgm:prSet phldrT="[Текст]"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100000" t="100000"/>
          </a:path>
          <a:tileRect r="-100000" b="-100000"/>
        </a:gradFill>
      </dgm:spPr>
      <dgm:t>
        <a:bodyPr/>
        <a:lstStyle/>
        <a:p>
          <a:r>
            <a:rPr lang="ru-RU" sz="1800" b="1" dirty="0">
              <a:solidFill>
                <a:schemeClr val="tx1"/>
              </a:solidFill>
              <a:effectLst/>
              <a:latin typeface="+mj-lt"/>
              <a:ea typeface="Calibri" panose="020F0502020204030204" pitchFamily="34" charset="0"/>
              <a:cs typeface="Times New Roman" panose="02020603050405020304" pitchFamily="18" charset="0"/>
            </a:rPr>
            <a:t>1. </a:t>
          </a:r>
          <a:r>
            <a:rPr lang="ru-RU" sz="1800" b="1" dirty="0" err="1">
              <a:solidFill>
                <a:schemeClr val="tx1"/>
              </a:solidFill>
              <a:effectLst/>
              <a:latin typeface="+mj-lt"/>
              <a:ea typeface="Calibri" panose="020F0502020204030204" pitchFamily="34" charset="0"/>
              <a:cs typeface="Times New Roman" panose="02020603050405020304" pitchFamily="18" charset="0"/>
            </a:rPr>
            <a:t>Кам</a:t>
          </a:r>
          <a:r>
            <a:rPr lang="ru-RU" sz="1800" b="1" dirty="0">
              <a:solidFill>
                <a:schemeClr val="tx1"/>
              </a:solidFill>
              <a:effectLst/>
              <a:latin typeface="+mj-lt"/>
              <a:ea typeface="Calibri" panose="020F0502020204030204" pitchFamily="34" charset="0"/>
              <a:cs typeface="Times New Roman" panose="02020603050405020304" pitchFamily="18" charset="0"/>
            </a:rPr>
            <a:t> </a:t>
          </a:r>
          <a:r>
            <a:rPr lang="ru-RU" sz="1800" b="1" dirty="0" err="1">
              <a:solidFill>
                <a:schemeClr val="tx1"/>
              </a:solidFill>
              <a:effectLst/>
              <a:latin typeface="+mj-lt"/>
              <a:ea typeface="Calibri" panose="020F0502020204030204" pitchFamily="34" charset="0"/>
              <a:cs typeface="Times New Roman" panose="02020603050405020304" pitchFamily="18" charset="0"/>
            </a:rPr>
            <a:t>кардани</a:t>
          </a:r>
          <a:r>
            <a:rPr lang="ru-RU" sz="1800" b="1" dirty="0">
              <a:solidFill>
                <a:schemeClr val="tx1"/>
              </a:solidFill>
              <a:effectLst/>
              <a:latin typeface="+mj-lt"/>
              <a:ea typeface="Calibri" panose="020F0502020204030204" pitchFamily="34" charset="0"/>
              <a:cs typeface="Times New Roman" panose="02020603050405020304" pitchFamily="18" charset="0"/>
            </a:rPr>
            <a:t> </a:t>
          </a:r>
          <a:r>
            <a:rPr lang="ru-RU" sz="1800" b="1" dirty="0" err="1">
              <a:solidFill>
                <a:schemeClr val="tx1"/>
              </a:solidFill>
              <a:effectLst/>
              <a:latin typeface="+mj-lt"/>
              <a:ea typeface="Calibri" panose="020F0502020204030204" pitchFamily="34" charset="0"/>
              <a:cs typeface="Times New Roman" panose="02020603050405020304" pitchFamily="18" charset="0"/>
            </a:rPr>
            <a:t>таҳдидҳо</a:t>
          </a:r>
          <a:r>
            <a:rPr lang="ru-RU" sz="1800" b="1" dirty="0">
              <a:solidFill>
                <a:schemeClr val="tx1"/>
              </a:solidFill>
              <a:effectLst/>
              <a:latin typeface="+mj-lt"/>
              <a:ea typeface="Calibri" panose="020F0502020204030204" pitchFamily="34" charset="0"/>
              <a:cs typeface="Times New Roman" panose="02020603050405020304" pitchFamily="18" charset="0"/>
            </a:rPr>
            <a:t> ба </a:t>
          </a:r>
          <a:r>
            <a:rPr lang="ru-RU" sz="1800" b="1" dirty="0" err="1">
              <a:solidFill>
                <a:schemeClr val="tx1"/>
              </a:solidFill>
              <a:effectLst/>
              <a:latin typeface="+mj-lt"/>
              <a:ea typeface="Calibri" panose="020F0502020204030204" pitchFamily="34" charset="0"/>
              <a:cs typeface="Times New Roman" panose="02020603050405020304" pitchFamily="18" charset="0"/>
            </a:rPr>
            <a:t>гуногунии</a:t>
          </a:r>
          <a:r>
            <a:rPr lang="ru-RU" sz="1800" b="1" dirty="0">
              <a:solidFill>
                <a:schemeClr val="tx1"/>
              </a:solidFill>
              <a:effectLst/>
              <a:latin typeface="+mj-lt"/>
              <a:ea typeface="Calibri" panose="020F0502020204030204" pitchFamily="34" charset="0"/>
              <a:cs typeface="Times New Roman" panose="02020603050405020304" pitchFamily="18" charset="0"/>
            </a:rPr>
            <a:t> </a:t>
          </a:r>
          <a:r>
            <a:rPr lang="ru-RU" sz="1800" b="1" dirty="0" err="1">
              <a:solidFill>
                <a:schemeClr val="tx1"/>
              </a:solidFill>
              <a:effectLst/>
              <a:latin typeface="+mj-lt"/>
              <a:ea typeface="Calibri" panose="020F0502020204030204" pitchFamily="34" charset="0"/>
              <a:cs typeface="Times New Roman" panose="02020603050405020304" pitchFamily="18" charset="0"/>
            </a:rPr>
            <a:t>биологӣ</a:t>
          </a:r>
          <a:r>
            <a:rPr lang="ru-RU" sz="1800" b="1" dirty="0">
              <a:solidFill>
                <a:schemeClr val="tx1"/>
              </a:solidFill>
              <a:effectLst/>
              <a:latin typeface="+mj-lt"/>
              <a:ea typeface="Calibri" panose="020F0502020204030204" pitchFamily="34" charset="0"/>
              <a:cs typeface="Times New Roman" panose="02020603050405020304" pitchFamily="18" charset="0"/>
            </a:rPr>
            <a:t> </a:t>
          </a:r>
          <a:endParaRPr lang="ru-RU" sz="1800" b="1" dirty="0">
            <a:solidFill>
              <a:schemeClr val="tx1"/>
            </a:solidFill>
            <a:latin typeface="+mj-lt"/>
          </a:endParaRPr>
        </a:p>
      </dgm:t>
    </dgm:pt>
    <dgm:pt modelId="{922335B9-837B-44F2-8B60-F0D0CFDB31A7}" type="parTrans" cxnId="{CDE49323-1109-4C5D-8EF8-5A3B10F18409}">
      <dgm:prSet/>
      <dgm:spPr/>
      <dgm:t>
        <a:bodyPr/>
        <a:lstStyle/>
        <a:p>
          <a:endParaRPr lang="ru-RU" sz="1800">
            <a:latin typeface="+mj-lt"/>
          </a:endParaRPr>
        </a:p>
      </dgm:t>
    </dgm:pt>
    <dgm:pt modelId="{8B568073-A97D-4444-9850-F510524AB223}" type="sibTrans" cxnId="{CDE49323-1109-4C5D-8EF8-5A3B10F18409}">
      <dgm:prSet/>
      <dgm:spPr/>
      <dgm:t>
        <a:bodyPr/>
        <a:lstStyle/>
        <a:p>
          <a:endParaRPr lang="ru-RU" sz="1800">
            <a:latin typeface="+mj-lt"/>
          </a:endParaRPr>
        </a:p>
      </dgm:t>
    </dgm:pt>
    <dgm:pt modelId="{79E34487-CDBE-47EE-883F-09F1E1DFC6A1}">
      <dgm:prSet phldrT="[Текст]" custT="1"/>
      <dgm:spPr/>
      <dgm:t>
        <a:bodyPr/>
        <a:lstStyle/>
        <a:p>
          <a:r>
            <a:rPr lang="tg-Cyrl-TJ" sz="1800" dirty="0">
              <a:solidFill>
                <a:srgbClr val="008000"/>
              </a:solidFill>
              <a:effectLst>
                <a:outerShdw blurRad="38100" dist="38100" dir="2700000" algn="tl">
                  <a:srgbClr val="000000">
                    <a:alpha val="43137"/>
                  </a:srgbClr>
                </a:outerShdw>
              </a:effectLst>
              <a:latin typeface="+mj-lt"/>
            </a:rPr>
            <a:t>Вазифаҳои 1 - 8</a:t>
          </a:r>
          <a:endParaRPr lang="ru-RU" sz="1800" dirty="0">
            <a:solidFill>
              <a:srgbClr val="008000"/>
            </a:solidFill>
            <a:effectLst>
              <a:outerShdw blurRad="38100" dist="38100" dir="2700000" algn="tl">
                <a:srgbClr val="000000">
                  <a:alpha val="43137"/>
                </a:srgbClr>
              </a:outerShdw>
            </a:effectLst>
            <a:latin typeface="+mj-lt"/>
          </a:endParaRPr>
        </a:p>
      </dgm:t>
    </dgm:pt>
    <dgm:pt modelId="{F959FC28-A9AF-41FF-B9C5-646299793C71}" type="parTrans" cxnId="{D7E31055-38D1-4301-A298-80A273A2D811}">
      <dgm:prSet/>
      <dgm:spPr/>
      <dgm:t>
        <a:bodyPr/>
        <a:lstStyle/>
        <a:p>
          <a:endParaRPr lang="ru-RU" sz="1800">
            <a:latin typeface="+mj-lt"/>
          </a:endParaRPr>
        </a:p>
      </dgm:t>
    </dgm:pt>
    <dgm:pt modelId="{87F08581-4E88-4D6C-A9F2-F6A2B278BF37}" type="sibTrans" cxnId="{D7E31055-38D1-4301-A298-80A273A2D811}">
      <dgm:prSet/>
      <dgm:spPr/>
      <dgm:t>
        <a:bodyPr/>
        <a:lstStyle/>
        <a:p>
          <a:endParaRPr lang="ru-RU" sz="1800">
            <a:latin typeface="+mj-lt"/>
          </a:endParaRPr>
        </a:p>
      </dgm:t>
    </dgm:pt>
    <dgm:pt modelId="{4419336F-44AC-4C47-8BFA-FEDE43D913E8}">
      <dgm:prSet phldrT="[Текст]" custT="1"/>
      <dgm:spPr>
        <a:gradFill rotWithShape="0">
          <a:gsLst>
            <a:gs pos="0">
              <a:schemeClr val="accent5">
                <a:lumMod val="0"/>
                <a:lumOff val="100000"/>
              </a:schemeClr>
            </a:gs>
            <a:gs pos="35000">
              <a:schemeClr val="accent5">
                <a:lumMod val="0"/>
                <a:lumOff val="100000"/>
              </a:schemeClr>
            </a:gs>
            <a:gs pos="100000">
              <a:schemeClr val="accent4">
                <a:lumMod val="60000"/>
                <a:lumOff val="40000"/>
              </a:schemeClr>
            </a:gs>
          </a:gsLst>
          <a:path path="circle">
            <a:fillToRect l="100000" t="100000"/>
          </a:path>
        </a:gradFill>
      </dgm:spPr>
      <dgm:t>
        <a:bodyPr/>
        <a:lstStyle/>
        <a:p>
          <a:r>
            <a:rPr lang="ru-RU" sz="1800" b="1" dirty="0">
              <a:solidFill>
                <a:schemeClr val="tx1"/>
              </a:solidFill>
              <a:latin typeface="+mj-lt"/>
            </a:rPr>
            <a:t>2. </a:t>
          </a:r>
          <a:r>
            <a:rPr lang="ru-RU" sz="1800" b="1" dirty="0" err="1">
              <a:solidFill>
                <a:schemeClr val="tx1"/>
              </a:solidFill>
              <a:latin typeface="+mj-lt"/>
            </a:rPr>
            <a:t>Қонеъ</a:t>
          </a:r>
          <a:r>
            <a:rPr lang="ru-RU" sz="1800" b="1" dirty="0">
              <a:solidFill>
                <a:schemeClr val="tx1"/>
              </a:solidFill>
              <a:latin typeface="+mj-lt"/>
            </a:rPr>
            <a:t> </a:t>
          </a:r>
          <a:r>
            <a:rPr lang="ru-RU" sz="1800" b="1" dirty="0" err="1">
              <a:solidFill>
                <a:schemeClr val="tx1"/>
              </a:solidFill>
              <a:latin typeface="+mj-lt"/>
            </a:rPr>
            <a:t>кардани</a:t>
          </a:r>
          <a:r>
            <a:rPr lang="ru-RU" sz="1800" b="1" dirty="0">
              <a:solidFill>
                <a:schemeClr val="tx1"/>
              </a:solidFill>
              <a:latin typeface="+mj-lt"/>
            </a:rPr>
            <a:t> </a:t>
          </a:r>
          <a:r>
            <a:rPr lang="ru-RU" sz="1800" b="1" dirty="0" err="1">
              <a:solidFill>
                <a:schemeClr val="tx1"/>
              </a:solidFill>
              <a:latin typeface="+mj-lt"/>
            </a:rPr>
            <a:t>ниезҳои</a:t>
          </a:r>
          <a:r>
            <a:rPr lang="ru-RU" sz="1800" b="1" dirty="0">
              <a:solidFill>
                <a:schemeClr val="tx1"/>
              </a:solidFill>
              <a:latin typeface="+mj-lt"/>
            </a:rPr>
            <a:t> </a:t>
          </a:r>
          <a:r>
            <a:rPr lang="ru-RU" sz="1800" b="1" dirty="0" err="1">
              <a:solidFill>
                <a:schemeClr val="tx1"/>
              </a:solidFill>
              <a:latin typeface="+mj-lt"/>
            </a:rPr>
            <a:t>одамон</a:t>
          </a:r>
          <a:r>
            <a:rPr lang="ru-RU" sz="1800" b="1" dirty="0">
              <a:solidFill>
                <a:schemeClr val="tx1"/>
              </a:solidFill>
              <a:latin typeface="+mj-lt"/>
            </a:rPr>
            <a:t> </a:t>
          </a:r>
          <a:r>
            <a:rPr lang="ru-RU" sz="1800" b="1" dirty="0" err="1">
              <a:solidFill>
                <a:schemeClr val="tx1"/>
              </a:solidFill>
              <a:latin typeface="+mj-lt"/>
            </a:rPr>
            <a:t>тавассути</a:t>
          </a:r>
          <a:r>
            <a:rPr lang="ru-RU" sz="1800" b="1" dirty="0">
              <a:solidFill>
                <a:schemeClr val="tx1"/>
              </a:solidFill>
              <a:latin typeface="+mj-lt"/>
            </a:rPr>
            <a:t> </a:t>
          </a:r>
          <a:r>
            <a:rPr lang="ru-RU" sz="1800" b="1" dirty="0" err="1">
              <a:solidFill>
                <a:schemeClr val="tx1"/>
              </a:solidFill>
              <a:latin typeface="+mj-lt"/>
            </a:rPr>
            <a:t>истифодаи</a:t>
          </a:r>
          <a:r>
            <a:rPr lang="ru-RU" sz="1800" b="1" dirty="0">
              <a:solidFill>
                <a:schemeClr val="tx1"/>
              </a:solidFill>
              <a:latin typeface="+mj-lt"/>
            </a:rPr>
            <a:t> </a:t>
          </a:r>
          <a:r>
            <a:rPr lang="ru-RU" sz="1800" b="1" dirty="0" err="1">
              <a:solidFill>
                <a:schemeClr val="tx1"/>
              </a:solidFill>
              <a:latin typeface="+mj-lt"/>
            </a:rPr>
            <a:t>устувори</a:t>
          </a:r>
          <a:r>
            <a:rPr lang="ru-RU" sz="1800" b="1" dirty="0">
              <a:solidFill>
                <a:schemeClr val="tx1"/>
              </a:solidFill>
              <a:latin typeface="+mj-lt"/>
            </a:rPr>
            <a:t> </a:t>
          </a:r>
          <a:br>
            <a:rPr lang="ru-RU" sz="1800" b="1" dirty="0">
              <a:solidFill>
                <a:schemeClr val="tx1"/>
              </a:solidFill>
              <a:latin typeface="+mj-lt"/>
            </a:rPr>
          </a:br>
          <a:r>
            <a:rPr lang="ru-RU" sz="1800" b="1" dirty="0" err="1">
              <a:solidFill>
                <a:schemeClr val="tx1"/>
              </a:solidFill>
              <a:latin typeface="+mj-lt"/>
            </a:rPr>
            <a:t>гуногунии</a:t>
          </a:r>
          <a:r>
            <a:rPr lang="ru-RU" sz="1800" b="1" dirty="0">
              <a:solidFill>
                <a:schemeClr val="tx1"/>
              </a:solidFill>
              <a:latin typeface="+mj-lt"/>
            </a:rPr>
            <a:t> </a:t>
          </a:r>
          <a:r>
            <a:rPr lang="ru-RU" sz="1800" b="1" dirty="0" err="1">
              <a:solidFill>
                <a:schemeClr val="tx1"/>
              </a:solidFill>
              <a:latin typeface="+mj-lt"/>
            </a:rPr>
            <a:t>биологӣ</a:t>
          </a:r>
          <a:r>
            <a:rPr lang="ru-RU" sz="1800" b="1" dirty="0">
              <a:solidFill>
                <a:schemeClr val="tx1"/>
              </a:solidFill>
              <a:latin typeface="+mj-lt"/>
            </a:rPr>
            <a:t> </a:t>
          </a:r>
          <a:r>
            <a:rPr lang="ru-RU" sz="1800" b="1" dirty="0" err="1">
              <a:solidFill>
                <a:schemeClr val="tx1"/>
              </a:solidFill>
              <a:latin typeface="+mj-lt"/>
            </a:rPr>
            <a:t>ва</a:t>
          </a:r>
          <a:r>
            <a:rPr lang="ru-RU" sz="1800" b="1" dirty="0">
              <a:solidFill>
                <a:schemeClr val="tx1"/>
              </a:solidFill>
              <a:latin typeface="+mj-lt"/>
            </a:rPr>
            <a:t> </a:t>
          </a:r>
          <a:r>
            <a:rPr lang="ru-RU" sz="1800" b="1" dirty="0" err="1">
              <a:solidFill>
                <a:schemeClr val="tx1"/>
              </a:solidFill>
              <a:latin typeface="+mj-lt"/>
            </a:rPr>
            <a:t>манфиатҳои</a:t>
          </a:r>
          <a:r>
            <a:rPr lang="ru-RU" sz="1800" b="1" dirty="0">
              <a:solidFill>
                <a:schemeClr val="tx1"/>
              </a:solidFill>
              <a:latin typeface="+mj-lt"/>
            </a:rPr>
            <a:t> </a:t>
          </a:r>
          <a:r>
            <a:rPr lang="ru-RU" sz="1800" b="1" dirty="0" err="1">
              <a:solidFill>
                <a:schemeClr val="tx1"/>
              </a:solidFill>
              <a:latin typeface="+mj-lt"/>
            </a:rPr>
            <a:t>муштарак</a:t>
          </a:r>
          <a:endParaRPr lang="ru-RU" sz="1800" b="1" dirty="0">
            <a:solidFill>
              <a:schemeClr val="tx1"/>
            </a:solidFill>
            <a:latin typeface="+mj-lt"/>
          </a:endParaRPr>
        </a:p>
      </dgm:t>
    </dgm:pt>
    <dgm:pt modelId="{B196DC26-56E1-461C-987B-86DE056088E3}" type="parTrans" cxnId="{CC79FC79-7D62-49DF-966B-D229758F7133}">
      <dgm:prSet/>
      <dgm:spPr/>
      <dgm:t>
        <a:bodyPr/>
        <a:lstStyle/>
        <a:p>
          <a:endParaRPr lang="ru-RU" sz="1800">
            <a:latin typeface="+mj-lt"/>
          </a:endParaRPr>
        </a:p>
      </dgm:t>
    </dgm:pt>
    <dgm:pt modelId="{56F09D4F-28BF-437F-8D4D-21E542C62165}" type="sibTrans" cxnId="{CC79FC79-7D62-49DF-966B-D229758F7133}">
      <dgm:prSet/>
      <dgm:spPr/>
      <dgm:t>
        <a:bodyPr/>
        <a:lstStyle/>
        <a:p>
          <a:endParaRPr lang="ru-RU" sz="1800">
            <a:latin typeface="+mj-lt"/>
          </a:endParaRPr>
        </a:p>
      </dgm:t>
    </dgm:pt>
    <dgm:pt modelId="{557888C3-128E-4D11-828D-13875A547B44}">
      <dgm:prSet phldrT="[Текст]" custT="1"/>
      <dgm:spPr/>
      <dgm:t>
        <a:bodyPr/>
        <a:lstStyle/>
        <a:p>
          <a:r>
            <a:rPr lang="tg-Cyrl-TJ" sz="1800" dirty="0">
              <a:solidFill>
                <a:srgbClr val="008000"/>
              </a:solidFill>
              <a:effectLst>
                <a:outerShdw blurRad="38100" dist="38100" dir="2700000" algn="tl">
                  <a:srgbClr val="000000">
                    <a:alpha val="43137"/>
                  </a:srgbClr>
                </a:outerShdw>
              </a:effectLst>
              <a:latin typeface="+mj-lt"/>
            </a:rPr>
            <a:t>Вазифаҳои 9 - 13 </a:t>
          </a:r>
          <a:endParaRPr lang="ru-RU" sz="1800" dirty="0">
            <a:solidFill>
              <a:srgbClr val="008000"/>
            </a:solidFill>
            <a:effectLst>
              <a:outerShdw blurRad="38100" dist="38100" dir="2700000" algn="tl">
                <a:srgbClr val="000000">
                  <a:alpha val="43137"/>
                </a:srgbClr>
              </a:outerShdw>
            </a:effectLst>
            <a:latin typeface="+mj-lt"/>
          </a:endParaRPr>
        </a:p>
      </dgm:t>
    </dgm:pt>
    <dgm:pt modelId="{1EA8D28D-175A-4D00-9A35-327CEB3ADFA0}" type="parTrans" cxnId="{020AB6AA-59EA-4663-8FF1-271E5EF5AF1D}">
      <dgm:prSet/>
      <dgm:spPr/>
      <dgm:t>
        <a:bodyPr/>
        <a:lstStyle/>
        <a:p>
          <a:endParaRPr lang="ru-RU" sz="1800">
            <a:latin typeface="+mj-lt"/>
          </a:endParaRPr>
        </a:p>
      </dgm:t>
    </dgm:pt>
    <dgm:pt modelId="{4F67398D-CB21-4E66-B6CE-0717DAF5FE32}" type="sibTrans" cxnId="{020AB6AA-59EA-4663-8FF1-271E5EF5AF1D}">
      <dgm:prSet/>
      <dgm:spPr/>
      <dgm:t>
        <a:bodyPr/>
        <a:lstStyle/>
        <a:p>
          <a:endParaRPr lang="ru-RU" sz="1800">
            <a:latin typeface="+mj-lt"/>
          </a:endParaRPr>
        </a:p>
      </dgm:t>
    </dgm:pt>
    <dgm:pt modelId="{E46302B1-A029-4879-A38A-8B0D9D319AE1}">
      <dgm:prSet phldrT="[Текст]" custT="1"/>
      <dgm:spPr>
        <a:gradFill rotWithShape="0">
          <a:gsLst>
            <a:gs pos="0">
              <a:schemeClr val="accent5">
                <a:lumMod val="0"/>
                <a:lumOff val="100000"/>
              </a:schemeClr>
            </a:gs>
            <a:gs pos="35000">
              <a:schemeClr val="accent5">
                <a:lumMod val="0"/>
                <a:lumOff val="100000"/>
              </a:schemeClr>
            </a:gs>
            <a:gs pos="100000">
              <a:schemeClr val="accent6">
                <a:lumMod val="60000"/>
                <a:lumOff val="40000"/>
              </a:schemeClr>
            </a:gs>
          </a:gsLst>
          <a:path path="circle">
            <a:fillToRect l="100000" t="100000"/>
          </a:path>
        </a:gradFill>
      </dgm:spPr>
      <dgm:t>
        <a:bodyPr/>
        <a:lstStyle/>
        <a:p>
          <a:r>
            <a:rPr lang="tg-Cyrl-TJ" sz="1800" b="1" dirty="0">
              <a:solidFill>
                <a:schemeClr val="tx1"/>
              </a:solidFill>
              <a:latin typeface="+mj-lt"/>
            </a:rPr>
            <a:t>3. Воситаҳо ва роҳҳои ҳалли раванди татбиқ ва </a:t>
          </a:r>
          <a:br>
            <a:rPr lang="tg-Cyrl-TJ" sz="1800" b="1" dirty="0">
              <a:solidFill>
                <a:schemeClr val="tx1"/>
              </a:solidFill>
              <a:latin typeface="+mj-lt"/>
            </a:rPr>
          </a:br>
          <a:r>
            <a:rPr lang="tg-Cyrl-TJ" sz="1800" b="1" dirty="0">
              <a:solidFill>
                <a:schemeClr val="tx1"/>
              </a:solidFill>
              <a:latin typeface="+mj-lt"/>
            </a:rPr>
            <a:t>баҳисобгирии масъалаҳои гуногунии биологӣ</a:t>
          </a:r>
          <a:endParaRPr lang="ru-RU" sz="1800" b="1" dirty="0">
            <a:solidFill>
              <a:schemeClr val="tx1"/>
            </a:solidFill>
            <a:latin typeface="+mj-lt"/>
          </a:endParaRPr>
        </a:p>
      </dgm:t>
    </dgm:pt>
    <dgm:pt modelId="{6BB3375F-457F-439A-9F80-26CA27BDFE4D}" type="parTrans" cxnId="{B1F3C224-4ED6-401B-8945-7AC17CC2E111}">
      <dgm:prSet/>
      <dgm:spPr/>
      <dgm:t>
        <a:bodyPr/>
        <a:lstStyle/>
        <a:p>
          <a:endParaRPr lang="ru-RU" sz="1800">
            <a:latin typeface="+mj-lt"/>
          </a:endParaRPr>
        </a:p>
      </dgm:t>
    </dgm:pt>
    <dgm:pt modelId="{39A5D800-2ECD-4DE4-9186-6B3E325C45CF}" type="sibTrans" cxnId="{B1F3C224-4ED6-401B-8945-7AC17CC2E111}">
      <dgm:prSet/>
      <dgm:spPr/>
      <dgm:t>
        <a:bodyPr/>
        <a:lstStyle/>
        <a:p>
          <a:endParaRPr lang="ru-RU" sz="1800">
            <a:latin typeface="+mj-lt"/>
          </a:endParaRPr>
        </a:p>
      </dgm:t>
    </dgm:pt>
    <dgm:pt modelId="{059D3205-D3A6-433A-9D7B-E9BD12C82492}">
      <dgm:prSet phldrT="[Текст]" custT="1"/>
      <dgm:spPr/>
      <dgm:t>
        <a:bodyPr/>
        <a:lstStyle/>
        <a:p>
          <a:r>
            <a:rPr lang="tg-Cyrl-TJ" sz="1800" dirty="0">
              <a:solidFill>
                <a:srgbClr val="008000"/>
              </a:solidFill>
              <a:effectLst>
                <a:outerShdw blurRad="38100" dist="38100" dir="2700000" algn="tl">
                  <a:srgbClr val="000000">
                    <a:alpha val="43137"/>
                  </a:srgbClr>
                </a:outerShdw>
              </a:effectLst>
              <a:latin typeface="+mj-lt"/>
            </a:rPr>
            <a:t>Вазифаҳои 14 - 23</a:t>
          </a:r>
          <a:endParaRPr lang="ru-RU" sz="1800" dirty="0">
            <a:solidFill>
              <a:srgbClr val="008000"/>
            </a:solidFill>
            <a:effectLst>
              <a:outerShdw blurRad="38100" dist="38100" dir="2700000" algn="tl">
                <a:srgbClr val="000000">
                  <a:alpha val="43137"/>
                </a:srgbClr>
              </a:outerShdw>
            </a:effectLst>
            <a:latin typeface="+mj-lt"/>
          </a:endParaRPr>
        </a:p>
      </dgm:t>
    </dgm:pt>
    <dgm:pt modelId="{10683F15-13A2-4EEE-B76F-606090E18D36}" type="parTrans" cxnId="{70161AD0-CAC4-4E39-BBE8-6612D6B7A22C}">
      <dgm:prSet/>
      <dgm:spPr/>
      <dgm:t>
        <a:bodyPr/>
        <a:lstStyle/>
        <a:p>
          <a:endParaRPr lang="ru-RU" sz="1800">
            <a:latin typeface="+mj-lt"/>
          </a:endParaRPr>
        </a:p>
      </dgm:t>
    </dgm:pt>
    <dgm:pt modelId="{C2CA50EC-1F41-480C-9196-4601012366ED}" type="sibTrans" cxnId="{70161AD0-CAC4-4E39-BBE8-6612D6B7A22C}">
      <dgm:prSet/>
      <dgm:spPr/>
      <dgm:t>
        <a:bodyPr/>
        <a:lstStyle/>
        <a:p>
          <a:endParaRPr lang="ru-RU" sz="1800">
            <a:latin typeface="+mj-lt"/>
          </a:endParaRPr>
        </a:p>
      </dgm:t>
    </dgm:pt>
    <dgm:pt modelId="{AD5422BD-89A6-439B-BC6B-519BC3771B77}" type="pres">
      <dgm:prSet presAssocID="{FA281DFA-70D5-4068-A065-2CBE9C434636}" presName="linear" presStyleCnt="0">
        <dgm:presLayoutVars>
          <dgm:animLvl val="lvl"/>
          <dgm:resizeHandles val="exact"/>
        </dgm:presLayoutVars>
      </dgm:prSet>
      <dgm:spPr/>
    </dgm:pt>
    <dgm:pt modelId="{80A0FF5D-818D-4907-8313-F55C99B31881}" type="pres">
      <dgm:prSet presAssocID="{5CA2521F-64C0-4130-87E3-85340E13A46B}" presName="parentText" presStyleLbl="node1" presStyleIdx="0" presStyleCnt="3" custScaleY="94399">
        <dgm:presLayoutVars>
          <dgm:chMax val="0"/>
          <dgm:bulletEnabled val="1"/>
        </dgm:presLayoutVars>
      </dgm:prSet>
      <dgm:spPr/>
    </dgm:pt>
    <dgm:pt modelId="{59C98B72-6A19-4514-A66F-20E3A0DAEC07}" type="pres">
      <dgm:prSet presAssocID="{5CA2521F-64C0-4130-87E3-85340E13A46B}" presName="childText" presStyleLbl="revTx" presStyleIdx="0" presStyleCnt="3">
        <dgm:presLayoutVars>
          <dgm:bulletEnabled val="1"/>
        </dgm:presLayoutVars>
      </dgm:prSet>
      <dgm:spPr/>
    </dgm:pt>
    <dgm:pt modelId="{56E9255A-A560-4A3E-810E-1276ADCF0293}" type="pres">
      <dgm:prSet presAssocID="{4419336F-44AC-4C47-8BFA-FEDE43D913E8}" presName="parentText" presStyleLbl="node1" presStyleIdx="1" presStyleCnt="3" custLinFactNeighborY="-34416">
        <dgm:presLayoutVars>
          <dgm:chMax val="0"/>
          <dgm:bulletEnabled val="1"/>
        </dgm:presLayoutVars>
      </dgm:prSet>
      <dgm:spPr/>
    </dgm:pt>
    <dgm:pt modelId="{83E454BD-07CD-4349-8DB9-6F18D72E2876}" type="pres">
      <dgm:prSet presAssocID="{4419336F-44AC-4C47-8BFA-FEDE43D913E8}" presName="childText" presStyleLbl="revTx" presStyleIdx="1" presStyleCnt="3" custLinFactNeighborY="-25365">
        <dgm:presLayoutVars>
          <dgm:bulletEnabled val="1"/>
        </dgm:presLayoutVars>
      </dgm:prSet>
      <dgm:spPr/>
    </dgm:pt>
    <dgm:pt modelId="{4F2BFA86-145F-46F1-872B-FC5E20B3138B}" type="pres">
      <dgm:prSet presAssocID="{E46302B1-A029-4879-A38A-8B0D9D319AE1}" presName="parentText" presStyleLbl="node1" presStyleIdx="2" presStyleCnt="3" custLinFactNeighborY="-65008">
        <dgm:presLayoutVars>
          <dgm:chMax val="0"/>
          <dgm:bulletEnabled val="1"/>
        </dgm:presLayoutVars>
      </dgm:prSet>
      <dgm:spPr/>
    </dgm:pt>
    <dgm:pt modelId="{BAF3EF1D-0901-4D7A-A6B1-8596D2CCF422}" type="pres">
      <dgm:prSet presAssocID="{E46302B1-A029-4879-A38A-8B0D9D319AE1}" presName="childText" presStyleLbl="revTx" presStyleIdx="2" presStyleCnt="3" custLinFactNeighborY="-55809">
        <dgm:presLayoutVars>
          <dgm:bulletEnabled val="1"/>
        </dgm:presLayoutVars>
      </dgm:prSet>
      <dgm:spPr/>
    </dgm:pt>
  </dgm:ptLst>
  <dgm:cxnLst>
    <dgm:cxn modelId="{4AE91E09-6D52-425C-9877-B37D245F372A}" type="presOf" srcId="{059D3205-D3A6-433A-9D7B-E9BD12C82492}" destId="{BAF3EF1D-0901-4D7A-A6B1-8596D2CCF422}" srcOrd="0" destOrd="0" presId="urn:microsoft.com/office/officeart/2005/8/layout/vList2"/>
    <dgm:cxn modelId="{CD969311-ECB6-4F55-AF69-6C59220B17A4}" type="presOf" srcId="{4419336F-44AC-4C47-8BFA-FEDE43D913E8}" destId="{56E9255A-A560-4A3E-810E-1276ADCF0293}" srcOrd="0" destOrd="0" presId="urn:microsoft.com/office/officeart/2005/8/layout/vList2"/>
    <dgm:cxn modelId="{CDE49323-1109-4C5D-8EF8-5A3B10F18409}" srcId="{FA281DFA-70D5-4068-A065-2CBE9C434636}" destId="{5CA2521F-64C0-4130-87E3-85340E13A46B}" srcOrd="0" destOrd="0" parTransId="{922335B9-837B-44F2-8B60-F0D0CFDB31A7}" sibTransId="{8B568073-A97D-4444-9850-F510524AB223}"/>
    <dgm:cxn modelId="{B1F3C224-4ED6-401B-8945-7AC17CC2E111}" srcId="{FA281DFA-70D5-4068-A065-2CBE9C434636}" destId="{E46302B1-A029-4879-A38A-8B0D9D319AE1}" srcOrd="2" destOrd="0" parTransId="{6BB3375F-457F-439A-9F80-26CA27BDFE4D}" sibTransId="{39A5D800-2ECD-4DE4-9186-6B3E325C45CF}"/>
    <dgm:cxn modelId="{F970032D-981C-49D8-A005-A7DD38ACA015}" type="presOf" srcId="{79E34487-CDBE-47EE-883F-09F1E1DFC6A1}" destId="{59C98B72-6A19-4514-A66F-20E3A0DAEC07}" srcOrd="0" destOrd="0" presId="urn:microsoft.com/office/officeart/2005/8/layout/vList2"/>
    <dgm:cxn modelId="{7D9EF143-9075-445F-983F-2417A9DBF6E6}" type="presOf" srcId="{557888C3-128E-4D11-828D-13875A547B44}" destId="{83E454BD-07CD-4349-8DB9-6F18D72E2876}" srcOrd="0" destOrd="0" presId="urn:microsoft.com/office/officeart/2005/8/layout/vList2"/>
    <dgm:cxn modelId="{5CF39670-9184-4ECE-9467-4D09C9B0D53D}" type="presOf" srcId="{FA281DFA-70D5-4068-A065-2CBE9C434636}" destId="{AD5422BD-89A6-439B-BC6B-519BC3771B77}" srcOrd="0" destOrd="0" presId="urn:microsoft.com/office/officeart/2005/8/layout/vList2"/>
    <dgm:cxn modelId="{D7E31055-38D1-4301-A298-80A273A2D811}" srcId="{5CA2521F-64C0-4130-87E3-85340E13A46B}" destId="{79E34487-CDBE-47EE-883F-09F1E1DFC6A1}" srcOrd="0" destOrd="0" parTransId="{F959FC28-A9AF-41FF-B9C5-646299793C71}" sibTransId="{87F08581-4E88-4D6C-A9F2-F6A2B278BF37}"/>
    <dgm:cxn modelId="{CC79FC79-7D62-49DF-966B-D229758F7133}" srcId="{FA281DFA-70D5-4068-A065-2CBE9C434636}" destId="{4419336F-44AC-4C47-8BFA-FEDE43D913E8}" srcOrd="1" destOrd="0" parTransId="{B196DC26-56E1-461C-987B-86DE056088E3}" sibTransId="{56F09D4F-28BF-437F-8D4D-21E542C62165}"/>
    <dgm:cxn modelId="{27A4527F-1037-4BEC-AA02-E674A81ED76D}" type="presOf" srcId="{E46302B1-A029-4879-A38A-8B0D9D319AE1}" destId="{4F2BFA86-145F-46F1-872B-FC5E20B3138B}" srcOrd="0" destOrd="0" presId="urn:microsoft.com/office/officeart/2005/8/layout/vList2"/>
    <dgm:cxn modelId="{DFDDA989-DAD0-43EB-A16C-E2CDD2CE900B}" type="presOf" srcId="{5CA2521F-64C0-4130-87E3-85340E13A46B}" destId="{80A0FF5D-818D-4907-8313-F55C99B31881}" srcOrd="0" destOrd="0" presId="urn:microsoft.com/office/officeart/2005/8/layout/vList2"/>
    <dgm:cxn modelId="{020AB6AA-59EA-4663-8FF1-271E5EF5AF1D}" srcId="{4419336F-44AC-4C47-8BFA-FEDE43D913E8}" destId="{557888C3-128E-4D11-828D-13875A547B44}" srcOrd="0" destOrd="0" parTransId="{1EA8D28D-175A-4D00-9A35-327CEB3ADFA0}" sibTransId="{4F67398D-CB21-4E66-B6CE-0717DAF5FE32}"/>
    <dgm:cxn modelId="{70161AD0-CAC4-4E39-BBE8-6612D6B7A22C}" srcId="{E46302B1-A029-4879-A38A-8B0D9D319AE1}" destId="{059D3205-D3A6-433A-9D7B-E9BD12C82492}" srcOrd="0" destOrd="0" parTransId="{10683F15-13A2-4EEE-B76F-606090E18D36}" sibTransId="{C2CA50EC-1F41-480C-9196-4601012366ED}"/>
    <dgm:cxn modelId="{CCCEAA08-E298-47A6-AC32-3F56FEEFFD81}" type="presParOf" srcId="{AD5422BD-89A6-439B-BC6B-519BC3771B77}" destId="{80A0FF5D-818D-4907-8313-F55C99B31881}" srcOrd="0" destOrd="0" presId="urn:microsoft.com/office/officeart/2005/8/layout/vList2"/>
    <dgm:cxn modelId="{BD82F6EA-FF02-4EB4-B0A3-5C1ACBDFFB4E}" type="presParOf" srcId="{AD5422BD-89A6-439B-BC6B-519BC3771B77}" destId="{59C98B72-6A19-4514-A66F-20E3A0DAEC07}" srcOrd="1" destOrd="0" presId="urn:microsoft.com/office/officeart/2005/8/layout/vList2"/>
    <dgm:cxn modelId="{1A13A8F5-B4CD-4A89-92AA-B8A63046C8C7}" type="presParOf" srcId="{AD5422BD-89A6-439B-BC6B-519BC3771B77}" destId="{56E9255A-A560-4A3E-810E-1276ADCF0293}" srcOrd="2" destOrd="0" presId="urn:microsoft.com/office/officeart/2005/8/layout/vList2"/>
    <dgm:cxn modelId="{F7BBCF93-F679-44EA-BE82-B9B90B661BA4}" type="presParOf" srcId="{AD5422BD-89A6-439B-BC6B-519BC3771B77}" destId="{83E454BD-07CD-4349-8DB9-6F18D72E2876}" srcOrd="3" destOrd="0" presId="urn:microsoft.com/office/officeart/2005/8/layout/vList2"/>
    <dgm:cxn modelId="{E16A668C-C894-4644-A4A1-8574F9A010DD}" type="presParOf" srcId="{AD5422BD-89A6-439B-BC6B-519BC3771B77}" destId="{4F2BFA86-145F-46F1-872B-FC5E20B3138B}" srcOrd="4" destOrd="0" presId="urn:microsoft.com/office/officeart/2005/8/layout/vList2"/>
    <dgm:cxn modelId="{10E0FB6E-EA2E-4AE2-9BBA-E6BE94DC9FE1}" type="presParOf" srcId="{AD5422BD-89A6-439B-BC6B-519BC3771B77}" destId="{BAF3EF1D-0901-4D7A-A6B1-8596D2CCF422}"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E7450-E03A-4887-9D2A-085EBB4EBF76}">
      <dsp:nvSpPr>
        <dsp:cNvPr id="0" name=""/>
        <dsp:cNvSpPr/>
      </dsp:nvSpPr>
      <dsp:spPr>
        <a:xfrm>
          <a:off x="306151" y="1662"/>
          <a:ext cx="4112293" cy="207668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b="1" kern="1200" dirty="0">
              <a:effectLst>
                <a:outerShdw blurRad="38100" dist="38100" dir="2700000" algn="tl">
                  <a:srgbClr val="000000">
                    <a:alpha val="43137"/>
                  </a:srgbClr>
                </a:outerShdw>
              </a:effectLst>
            </a:rPr>
            <a:t>МАҚСАДИ А: </a:t>
          </a:r>
          <a:br>
            <a:rPr lang="ru-RU" sz="1400" kern="1200" dirty="0"/>
          </a:br>
          <a:r>
            <a:rPr lang="ru-RU" sz="1800" kern="1200" dirty="0" err="1"/>
            <a:t>Ҳифз</a:t>
          </a:r>
          <a:r>
            <a:rPr lang="ru-RU" sz="1800" kern="1200" dirty="0"/>
            <a:t>, </a:t>
          </a:r>
          <a:r>
            <a:rPr lang="ru-RU" sz="1800" kern="1200" dirty="0" err="1"/>
            <a:t>таҳким</a:t>
          </a:r>
          <a:r>
            <a:rPr lang="ru-RU" sz="1800" kern="1200" dirty="0"/>
            <a:t> ё </a:t>
          </a:r>
          <a:r>
            <a:rPr lang="ru-RU" sz="1800" kern="1200" dirty="0" err="1"/>
            <a:t>барқарорсозии</a:t>
          </a:r>
          <a:r>
            <a:rPr lang="ru-RU" sz="1800" kern="1200" dirty="0"/>
            <a:t> </a:t>
          </a:r>
          <a:r>
            <a:rPr lang="ru-RU" sz="1800" kern="1200" dirty="0" err="1"/>
            <a:t>тамоми</a:t>
          </a:r>
          <a:r>
            <a:rPr lang="ru-RU" sz="1800" kern="1200" dirty="0"/>
            <a:t> </a:t>
          </a:r>
          <a:r>
            <a:rPr lang="ru-RU" sz="1800" kern="1200" dirty="0" err="1"/>
            <a:t>экосистемаҳо</a:t>
          </a:r>
          <a:r>
            <a:rPr lang="ru-RU" sz="1800" kern="1200" dirty="0"/>
            <a:t> </a:t>
          </a:r>
          <a:r>
            <a:rPr lang="ru-RU" sz="1800" kern="1200" dirty="0" err="1"/>
            <a:t>бо</a:t>
          </a:r>
          <a:r>
            <a:rPr lang="ru-RU" sz="1800" kern="1200" dirty="0"/>
            <a:t> </a:t>
          </a:r>
          <a:r>
            <a:rPr lang="ru-RU" sz="1800" kern="1200" dirty="0" err="1"/>
            <a:t>афзоиши</a:t>
          </a:r>
          <a:r>
            <a:rPr lang="ru-RU" sz="1800" kern="1200" dirty="0"/>
            <a:t> </a:t>
          </a:r>
          <a:r>
            <a:rPr lang="ru-RU" sz="1800" kern="1200" dirty="0" err="1"/>
            <a:t>назарраси</a:t>
          </a:r>
          <a:r>
            <a:rPr lang="ru-RU" sz="1800" kern="1200" dirty="0"/>
            <a:t> </a:t>
          </a:r>
          <a:r>
            <a:rPr lang="ru-RU" sz="1800" kern="1200" dirty="0" err="1"/>
            <a:t>майдон</a:t>
          </a:r>
          <a:r>
            <a:rPr lang="tg-Cyrl-TJ" sz="1800" kern="1200" dirty="0"/>
            <a:t>и </a:t>
          </a:r>
          <a:r>
            <a:rPr lang="ru-RU" sz="1800" kern="1200" dirty="0"/>
            <a:t>он</a:t>
          </a:r>
          <a:r>
            <a:rPr lang="tg-Cyrl-TJ" sz="1800" kern="1200" dirty="0"/>
            <a:t>ҳо </a:t>
          </a:r>
          <a:r>
            <a:rPr lang="ru-RU" sz="1800" kern="1200" dirty="0"/>
            <a:t>то соли 2050; </a:t>
          </a:r>
          <a:br>
            <a:rPr lang="ru-RU" sz="1800" kern="1200" dirty="0"/>
          </a:br>
          <a:r>
            <a:rPr lang="ru-RU" sz="1800" kern="1200" dirty="0" err="1"/>
            <a:t>Нигоҳ</a:t>
          </a:r>
          <a:r>
            <a:rPr lang="ru-RU" sz="1800" kern="1200" dirty="0"/>
            <a:t> </a:t>
          </a:r>
          <a:r>
            <a:rPr lang="ru-RU" sz="1800" kern="1200" dirty="0" err="1"/>
            <a:t>доштани</a:t>
          </a:r>
          <a:r>
            <a:rPr lang="ru-RU" sz="1800" kern="1200" dirty="0"/>
            <a:t> </a:t>
          </a:r>
          <a:r>
            <a:rPr lang="ru-RU" sz="1800" kern="1200" dirty="0" err="1"/>
            <a:t>намудҳои</a:t>
          </a:r>
          <a:r>
            <a:rPr lang="ru-RU" sz="1800" kern="1200" dirty="0"/>
            <a:t> </a:t>
          </a:r>
          <a:r>
            <a:rPr lang="ru-RU" sz="1800" kern="1200" dirty="0" err="1"/>
            <a:t>маълум</a:t>
          </a:r>
          <a:r>
            <a:rPr lang="ru-RU" sz="1800" kern="1200" dirty="0"/>
            <a:t>, </a:t>
          </a:r>
          <a:r>
            <a:rPr lang="ru-RU" sz="1800" kern="1200" dirty="0" err="1"/>
            <a:t>ки</a:t>
          </a:r>
          <a:r>
            <a:rPr lang="ru-RU" sz="1800" kern="1200" dirty="0"/>
            <a:t> </a:t>
          </a:r>
          <a:r>
            <a:rPr lang="tg-Cyrl-TJ" sz="1800" kern="1200" dirty="0"/>
            <a:t>таҳти хатари нобудшави қарор доранд </a:t>
          </a:r>
          <a:r>
            <a:rPr lang="ru-RU" sz="1800" kern="1200" dirty="0" err="1"/>
            <a:t>ва</a:t>
          </a:r>
          <a:r>
            <a:rPr lang="ru-RU" sz="1800" kern="1200" dirty="0"/>
            <a:t> </a:t>
          </a:r>
          <a:r>
            <a:rPr lang="ru-RU" sz="1800" kern="1200" dirty="0" err="1"/>
            <a:t>нигоҳ</a:t>
          </a:r>
          <a:r>
            <a:rPr lang="ru-RU" sz="1800" kern="1200" dirty="0"/>
            <a:t> </a:t>
          </a:r>
          <a:r>
            <a:rPr lang="ru-RU" sz="1800" kern="1200" dirty="0" err="1"/>
            <a:t>доштани</a:t>
          </a:r>
          <a:r>
            <a:rPr lang="ru-RU" sz="1800" kern="1200" dirty="0"/>
            <a:t> </a:t>
          </a:r>
          <a:r>
            <a:rPr lang="ru-RU" sz="1800" kern="1200" dirty="0" err="1"/>
            <a:t>гуногунии</a:t>
          </a:r>
          <a:r>
            <a:rPr lang="ru-RU" sz="1800" kern="1200" dirty="0"/>
            <a:t> </a:t>
          </a:r>
          <a:r>
            <a:rPr lang="ru-RU" sz="1800" kern="1200" dirty="0" err="1"/>
            <a:t>генетикӣ</a:t>
          </a:r>
          <a:endParaRPr lang="ru-RU" sz="1400" kern="1200" dirty="0"/>
        </a:p>
      </dsp:txBody>
      <dsp:txXfrm>
        <a:off x="306151" y="1662"/>
        <a:ext cx="4112293" cy="2076688"/>
      </dsp:txXfrm>
    </dsp:sp>
    <dsp:sp modelId="{51AD8CA8-BA7C-4C51-A48A-E7FC6586D4A4}">
      <dsp:nvSpPr>
        <dsp:cNvPr id="0" name=""/>
        <dsp:cNvSpPr/>
      </dsp:nvSpPr>
      <dsp:spPr>
        <a:xfrm>
          <a:off x="4537854" y="1662"/>
          <a:ext cx="4112293" cy="2076688"/>
        </a:xfrm>
        <a:prstGeom prst="rect">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b="1" kern="1200" dirty="0">
              <a:effectLst>
                <a:outerShdw blurRad="38100" dist="38100" dir="2700000" algn="tl">
                  <a:srgbClr val="000000">
                    <a:alpha val="43137"/>
                  </a:srgbClr>
                </a:outerShdw>
              </a:effectLst>
            </a:rPr>
            <a:t>МАҚСАДИ В: </a:t>
          </a:r>
          <a:br>
            <a:rPr lang="ru-RU" sz="1500" kern="1200" dirty="0"/>
          </a:br>
          <a:r>
            <a:rPr lang="tg-Cyrl-TJ" sz="1800" kern="1200" dirty="0"/>
            <a:t>Истифодаи устувори гуногунии биологӣ ва идоракунии он, эътирофи арзиш, нигоҳдорӣ ва ҳавасмандгардонии саҳми табиат дар ҳаёти инсон, аз ҷумла функсияҳо ва хизматрасонии экосистемаҳо</a:t>
          </a:r>
          <a:endParaRPr lang="ru-RU" altLang="ru-RU" sz="1800" kern="1200" dirty="0">
            <a:latin typeface="+mj-lt"/>
          </a:endParaRPr>
        </a:p>
      </dsp:txBody>
      <dsp:txXfrm>
        <a:off x="4537854" y="1662"/>
        <a:ext cx="4112293" cy="2076688"/>
      </dsp:txXfrm>
    </dsp:sp>
    <dsp:sp modelId="{3317999D-A98C-4A3B-920E-5D739BCB7DC0}">
      <dsp:nvSpPr>
        <dsp:cNvPr id="0" name=""/>
        <dsp:cNvSpPr/>
      </dsp:nvSpPr>
      <dsp:spPr>
        <a:xfrm>
          <a:off x="306151" y="2256669"/>
          <a:ext cx="4112293" cy="2076688"/>
        </a:xfrm>
        <a:prstGeom prst="rect">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effectLst>
                <a:outerShdw blurRad="38100" dist="38100" dir="2700000" algn="tl">
                  <a:srgbClr val="000000">
                    <a:alpha val="43137"/>
                  </a:srgbClr>
                </a:outerShdw>
              </a:effectLst>
            </a:rPr>
            <a:t>МАҚСАДИ С:</a:t>
          </a:r>
          <a:br>
            <a:rPr lang="ru-RU" sz="1600" kern="1200" dirty="0"/>
          </a:br>
          <a:r>
            <a:rPr lang="tg-Cyrl-TJ" sz="1800" kern="1200" dirty="0"/>
            <a:t>Тақсимоти одилона ва баробарҳуқуқи манфиатҳои пулӣ ва ғайринақдӣ аз истифодаи захираҳои генетикӣ, иттилооти рақамӣ дар бораи пайдарҳамии захираҳои генетикӣ ва донишҳои анъанавӣ</a:t>
          </a:r>
          <a:endParaRPr lang="ru-RU" sz="1800" i="0" kern="1200" dirty="0"/>
        </a:p>
      </dsp:txBody>
      <dsp:txXfrm>
        <a:off x="306151" y="2256669"/>
        <a:ext cx="4112293" cy="2076688"/>
      </dsp:txXfrm>
    </dsp:sp>
    <dsp:sp modelId="{3D2BF1F1-0930-4788-ADD9-1AD052262591}">
      <dsp:nvSpPr>
        <dsp:cNvPr id="0" name=""/>
        <dsp:cNvSpPr/>
      </dsp:nvSpPr>
      <dsp:spPr>
        <a:xfrm>
          <a:off x="4537854" y="2256669"/>
          <a:ext cx="4112293" cy="2076688"/>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effectLst>
                <a:outerShdw blurRad="38100" dist="38100" dir="2700000" algn="tl">
                  <a:srgbClr val="000000">
                    <a:alpha val="43137"/>
                  </a:srgbClr>
                </a:outerShdw>
              </a:effectLst>
            </a:rPr>
            <a:t>МАҚСАДИ </a:t>
          </a:r>
          <a:r>
            <a:rPr lang="en-US" sz="1600" b="1" kern="1200" dirty="0">
              <a:effectLst>
                <a:outerShdw blurRad="38100" dist="38100" dir="2700000" algn="tl">
                  <a:srgbClr val="000000">
                    <a:alpha val="43137"/>
                  </a:srgbClr>
                </a:outerShdw>
              </a:effectLst>
            </a:rPr>
            <a:t>D</a:t>
          </a:r>
          <a:r>
            <a:rPr lang="ru-RU" sz="1600" b="1" kern="1200" dirty="0">
              <a:effectLst>
                <a:outerShdw blurRad="38100" dist="38100" dir="2700000" algn="tl">
                  <a:srgbClr val="000000">
                    <a:alpha val="43137"/>
                  </a:srgbClr>
                </a:outerShdw>
              </a:effectLst>
            </a:rPr>
            <a:t>: </a:t>
          </a:r>
          <a:br>
            <a:rPr lang="en-US" sz="1600" kern="1200" dirty="0"/>
          </a:br>
          <a:r>
            <a:rPr lang="tg-Cyrl-TJ" sz="1800" kern="1200" dirty="0"/>
            <a:t>Мавҷудияти воситаҳои амалӣ барои ноил шудан ба ҳама ҳадафҳо ва иҷрои ҳама вазифаҳои барномаи чаҳорчӯба аз ҷумла захираҳои молиявӣ, эҷоди иқтидор, ҳамкории илмӣ-техникӣ, дастрасӣ ба технология ва интиқоли онҳо</a:t>
          </a:r>
          <a:endParaRPr lang="ru-RU" altLang="ru-RU" sz="1800" i="0" kern="1200" dirty="0">
            <a:latin typeface="+mj-lt"/>
          </a:endParaRPr>
        </a:p>
      </dsp:txBody>
      <dsp:txXfrm>
        <a:off x="4537854" y="2256669"/>
        <a:ext cx="4112293" cy="2076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0FF5D-818D-4907-8313-F55C99B31881}">
      <dsp:nvSpPr>
        <dsp:cNvPr id="0" name=""/>
        <dsp:cNvSpPr/>
      </dsp:nvSpPr>
      <dsp:spPr>
        <a:xfrm>
          <a:off x="0" y="40961"/>
          <a:ext cx="8224587" cy="671516"/>
        </a:xfrm>
        <a:prstGeom prst="round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100000" t="100000"/>
          </a:path>
          <a:tileRect r="-100000" b="-10000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kern="1200" dirty="0">
              <a:solidFill>
                <a:schemeClr val="tx1"/>
              </a:solidFill>
              <a:effectLst/>
              <a:latin typeface="+mj-lt"/>
              <a:ea typeface="Calibri" panose="020F0502020204030204" pitchFamily="34" charset="0"/>
              <a:cs typeface="Times New Roman" panose="02020603050405020304" pitchFamily="18" charset="0"/>
            </a:rPr>
            <a:t>1. </a:t>
          </a:r>
          <a:r>
            <a:rPr lang="ru-RU" sz="1800" b="1" kern="1200" dirty="0" err="1">
              <a:solidFill>
                <a:schemeClr val="tx1"/>
              </a:solidFill>
              <a:effectLst/>
              <a:latin typeface="+mj-lt"/>
              <a:ea typeface="Calibri" panose="020F0502020204030204" pitchFamily="34" charset="0"/>
              <a:cs typeface="Times New Roman" panose="02020603050405020304" pitchFamily="18" charset="0"/>
            </a:rPr>
            <a:t>Кам</a:t>
          </a:r>
          <a:r>
            <a:rPr lang="ru-RU" sz="1800" b="1" kern="1200" dirty="0">
              <a:solidFill>
                <a:schemeClr val="tx1"/>
              </a:solidFill>
              <a:effectLst/>
              <a:latin typeface="+mj-lt"/>
              <a:ea typeface="Calibri" panose="020F0502020204030204" pitchFamily="34" charset="0"/>
              <a:cs typeface="Times New Roman" panose="02020603050405020304" pitchFamily="18" charset="0"/>
            </a:rPr>
            <a:t> </a:t>
          </a:r>
          <a:r>
            <a:rPr lang="ru-RU" sz="1800" b="1" kern="1200" dirty="0" err="1">
              <a:solidFill>
                <a:schemeClr val="tx1"/>
              </a:solidFill>
              <a:effectLst/>
              <a:latin typeface="+mj-lt"/>
              <a:ea typeface="Calibri" panose="020F0502020204030204" pitchFamily="34" charset="0"/>
              <a:cs typeface="Times New Roman" panose="02020603050405020304" pitchFamily="18" charset="0"/>
            </a:rPr>
            <a:t>кардани</a:t>
          </a:r>
          <a:r>
            <a:rPr lang="ru-RU" sz="1800" b="1" kern="1200" dirty="0">
              <a:solidFill>
                <a:schemeClr val="tx1"/>
              </a:solidFill>
              <a:effectLst/>
              <a:latin typeface="+mj-lt"/>
              <a:ea typeface="Calibri" panose="020F0502020204030204" pitchFamily="34" charset="0"/>
              <a:cs typeface="Times New Roman" panose="02020603050405020304" pitchFamily="18" charset="0"/>
            </a:rPr>
            <a:t> </a:t>
          </a:r>
          <a:r>
            <a:rPr lang="ru-RU" sz="1800" b="1" kern="1200" dirty="0" err="1">
              <a:solidFill>
                <a:schemeClr val="tx1"/>
              </a:solidFill>
              <a:effectLst/>
              <a:latin typeface="+mj-lt"/>
              <a:ea typeface="Calibri" panose="020F0502020204030204" pitchFamily="34" charset="0"/>
              <a:cs typeface="Times New Roman" panose="02020603050405020304" pitchFamily="18" charset="0"/>
            </a:rPr>
            <a:t>таҳдидҳо</a:t>
          </a:r>
          <a:r>
            <a:rPr lang="ru-RU" sz="1800" b="1" kern="1200" dirty="0">
              <a:solidFill>
                <a:schemeClr val="tx1"/>
              </a:solidFill>
              <a:effectLst/>
              <a:latin typeface="+mj-lt"/>
              <a:ea typeface="Calibri" panose="020F0502020204030204" pitchFamily="34" charset="0"/>
              <a:cs typeface="Times New Roman" panose="02020603050405020304" pitchFamily="18" charset="0"/>
            </a:rPr>
            <a:t> ба </a:t>
          </a:r>
          <a:r>
            <a:rPr lang="ru-RU" sz="1800" b="1" kern="1200" dirty="0" err="1">
              <a:solidFill>
                <a:schemeClr val="tx1"/>
              </a:solidFill>
              <a:effectLst/>
              <a:latin typeface="+mj-lt"/>
              <a:ea typeface="Calibri" panose="020F0502020204030204" pitchFamily="34" charset="0"/>
              <a:cs typeface="Times New Roman" panose="02020603050405020304" pitchFamily="18" charset="0"/>
            </a:rPr>
            <a:t>гуногунии</a:t>
          </a:r>
          <a:r>
            <a:rPr lang="ru-RU" sz="1800" b="1" kern="1200" dirty="0">
              <a:solidFill>
                <a:schemeClr val="tx1"/>
              </a:solidFill>
              <a:effectLst/>
              <a:latin typeface="+mj-lt"/>
              <a:ea typeface="Calibri" panose="020F0502020204030204" pitchFamily="34" charset="0"/>
              <a:cs typeface="Times New Roman" panose="02020603050405020304" pitchFamily="18" charset="0"/>
            </a:rPr>
            <a:t> </a:t>
          </a:r>
          <a:r>
            <a:rPr lang="ru-RU" sz="1800" b="1" kern="1200" dirty="0" err="1">
              <a:solidFill>
                <a:schemeClr val="tx1"/>
              </a:solidFill>
              <a:effectLst/>
              <a:latin typeface="+mj-lt"/>
              <a:ea typeface="Calibri" panose="020F0502020204030204" pitchFamily="34" charset="0"/>
              <a:cs typeface="Times New Roman" panose="02020603050405020304" pitchFamily="18" charset="0"/>
            </a:rPr>
            <a:t>биологӣ</a:t>
          </a:r>
          <a:r>
            <a:rPr lang="ru-RU" sz="1800" b="1" kern="1200" dirty="0">
              <a:solidFill>
                <a:schemeClr val="tx1"/>
              </a:solidFill>
              <a:effectLst/>
              <a:latin typeface="+mj-lt"/>
              <a:ea typeface="Calibri" panose="020F0502020204030204" pitchFamily="34" charset="0"/>
              <a:cs typeface="Times New Roman" panose="02020603050405020304" pitchFamily="18" charset="0"/>
            </a:rPr>
            <a:t> </a:t>
          </a:r>
          <a:endParaRPr lang="ru-RU" sz="1800" b="1" kern="1200" dirty="0">
            <a:solidFill>
              <a:schemeClr val="tx1"/>
            </a:solidFill>
            <a:latin typeface="+mj-lt"/>
          </a:endParaRPr>
        </a:p>
      </dsp:txBody>
      <dsp:txXfrm>
        <a:off x="32781" y="73742"/>
        <a:ext cx="8159025" cy="605954"/>
      </dsp:txXfrm>
    </dsp:sp>
    <dsp:sp modelId="{59C98B72-6A19-4514-A66F-20E3A0DAEC07}">
      <dsp:nvSpPr>
        <dsp:cNvPr id="0" name=""/>
        <dsp:cNvSpPr/>
      </dsp:nvSpPr>
      <dsp:spPr>
        <a:xfrm>
          <a:off x="0" y="712478"/>
          <a:ext cx="8224587"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131"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tg-Cyrl-TJ" sz="1800" kern="1200" dirty="0">
              <a:solidFill>
                <a:srgbClr val="008000"/>
              </a:solidFill>
              <a:effectLst>
                <a:outerShdw blurRad="38100" dist="38100" dir="2700000" algn="tl">
                  <a:srgbClr val="000000">
                    <a:alpha val="43137"/>
                  </a:srgbClr>
                </a:outerShdw>
              </a:effectLst>
              <a:latin typeface="+mj-lt"/>
            </a:rPr>
            <a:t>Вазифаҳои 1 - 8</a:t>
          </a:r>
          <a:endParaRPr lang="ru-RU" sz="1800" kern="1200" dirty="0">
            <a:solidFill>
              <a:srgbClr val="008000"/>
            </a:solidFill>
            <a:effectLst>
              <a:outerShdw blurRad="38100" dist="38100" dir="2700000" algn="tl">
                <a:srgbClr val="000000">
                  <a:alpha val="43137"/>
                </a:srgbClr>
              </a:outerShdw>
            </a:effectLst>
            <a:latin typeface="+mj-lt"/>
          </a:endParaRPr>
        </a:p>
      </dsp:txBody>
      <dsp:txXfrm>
        <a:off x="0" y="712478"/>
        <a:ext cx="8224587" cy="629280"/>
      </dsp:txXfrm>
    </dsp:sp>
    <dsp:sp modelId="{56E9255A-A560-4A3E-810E-1276ADCF0293}">
      <dsp:nvSpPr>
        <dsp:cNvPr id="0" name=""/>
        <dsp:cNvSpPr/>
      </dsp:nvSpPr>
      <dsp:spPr>
        <a:xfrm>
          <a:off x="0" y="1125185"/>
          <a:ext cx="8224587" cy="711360"/>
        </a:xfrm>
        <a:prstGeom prst="roundRect">
          <a:avLst/>
        </a:prstGeom>
        <a:gradFill rotWithShape="0">
          <a:gsLst>
            <a:gs pos="0">
              <a:schemeClr val="accent5">
                <a:lumMod val="0"/>
                <a:lumOff val="100000"/>
              </a:schemeClr>
            </a:gs>
            <a:gs pos="35000">
              <a:schemeClr val="accent5">
                <a:lumMod val="0"/>
                <a:lumOff val="100000"/>
              </a:schemeClr>
            </a:gs>
            <a:gs pos="100000">
              <a:schemeClr val="accent4">
                <a:lumMod val="60000"/>
                <a:lumOff val="40000"/>
              </a:schemeClr>
            </a:gs>
          </a:gsLst>
          <a:path path="circle">
            <a:fillToRect l="100000" t="100000"/>
          </a:path>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kern="1200" dirty="0">
              <a:solidFill>
                <a:schemeClr val="tx1"/>
              </a:solidFill>
              <a:latin typeface="+mj-lt"/>
            </a:rPr>
            <a:t>2. </a:t>
          </a:r>
          <a:r>
            <a:rPr lang="ru-RU" sz="1800" b="1" kern="1200" dirty="0" err="1">
              <a:solidFill>
                <a:schemeClr val="tx1"/>
              </a:solidFill>
              <a:latin typeface="+mj-lt"/>
            </a:rPr>
            <a:t>Қонеъ</a:t>
          </a:r>
          <a:r>
            <a:rPr lang="ru-RU" sz="1800" b="1" kern="1200" dirty="0">
              <a:solidFill>
                <a:schemeClr val="tx1"/>
              </a:solidFill>
              <a:latin typeface="+mj-lt"/>
            </a:rPr>
            <a:t> </a:t>
          </a:r>
          <a:r>
            <a:rPr lang="ru-RU" sz="1800" b="1" kern="1200" dirty="0" err="1">
              <a:solidFill>
                <a:schemeClr val="tx1"/>
              </a:solidFill>
              <a:latin typeface="+mj-lt"/>
            </a:rPr>
            <a:t>кардани</a:t>
          </a:r>
          <a:r>
            <a:rPr lang="ru-RU" sz="1800" b="1" kern="1200" dirty="0">
              <a:solidFill>
                <a:schemeClr val="tx1"/>
              </a:solidFill>
              <a:latin typeface="+mj-lt"/>
            </a:rPr>
            <a:t> </a:t>
          </a:r>
          <a:r>
            <a:rPr lang="ru-RU" sz="1800" b="1" kern="1200" dirty="0" err="1">
              <a:solidFill>
                <a:schemeClr val="tx1"/>
              </a:solidFill>
              <a:latin typeface="+mj-lt"/>
            </a:rPr>
            <a:t>ниезҳои</a:t>
          </a:r>
          <a:r>
            <a:rPr lang="ru-RU" sz="1800" b="1" kern="1200" dirty="0">
              <a:solidFill>
                <a:schemeClr val="tx1"/>
              </a:solidFill>
              <a:latin typeface="+mj-lt"/>
            </a:rPr>
            <a:t> </a:t>
          </a:r>
          <a:r>
            <a:rPr lang="ru-RU" sz="1800" b="1" kern="1200" dirty="0" err="1">
              <a:solidFill>
                <a:schemeClr val="tx1"/>
              </a:solidFill>
              <a:latin typeface="+mj-lt"/>
            </a:rPr>
            <a:t>одамон</a:t>
          </a:r>
          <a:r>
            <a:rPr lang="ru-RU" sz="1800" b="1" kern="1200" dirty="0">
              <a:solidFill>
                <a:schemeClr val="tx1"/>
              </a:solidFill>
              <a:latin typeface="+mj-lt"/>
            </a:rPr>
            <a:t> </a:t>
          </a:r>
          <a:r>
            <a:rPr lang="ru-RU" sz="1800" b="1" kern="1200" dirty="0" err="1">
              <a:solidFill>
                <a:schemeClr val="tx1"/>
              </a:solidFill>
              <a:latin typeface="+mj-lt"/>
            </a:rPr>
            <a:t>тавассути</a:t>
          </a:r>
          <a:r>
            <a:rPr lang="ru-RU" sz="1800" b="1" kern="1200" dirty="0">
              <a:solidFill>
                <a:schemeClr val="tx1"/>
              </a:solidFill>
              <a:latin typeface="+mj-lt"/>
            </a:rPr>
            <a:t> </a:t>
          </a:r>
          <a:r>
            <a:rPr lang="ru-RU" sz="1800" b="1" kern="1200" dirty="0" err="1">
              <a:solidFill>
                <a:schemeClr val="tx1"/>
              </a:solidFill>
              <a:latin typeface="+mj-lt"/>
            </a:rPr>
            <a:t>истифодаи</a:t>
          </a:r>
          <a:r>
            <a:rPr lang="ru-RU" sz="1800" b="1" kern="1200" dirty="0">
              <a:solidFill>
                <a:schemeClr val="tx1"/>
              </a:solidFill>
              <a:latin typeface="+mj-lt"/>
            </a:rPr>
            <a:t> </a:t>
          </a:r>
          <a:r>
            <a:rPr lang="ru-RU" sz="1800" b="1" kern="1200" dirty="0" err="1">
              <a:solidFill>
                <a:schemeClr val="tx1"/>
              </a:solidFill>
              <a:latin typeface="+mj-lt"/>
            </a:rPr>
            <a:t>устувори</a:t>
          </a:r>
          <a:r>
            <a:rPr lang="ru-RU" sz="1800" b="1" kern="1200" dirty="0">
              <a:solidFill>
                <a:schemeClr val="tx1"/>
              </a:solidFill>
              <a:latin typeface="+mj-lt"/>
            </a:rPr>
            <a:t> </a:t>
          </a:r>
          <a:br>
            <a:rPr lang="ru-RU" sz="1800" b="1" kern="1200" dirty="0">
              <a:solidFill>
                <a:schemeClr val="tx1"/>
              </a:solidFill>
              <a:latin typeface="+mj-lt"/>
            </a:rPr>
          </a:br>
          <a:r>
            <a:rPr lang="ru-RU" sz="1800" b="1" kern="1200" dirty="0" err="1">
              <a:solidFill>
                <a:schemeClr val="tx1"/>
              </a:solidFill>
              <a:latin typeface="+mj-lt"/>
            </a:rPr>
            <a:t>гуногунии</a:t>
          </a:r>
          <a:r>
            <a:rPr lang="ru-RU" sz="1800" b="1" kern="1200" dirty="0">
              <a:solidFill>
                <a:schemeClr val="tx1"/>
              </a:solidFill>
              <a:latin typeface="+mj-lt"/>
            </a:rPr>
            <a:t> </a:t>
          </a:r>
          <a:r>
            <a:rPr lang="ru-RU" sz="1800" b="1" kern="1200" dirty="0" err="1">
              <a:solidFill>
                <a:schemeClr val="tx1"/>
              </a:solidFill>
              <a:latin typeface="+mj-lt"/>
            </a:rPr>
            <a:t>биологӣ</a:t>
          </a:r>
          <a:r>
            <a:rPr lang="ru-RU" sz="1800" b="1" kern="1200" dirty="0">
              <a:solidFill>
                <a:schemeClr val="tx1"/>
              </a:solidFill>
              <a:latin typeface="+mj-lt"/>
            </a:rPr>
            <a:t> </a:t>
          </a:r>
          <a:r>
            <a:rPr lang="ru-RU" sz="1800" b="1" kern="1200" dirty="0" err="1">
              <a:solidFill>
                <a:schemeClr val="tx1"/>
              </a:solidFill>
              <a:latin typeface="+mj-lt"/>
            </a:rPr>
            <a:t>ва</a:t>
          </a:r>
          <a:r>
            <a:rPr lang="ru-RU" sz="1800" b="1" kern="1200" dirty="0">
              <a:solidFill>
                <a:schemeClr val="tx1"/>
              </a:solidFill>
              <a:latin typeface="+mj-lt"/>
            </a:rPr>
            <a:t> </a:t>
          </a:r>
          <a:r>
            <a:rPr lang="ru-RU" sz="1800" b="1" kern="1200" dirty="0" err="1">
              <a:solidFill>
                <a:schemeClr val="tx1"/>
              </a:solidFill>
              <a:latin typeface="+mj-lt"/>
            </a:rPr>
            <a:t>манфиатҳои</a:t>
          </a:r>
          <a:r>
            <a:rPr lang="ru-RU" sz="1800" b="1" kern="1200" dirty="0">
              <a:solidFill>
                <a:schemeClr val="tx1"/>
              </a:solidFill>
              <a:latin typeface="+mj-lt"/>
            </a:rPr>
            <a:t> </a:t>
          </a:r>
          <a:r>
            <a:rPr lang="ru-RU" sz="1800" b="1" kern="1200" dirty="0" err="1">
              <a:solidFill>
                <a:schemeClr val="tx1"/>
              </a:solidFill>
              <a:latin typeface="+mj-lt"/>
            </a:rPr>
            <a:t>муштарак</a:t>
          </a:r>
          <a:endParaRPr lang="ru-RU" sz="1800" b="1" kern="1200" dirty="0">
            <a:solidFill>
              <a:schemeClr val="tx1"/>
            </a:solidFill>
            <a:latin typeface="+mj-lt"/>
          </a:endParaRPr>
        </a:p>
      </dsp:txBody>
      <dsp:txXfrm>
        <a:off x="34726" y="1159911"/>
        <a:ext cx="8155135" cy="641908"/>
      </dsp:txXfrm>
    </dsp:sp>
    <dsp:sp modelId="{83E454BD-07CD-4349-8DB9-6F18D72E2876}">
      <dsp:nvSpPr>
        <dsp:cNvPr id="0" name=""/>
        <dsp:cNvSpPr/>
      </dsp:nvSpPr>
      <dsp:spPr>
        <a:xfrm>
          <a:off x="0" y="1872681"/>
          <a:ext cx="8224587"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131"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tg-Cyrl-TJ" sz="1800" kern="1200" dirty="0">
              <a:solidFill>
                <a:srgbClr val="008000"/>
              </a:solidFill>
              <a:effectLst>
                <a:outerShdw blurRad="38100" dist="38100" dir="2700000" algn="tl">
                  <a:srgbClr val="000000">
                    <a:alpha val="43137"/>
                  </a:srgbClr>
                </a:outerShdw>
              </a:effectLst>
              <a:latin typeface="+mj-lt"/>
            </a:rPr>
            <a:t>Вазифаҳои 9 - 13 </a:t>
          </a:r>
          <a:endParaRPr lang="ru-RU" sz="1800" kern="1200" dirty="0">
            <a:solidFill>
              <a:srgbClr val="008000"/>
            </a:solidFill>
            <a:effectLst>
              <a:outerShdw blurRad="38100" dist="38100" dir="2700000" algn="tl">
                <a:srgbClr val="000000">
                  <a:alpha val="43137"/>
                </a:srgbClr>
              </a:outerShdw>
            </a:effectLst>
            <a:latin typeface="+mj-lt"/>
          </a:endParaRPr>
        </a:p>
      </dsp:txBody>
      <dsp:txXfrm>
        <a:off x="0" y="1872681"/>
        <a:ext cx="8224587" cy="629280"/>
      </dsp:txXfrm>
    </dsp:sp>
    <dsp:sp modelId="{4F2BFA86-145F-46F1-872B-FC5E20B3138B}">
      <dsp:nvSpPr>
        <dsp:cNvPr id="0" name=""/>
        <dsp:cNvSpPr/>
      </dsp:nvSpPr>
      <dsp:spPr>
        <a:xfrm>
          <a:off x="0" y="2273316"/>
          <a:ext cx="8224587" cy="711360"/>
        </a:xfrm>
        <a:prstGeom prst="roundRect">
          <a:avLst/>
        </a:prstGeom>
        <a:gradFill rotWithShape="0">
          <a:gsLst>
            <a:gs pos="0">
              <a:schemeClr val="accent5">
                <a:lumMod val="0"/>
                <a:lumOff val="100000"/>
              </a:schemeClr>
            </a:gs>
            <a:gs pos="35000">
              <a:schemeClr val="accent5">
                <a:lumMod val="0"/>
                <a:lumOff val="100000"/>
              </a:schemeClr>
            </a:gs>
            <a:gs pos="100000">
              <a:schemeClr val="accent6">
                <a:lumMod val="60000"/>
                <a:lumOff val="40000"/>
              </a:schemeClr>
            </a:gs>
          </a:gsLst>
          <a:path path="circle">
            <a:fillToRect l="100000" t="100000"/>
          </a:path>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g-Cyrl-TJ" sz="1800" b="1" kern="1200" dirty="0">
              <a:solidFill>
                <a:schemeClr val="tx1"/>
              </a:solidFill>
              <a:latin typeface="+mj-lt"/>
            </a:rPr>
            <a:t>3. Воситаҳо ва роҳҳои ҳалли раванди татбиқ ва </a:t>
          </a:r>
          <a:br>
            <a:rPr lang="tg-Cyrl-TJ" sz="1800" b="1" kern="1200" dirty="0">
              <a:solidFill>
                <a:schemeClr val="tx1"/>
              </a:solidFill>
              <a:latin typeface="+mj-lt"/>
            </a:rPr>
          </a:br>
          <a:r>
            <a:rPr lang="tg-Cyrl-TJ" sz="1800" b="1" kern="1200" dirty="0">
              <a:solidFill>
                <a:schemeClr val="tx1"/>
              </a:solidFill>
              <a:latin typeface="+mj-lt"/>
            </a:rPr>
            <a:t>баҳисобгирии масъалаҳои гуногунии биологӣ</a:t>
          </a:r>
          <a:endParaRPr lang="ru-RU" sz="1800" b="1" kern="1200" dirty="0">
            <a:solidFill>
              <a:schemeClr val="tx1"/>
            </a:solidFill>
            <a:latin typeface="+mj-lt"/>
          </a:endParaRPr>
        </a:p>
      </dsp:txBody>
      <dsp:txXfrm>
        <a:off x="34726" y="2308042"/>
        <a:ext cx="8155135" cy="641908"/>
      </dsp:txXfrm>
    </dsp:sp>
    <dsp:sp modelId="{BAF3EF1D-0901-4D7A-A6B1-8596D2CCF422}">
      <dsp:nvSpPr>
        <dsp:cNvPr id="0" name=""/>
        <dsp:cNvSpPr/>
      </dsp:nvSpPr>
      <dsp:spPr>
        <a:xfrm>
          <a:off x="0" y="2996755"/>
          <a:ext cx="8224587"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131"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tg-Cyrl-TJ" sz="1800" kern="1200" dirty="0">
              <a:solidFill>
                <a:srgbClr val="008000"/>
              </a:solidFill>
              <a:effectLst>
                <a:outerShdw blurRad="38100" dist="38100" dir="2700000" algn="tl">
                  <a:srgbClr val="000000">
                    <a:alpha val="43137"/>
                  </a:srgbClr>
                </a:outerShdw>
              </a:effectLst>
              <a:latin typeface="+mj-lt"/>
            </a:rPr>
            <a:t>Вазифаҳои 14 - 23</a:t>
          </a:r>
          <a:endParaRPr lang="ru-RU" sz="1800" kern="1200" dirty="0">
            <a:solidFill>
              <a:srgbClr val="008000"/>
            </a:solidFill>
            <a:effectLst>
              <a:outerShdw blurRad="38100" dist="38100" dir="2700000" algn="tl">
                <a:srgbClr val="000000">
                  <a:alpha val="43137"/>
                </a:srgbClr>
              </a:outerShdw>
            </a:effectLst>
            <a:latin typeface="+mj-lt"/>
          </a:endParaRPr>
        </a:p>
      </dsp:txBody>
      <dsp:txXfrm>
        <a:off x="0" y="2996755"/>
        <a:ext cx="8224587" cy="62928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98E49E06-5C52-906A-D051-F2B933F7D1E3}"/>
              </a:ext>
            </a:extLst>
          </p:cNvPr>
          <p:cNvSpPr>
            <a:spLocks noGrp="1"/>
          </p:cNvSpPr>
          <p:nvPr>
            <p:ph type="hdr" sz="quarter"/>
          </p:nvPr>
        </p:nvSpPr>
        <p:spPr>
          <a:xfrm>
            <a:off x="1" y="0"/>
            <a:ext cx="2945659" cy="495427"/>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D57FC7F6-9442-73E9-5CC7-AE380B001889}"/>
              </a:ext>
            </a:extLst>
          </p:cNvPr>
          <p:cNvSpPr>
            <a:spLocks noGrp="1"/>
          </p:cNvSpPr>
          <p:nvPr>
            <p:ph type="dt" sz="quarter" idx="1"/>
          </p:nvPr>
        </p:nvSpPr>
        <p:spPr>
          <a:xfrm>
            <a:off x="3850444" y="0"/>
            <a:ext cx="2945659" cy="495427"/>
          </a:xfrm>
          <a:prstGeom prst="rect">
            <a:avLst/>
          </a:prstGeom>
        </p:spPr>
        <p:txBody>
          <a:bodyPr vert="horz" lIns="91440" tIns="45720" rIns="91440" bIns="45720" rtlCol="0"/>
          <a:lstStyle>
            <a:lvl1pPr algn="r">
              <a:defRPr sz="1200"/>
            </a:lvl1pPr>
          </a:lstStyle>
          <a:p>
            <a:fld id="{42B10B96-FBF3-438B-AA14-3EFEABE9E34C}" type="datetimeFigureOut">
              <a:rPr lang="ru-RU" smtClean="0"/>
              <a:t>24.06.2025</a:t>
            </a:fld>
            <a:endParaRPr lang="ru-RU"/>
          </a:p>
        </p:txBody>
      </p:sp>
      <p:sp>
        <p:nvSpPr>
          <p:cNvPr id="4" name="Нижний колонтитул 3">
            <a:extLst>
              <a:ext uri="{FF2B5EF4-FFF2-40B4-BE49-F238E27FC236}">
                <a16:creationId xmlns:a16="http://schemas.microsoft.com/office/drawing/2014/main" id="{A839E5D8-743B-7B49-311B-006908D6F1B2}"/>
              </a:ext>
            </a:extLst>
          </p:cNvPr>
          <p:cNvSpPr>
            <a:spLocks noGrp="1"/>
          </p:cNvSpPr>
          <p:nvPr>
            <p:ph type="ftr" sz="quarter" idx="2"/>
          </p:nvPr>
        </p:nvSpPr>
        <p:spPr>
          <a:xfrm>
            <a:off x="1" y="9378824"/>
            <a:ext cx="2945659" cy="495426"/>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5338658C-DA09-C638-F27C-83F7AF2D98C2}"/>
              </a:ext>
            </a:extLst>
          </p:cNvPr>
          <p:cNvSpPr>
            <a:spLocks noGrp="1"/>
          </p:cNvSpPr>
          <p:nvPr>
            <p:ph type="sldNum" sz="quarter" idx="3"/>
          </p:nvPr>
        </p:nvSpPr>
        <p:spPr>
          <a:xfrm>
            <a:off x="3850444" y="9378824"/>
            <a:ext cx="2945659" cy="495426"/>
          </a:xfrm>
          <a:prstGeom prst="rect">
            <a:avLst/>
          </a:prstGeom>
        </p:spPr>
        <p:txBody>
          <a:bodyPr vert="horz" lIns="91440" tIns="45720" rIns="91440" bIns="45720" rtlCol="0" anchor="b"/>
          <a:lstStyle>
            <a:lvl1pPr algn="r">
              <a:defRPr sz="1200"/>
            </a:lvl1pPr>
          </a:lstStyle>
          <a:p>
            <a:fld id="{727D9CEE-B7EA-4022-97E3-B4C22A698037}" type="slidenum">
              <a:rPr lang="ru-RU" smtClean="0"/>
              <a:t>‹#›</a:t>
            </a:fld>
            <a:endParaRPr lang="ru-RU"/>
          </a:p>
        </p:txBody>
      </p:sp>
    </p:spTree>
    <p:extLst>
      <p:ext uri="{BB962C8B-B14F-4D97-AF65-F5344CB8AC3E}">
        <p14:creationId xmlns:p14="http://schemas.microsoft.com/office/powerpoint/2010/main" val="2886321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5659" cy="495427"/>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4" y="0"/>
            <a:ext cx="2945659" cy="495427"/>
          </a:xfrm>
          <a:prstGeom prst="rect">
            <a:avLst/>
          </a:prstGeom>
        </p:spPr>
        <p:txBody>
          <a:bodyPr vert="horz" lIns="91440" tIns="45720" rIns="91440" bIns="45720" rtlCol="0"/>
          <a:lstStyle>
            <a:lvl1pPr algn="r">
              <a:defRPr sz="1200"/>
            </a:lvl1pPr>
          </a:lstStyle>
          <a:p>
            <a:fld id="{676D749C-DFB2-477D-A1A3-BFE15C7A8784}" type="datetimeFigureOut">
              <a:rPr lang="ru-RU" smtClean="0"/>
              <a:t>24.06.2025</a:t>
            </a:fld>
            <a:endParaRPr lang="ru-RU"/>
          </a:p>
        </p:txBody>
      </p:sp>
      <p:sp>
        <p:nvSpPr>
          <p:cNvPr id="4" name="Образ слайда 3"/>
          <p:cNvSpPr>
            <a:spLocks noGrp="1" noRot="1" noChangeAspect="1"/>
          </p:cNvSpPr>
          <p:nvPr>
            <p:ph type="sldImg" idx="2"/>
          </p:nvPr>
        </p:nvSpPr>
        <p:spPr>
          <a:xfrm>
            <a:off x="1177925" y="1235075"/>
            <a:ext cx="4441825" cy="3330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378824"/>
            <a:ext cx="2945659" cy="49542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378824"/>
            <a:ext cx="2945659" cy="495426"/>
          </a:xfrm>
          <a:prstGeom prst="rect">
            <a:avLst/>
          </a:prstGeom>
        </p:spPr>
        <p:txBody>
          <a:bodyPr vert="horz" lIns="91440" tIns="45720" rIns="91440" bIns="45720" rtlCol="0" anchor="b"/>
          <a:lstStyle>
            <a:lvl1pPr algn="r">
              <a:defRPr sz="1200"/>
            </a:lvl1pPr>
          </a:lstStyle>
          <a:p>
            <a:fld id="{60B851BA-F7DA-4C12-977C-BD490D3D1585}" type="slidenum">
              <a:rPr lang="ru-RU" smtClean="0"/>
              <a:t>‹#›</a:t>
            </a:fld>
            <a:endParaRPr lang="ru-RU"/>
          </a:p>
        </p:txBody>
      </p:sp>
    </p:spTree>
    <p:extLst>
      <p:ext uri="{BB962C8B-B14F-4D97-AF65-F5344CB8AC3E}">
        <p14:creationId xmlns:p14="http://schemas.microsoft.com/office/powerpoint/2010/main" val="2049905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0B851BA-F7DA-4C12-977C-BD490D3D1585}" type="slidenum">
              <a:rPr lang="ru-RU" smtClean="0"/>
              <a:t>1</a:t>
            </a:fld>
            <a:endParaRPr lang="ru-RU"/>
          </a:p>
        </p:txBody>
      </p:sp>
    </p:spTree>
    <p:extLst>
      <p:ext uri="{BB962C8B-B14F-4D97-AF65-F5344CB8AC3E}">
        <p14:creationId xmlns:p14="http://schemas.microsoft.com/office/powerpoint/2010/main" val="4074672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раз слайда 1">
            <a:extLst>
              <a:ext uri="{FF2B5EF4-FFF2-40B4-BE49-F238E27FC236}">
                <a16:creationId xmlns:a16="http://schemas.microsoft.com/office/drawing/2014/main" id="{097434E2-3596-5FE4-9AB9-371390A03B8F}"/>
              </a:ext>
            </a:extLst>
          </p:cNvPr>
          <p:cNvSpPr>
            <a:spLocks noGrp="1" noRot="1" noChangeAspect="1" noChangeArrowheads="1" noTextEdit="1"/>
          </p:cNvSpPr>
          <p:nvPr>
            <p:ph type="sldImg"/>
          </p:nvPr>
        </p:nvSpPr>
        <p:spPr>
          <a:ln/>
        </p:spPr>
      </p:sp>
      <p:sp>
        <p:nvSpPr>
          <p:cNvPr id="7171" name="Заметки 2">
            <a:extLst>
              <a:ext uri="{FF2B5EF4-FFF2-40B4-BE49-F238E27FC236}">
                <a16:creationId xmlns:a16="http://schemas.microsoft.com/office/drawing/2014/main" id="{6C161667-59D8-B6C6-CAC6-A39D600FEE7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800">
                <a:latin typeface="Calibri" panose="020F0502020204030204" pitchFamily="34" charset="0"/>
                <a:ea typeface="Calibri" panose="020F0502020204030204" pitchFamily="34" charset="0"/>
                <a:cs typeface="Times New Roman" panose="02020603050405020304" pitchFamily="18" charset="0"/>
              </a:rPr>
              <a:t>Биоразнообразие имеет фундаментальное значение для благополучия человека и здоровья планеты, а также для экономического процветания всех людей, в том числе для жизни в равновесии и гармонии с Землей; </a:t>
            </a:r>
          </a:p>
          <a:p>
            <a:r>
              <a:rPr lang="ru-RU" altLang="ru-RU" sz="1800">
                <a:latin typeface="Calibri" panose="020F0502020204030204" pitchFamily="34" charset="0"/>
                <a:ea typeface="Calibri" panose="020F0502020204030204" pitchFamily="34" charset="0"/>
                <a:cs typeface="Times New Roman" panose="02020603050405020304" pitchFamily="18" charset="0"/>
              </a:rPr>
              <a:t>Человечество зависим от биоразнообразия в плане обеспечения продовольствием, лекарствами, энергией, чистым воздухом и водой, в плане безопасности от стихийных бедствий, а также отдыха и культурного вдохновения, и оно поддерживает все системы жизни на Земле. </a:t>
            </a:r>
          </a:p>
          <a:p>
            <a:endParaRPr lang="ru-RU" altLang="ru-RU">
              <a:latin typeface="Arial" panose="020B0604020202020204" pitchFamily="34" charset="0"/>
              <a:ea typeface="Calibri" panose="020F0502020204030204" pitchFamily="34" charset="0"/>
              <a:cs typeface="Times New Roman" panose="02020603050405020304" pitchFamily="18" charset="0"/>
            </a:endParaRPr>
          </a:p>
        </p:txBody>
      </p:sp>
      <p:sp>
        <p:nvSpPr>
          <p:cNvPr id="7172" name="Дата 3">
            <a:extLst>
              <a:ext uri="{FF2B5EF4-FFF2-40B4-BE49-F238E27FC236}">
                <a16:creationId xmlns:a16="http://schemas.microsoft.com/office/drawing/2014/main" id="{22ADEAE1-55EE-0FAD-F22A-4836C94B4FFE}"/>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D754F2C-A204-4AB9-A8DD-BCA04381FCED}" type="datetime1">
              <a:rPr lang="ru-RU" altLang="ru-RU" smtClean="0">
                <a:latin typeface="Arial" panose="020B0604020202020204" pitchFamily="34" charset="0"/>
              </a:rPr>
              <a:pPr fontAlgn="base">
                <a:spcBef>
                  <a:spcPct val="0"/>
                </a:spcBef>
                <a:spcAft>
                  <a:spcPct val="0"/>
                </a:spcAft>
              </a:pPr>
              <a:t>24.06.2025</a:t>
            </a:fld>
            <a:endParaRPr lang="ru-RU" altLang="ru-RU">
              <a:latin typeface="Arial" panose="020B0604020202020204" pitchFamily="34" charset="0"/>
            </a:endParaRPr>
          </a:p>
        </p:txBody>
      </p:sp>
      <p:sp>
        <p:nvSpPr>
          <p:cNvPr id="7173" name="Номер слайда 4">
            <a:extLst>
              <a:ext uri="{FF2B5EF4-FFF2-40B4-BE49-F238E27FC236}">
                <a16:creationId xmlns:a16="http://schemas.microsoft.com/office/drawing/2014/main" id="{8762BF37-402D-71FB-F73E-935929AAB91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3E75573-7DB2-45D6-B603-10A69B44A1F2}" type="slidenum">
              <a:rPr lang="ru-RU" altLang="ru-RU" smtClean="0"/>
              <a:pPr fontAlgn="base">
                <a:spcBef>
                  <a:spcPct val="0"/>
                </a:spcBef>
                <a:spcAft>
                  <a:spcPct val="0"/>
                </a:spcAft>
              </a:pPr>
              <a:t>17</a:t>
            </a:fld>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ct val="107000"/>
              </a:lnSpc>
              <a:spcAft>
                <a:spcPts val="800"/>
              </a:spcAft>
            </a:pPr>
            <a:r>
              <a:rPr lang="tg-Cyrl-TJ" sz="1800" dirty="0">
                <a:effectLst/>
                <a:latin typeface="Times New Roman" panose="02020603050405020304" pitchFamily="18" charset="0"/>
                <a:ea typeface="Calibri" panose="020F0502020204030204" pitchFamily="34" charset="0"/>
                <a:cs typeface="Times New Roman" panose="02020603050405020304" pitchFamily="18" charset="0"/>
              </a:rPr>
              <a:t>Конвенсия се мақсади асосии дар бар мегирад: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tg-Cyrl-TJ" sz="1800" dirty="0">
                <a:effectLst/>
                <a:latin typeface="Times New Roman" panose="02020603050405020304" pitchFamily="18" charset="0"/>
                <a:ea typeface="Calibri" panose="020F0502020204030204" pitchFamily="34" charset="0"/>
                <a:cs typeface="Times New Roman" panose="02020603050405020304" pitchFamily="18" charset="0"/>
              </a:rPr>
              <a:t>Нигоҳдории гуногунии биологӣ;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tg-Cyrl-TJ" sz="1800" dirty="0">
                <a:effectLst/>
                <a:latin typeface="Times New Roman" panose="02020603050405020304" pitchFamily="18" charset="0"/>
                <a:ea typeface="Calibri" panose="020F0502020204030204" pitchFamily="34" charset="0"/>
                <a:cs typeface="Times New Roman" panose="02020603050405020304" pitchFamily="18" charset="0"/>
              </a:rPr>
              <a:t>Таъмини бехатарии биологӣ оид ба организмҳои аз ҷиҳати генетикӣ тағийрдода шуда; ва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tg-Cyrl-TJ" sz="1800" dirty="0">
                <a:effectLst/>
                <a:latin typeface="Times New Roman" panose="02020603050405020304" pitchFamily="18" charset="0"/>
                <a:ea typeface="Calibri" panose="020F0502020204030204" pitchFamily="34" charset="0"/>
                <a:cs typeface="Times New Roman" panose="02020603050405020304" pitchFamily="18" charset="0"/>
              </a:rPr>
              <a:t>Захираҳои генетикӣ ва дастраси ба онҳо ва гирифтани фойда аз истифодабарии онҳо.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60B851BA-F7DA-4C12-977C-BD490D3D1585}" type="slidenum">
              <a:rPr lang="ru-RU" smtClean="0"/>
              <a:t>5</a:t>
            </a:fld>
            <a:endParaRPr lang="ru-RU"/>
          </a:p>
        </p:txBody>
      </p:sp>
    </p:spTree>
    <p:extLst>
      <p:ext uri="{BB962C8B-B14F-4D97-AF65-F5344CB8AC3E}">
        <p14:creationId xmlns:p14="http://schemas.microsoft.com/office/powerpoint/2010/main" val="1234924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tg-Cyrl-TJ" sz="1800" dirty="0">
                <a:effectLst/>
                <a:latin typeface="Times New Roman" panose="02020603050405020304" pitchFamily="18" charset="0"/>
                <a:ea typeface="Calibri" panose="020F0502020204030204" pitchFamily="34" charset="0"/>
              </a:rPr>
              <a:t>Доир ба иҷроиши КГБ аз ҷониби Маркази миллии гуногунии биологӣ ва бехатарии биологӣ “Стратегияи милли ва нақшаи амал оид ба нигоҳдори ва истифодабарии оқилонаи гуногунии биологӣ” соли 2003 таҳия ва амали шудааст. </a:t>
            </a:r>
            <a:endParaRPr lang="ru-RU" dirty="0"/>
          </a:p>
        </p:txBody>
      </p:sp>
      <p:sp>
        <p:nvSpPr>
          <p:cNvPr id="4" name="Номер слайда 3"/>
          <p:cNvSpPr>
            <a:spLocks noGrp="1"/>
          </p:cNvSpPr>
          <p:nvPr>
            <p:ph type="sldNum" sz="quarter" idx="5"/>
          </p:nvPr>
        </p:nvSpPr>
        <p:spPr/>
        <p:txBody>
          <a:bodyPr/>
          <a:lstStyle/>
          <a:p>
            <a:fld id="{60B851BA-F7DA-4C12-977C-BD490D3D1585}" type="slidenum">
              <a:rPr lang="ru-RU" smtClean="0"/>
              <a:t>6</a:t>
            </a:fld>
            <a:endParaRPr lang="ru-RU"/>
          </a:p>
        </p:txBody>
      </p:sp>
    </p:spTree>
    <p:extLst>
      <p:ext uri="{BB962C8B-B14F-4D97-AF65-F5344CB8AC3E}">
        <p14:creationId xmlns:p14="http://schemas.microsoft.com/office/powerpoint/2010/main" val="3169681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0B851BA-F7DA-4C12-977C-BD490D3D1585}" type="slidenum">
              <a:rPr lang="ru-RU" smtClean="0"/>
              <a:t>7</a:t>
            </a:fld>
            <a:endParaRPr lang="ru-RU"/>
          </a:p>
        </p:txBody>
      </p:sp>
    </p:spTree>
    <p:extLst>
      <p:ext uri="{BB962C8B-B14F-4D97-AF65-F5344CB8AC3E}">
        <p14:creationId xmlns:p14="http://schemas.microsoft.com/office/powerpoint/2010/main" val="1296439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0B851BA-F7DA-4C12-977C-BD490D3D1585}" type="slidenum">
              <a:rPr lang="ru-RU" smtClean="0"/>
              <a:t>9</a:t>
            </a:fld>
            <a:endParaRPr lang="ru-RU"/>
          </a:p>
        </p:txBody>
      </p:sp>
    </p:spTree>
    <p:extLst>
      <p:ext uri="{BB962C8B-B14F-4D97-AF65-F5344CB8AC3E}">
        <p14:creationId xmlns:p14="http://schemas.microsoft.com/office/powerpoint/2010/main" val="3201031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1" dirty="0" err="1">
                <a:latin typeface="+mj-lt"/>
              </a:rPr>
              <a:t>Барномаи</a:t>
            </a:r>
            <a:r>
              <a:rPr lang="ru-RU" sz="1400" b="1" dirty="0">
                <a:latin typeface="+mj-lt"/>
              </a:rPr>
              <a:t> </a:t>
            </a:r>
            <a:r>
              <a:rPr lang="ru-RU" sz="1400" b="1" dirty="0" err="1">
                <a:latin typeface="+mj-lt"/>
              </a:rPr>
              <a:t>давлатии</a:t>
            </a:r>
            <a:r>
              <a:rPr lang="ru-RU" sz="1400" b="1" dirty="0">
                <a:latin typeface="+mj-lt"/>
              </a:rPr>
              <a:t> </a:t>
            </a:r>
            <a:r>
              <a:rPr lang="ru-RU" sz="1400" b="1" dirty="0" err="1">
                <a:latin typeface="+mj-lt"/>
              </a:rPr>
              <a:t>кабудизоркунии</a:t>
            </a:r>
            <a:r>
              <a:rPr lang="ru-RU" sz="1400" b="1" dirty="0">
                <a:latin typeface="+mj-lt"/>
              </a:rPr>
              <a:t> </a:t>
            </a:r>
            <a:r>
              <a:rPr lang="ru-RU" sz="1400" b="1" dirty="0" err="1">
                <a:latin typeface="+mj-lt"/>
              </a:rPr>
              <a:t>Ҷумҳурии</a:t>
            </a:r>
            <a:r>
              <a:rPr lang="ru-RU" sz="1400" b="1" dirty="0">
                <a:latin typeface="+mj-lt"/>
              </a:rPr>
              <a:t> </a:t>
            </a:r>
            <a:r>
              <a:rPr lang="ru-RU" sz="1400" b="1" dirty="0" err="1">
                <a:latin typeface="+mj-lt"/>
              </a:rPr>
              <a:t>Тоҷикистон</a:t>
            </a:r>
            <a:r>
              <a:rPr lang="ru-RU" sz="1400" b="1" dirty="0">
                <a:latin typeface="+mj-lt"/>
              </a:rPr>
              <a:t> </a:t>
            </a:r>
            <a:r>
              <a:rPr lang="ru-RU" sz="1400" b="1" dirty="0" err="1">
                <a:latin typeface="+mj-lt"/>
              </a:rPr>
              <a:t>барои</a:t>
            </a:r>
            <a:r>
              <a:rPr lang="ru-RU" sz="1400" b="1" dirty="0">
                <a:latin typeface="+mj-lt"/>
              </a:rPr>
              <a:t> </a:t>
            </a:r>
            <a:r>
              <a:rPr lang="ru-RU" sz="1400" b="1" dirty="0" err="1">
                <a:latin typeface="+mj-lt"/>
              </a:rPr>
              <a:t>давраи</a:t>
            </a:r>
            <a:r>
              <a:rPr lang="ru-RU" sz="1400" b="1" dirty="0">
                <a:latin typeface="+mj-lt"/>
              </a:rPr>
              <a:t> то соли 2040 </a:t>
            </a:r>
            <a:r>
              <a:rPr lang="ru-RU" sz="1400" dirty="0">
                <a:latin typeface="+mj-lt"/>
              </a:rPr>
              <a:t>дар </a:t>
            </a:r>
            <a:r>
              <a:rPr lang="ru-RU" sz="1400" dirty="0" err="1">
                <a:latin typeface="+mj-lt"/>
              </a:rPr>
              <a:t>асоси</a:t>
            </a:r>
            <a:r>
              <a:rPr lang="ru-RU" sz="1400" dirty="0">
                <a:latin typeface="+mj-lt"/>
              </a:rPr>
              <a:t> </a:t>
            </a:r>
            <a:r>
              <a:rPr lang="ru-RU" sz="1400" b="1" dirty="0" err="1">
                <a:latin typeface="+mj-lt"/>
              </a:rPr>
              <a:t>Стратегияи</a:t>
            </a:r>
            <a:r>
              <a:rPr lang="ru-RU" sz="1400" b="1" dirty="0">
                <a:latin typeface="+mj-lt"/>
              </a:rPr>
              <a:t> </a:t>
            </a:r>
            <a:r>
              <a:rPr lang="ru-RU" sz="1400" b="1" dirty="0" err="1">
                <a:latin typeface="+mj-lt"/>
              </a:rPr>
              <a:t>миллии</a:t>
            </a:r>
            <a:r>
              <a:rPr lang="ru-RU" sz="1400" b="1" dirty="0">
                <a:latin typeface="+mj-lt"/>
              </a:rPr>
              <a:t> </a:t>
            </a:r>
            <a:r>
              <a:rPr lang="ru-RU" sz="1400" b="1" dirty="0" err="1">
                <a:latin typeface="+mj-lt"/>
              </a:rPr>
              <a:t>рушди</a:t>
            </a:r>
            <a:r>
              <a:rPr lang="ru-RU" sz="1400" b="1" dirty="0">
                <a:latin typeface="+mj-lt"/>
              </a:rPr>
              <a:t> </a:t>
            </a:r>
            <a:r>
              <a:rPr lang="ru-RU" sz="1400" b="1" dirty="0" err="1">
                <a:latin typeface="+mj-lt"/>
              </a:rPr>
              <a:t>Ҷумҳурии</a:t>
            </a:r>
            <a:r>
              <a:rPr lang="ru-RU" sz="1400" b="1" dirty="0">
                <a:latin typeface="+mj-lt"/>
              </a:rPr>
              <a:t> </a:t>
            </a:r>
            <a:r>
              <a:rPr lang="ru-RU" sz="1400" b="1" dirty="0" err="1">
                <a:latin typeface="+mj-lt"/>
              </a:rPr>
              <a:t>Тоҷикистон</a:t>
            </a:r>
            <a:r>
              <a:rPr lang="ru-RU" sz="1400" b="1" dirty="0">
                <a:latin typeface="+mj-lt"/>
              </a:rPr>
              <a:t> </a:t>
            </a:r>
            <a:r>
              <a:rPr lang="ru-RU" sz="1400" b="1" dirty="0" err="1">
                <a:latin typeface="+mj-lt"/>
              </a:rPr>
              <a:t>барои</a:t>
            </a:r>
            <a:r>
              <a:rPr lang="ru-RU" sz="1400" b="1" dirty="0">
                <a:latin typeface="+mj-lt"/>
              </a:rPr>
              <a:t> </a:t>
            </a:r>
            <a:r>
              <a:rPr lang="ru-RU" sz="1400" b="1" dirty="0" err="1">
                <a:latin typeface="+mj-lt"/>
              </a:rPr>
              <a:t>давраи</a:t>
            </a:r>
            <a:r>
              <a:rPr lang="ru-RU" sz="1400" b="1" dirty="0">
                <a:latin typeface="+mj-lt"/>
              </a:rPr>
              <a:t> то соли 2030 </a:t>
            </a:r>
            <a:r>
              <a:rPr lang="ru-RU" sz="1400" dirty="0" err="1">
                <a:latin typeface="+mj-lt"/>
              </a:rPr>
              <a:t>таҳия</a:t>
            </a:r>
            <a:r>
              <a:rPr lang="ru-RU" sz="1400" dirty="0">
                <a:latin typeface="+mj-lt"/>
              </a:rPr>
              <a:t> </a:t>
            </a:r>
            <a:r>
              <a:rPr lang="ru-RU" sz="1400" dirty="0" err="1">
                <a:latin typeface="+mj-lt"/>
              </a:rPr>
              <a:t>шуда</a:t>
            </a:r>
            <a:r>
              <a:rPr lang="ru-RU" sz="1400" dirty="0">
                <a:latin typeface="+mj-lt"/>
              </a:rPr>
              <a:t>, </a:t>
            </a:r>
            <a:r>
              <a:rPr lang="ru-RU" sz="1400" dirty="0" err="1">
                <a:latin typeface="+mj-lt"/>
              </a:rPr>
              <a:t>самтҳои</a:t>
            </a:r>
            <a:r>
              <a:rPr lang="ru-RU" sz="1400" dirty="0">
                <a:latin typeface="+mj-lt"/>
              </a:rPr>
              <a:t> </a:t>
            </a:r>
            <a:r>
              <a:rPr lang="ru-RU" sz="1400" dirty="0" err="1">
                <a:latin typeface="+mj-lt"/>
              </a:rPr>
              <a:t>асосии</a:t>
            </a:r>
            <a:r>
              <a:rPr lang="ru-RU" sz="1400" dirty="0">
                <a:latin typeface="+mj-lt"/>
              </a:rPr>
              <a:t> </a:t>
            </a:r>
            <a:r>
              <a:rPr lang="ru-RU" sz="1400" dirty="0" err="1">
                <a:latin typeface="+mj-lt"/>
              </a:rPr>
              <a:t>рушди</a:t>
            </a:r>
            <a:r>
              <a:rPr lang="ru-RU" sz="1400" dirty="0">
                <a:latin typeface="+mj-lt"/>
              </a:rPr>
              <a:t> </a:t>
            </a:r>
            <a:r>
              <a:rPr lang="ru-RU" sz="1400" dirty="0" err="1">
                <a:latin typeface="+mj-lt"/>
              </a:rPr>
              <a:t>устувори</a:t>
            </a:r>
            <a:r>
              <a:rPr lang="ru-RU" sz="1400" dirty="0">
                <a:latin typeface="+mj-lt"/>
              </a:rPr>
              <a:t> </a:t>
            </a:r>
            <a:r>
              <a:rPr lang="ru-RU" sz="1400" dirty="0" err="1">
                <a:latin typeface="+mj-lt"/>
              </a:rPr>
              <a:t>ҷомеаро</a:t>
            </a:r>
            <a:r>
              <a:rPr lang="ru-RU" sz="1400" dirty="0">
                <a:latin typeface="+mj-lt"/>
              </a:rPr>
              <a:t> </a:t>
            </a:r>
            <a:r>
              <a:rPr lang="ru-RU" sz="1400" dirty="0" err="1">
                <a:latin typeface="+mj-lt"/>
              </a:rPr>
              <a:t>барои</a:t>
            </a:r>
            <a:r>
              <a:rPr lang="ru-RU" sz="1400" dirty="0">
                <a:latin typeface="+mj-lt"/>
              </a:rPr>
              <a:t> </a:t>
            </a:r>
            <a:r>
              <a:rPr lang="ru-RU" sz="1400" dirty="0" err="1">
                <a:latin typeface="+mj-lt"/>
              </a:rPr>
              <a:t>танзими</a:t>
            </a:r>
            <a:r>
              <a:rPr lang="ru-RU" sz="1400" dirty="0">
                <a:latin typeface="+mj-lt"/>
              </a:rPr>
              <a:t> </a:t>
            </a:r>
            <a:r>
              <a:rPr lang="ru-RU" sz="1400" dirty="0" err="1">
                <a:latin typeface="+mj-lt"/>
              </a:rPr>
              <a:t>тавозуни</a:t>
            </a:r>
            <a:r>
              <a:rPr lang="ru-RU" sz="1400" dirty="0">
                <a:latin typeface="+mj-lt"/>
              </a:rPr>
              <a:t> </a:t>
            </a:r>
            <a:r>
              <a:rPr lang="ru-RU" sz="1400" dirty="0" err="1">
                <a:latin typeface="+mj-lt"/>
              </a:rPr>
              <a:t>табиӣ</a:t>
            </a:r>
            <a:r>
              <a:rPr lang="ru-RU" sz="1400" dirty="0">
                <a:latin typeface="+mj-lt"/>
              </a:rPr>
              <a:t>, </a:t>
            </a:r>
            <a:r>
              <a:rPr lang="ru-RU" sz="1400" dirty="0" err="1">
                <a:latin typeface="+mj-lt"/>
              </a:rPr>
              <a:t>коҳиши</a:t>
            </a:r>
            <a:r>
              <a:rPr lang="ru-RU" sz="1400" dirty="0">
                <a:latin typeface="+mj-lt"/>
              </a:rPr>
              <a:t> </a:t>
            </a:r>
            <a:r>
              <a:rPr lang="ru-RU" sz="1400" dirty="0" err="1">
                <a:latin typeface="+mj-lt"/>
              </a:rPr>
              <a:t>ҳаҷми</a:t>
            </a:r>
            <a:r>
              <a:rPr lang="ru-RU" sz="1400" dirty="0">
                <a:latin typeface="+mj-lt"/>
              </a:rPr>
              <a:t> </a:t>
            </a:r>
            <a:r>
              <a:rPr lang="ru-RU" sz="1400" dirty="0" err="1">
                <a:latin typeface="+mj-lt"/>
              </a:rPr>
              <a:t>газҳои</a:t>
            </a:r>
            <a:r>
              <a:rPr lang="ru-RU" sz="1400" dirty="0">
                <a:latin typeface="+mj-lt"/>
              </a:rPr>
              <a:t> </a:t>
            </a:r>
            <a:r>
              <a:rPr lang="ru-RU" sz="1400" dirty="0" err="1">
                <a:latin typeface="+mj-lt"/>
              </a:rPr>
              <a:t>гулхонаӣ</a:t>
            </a:r>
            <a:r>
              <a:rPr lang="ru-RU" sz="1400" dirty="0">
                <a:latin typeface="+mj-lt"/>
              </a:rPr>
              <a:t>, </a:t>
            </a:r>
            <a:r>
              <a:rPr lang="ru-RU" sz="1400" dirty="0" err="1">
                <a:latin typeface="+mj-lt"/>
              </a:rPr>
              <a:t>мутобиқшавӣ</a:t>
            </a:r>
            <a:r>
              <a:rPr lang="ru-RU" sz="1400" dirty="0">
                <a:latin typeface="+mj-lt"/>
              </a:rPr>
              <a:t> ба </a:t>
            </a:r>
            <a:r>
              <a:rPr lang="ru-RU" sz="1400" dirty="0" err="1">
                <a:latin typeface="+mj-lt"/>
              </a:rPr>
              <a:t>раванди</a:t>
            </a:r>
            <a:r>
              <a:rPr lang="ru-RU" sz="1400" dirty="0">
                <a:latin typeface="+mj-lt"/>
              </a:rPr>
              <a:t> </a:t>
            </a:r>
            <a:r>
              <a:rPr lang="ru-RU" sz="1400" dirty="0" err="1">
                <a:latin typeface="+mj-lt"/>
              </a:rPr>
              <a:t>тағйирёбии</a:t>
            </a:r>
            <a:r>
              <a:rPr lang="ru-RU" sz="1400" dirty="0">
                <a:latin typeface="+mj-lt"/>
              </a:rPr>
              <a:t> </a:t>
            </a:r>
            <a:r>
              <a:rPr lang="ru-RU" sz="1400" dirty="0" err="1">
                <a:latin typeface="+mj-lt"/>
              </a:rPr>
              <a:t>иқлим</a:t>
            </a:r>
            <a:r>
              <a:rPr lang="ru-RU" sz="1400" dirty="0">
                <a:latin typeface="+mj-lt"/>
              </a:rPr>
              <a:t>, </a:t>
            </a:r>
            <a:r>
              <a:rPr lang="ru-RU" sz="1400" dirty="0" err="1">
                <a:latin typeface="+mj-lt"/>
              </a:rPr>
              <a:t>беҳтар</a:t>
            </a:r>
            <a:r>
              <a:rPr lang="ru-RU" sz="1400" dirty="0">
                <a:latin typeface="+mj-lt"/>
              </a:rPr>
              <a:t> </a:t>
            </a:r>
            <a:r>
              <a:rPr lang="ru-RU" sz="1400" dirty="0" err="1">
                <a:latin typeface="+mj-lt"/>
              </a:rPr>
              <a:t>кардани</a:t>
            </a:r>
            <a:r>
              <a:rPr lang="ru-RU" sz="1400" dirty="0">
                <a:latin typeface="+mj-lt"/>
              </a:rPr>
              <a:t> </a:t>
            </a:r>
            <a:r>
              <a:rPr lang="ru-RU" sz="1400" dirty="0" err="1">
                <a:latin typeface="+mj-lt"/>
              </a:rPr>
              <a:t>вазъи</a:t>
            </a:r>
            <a:r>
              <a:rPr lang="ru-RU" sz="1400" dirty="0">
                <a:latin typeface="+mj-lt"/>
              </a:rPr>
              <a:t> экологии </a:t>
            </a:r>
            <a:r>
              <a:rPr lang="ru-RU" sz="1400" dirty="0" err="1">
                <a:latin typeface="+mj-lt"/>
              </a:rPr>
              <a:t>кишвар</a:t>
            </a:r>
            <a:r>
              <a:rPr lang="ru-RU" sz="1400" dirty="0">
                <a:latin typeface="+mj-lt"/>
              </a:rPr>
              <a:t>, </a:t>
            </a:r>
            <a:r>
              <a:rPr lang="ru-RU" sz="1400" dirty="0" err="1">
                <a:latin typeface="+mj-lt"/>
              </a:rPr>
              <a:t>муҳайё</a:t>
            </a:r>
            <a:r>
              <a:rPr lang="ru-RU" sz="1400" dirty="0">
                <a:latin typeface="+mj-lt"/>
              </a:rPr>
              <a:t> </a:t>
            </a:r>
            <a:r>
              <a:rPr lang="ru-RU" sz="1400" dirty="0" err="1">
                <a:latin typeface="+mj-lt"/>
              </a:rPr>
              <a:t>намудани</a:t>
            </a:r>
            <a:r>
              <a:rPr lang="ru-RU" sz="1400" dirty="0">
                <a:latin typeface="+mj-lt"/>
              </a:rPr>
              <a:t> </a:t>
            </a:r>
            <a:r>
              <a:rPr lang="ru-RU" sz="1400" dirty="0" err="1">
                <a:latin typeface="+mj-lt"/>
              </a:rPr>
              <a:t>шароити</a:t>
            </a:r>
            <a:r>
              <a:rPr lang="ru-RU" sz="1400" dirty="0">
                <a:latin typeface="+mj-lt"/>
              </a:rPr>
              <a:t> </a:t>
            </a:r>
            <a:r>
              <a:rPr lang="ru-RU" sz="1400" dirty="0" err="1">
                <a:latin typeface="+mj-lt"/>
              </a:rPr>
              <a:t>муҳити</a:t>
            </a:r>
            <a:r>
              <a:rPr lang="ru-RU" sz="1400" dirty="0">
                <a:latin typeface="+mj-lt"/>
              </a:rPr>
              <a:t> </a:t>
            </a:r>
            <a:r>
              <a:rPr lang="ru-RU" sz="1400" dirty="0" err="1">
                <a:latin typeface="+mj-lt"/>
              </a:rPr>
              <a:t>зисти</a:t>
            </a:r>
            <a:r>
              <a:rPr lang="ru-RU" sz="1400" dirty="0">
                <a:latin typeface="+mj-lt"/>
              </a:rPr>
              <a:t> солим, </a:t>
            </a:r>
            <a:r>
              <a:rPr lang="ru-RU" sz="1400" dirty="0" err="1">
                <a:latin typeface="+mj-lt"/>
              </a:rPr>
              <a:t>таъмини</a:t>
            </a:r>
            <a:r>
              <a:rPr lang="ru-RU" sz="1400" dirty="0">
                <a:latin typeface="+mj-lt"/>
              </a:rPr>
              <a:t> </a:t>
            </a:r>
            <a:r>
              <a:rPr lang="ru-RU" sz="1400" dirty="0" err="1">
                <a:latin typeface="+mj-lt"/>
              </a:rPr>
              <a:t>нигоҳдорӣ</a:t>
            </a:r>
            <a:r>
              <a:rPr lang="ru-RU" sz="1400" dirty="0">
                <a:latin typeface="+mj-lt"/>
              </a:rPr>
              <a:t> </a:t>
            </a:r>
            <a:r>
              <a:rPr lang="ru-RU" sz="1400" dirty="0" err="1">
                <a:latin typeface="+mj-lt"/>
              </a:rPr>
              <a:t>ва</a:t>
            </a:r>
            <a:r>
              <a:rPr lang="ru-RU" sz="1400" dirty="0">
                <a:latin typeface="+mj-lt"/>
              </a:rPr>
              <a:t> </a:t>
            </a:r>
            <a:r>
              <a:rPr lang="ru-RU" sz="1400" dirty="0" err="1">
                <a:latin typeface="+mj-lt"/>
              </a:rPr>
              <a:t>идоракунии</a:t>
            </a:r>
            <a:r>
              <a:rPr lang="ru-RU" sz="1400" dirty="0">
                <a:latin typeface="+mj-lt"/>
              </a:rPr>
              <a:t> </a:t>
            </a:r>
            <a:r>
              <a:rPr lang="ru-RU" sz="1400" dirty="0" err="1">
                <a:latin typeface="+mj-lt"/>
              </a:rPr>
              <a:t>устувори</a:t>
            </a:r>
            <a:r>
              <a:rPr lang="ru-RU" sz="1400" dirty="0">
                <a:latin typeface="+mj-lt"/>
              </a:rPr>
              <a:t> </a:t>
            </a:r>
            <a:r>
              <a:rPr lang="ru-RU" sz="1400" dirty="0" err="1">
                <a:latin typeface="+mj-lt"/>
              </a:rPr>
              <a:t>ландшафтҳои</a:t>
            </a:r>
            <a:r>
              <a:rPr lang="ru-RU" sz="1400" dirty="0">
                <a:latin typeface="+mj-lt"/>
              </a:rPr>
              <a:t> </a:t>
            </a:r>
            <a:r>
              <a:rPr lang="ru-RU" sz="1400" dirty="0" err="1">
                <a:latin typeface="+mj-lt"/>
              </a:rPr>
              <a:t>табиӣ</a:t>
            </a:r>
            <a:r>
              <a:rPr lang="ru-RU" sz="1400" dirty="0">
                <a:latin typeface="+mj-lt"/>
              </a:rPr>
              <a:t>, </a:t>
            </a:r>
            <a:r>
              <a:rPr lang="ru-RU" sz="1400" dirty="0" err="1">
                <a:latin typeface="+mj-lt"/>
              </a:rPr>
              <a:t>ташаккулдиҳии</a:t>
            </a:r>
            <a:r>
              <a:rPr lang="ru-RU" sz="1400" dirty="0">
                <a:latin typeface="+mj-lt"/>
              </a:rPr>
              <a:t> </a:t>
            </a:r>
            <a:r>
              <a:rPr lang="ru-RU" sz="1400" dirty="0" err="1">
                <a:latin typeface="+mj-lt"/>
              </a:rPr>
              <a:t>захираҳои</a:t>
            </a:r>
            <a:r>
              <a:rPr lang="ru-RU" sz="1400" dirty="0">
                <a:latin typeface="+mj-lt"/>
              </a:rPr>
              <a:t> </a:t>
            </a:r>
            <a:r>
              <a:rPr lang="ru-RU" sz="1400" dirty="0" err="1">
                <a:latin typeface="+mj-lt"/>
              </a:rPr>
              <a:t>гуногунии</a:t>
            </a:r>
            <a:r>
              <a:rPr lang="ru-RU" sz="1400" dirty="0">
                <a:latin typeface="+mj-lt"/>
              </a:rPr>
              <a:t> </a:t>
            </a:r>
            <a:r>
              <a:rPr lang="ru-RU" sz="1400" dirty="0" err="1">
                <a:latin typeface="+mj-lt"/>
              </a:rPr>
              <a:t>биологӣ</a:t>
            </a:r>
            <a:r>
              <a:rPr lang="ru-RU" sz="1400" dirty="0">
                <a:latin typeface="+mj-lt"/>
              </a:rPr>
              <a:t>, </a:t>
            </a:r>
            <a:r>
              <a:rPr lang="ru-RU" sz="1400" dirty="0" err="1">
                <a:latin typeface="+mj-lt"/>
              </a:rPr>
              <a:t>инчунин</a:t>
            </a:r>
            <a:r>
              <a:rPr lang="ru-RU" sz="1400" dirty="0">
                <a:latin typeface="+mj-lt"/>
              </a:rPr>
              <a:t> </a:t>
            </a:r>
            <a:r>
              <a:rPr lang="ru-RU" sz="1400" dirty="0" err="1">
                <a:latin typeface="+mj-lt"/>
              </a:rPr>
              <a:t>барои</a:t>
            </a:r>
            <a:r>
              <a:rPr lang="ru-RU" sz="1400" dirty="0">
                <a:latin typeface="+mj-lt"/>
              </a:rPr>
              <a:t> </a:t>
            </a:r>
            <a:r>
              <a:rPr lang="ru-RU" sz="1400" dirty="0" err="1">
                <a:latin typeface="+mj-lt"/>
              </a:rPr>
              <a:t>гузариши</a:t>
            </a:r>
            <a:r>
              <a:rPr lang="ru-RU" sz="1400" dirty="0">
                <a:latin typeface="+mj-lt"/>
              </a:rPr>
              <a:t> </a:t>
            </a:r>
            <a:r>
              <a:rPr lang="ru-RU" sz="1400" dirty="0" err="1">
                <a:latin typeface="+mj-lt"/>
              </a:rPr>
              <a:t>кишвар</a:t>
            </a:r>
            <a:r>
              <a:rPr lang="ru-RU" sz="1400" dirty="0">
                <a:latin typeface="+mj-lt"/>
              </a:rPr>
              <a:t> ба </a:t>
            </a:r>
            <a:r>
              <a:rPr lang="ru-RU" sz="1400" dirty="0" err="1">
                <a:latin typeface="+mj-lt"/>
              </a:rPr>
              <a:t>иқтисодиёти</a:t>
            </a:r>
            <a:r>
              <a:rPr lang="ru-RU" sz="1400" dirty="0">
                <a:latin typeface="+mj-lt"/>
              </a:rPr>
              <a:t> «</a:t>
            </a:r>
            <a:r>
              <a:rPr lang="ru-RU" sz="1400" dirty="0" err="1">
                <a:latin typeface="+mj-lt"/>
              </a:rPr>
              <a:t>сабз</a:t>
            </a:r>
            <a:r>
              <a:rPr lang="ru-RU" sz="1400" dirty="0">
                <a:latin typeface="+mj-lt"/>
              </a:rPr>
              <a:t>»-</a:t>
            </a:r>
            <a:r>
              <a:rPr lang="ru-RU" sz="1400" dirty="0" err="1">
                <a:latin typeface="+mj-lt"/>
              </a:rPr>
              <a:t>ро</a:t>
            </a:r>
            <a:r>
              <a:rPr lang="ru-RU" sz="1400" dirty="0">
                <a:latin typeface="+mj-lt"/>
              </a:rPr>
              <a:t> </a:t>
            </a:r>
            <a:r>
              <a:rPr lang="ru-RU" sz="1400" dirty="0" err="1">
                <a:latin typeface="+mj-lt"/>
              </a:rPr>
              <a:t>муайян</a:t>
            </a:r>
            <a:r>
              <a:rPr lang="ru-RU" sz="1400" dirty="0">
                <a:latin typeface="+mj-lt"/>
              </a:rPr>
              <a:t> </a:t>
            </a:r>
            <a:r>
              <a:rPr lang="ru-RU" sz="1400" dirty="0" err="1">
                <a:latin typeface="+mj-lt"/>
              </a:rPr>
              <a:t>менамояд</a:t>
            </a:r>
            <a:r>
              <a:rPr lang="ru-RU" sz="1400" dirty="0">
                <a:latin typeface="+mj-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4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a:latin typeface="+mj-lt"/>
              </a:rPr>
              <a:t>Дар </a:t>
            </a:r>
            <a:r>
              <a:rPr lang="ru-RU" sz="1400" dirty="0" err="1">
                <a:latin typeface="+mj-lt"/>
              </a:rPr>
              <a:t>давраи</a:t>
            </a:r>
            <a:r>
              <a:rPr lang="ru-RU" sz="1400" dirty="0">
                <a:latin typeface="+mj-lt"/>
              </a:rPr>
              <a:t> 2025-2027 – 10 млн. </a:t>
            </a:r>
            <a:r>
              <a:rPr lang="ru-RU" sz="1400" dirty="0" err="1">
                <a:latin typeface="+mj-lt"/>
              </a:rPr>
              <a:t>бех</a:t>
            </a:r>
            <a:r>
              <a:rPr lang="ru-RU" sz="1400" dirty="0">
                <a:latin typeface="+mj-lt"/>
              </a:rPr>
              <a:t> </a:t>
            </a:r>
            <a:r>
              <a:rPr lang="ru-RU" sz="1400" dirty="0" err="1">
                <a:latin typeface="+mj-lt"/>
              </a:rPr>
              <a:t>нихол</a:t>
            </a:r>
            <a:r>
              <a:rPr lang="ru-RU" sz="1400" dirty="0">
                <a:latin typeface="+mj-lt"/>
              </a:rPr>
              <a:t> </a:t>
            </a:r>
            <a:r>
              <a:rPr lang="ru-RU" sz="1400" dirty="0" err="1">
                <a:latin typeface="+mj-lt"/>
              </a:rPr>
              <a:t>шинонида</a:t>
            </a:r>
            <a:r>
              <a:rPr lang="ru-RU" sz="1400" dirty="0">
                <a:latin typeface="+mj-lt"/>
              </a:rPr>
              <a:t> </a:t>
            </a:r>
            <a:r>
              <a:rPr lang="ru-RU" sz="1400" dirty="0" err="1">
                <a:latin typeface="+mj-lt"/>
              </a:rPr>
              <a:t>мешавад</a:t>
            </a:r>
            <a:r>
              <a:rPr lang="ru-RU" sz="1400" dirty="0">
                <a:latin typeface="+mj-lt"/>
              </a:rPr>
              <a:t> (</a:t>
            </a:r>
            <a:r>
              <a:rPr lang="ru-RU" sz="1400" dirty="0" err="1">
                <a:latin typeface="+mj-lt"/>
              </a:rPr>
              <a:t>хамасола</a:t>
            </a:r>
            <a:r>
              <a:rPr lang="ru-RU" sz="1400" dirty="0">
                <a:latin typeface="+mj-lt"/>
              </a:rPr>
              <a:t> </a:t>
            </a:r>
            <a:r>
              <a:rPr lang="ru-RU" sz="1400" dirty="0" err="1">
                <a:latin typeface="+mj-lt"/>
              </a:rPr>
              <a:t>зиёда</a:t>
            </a:r>
            <a:r>
              <a:rPr lang="ru-RU" sz="1400" dirty="0">
                <a:latin typeface="+mj-lt"/>
              </a:rPr>
              <a:t> аз 3 млн. </a:t>
            </a:r>
            <a:r>
              <a:rPr lang="ru-RU" sz="1400" dirty="0" err="1">
                <a:latin typeface="+mj-lt"/>
              </a:rPr>
              <a:t>бех</a:t>
            </a:r>
            <a:r>
              <a:rPr lang="ru-RU" sz="1400" dirty="0">
                <a:latin typeface="+mj-lt"/>
              </a:rPr>
              <a:t>)</a:t>
            </a:r>
          </a:p>
          <a:p>
            <a:endParaRPr lang="ru-RU" dirty="0"/>
          </a:p>
          <a:p>
            <a:pPr algn="just"/>
            <a:r>
              <a:rPr lang="ru-RU" sz="1800" b="0" i="0" u="none" strike="noStrike" baseline="0" dirty="0" err="1">
                <a:solidFill>
                  <a:srgbClr val="000000"/>
                </a:solidFill>
                <a:latin typeface="Courier New" panose="02070309020205020404" pitchFamily="49" charset="0"/>
              </a:rPr>
              <a:t>Маблағи</a:t>
            </a:r>
            <a:r>
              <a:rPr lang="ru-RU" sz="1800" b="0" i="0" u="none" strike="noStrike" baseline="0" dirty="0">
                <a:solidFill>
                  <a:srgbClr val="000000"/>
                </a:solidFill>
                <a:latin typeface="Courier New" panose="02070309020205020404" pitchFamily="49" charset="0"/>
              </a:rPr>
              <a:t> </a:t>
            </a:r>
            <a:r>
              <a:rPr lang="ru-RU" sz="1800" b="0" i="0" u="none" strike="noStrike" baseline="0" dirty="0" err="1">
                <a:solidFill>
                  <a:srgbClr val="000000"/>
                </a:solidFill>
                <a:latin typeface="Courier New" panose="02070309020205020404" pitchFamily="49" charset="0"/>
              </a:rPr>
              <a:t>умумӣ</a:t>
            </a:r>
            <a:r>
              <a:rPr lang="ru-RU" sz="1800" b="0" i="0" u="none" strike="noStrike" baseline="0" dirty="0">
                <a:solidFill>
                  <a:srgbClr val="000000"/>
                </a:solidFill>
                <a:latin typeface="Courier New" panose="02070309020205020404" pitchFamily="49" charset="0"/>
              </a:rPr>
              <a:t> </a:t>
            </a:r>
            <a:r>
              <a:rPr lang="ru-RU" sz="1800" b="0" i="0" u="none" strike="noStrike" baseline="0" dirty="0" err="1">
                <a:solidFill>
                  <a:srgbClr val="000000"/>
                </a:solidFill>
                <a:latin typeface="Courier New" panose="02070309020205020404" pitchFamily="49" charset="0"/>
              </a:rPr>
              <a:t>барои</a:t>
            </a:r>
            <a:r>
              <a:rPr lang="ru-RU" sz="1800" b="0" i="0" u="none" strike="noStrike" baseline="0" dirty="0">
                <a:solidFill>
                  <a:srgbClr val="000000"/>
                </a:solidFill>
                <a:latin typeface="Courier New" panose="02070309020205020404" pitchFamily="49" charset="0"/>
              </a:rPr>
              <a:t> </a:t>
            </a:r>
            <a:r>
              <a:rPr lang="ru-RU" sz="1800" b="0" i="0" u="none" strike="noStrike" baseline="0" dirty="0" err="1">
                <a:solidFill>
                  <a:srgbClr val="000000"/>
                </a:solidFill>
                <a:latin typeface="Courier New" panose="02070309020205020404" pitchFamily="49" charset="0"/>
              </a:rPr>
              <a:t>амалисозии</a:t>
            </a:r>
            <a:r>
              <a:rPr lang="ru-RU" sz="1800" b="0" i="0" u="none" strike="noStrike" baseline="0" dirty="0">
                <a:solidFill>
                  <a:srgbClr val="000000"/>
                </a:solidFill>
                <a:latin typeface="Courier New" panose="02070309020205020404" pitchFamily="49" charset="0"/>
              </a:rPr>
              <a:t> </a:t>
            </a:r>
            <a:r>
              <a:rPr lang="ru-RU" sz="1800" b="1" i="0" u="none" strike="noStrike" baseline="0" dirty="0" err="1">
                <a:solidFill>
                  <a:srgbClr val="FF0000"/>
                </a:solidFill>
                <a:latin typeface="Courier New" panose="02070309020205020404" pitchFamily="49" charset="0"/>
              </a:rPr>
              <a:t>Барнома</a:t>
            </a:r>
            <a:r>
              <a:rPr lang="ru-RU" sz="1800" b="1" i="0" u="none" strike="noStrike" baseline="0" dirty="0">
                <a:solidFill>
                  <a:srgbClr val="FF0000"/>
                </a:solidFill>
                <a:latin typeface="Courier New" panose="02070309020205020404" pitchFamily="49" charset="0"/>
              </a:rPr>
              <a:t> дар </a:t>
            </a:r>
            <a:r>
              <a:rPr lang="ru-RU" sz="1800" b="1" i="0" u="none" strike="noStrike" baseline="0" dirty="0" err="1">
                <a:solidFill>
                  <a:srgbClr val="FF0000"/>
                </a:solidFill>
                <a:latin typeface="Courier New" panose="02070309020205020404" pitchFamily="49" charset="0"/>
              </a:rPr>
              <a:t>давраи</a:t>
            </a:r>
            <a:r>
              <a:rPr lang="ru-RU" sz="1800" b="1" i="0" u="none" strike="noStrike" baseline="0" dirty="0">
                <a:solidFill>
                  <a:srgbClr val="FF0000"/>
                </a:solidFill>
                <a:latin typeface="Courier New" panose="02070309020205020404" pitchFamily="49" charset="0"/>
              </a:rPr>
              <a:t> </a:t>
            </a:r>
            <a:r>
              <a:rPr lang="ru-RU" sz="1800" b="1" i="0" u="none" strike="noStrike" baseline="0" dirty="0" err="1">
                <a:solidFill>
                  <a:srgbClr val="FF0000"/>
                </a:solidFill>
                <a:latin typeface="Courier New" panose="02070309020205020404" pitchFamily="49" charset="0"/>
              </a:rPr>
              <a:t>якум</a:t>
            </a:r>
            <a:r>
              <a:rPr lang="ru-RU" sz="1800" b="1" i="0" u="none" strike="noStrike" baseline="0" dirty="0">
                <a:solidFill>
                  <a:srgbClr val="FF0000"/>
                </a:solidFill>
                <a:latin typeface="Courier New" panose="02070309020205020404" pitchFamily="49" charset="0"/>
              </a:rPr>
              <a:t> (</a:t>
            </a:r>
            <a:r>
              <a:rPr lang="ru-RU" sz="1800" b="1" i="0" u="none" strike="noStrike" baseline="0" dirty="0" err="1">
                <a:solidFill>
                  <a:srgbClr val="FF0000"/>
                </a:solidFill>
                <a:latin typeface="Courier New" panose="02070309020205020404" pitchFamily="49" charset="0"/>
              </a:rPr>
              <a:t>солҳои</a:t>
            </a:r>
            <a:r>
              <a:rPr lang="ru-RU" sz="1800" b="1" i="0" u="none" strike="noStrike" baseline="0" dirty="0">
                <a:solidFill>
                  <a:srgbClr val="FF0000"/>
                </a:solidFill>
                <a:latin typeface="Courier New" panose="02070309020205020404" pitchFamily="49" charset="0"/>
              </a:rPr>
              <a:t> 2025-2027) 731 миллиону 824 </a:t>
            </a:r>
            <a:r>
              <a:rPr lang="ru-RU" sz="1800" b="1" i="0" u="none" strike="noStrike" baseline="0" dirty="0" err="1">
                <a:solidFill>
                  <a:srgbClr val="FF0000"/>
                </a:solidFill>
                <a:latin typeface="Courier New" panose="02070309020205020404" pitchFamily="49" charset="0"/>
              </a:rPr>
              <a:t>ҳазору</a:t>
            </a:r>
            <a:r>
              <a:rPr lang="ru-RU" sz="1800" b="1" i="0" u="none" strike="noStrike" baseline="0" dirty="0">
                <a:solidFill>
                  <a:srgbClr val="FF0000"/>
                </a:solidFill>
                <a:latin typeface="Courier New" panose="02070309020205020404" pitchFamily="49" charset="0"/>
              </a:rPr>
              <a:t> 70 </a:t>
            </a:r>
            <a:r>
              <a:rPr lang="ru-RU" sz="1800" b="1" i="0" u="none" strike="noStrike" baseline="0" dirty="0" err="1">
                <a:solidFill>
                  <a:srgbClr val="FF0000"/>
                </a:solidFill>
                <a:latin typeface="Courier New" panose="02070309020205020404" pitchFamily="49" charset="0"/>
              </a:rPr>
              <a:t>сомонӣ</a:t>
            </a:r>
            <a:r>
              <a:rPr lang="ru-RU" sz="1800" b="1" i="0" u="none" strike="noStrike" baseline="0" dirty="0">
                <a:solidFill>
                  <a:srgbClr val="FF0000"/>
                </a:solidFill>
                <a:latin typeface="Courier New" panose="02070309020205020404" pitchFamily="49" charset="0"/>
              </a:rPr>
              <a:t> </a:t>
            </a:r>
            <a:r>
              <a:rPr lang="ru-RU" sz="1800" b="0" i="0" u="none" strike="noStrike" baseline="0" dirty="0" err="1">
                <a:solidFill>
                  <a:srgbClr val="000000"/>
                </a:solidFill>
                <a:latin typeface="Courier New" panose="02070309020205020404" pitchFamily="49" charset="0"/>
              </a:rPr>
              <a:t>муайян</a:t>
            </a:r>
            <a:r>
              <a:rPr lang="ru-RU" sz="1800" b="0" i="0" u="none" strike="noStrike" baseline="0" dirty="0">
                <a:solidFill>
                  <a:srgbClr val="000000"/>
                </a:solidFill>
                <a:latin typeface="Courier New" panose="02070309020205020404" pitchFamily="49" charset="0"/>
              </a:rPr>
              <a:t> </a:t>
            </a:r>
            <a:r>
              <a:rPr lang="ru-RU" sz="1800" b="0" i="0" u="none" strike="noStrike" baseline="0" dirty="0" err="1">
                <a:solidFill>
                  <a:srgbClr val="000000"/>
                </a:solidFill>
                <a:latin typeface="Courier New" panose="02070309020205020404" pitchFamily="49" charset="0"/>
              </a:rPr>
              <a:t>шудааст</a:t>
            </a:r>
            <a:r>
              <a:rPr lang="ru-RU" sz="1800" b="0" i="0" u="none" strike="noStrike" baseline="0" dirty="0">
                <a:solidFill>
                  <a:srgbClr val="000000"/>
                </a:solidFill>
                <a:latin typeface="Courier New" panose="02070309020205020404" pitchFamily="49" charset="0"/>
              </a:rPr>
              <a:t>, аз </a:t>
            </a:r>
            <a:r>
              <a:rPr lang="ru-RU" sz="1800" b="0" i="0" u="none" strike="noStrike" baseline="0" dirty="0" err="1">
                <a:solidFill>
                  <a:srgbClr val="000000"/>
                </a:solidFill>
                <a:latin typeface="Courier New" panose="02070309020205020404" pitchFamily="49" charset="0"/>
              </a:rPr>
              <a:t>ҷумла</a:t>
            </a:r>
            <a:r>
              <a:rPr lang="ru-RU" sz="1800" b="0" i="0" u="none" strike="noStrike" baseline="0" dirty="0">
                <a:solidFill>
                  <a:srgbClr val="000000"/>
                </a:solidFill>
                <a:latin typeface="Courier New" panose="02070309020205020404" pitchFamily="49" charset="0"/>
              </a:rPr>
              <a:t> аз </a:t>
            </a:r>
            <a:r>
              <a:rPr lang="ru-RU" sz="1800" b="0" i="0" u="none" strike="noStrike" baseline="0" dirty="0" err="1">
                <a:solidFill>
                  <a:srgbClr val="000000"/>
                </a:solidFill>
                <a:latin typeface="Courier New" panose="02070309020205020404" pitchFamily="49" charset="0"/>
              </a:rPr>
              <a:t>ҳисоби</a:t>
            </a:r>
            <a:r>
              <a:rPr lang="ru-RU" sz="1800" b="0" i="0" u="none" strike="noStrike" baseline="0" dirty="0">
                <a:solidFill>
                  <a:srgbClr val="000000"/>
                </a:solidFill>
                <a:latin typeface="Courier New" panose="02070309020205020404" pitchFamily="49" charset="0"/>
              </a:rPr>
              <a:t>:</a:t>
            </a:r>
          </a:p>
          <a:p>
            <a:pPr algn="just"/>
            <a:r>
              <a:rPr lang="ru-RU" sz="1800" b="0" i="0" u="none" strike="noStrike" baseline="0" dirty="0">
                <a:solidFill>
                  <a:srgbClr val="000000"/>
                </a:solidFill>
                <a:latin typeface="Courier New" panose="02070309020205020404" pitchFamily="49" charset="0"/>
              </a:rPr>
              <a:t>- </a:t>
            </a:r>
            <a:r>
              <a:rPr lang="ru-RU" sz="1800" b="0" i="0" u="none" strike="noStrike" baseline="0" dirty="0" err="1">
                <a:solidFill>
                  <a:srgbClr val="000000"/>
                </a:solidFill>
                <a:latin typeface="Courier New" panose="02070309020205020404" pitchFamily="49" charset="0"/>
              </a:rPr>
              <a:t>маблағҳои</a:t>
            </a:r>
            <a:r>
              <a:rPr lang="ru-RU" sz="1800" b="0" i="0" u="none" strike="noStrike" baseline="0" dirty="0">
                <a:solidFill>
                  <a:srgbClr val="000000"/>
                </a:solidFill>
                <a:latin typeface="Courier New" panose="02070309020205020404" pitchFamily="49" charset="0"/>
              </a:rPr>
              <a:t> </a:t>
            </a:r>
            <a:r>
              <a:rPr lang="ru-RU" sz="1800" b="0" i="0" u="none" strike="noStrike" baseline="0" dirty="0" err="1">
                <a:solidFill>
                  <a:srgbClr val="000000"/>
                </a:solidFill>
                <a:latin typeface="Courier New" panose="02070309020205020404" pitchFamily="49" charset="0"/>
              </a:rPr>
              <a:t>буҷети</a:t>
            </a:r>
            <a:r>
              <a:rPr lang="ru-RU" sz="1800" b="0" i="0" u="none" strike="noStrike" baseline="0" dirty="0">
                <a:solidFill>
                  <a:srgbClr val="000000"/>
                </a:solidFill>
                <a:latin typeface="Courier New" panose="02070309020205020404" pitchFamily="49" charset="0"/>
              </a:rPr>
              <a:t> </a:t>
            </a:r>
            <a:r>
              <a:rPr lang="ru-RU" sz="1800" b="0" i="0" u="none" strike="noStrike" baseline="0" dirty="0" err="1">
                <a:solidFill>
                  <a:srgbClr val="000000"/>
                </a:solidFill>
                <a:latin typeface="Courier New" panose="02070309020205020404" pitchFamily="49" charset="0"/>
              </a:rPr>
              <a:t>ҷумҳуриявӣ</a:t>
            </a:r>
            <a:r>
              <a:rPr lang="ru-RU" sz="1800" b="0" i="0" u="none" strike="noStrike" baseline="0" dirty="0">
                <a:solidFill>
                  <a:srgbClr val="000000"/>
                </a:solidFill>
                <a:latin typeface="Courier New" panose="02070309020205020404" pitchFamily="49" charset="0"/>
              </a:rPr>
              <a:t> – 47 миллиону 529 </a:t>
            </a:r>
            <a:r>
              <a:rPr lang="ru-RU" sz="1800" b="0" i="0" u="none" strike="noStrike" baseline="0" dirty="0" err="1">
                <a:solidFill>
                  <a:srgbClr val="000000"/>
                </a:solidFill>
                <a:latin typeface="Courier New" panose="02070309020205020404" pitchFamily="49" charset="0"/>
              </a:rPr>
              <a:t>ҳазору</a:t>
            </a:r>
            <a:r>
              <a:rPr lang="ru-RU" sz="1800" b="0" i="0" u="none" strike="noStrike" baseline="0" dirty="0">
                <a:solidFill>
                  <a:srgbClr val="000000"/>
                </a:solidFill>
                <a:latin typeface="Courier New" panose="02070309020205020404" pitchFamily="49" charset="0"/>
              </a:rPr>
              <a:t> 200 </a:t>
            </a:r>
            <a:r>
              <a:rPr lang="ru-RU" sz="1800" b="0" i="0" u="none" strike="noStrike" baseline="0" dirty="0" err="1">
                <a:solidFill>
                  <a:srgbClr val="000000"/>
                </a:solidFill>
                <a:latin typeface="Courier New" panose="02070309020205020404" pitchFamily="49" charset="0"/>
              </a:rPr>
              <a:t>сомонӣ</a:t>
            </a:r>
            <a:r>
              <a:rPr lang="ru-RU" sz="1800" b="0" i="0" u="none" strike="noStrike" baseline="0" dirty="0">
                <a:solidFill>
                  <a:srgbClr val="000000"/>
                </a:solidFill>
                <a:latin typeface="Courier New" panose="02070309020205020404" pitchFamily="49" charset="0"/>
              </a:rPr>
              <a:t>;</a:t>
            </a:r>
          </a:p>
          <a:p>
            <a:pPr algn="just"/>
            <a:r>
              <a:rPr lang="ru-RU" sz="1800" b="0" i="0" u="none" strike="noStrike" baseline="0" dirty="0">
                <a:solidFill>
                  <a:srgbClr val="000000"/>
                </a:solidFill>
                <a:latin typeface="Courier New" panose="02070309020205020404" pitchFamily="49" charset="0"/>
              </a:rPr>
              <a:t>- </a:t>
            </a:r>
            <a:r>
              <a:rPr lang="ru-RU" sz="1800" b="0" i="0" u="none" strike="noStrike" baseline="0" dirty="0" err="1">
                <a:solidFill>
                  <a:srgbClr val="000000"/>
                </a:solidFill>
                <a:latin typeface="Courier New" panose="02070309020205020404" pitchFamily="49" charset="0"/>
              </a:rPr>
              <a:t>маблағҳои</a:t>
            </a:r>
            <a:r>
              <a:rPr lang="ru-RU" sz="1800" b="0" i="0" u="none" strike="noStrike" baseline="0" dirty="0">
                <a:solidFill>
                  <a:srgbClr val="000000"/>
                </a:solidFill>
                <a:latin typeface="Courier New" panose="02070309020205020404" pitchFamily="49" charset="0"/>
              </a:rPr>
              <a:t> </a:t>
            </a:r>
            <a:r>
              <a:rPr lang="ru-RU" sz="1800" b="0" i="0" u="none" strike="noStrike" baseline="0" dirty="0" err="1">
                <a:solidFill>
                  <a:srgbClr val="000000"/>
                </a:solidFill>
                <a:latin typeface="Courier New" panose="02070309020205020404" pitchFamily="49" charset="0"/>
              </a:rPr>
              <a:t>буҷети</a:t>
            </a:r>
            <a:r>
              <a:rPr lang="ru-RU" sz="1800" b="0" i="0" u="none" strike="noStrike" baseline="0" dirty="0">
                <a:solidFill>
                  <a:srgbClr val="000000"/>
                </a:solidFill>
                <a:latin typeface="Courier New" panose="02070309020205020404" pitchFamily="49" charset="0"/>
              </a:rPr>
              <a:t> </a:t>
            </a:r>
            <a:r>
              <a:rPr lang="ru-RU" sz="1800" b="0" i="0" u="none" strike="noStrike" baseline="0" dirty="0" err="1">
                <a:solidFill>
                  <a:srgbClr val="000000"/>
                </a:solidFill>
                <a:latin typeface="Courier New" panose="02070309020205020404" pitchFamily="49" charset="0"/>
              </a:rPr>
              <a:t>маҳаллӣ</a:t>
            </a:r>
            <a:r>
              <a:rPr lang="ru-RU" sz="1800" b="0" i="0" u="none" strike="noStrike" baseline="0" dirty="0">
                <a:solidFill>
                  <a:srgbClr val="000000"/>
                </a:solidFill>
                <a:latin typeface="Courier New" panose="02070309020205020404" pitchFamily="49" charset="0"/>
              </a:rPr>
              <a:t> – 274 миллиону 132 </a:t>
            </a:r>
            <a:r>
              <a:rPr lang="ru-RU" sz="1800" b="0" i="0" u="none" strike="noStrike" baseline="0" dirty="0" err="1">
                <a:solidFill>
                  <a:srgbClr val="000000"/>
                </a:solidFill>
                <a:latin typeface="Courier New" panose="02070309020205020404" pitchFamily="49" charset="0"/>
              </a:rPr>
              <a:t>ҳазору</a:t>
            </a:r>
            <a:r>
              <a:rPr lang="ru-RU" sz="1800" b="0" i="0" u="none" strike="noStrike" baseline="0" dirty="0">
                <a:solidFill>
                  <a:srgbClr val="000000"/>
                </a:solidFill>
                <a:latin typeface="Courier New" panose="02070309020205020404" pitchFamily="49" charset="0"/>
              </a:rPr>
              <a:t> 810 </a:t>
            </a:r>
            <a:r>
              <a:rPr lang="ru-RU" sz="1800" b="0" i="0" u="none" strike="noStrike" baseline="0" dirty="0" err="1">
                <a:solidFill>
                  <a:srgbClr val="000000"/>
                </a:solidFill>
                <a:latin typeface="Courier New" panose="02070309020205020404" pitchFamily="49" charset="0"/>
              </a:rPr>
              <a:t>сомонӣ</a:t>
            </a:r>
            <a:r>
              <a:rPr lang="ru-RU" sz="1800" b="0" i="0" u="none" strike="noStrike" baseline="0" dirty="0">
                <a:solidFill>
                  <a:srgbClr val="000000"/>
                </a:solidFill>
                <a:latin typeface="Courier New" panose="02070309020205020404" pitchFamily="49" charset="0"/>
              </a:rPr>
              <a:t>;</a:t>
            </a:r>
          </a:p>
          <a:p>
            <a:pPr algn="just"/>
            <a:r>
              <a:rPr lang="ru-RU" sz="1800" b="0" i="0" u="none" strike="noStrike" baseline="0" dirty="0">
                <a:solidFill>
                  <a:prstClr val="black"/>
                </a:solidFill>
                <a:latin typeface="Courier New" panose="02070309020205020404" pitchFamily="49" charset="0"/>
              </a:rPr>
              <a:t>- </a:t>
            </a:r>
            <a:r>
              <a:rPr lang="ru-RU" sz="1800" b="0" i="0" u="none" strike="noStrike" baseline="0" dirty="0" err="1">
                <a:solidFill>
                  <a:prstClr val="black"/>
                </a:solidFill>
                <a:latin typeface="Courier New" panose="02070309020205020404" pitchFamily="49" charset="0"/>
              </a:rPr>
              <a:t>маблағҳои</a:t>
            </a:r>
            <a:r>
              <a:rPr lang="ru-RU" sz="1800" b="0" i="0" u="none" strike="noStrike" baseline="0" dirty="0">
                <a:solidFill>
                  <a:prstClr val="black"/>
                </a:solidFill>
                <a:latin typeface="Courier New" panose="02070309020205020404" pitchFamily="49" charset="0"/>
              </a:rPr>
              <a:t> </a:t>
            </a:r>
            <a:r>
              <a:rPr lang="ru-RU" sz="1800" b="0" i="0" u="none" strike="noStrike" baseline="0" dirty="0" err="1">
                <a:solidFill>
                  <a:prstClr val="black"/>
                </a:solidFill>
                <a:latin typeface="Courier New" panose="02070309020205020404" pitchFamily="49" charset="0"/>
              </a:rPr>
              <a:t>махсуси</a:t>
            </a:r>
            <a:r>
              <a:rPr lang="ru-RU" sz="1800" b="0" i="0" u="none" strike="noStrike" baseline="0" dirty="0">
                <a:solidFill>
                  <a:prstClr val="black"/>
                </a:solidFill>
                <a:latin typeface="Courier New" panose="02070309020205020404" pitchFamily="49" charset="0"/>
              </a:rPr>
              <a:t> </a:t>
            </a:r>
            <a:r>
              <a:rPr lang="ru-RU" sz="1800" b="0" i="0" u="none" strike="noStrike" baseline="0" dirty="0" err="1">
                <a:solidFill>
                  <a:prstClr val="black"/>
                </a:solidFill>
                <a:latin typeface="Courier New" panose="02070309020205020404" pitchFamily="49" charset="0"/>
              </a:rPr>
              <a:t>вазорату</a:t>
            </a:r>
            <a:r>
              <a:rPr lang="ru-RU" sz="1800" b="0" i="0" u="none" strike="noStrike" baseline="0" dirty="0">
                <a:solidFill>
                  <a:prstClr val="black"/>
                </a:solidFill>
                <a:latin typeface="Courier New" panose="02070309020205020404" pitchFamily="49" charset="0"/>
              </a:rPr>
              <a:t> </a:t>
            </a:r>
            <a:r>
              <a:rPr lang="ru-RU" sz="1800" b="0" i="0" u="none" strike="noStrike" baseline="0" dirty="0" err="1">
                <a:solidFill>
                  <a:prstClr val="black"/>
                </a:solidFill>
                <a:latin typeface="Courier New" panose="02070309020205020404" pitchFamily="49" charset="0"/>
              </a:rPr>
              <a:t>идораҳои</a:t>
            </a:r>
            <a:r>
              <a:rPr lang="ru-RU" sz="1800" b="0" i="0" u="none" strike="noStrike" baseline="0" dirty="0">
                <a:solidFill>
                  <a:prstClr val="black"/>
                </a:solidFill>
                <a:latin typeface="Courier New" panose="02070309020205020404" pitchFamily="49" charset="0"/>
              </a:rPr>
              <a:t> </a:t>
            </a:r>
            <a:r>
              <a:rPr lang="ru-RU" sz="1800" b="0" i="0" u="none" strike="noStrike" baseline="0" dirty="0" err="1">
                <a:solidFill>
                  <a:prstClr val="black"/>
                </a:solidFill>
                <a:latin typeface="Courier New" panose="02070309020205020404" pitchFamily="49" charset="0"/>
              </a:rPr>
              <a:t>дахлдор</a:t>
            </a:r>
            <a:r>
              <a:rPr lang="ru-RU" sz="1800" b="0" i="0" u="none" strike="noStrike" baseline="0" dirty="0">
                <a:solidFill>
                  <a:prstClr val="black"/>
                </a:solidFill>
                <a:latin typeface="Courier New" panose="02070309020205020404" pitchFamily="49" charset="0"/>
              </a:rPr>
              <a:t> – 187 миллиону 684 </a:t>
            </a:r>
            <a:r>
              <a:rPr lang="ru-RU" sz="1800" b="0" i="0" u="none" strike="noStrike" baseline="0" dirty="0" err="1">
                <a:solidFill>
                  <a:prstClr val="black"/>
                </a:solidFill>
                <a:latin typeface="Courier New" panose="02070309020205020404" pitchFamily="49" charset="0"/>
              </a:rPr>
              <a:t>ҳазору</a:t>
            </a:r>
            <a:r>
              <a:rPr lang="ru-RU" sz="1800" b="0" i="0" u="none" strike="noStrike" baseline="0" dirty="0">
                <a:solidFill>
                  <a:prstClr val="black"/>
                </a:solidFill>
                <a:latin typeface="Courier New" panose="02070309020205020404" pitchFamily="49" charset="0"/>
              </a:rPr>
              <a:t> 735 </a:t>
            </a:r>
            <a:r>
              <a:rPr lang="ru-RU" sz="1800" b="0" i="0" u="none" strike="noStrike" baseline="0" dirty="0" err="1">
                <a:solidFill>
                  <a:prstClr val="black"/>
                </a:solidFill>
                <a:latin typeface="Courier New" panose="02070309020205020404" pitchFamily="49" charset="0"/>
              </a:rPr>
              <a:t>сомонӣ</a:t>
            </a:r>
            <a:r>
              <a:rPr lang="ru-RU" sz="1800" b="0" i="0" u="none" strike="noStrike" baseline="0" dirty="0">
                <a:solidFill>
                  <a:prstClr val="black"/>
                </a:solidFill>
                <a:latin typeface="Courier New" panose="02070309020205020404" pitchFamily="49" charset="0"/>
              </a:rPr>
              <a:t>; </a:t>
            </a:r>
            <a:endParaRPr lang="ru-RU" sz="1800" b="0" i="0" u="none" strike="noStrike" baseline="0" dirty="0">
              <a:solidFill>
                <a:srgbClr val="000000"/>
              </a:solidFill>
              <a:latin typeface="Courier New" panose="02070309020205020404" pitchFamily="49" charset="0"/>
            </a:endParaRPr>
          </a:p>
          <a:p>
            <a:pPr algn="just"/>
            <a:r>
              <a:rPr lang="ru-RU" sz="1800" b="0" i="0" u="none" strike="noStrike" baseline="0" dirty="0">
                <a:solidFill>
                  <a:prstClr val="black"/>
                </a:solidFill>
                <a:latin typeface="Courier New" panose="02070309020205020404" pitchFamily="49" charset="0"/>
              </a:rPr>
              <a:t>- </a:t>
            </a:r>
            <a:r>
              <a:rPr lang="ru-RU" sz="1800" b="0" i="0" u="none" strike="noStrike" baseline="0" dirty="0" err="1">
                <a:solidFill>
                  <a:prstClr val="black"/>
                </a:solidFill>
                <a:latin typeface="Courier New" panose="02070309020205020404" pitchFamily="49" charset="0"/>
              </a:rPr>
              <a:t>маблағҳои</a:t>
            </a:r>
            <a:r>
              <a:rPr lang="ru-RU" sz="1800" b="0" i="0" u="none" strike="noStrike" baseline="0" dirty="0">
                <a:solidFill>
                  <a:prstClr val="black"/>
                </a:solidFill>
                <a:latin typeface="Courier New" panose="02070309020205020404" pitchFamily="49" charset="0"/>
              </a:rPr>
              <a:t> бахши </a:t>
            </a:r>
            <a:r>
              <a:rPr lang="ru-RU" sz="1800" b="0" i="0" u="none" strike="noStrike" baseline="0" dirty="0" err="1">
                <a:solidFill>
                  <a:prstClr val="black"/>
                </a:solidFill>
                <a:latin typeface="Courier New" panose="02070309020205020404" pitchFamily="49" charset="0"/>
              </a:rPr>
              <a:t>хусусӣ</a:t>
            </a:r>
            <a:r>
              <a:rPr lang="ru-RU" sz="1800" b="0" i="0" u="none" strike="noStrike" baseline="0" dirty="0">
                <a:solidFill>
                  <a:prstClr val="black"/>
                </a:solidFill>
                <a:latin typeface="Courier New" panose="02070309020205020404" pitchFamily="49" charset="0"/>
              </a:rPr>
              <a:t> – 115 миллиону 415 </a:t>
            </a:r>
            <a:r>
              <a:rPr lang="ru-RU" sz="1800" b="0" i="0" u="none" strike="noStrike" baseline="0" dirty="0" err="1">
                <a:solidFill>
                  <a:prstClr val="black"/>
                </a:solidFill>
                <a:latin typeface="Courier New" panose="02070309020205020404" pitchFamily="49" charset="0"/>
              </a:rPr>
              <a:t>ҳазору</a:t>
            </a:r>
            <a:r>
              <a:rPr lang="ru-RU" sz="1800" b="0" i="0" u="none" strike="noStrike" baseline="0" dirty="0">
                <a:solidFill>
                  <a:prstClr val="black"/>
                </a:solidFill>
                <a:latin typeface="Courier New" panose="02070309020205020404" pitchFamily="49" charset="0"/>
              </a:rPr>
              <a:t> 735 </a:t>
            </a:r>
            <a:r>
              <a:rPr lang="ru-RU" sz="1800" b="0" i="0" u="none" strike="noStrike" baseline="0" dirty="0" err="1">
                <a:solidFill>
                  <a:prstClr val="black"/>
                </a:solidFill>
                <a:latin typeface="Courier New" panose="02070309020205020404" pitchFamily="49" charset="0"/>
              </a:rPr>
              <a:t>сомонӣ</a:t>
            </a:r>
            <a:r>
              <a:rPr lang="ru-RU" sz="1800" b="0" i="0" u="none" strike="noStrike" baseline="0" dirty="0">
                <a:solidFill>
                  <a:prstClr val="black"/>
                </a:solidFill>
                <a:latin typeface="Courier New" panose="02070309020205020404" pitchFamily="49" charset="0"/>
              </a:rPr>
              <a:t>; </a:t>
            </a:r>
            <a:endParaRPr lang="ru-RU" sz="1800" b="0" i="0" u="none" strike="noStrike" baseline="0" dirty="0">
              <a:solidFill>
                <a:srgbClr val="000000"/>
              </a:solidFill>
              <a:latin typeface="Courier New" panose="02070309020205020404" pitchFamily="49" charset="0"/>
            </a:endParaRPr>
          </a:p>
          <a:p>
            <a:pPr algn="l"/>
            <a:r>
              <a:rPr lang="ru-RU" sz="1800" b="0" i="0" u="none" strike="noStrike" baseline="0" dirty="0">
                <a:solidFill>
                  <a:prstClr val="black"/>
                </a:solidFill>
                <a:latin typeface="Courier New" panose="02070309020205020404" pitchFamily="49" charset="0"/>
              </a:rPr>
              <a:t>- </a:t>
            </a:r>
            <a:r>
              <a:rPr lang="ru-RU" sz="1800" b="0" i="0" u="none" strike="noStrike" baseline="0" dirty="0" err="1">
                <a:solidFill>
                  <a:prstClr val="black"/>
                </a:solidFill>
                <a:latin typeface="Courier New" panose="02070309020205020404" pitchFamily="49" charset="0"/>
              </a:rPr>
              <a:t>маблағҳои</a:t>
            </a:r>
            <a:r>
              <a:rPr lang="ru-RU" sz="1800" b="0" i="0" u="none" strike="noStrike" baseline="0" dirty="0">
                <a:solidFill>
                  <a:prstClr val="black"/>
                </a:solidFill>
                <a:latin typeface="Courier New" panose="02070309020205020404" pitchFamily="49" charset="0"/>
              </a:rPr>
              <a:t> </a:t>
            </a:r>
            <a:r>
              <a:rPr lang="ru-RU" sz="1800" b="0" i="0" u="none" strike="noStrike" baseline="0" dirty="0" err="1">
                <a:solidFill>
                  <a:prstClr val="black"/>
                </a:solidFill>
                <a:latin typeface="Courier New" panose="02070309020205020404" pitchFamily="49" charset="0"/>
              </a:rPr>
              <a:t>шарикони</a:t>
            </a:r>
            <a:r>
              <a:rPr lang="ru-RU" sz="1800" b="0" i="0" u="none" strike="noStrike" baseline="0" dirty="0">
                <a:solidFill>
                  <a:prstClr val="black"/>
                </a:solidFill>
                <a:latin typeface="Courier New" panose="02070309020205020404" pitchFamily="49" charset="0"/>
              </a:rPr>
              <a:t> </a:t>
            </a:r>
            <a:r>
              <a:rPr lang="ru-RU" sz="1800" b="0" i="0" u="none" strike="noStrike" baseline="0" dirty="0" err="1">
                <a:solidFill>
                  <a:prstClr val="black"/>
                </a:solidFill>
                <a:latin typeface="Courier New" panose="02070309020205020404" pitchFamily="49" charset="0"/>
              </a:rPr>
              <a:t>рушд</a:t>
            </a:r>
            <a:r>
              <a:rPr lang="ru-RU" sz="1800" b="0" i="0" u="none" strike="noStrike" baseline="0" dirty="0">
                <a:solidFill>
                  <a:prstClr val="black"/>
                </a:solidFill>
                <a:latin typeface="Courier New" panose="02070309020205020404" pitchFamily="49" charset="0"/>
              </a:rPr>
              <a:t> (</a:t>
            </a:r>
            <a:r>
              <a:rPr lang="ru-RU" sz="1800" b="0" i="0" u="none" strike="noStrike" baseline="0" dirty="0" err="1">
                <a:solidFill>
                  <a:prstClr val="black"/>
                </a:solidFill>
                <a:latin typeface="Courier New" panose="02070309020205020404" pitchFamily="49" charset="0"/>
              </a:rPr>
              <a:t>донорҳо</a:t>
            </a:r>
            <a:r>
              <a:rPr lang="ru-RU" sz="1800" b="0" i="0" u="none" strike="noStrike" baseline="0" dirty="0">
                <a:solidFill>
                  <a:prstClr val="black"/>
                </a:solidFill>
                <a:latin typeface="Courier New" panose="02070309020205020404" pitchFamily="49" charset="0"/>
              </a:rPr>
              <a:t>) – 107 миллиону 61 </a:t>
            </a:r>
            <a:r>
              <a:rPr lang="ru-RU" sz="1800" b="0" i="0" u="none" strike="noStrike" baseline="0" dirty="0" err="1">
                <a:solidFill>
                  <a:prstClr val="black"/>
                </a:solidFill>
                <a:latin typeface="Courier New" panose="02070309020205020404" pitchFamily="49" charset="0"/>
              </a:rPr>
              <a:t>ҳазору</a:t>
            </a:r>
            <a:r>
              <a:rPr lang="ru-RU" sz="1800" b="0" i="0" u="none" strike="noStrike" baseline="0" dirty="0">
                <a:solidFill>
                  <a:prstClr val="black"/>
                </a:solidFill>
                <a:latin typeface="Courier New" panose="02070309020205020404" pitchFamily="49" charset="0"/>
              </a:rPr>
              <a:t> 590 </a:t>
            </a:r>
            <a:r>
              <a:rPr lang="ru-RU" sz="1800" b="0" i="0" u="none" strike="noStrike" baseline="0" dirty="0" err="1">
                <a:solidFill>
                  <a:prstClr val="black"/>
                </a:solidFill>
                <a:latin typeface="Courier New" panose="02070309020205020404" pitchFamily="49" charset="0"/>
              </a:rPr>
              <a:t>сомонӣ</a:t>
            </a:r>
            <a:r>
              <a:rPr lang="ru-RU" sz="1800" b="0" i="0" u="none" strike="noStrike" baseline="0" dirty="0">
                <a:solidFill>
                  <a:prstClr val="black"/>
                </a:solidFill>
                <a:latin typeface="Courier New" panose="02070309020205020404" pitchFamily="49" charset="0"/>
              </a:rPr>
              <a:t>.</a:t>
            </a:r>
            <a:endParaRPr lang="ru-RU" sz="1800" b="0" i="0" u="none" strike="noStrike" baseline="0" dirty="0">
              <a:solidFill>
                <a:srgbClr val="000000"/>
              </a:solidFill>
              <a:latin typeface="Courier New" panose="02070309020205020404" pitchFamily="49" charset="0"/>
            </a:endParaRPr>
          </a:p>
          <a:p>
            <a:endParaRPr lang="ru-RU" dirty="0"/>
          </a:p>
        </p:txBody>
      </p:sp>
      <p:sp>
        <p:nvSpPr>
          <p:cNvPr id="4" name="Номер слайда 3"/>
          <p:cNvSpPr>
            <a:spLocks noGrp="1"/>
          </p:cNvSpPr>
          <p:nvPr>
            <p:ph type="sldNum" sz="quarter" idx="5"/>
          </p:nvPr>
        </p:nvSpPr>
        <p:spPr/>
        <p:txBody>
          <a:bodyPr/>
          <a:lstStyle/>
          <a:p>
            <a:fld id="{60B851BA-F7DA-4C12-977C-BD490D3D1585}" type="slidenum">
              <a:rPr lang="ru-RU" smtClean="0"/>
              <a:t>10</a:t>
            </a:fld>
            <a:endParaRPr lang="ru-RU"/>
          </a:p>
        </p:txBody>
      </p:sp>
    </p:spTree>
    <p:extLst>
      <p:ext uri="{BB962C8B-B14F-4D97-AF65-F5344CB8AC3E}">
        <p14:creationId xmlns:p14="http://schemas.microsoft.com/office/powerpoint/2010/main" val="4146244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tg-Cyrl-TJ" dirty="0"/>
              <a:t>Накшаи идоракунии парки табии Сарихосор 2 785 млн. сомони</a:t>
            </a:r>
          </a:p>
          <a:p>
            <a:endParaRPr lang="tg-Cyrl-TJ" dirty="0"/>
          </a:p>
          <a:p>
            <a:r>
              <a:rPr lang="tg-Cyrl-TJ" dirty="0"/>
              <a:t>Накшаи идоракунии Дараи сабз 2 500 млн. сомони</a:t>
            </a:r>
          </a:p>
          <a:p>
            <a:endParaRPr lang="tg-Cyrl-TJ" dirty="0"/>
          </a:p>
          <a:p>
            <a:r>
              <a:rPr lang="tg-Cyrl-TJ" dirty="0"/>
              <a:t>Барномаи нигохдории гуногунии агробиологи 16 981 млн. сомони</a:t>
            </a:r>
            <a:endParaRPr lang="ru-RU" dirty="0"/>
          </a:p>
        </p:txBody>
      </p:sp>
      <p:sp>
        <p:nvSpPr>
          <p:cNvPr id="4" name="Номер слайда 3"/>
          <p:cNvSpPr>
            <a:spLocks noGrp="1"/>
          </p:cNvSpPr>
          <p:nvPr>
            <p:ph type="sldNum" sz="quarter" idx="5"/>
          </p:nvPr>
        </p:nvSpPr>
        <p:spPr/>
        <p:txBody>
          <a:bodyPr/>
          <a:lstStyle/>
          <a:p>
            <a:fld id="{60B851BA-F7DA-4C12-977C-BD490D3D1585}" type="slidenum">
              <a:rPr lang="ru-RU" smtClean="0"/>
              <a:t>11</a:t>
            </a:fld>
            <a:endParaRPr lang="ru-RU"/>
          </a:p>
        </p:txBody>
      </p:sp>
    </p:spTree>
    <p:extLst>
      <p:ext uri="{BB962C8B-B14F-4D97-AF65-F5344CB8AC3E}">
        <p14:creationId xmlns:p14="http://schemas.microsoft.com/office/powerpoint/2010/main" val="3331887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346FE-34E2-88EA-F82F-65A5263DA387}"/>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E1FA97A2-CB89-D010-18B7-5000725A3637}"/>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F804858A-EDBE-8D82-A28A-43C4AD428352}"/>
              </a:ext>
            </a:extLst>
          </p:cNvPr>
          <p:cNvSpPr>
            <a:spLocks noGrp="1"/>
          </p:cNvSpPr>
          <p:nvPr>
            <p:ph type="body" idx="1"/>
          </p:nvPr>
        </p:nvSpPr>
        <p:spPr/>
        <p:txBody>
          <a:bodyPr/>
          <a:lstStyle/>
          <a:p>
            <a:r>
              <a:rPr lang="tg-Cyrl-TJ" dirty="0"/>
              <a:t>Накшаи идоракунии парки табии Сарихосор 2 785 млн. сомони</a:t>
            </a:r>
          </a:p>
          <a:p>
            <a:endParaRPr lang="tg-Cyrl-TJ" dirty="0"/>
          </a:p>
          <a:p>
            <a:r>
              <a:rPr lang="tg-Cyrl-TJ" dirty="0"/>
              <a:t>Накшаи идоракунии Дараи сабз 2 500 млн. сомони</a:t>
            </a:r>
          </a:p>
          <a:p>
            <a:endParaRPr lang="tg-Cyrl-TJ" dirty="0"/>
          </a:p>
          <a:p>
            <a:r>
              <a:rPr lang="tg-Cyrl-TJ" dirty="0"/>
              <a:t>Барномаи нигохдории гуногунии агробиологи 16 981 млн. сомони</a:t>
            </a:r>
            <a:endParaRPr lang="ru-RU" dirty="0"/>
          </a:p>
        </p:txBody>
      </p:sp>
      <p:sp>
        <p:nvSpPr>
          <p:cNvPr id="4" name="Номер слайда 3">
            <a:extLst>
              <a:ext uri="{FF2B5EF4-FFF2-40B4-BE49-F238E27FC236}">
                <a16:creationId xmlns:a16="http://schemas.microsoft.com/office/drawing/2014/main" id="{7F687898-1140-99E6-E6BB-609010ECE33F}"/>
              </a:ext>
            </a:extLst>
          </p:cNvPr>
          <p:cNvSpPr>
            <a:spLocks noGrp="1"/>
          </p:cNvSpPr>
          <p:nvPr>
            <p:ph type="sldNum" sz="quarter" idx="5"/>
          </p:nvPr>
        </p:nvSpPr>
        <p:spPr/>
        <p:txBody>
          <a:bodyPr/>
          <a:lstStyle/>
          <a:p>
            <a:fld id="{60B851BA-F7DA-4C12-977C-BD490D3D1585}" type="slidenum">
              <a:rPr lang="ru-RU" smtClean="0"/>
              <a:t>12</a:t>
            </a:fld>
            <a:endParaRPr lang="ru-RU"/>
          </a:p>
        </p:txBody>
      </p:sp>
    </p:spTree>
    <p:extLst>
      <p:ext uri="{BB962C8B-B14F-4D97-AF65-F5344CB8AC3E}">
        <p14:creationId xmlns:p14="http://schemas.microsoft.com/office/powerpoint/2010/main" val="2012448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0B851BA-F7DA-4C12-977C-BD490D3D1585}" type="slidenum">
              <a:rPr lang="ru-RU" smtClean="0"/>
              <a:t>14</a:t>
            </a:fld>
            <a:endParaRPr lang="ru-RU"/>
          </a:p>
        </p:txBody>
      </p:sp>
    </p:spTree>
    <p:extLst>
      <p:ext uri="{BB962C8B-B14F-4D97-AF65-F5344CB8AC3E}">
        <p14:creationId xmlns:p14="http://schemas.microsoft.com/office/powerpoint/2010/main" val="2380252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A7342CD-D218-43AF-81C1-DBA4785C0D43}" type="datetimeFigureOut">
              <a:rPr lang="ru-RU" smtClean="0"/>
              <a:t>24.06.2025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C2085F-D4CB-4719-B5F8-0F1EAC421BA5}" type="slidenum">
              <a:rPr lang="ru-RU" smtClean="0"/>
              <a:t>‹#›</a:t>
            </a:fld>
            <a:endParaRPr lang="ru-RU"/>
          </a:p>
        </p:txBody>
      </p:sp>
    </p:spTree>
    <p:extLst>
      <p:ext uri="{BB962C8B-B14F-4D97-AF65-F5344CB8AC3E}">
        <p14:creationId xmlns:p14="http://schemas.microsoft.com/office/powerpoint/2010/main" val="1450331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A7342CD-D218-43AF-81C1-DBA4785C0D43}" type="datetimeFigureOut">
              <a:rPr lang="ru-RU" smtClean="0"/>
              <a:t>24.06.2025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C2085F-D4CB-4719-B5F8-0F1EAC421BA5}" type="slidenum">
              <a:rPr lang="ru-RU" smtClean="0"/>
              <a:t>‹#›</a:t>
            </a:fld>
            <a:endParaRPr lang="ru-RU"/>
          </a:p>
        </p:txBody>
      </p:sp>
    </p:spTree>
    <p:extLst>
      <p:ext uri="{BB962C8B-B14F-4D97-AF65-F5344CB8AC3E}">
        <p14:creationId xmlns:p14="http://schemas.microsoft.com/office/powerpoint/2010/main" val="2548574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A7342CD-D218-43AF-81C1-DBA4785C0D43}" type="datetimeFigureOut">
              <a:rPr lang="ru-RU" smtClean="0"/>
              <a:t>24.06.2025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C2085F-D4CB-4719-B5F8-0F1EAC421BA5}" type="slidenum">
              <a:rPr lang="ru-RU" smtClean="0"/>
              <a:t>‹#›</a:t>
            </a:fld>
            <a:endParaRPr lang="ru-RU"/>
          </a:p>
        </p:txBody>
      </p:sp>
    </p:spTree>
    <p:extLst>
      <p:ext uri="{BB962C8B-B14F-4D97-AF65-F5344CB8AC3E}">
        <p14:creationId xmlns:p14="http://schemas.microsoft.com/office/powerpoint/2010/main" val="2927047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19400" y="609600"/>
            <a:ext cx="6096000" cy="1143000"/>
          </a:xfrm>
        </p:spPr>
        <p:txBody>
          <a:bodyPr/>
          <a:lstStyle/>
          <a:p>
            <a:r>
              <a:rPr lang="ru-RU"/>
              <a:t>Образец заголовка</a:t>
            </a:r>
          </a:p>
        </p:txBody>
      </p:sp>
      <p:sp>
        <p:nvSpPr>
          <p:cNvPr id="3" name="Текст 2"/>
          <p:cNvSpPr>
            <a:spLocks noGrp="1"/>
          </p:cNvSpPr>
          <p:nvPr>
            <p:ph type="body" sz="half" idx="1"/>
          </p:nvPr>
        </p:nvSpPr>
        <p:spPr>
          <a:xfrm>
            <a:off x="2819400" y="1981200"/>
            <a:ext cx="29718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5943600" y="1981200"/>
            <a:ext cx="29718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5943600" y="4114800"/>
            <a:ext cx="29718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3">
            <a:extLst>
              <a:ext uri="{FF2B5EF4-FFF2-40B4-BE49-F238E27FC236}">
                <a16:creationId xmlns:a16="http://schemas.microsoft.com/office/drawing/2014/main" id="{A4016374-27D5-036B-2B1F-167198A85690}"/>
              </a:ext>
            </a:extLst>
          </p:cNvPr>
          <p:cNvSpPr>
            <a:spLocks noGrp="1"/>
          </p:cNvSpPr>
          <p:nvPr>
            <p:ph type="dt" sz="half" idx="10"/>
          </p:nvPr>
        </p:nvSpPr>
        <p:spPr/>
        <p:txBody>
          <a:bodyPr/>
          <a:lstStyle>
            <a:lvl1pPr>
              <a:defRPr/>
            </a:lvl1pPr>
          </a:lstStyle>
          <a:p>
            <a:pPr>
              <a:defRPr/>
            </a:pPr>
            <a:endParaRPr lang="ru-RU"/>
          </a:p>
        </p:txBody>
      </p:sp>
      <p:sp>
        <p:nvSpPr>
          <p:cNvPr id="7" name="Нижний колонтитул 4">
            <a:extLst>
              <a:ext uri="{FF2B5EF4-FFF2-40B4-BE49-F238E27FC236}">
                <a16:creationId xmlns:a16="http://schemas.microsoft.com/office/drawing/2014/main" id="{638858D9-0897-4E72-BFEE-0BA97EB97A95}"/>
              </a:ext>
            </a:extLst>
          </p:cNvPr>
          <p:cNvSpPr>
            <a:spLocks noGrp="1"/>
          </p:cNvSpPr>
          <p:nvPr>
            <p:ph type="ftr" sz="quarter" idx="11"/>
          </p:nvPr>
        </p:nvSpPr>
        <p:spPr/>
        <p:txBody>
          <a:bodyPr/>
          <a:lstStyle>
            <a:lvl1pPr>
              <a:defRPr/>
            </a:lvl1pPr>
          </a:lstStyle>
          <a:p>
            <a:pPr>
              <a:defRPr/>
            </a:pPr>
            <a:endParaRPr lang="ru-RU"/>
          </a:p>
        </p:txBody>
      </p:sp>
      <p:sp>
        <p:nvSpPr>
          <p:cNvPr id="8" name="Номер слайда 5">
            <a:extLst>
              <a:ext uri="{FF2B5EF4-FFF2-40B4-BE49-F238E27FC236}">
                <a16:creationId xmlns:a16="http://schemas.microsoft.com/office/drawing/2014/main" id="{480028C9-0177-5E7A-D9D2-9808BACD022E}"/>
              </a:ext>
            </a:extLst>
          </p:cNvPr>
          <p:cNvSpPr>
            <a:spLocks noGrp="1"/>
          </p:cNvSpPr>
          <p:nvPr>
            <p:ph type="sldNum" sz="quarter" idx="12"/>
          </p:nvPr>
        </p:nvSpPr>
        <p:spPr/>
        <p:txBody>
          <a:bodyPr/>
          <a:lstStyle>
            <a:lvl1pPr>
              <a:defRPr/>
            </a:lvl1pPr>
          </a:lstStyle>
          <a:p>
            <a:pPr>
              <a:defRPr/>
            </a:pPr>
            <a:fld id="{5EE89B6A-DBF2-43CC-8E8C-A9618CF85D05}" type="slidenum">
              <a:rPr lang="ru-RU" altLang="ru-RU"/>
              <a:pPr>
                <a:defRPr/>
              </a:pPr>
              <a:t>‹#›</a:t>
            </a:fld>
            <a:endParaRPr lang="ru-RU" altLang="ru-RU"/>
          </a:p>
        </p:txBody>
      </p:sp>
    </p:spTree>
    <p:extLst>
      <p:ext uri="{BB962C8B-B14F-4D97-AF65-F5344CB8AC3E}">
        <p14:creationId xmlns:p14="http://schemas.microsoft.com/office/powerpoint/2010/main" val="1300296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A7342CD-D218-43AF-81C1-DBA4785C0D43}" type="datetimeFigureOut">
              <a:rPr lang="ru-RU" smtClean="0"/>
              <a:t>24.06.2025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C2085F-D4CB-4719-B5F8-0F1EAC421BA5}" type="slidenum">
              <a:rPr lang="ru-RU" smtClean="0"/>
              <a:t>‹#›</a:t>
            </a:fld>
            <a:endParaRPr lang="ru-RU"/>
          </a:p>
        </p:txBody>
      </p:sp>
    </p:spTree>
    <p:extLst>
      <p:ext uri="{BB962C8B-B14F-4D97-AF65-F5344CB8AC3E}">
        <p14:creationId xmlns:p14="http://schemas.microsoft.com/office/powerpoint/2010/main" val="450585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A7342CD-D218-43AF-81C1-DBA4785C0D43}" type="datetimeFigureOut">
              <a:rPr lang="ru-RU" smtClean="0"/>
              <a:t>24.06.2025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C2085F-D4CB-4719-B5F8-0F1EAC421BA5}" type="slidenum">
              <a:rPr lang="ru-RU" smtClean="0"/>
              <a:t>‹#›</a:t>
            </a:fld>
            <a:endParaRPr lang="ru-RU"/>
          </a:p>
        </p:txBody>
      </p:sp>
    </p:spTree>
    <p:extLst>
      <p:ext uri="{BB962C8B-B14F-4D97-AF65-F5344CB8AC3E}">
        <p14:creationId xmlns:p14="http://schemas.microsoft.com/office/powerpoint/2010/main" val="489531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A7342CD-D218-43AF-81C1-DBA4785C0D43}" type="datetimeFigureOut">
              <a:rPr lang="ru-RU" smtClean="0"/>
              <a:t>24.06.2025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0C2085F-D4CB-4719-B5F8-0F1EAC421BA5}" type="slidenum">
              <a:rPr lang="ru-RU" smtClean="0"/>
              <a:t>‹#›</a:t>
            </a:fld>
            <a:endParaRPr lang="ru-RU"/>
          </a:p>
        </p:txBody>
      </p:sp>
    </p:spTree>
    <p:extLst>
      <p:ext uri="{BB962C8B-B14F-4D97-AF65-F5344CB8AC3E}">
        <p14:creationId xmlns:p14="http://schemas.microsoft.com/office/powerpoint/2010/main" val="2416790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A7342CD-D218-43AF-81C1-DBA4785C0D43}" type="datetimeFigureOut">
              <a:rPr lang="ru-RU" smtClean="0"/>
              <a:t>24.06.2025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0C2085F-D4CB-4719-B5F8-0F1EAC421BA5}" type="slidenum">
              <a:rPr lang="ru-RU" smtClean="0"/>
              <a:t>‹#›</a:t>
            </a:fld>
            <a:endParaRPr lang="ru-RU"/>
          </a:p>
        </p:txBody>
      </p:sp>
    </p:spTree>
    <p:extLst>
      <p:ext uri="{BB962C8B-B14F-4D97-AF65-F5344CB8AC3E}">
        <p14:creationId xmlns:p14="http://schemas.microsoft.com/office/powerpoint/2010/main" val="1022389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A7342CD-D218-43AF-81C1-DBA4785C0D43}" type="datetimeFigureOut">
              <a:rPr lang="ru-RU" smtClean="0"/>
              <a:t>24.06.2025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0C2085F-D4CB-4719-B5F8-0F1EAC421BA5}" type="slidenum">
              <a:rPr lang="ru-RU" smtClean="0"/>
              <a:t>‹#›</a:t>
            </a:fld>
            <a:endParaRPr lang="ru-RU"/>
          </a:p>
        </p:txBody>
      </p:sp>
    </p:spTree>
    <p:extLst>
      <p:ext uri="{BB962C8B-B14F-4D97-AF65-F5344CB8AC3E}">
        <p14:creationId xmlns:p14="http://schemas.microsoft.com/office/powerpoint/2010/main" val="64418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342CD-D218-43AF-81C1-DBA4785C0D43}" type="datetimeFigureOut">
              <a:rPr lang="ru-RU" smtClean="0"/>
              <a:t>24.06.2025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0C2085F-D4CB-4719-B5F8-0F1EAC421BA5}" type="slidenum">
              <a:rPr lang="ru-RU" smtClean="0"/>
              <a:t>‹#›</a:t>
            </a:fld>
            <a:endParaRPr lang="ru-RU"/>
          </a:p>
        </p:txBody>
      </p:sp>
    </p:spTree>
    <p:extLst>
      <p:ext uri="{BB962C8B-B14F-4D97-AF65-F5344CB8AC3E}">
        <p14:creationId xmlns:p14="http://schemas.microsoft.com/office/powerpoint/2010/main" val="418730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A7342CD-D218-43AF-81C1-DBA4785C0D43}" type="datetimeFigureOut">
              <a:rPr lang="ru-RU" smtClean="0"/>
              <a:t>24.06.2025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0C2085F-D4CB-4719-B5F8-0F1EAC421BA5}" type="slidenum">
              <a:rPr lang="ru-RU" smtClean="0"/>
              <a:t>‹#›</a:t>
            </a:fld>
            <a:endParaRPr lang="ru-RU"/>
          </a:p>
        </p:txBody>
      </p:sp>
    </p:spTree>
    <p:extLst>
      <p:ext uri="{BB962C8B-B14F-4D97-AF65-F5344CB8AC3E}">
        <p14:creationId xmlns:p14="http://schemas.microsoft.com/office/powerpoint/2010/main" val="60496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A7342CD-D218-43AF-81C1-DBA4785C0D43}" type="datetimeFigureOut">
              <a:rPr lang="ru-RU" smtClean="0"/>
              <a:t>24.06.2025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0C2085F-D4CB-4719-B5F8-0F1EAC421BA5}" type="slidenum">
              <a:rPr lang="ru-RU" smtClean="0"/>
              <a:t>‹#›</a:t>
            </a:fld>
            <a:endParaRPr lang="ru-RU"/>
          </a:p>
        </p:txBody>
      </p:sp>
    </p:spTree>
    <p:extLst>
      <p:ext uri="{BB962C8B-B14F-4D97-AF65-F5344CB8AC3E}">
        <p14:creationId xmlns:p14="http://schemas.microsoft.com/office/powerpoint/2010/main" val="1876293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7342CD-D218-43AF-81C1-DBA4785C0D43}" type="datetimeFigureOut">
              <a:rPr lang="ru-RU" smtClean="0"/>
              <a:t>24.06.2025</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C2085F-D4CB-4719-B5F8-0F1EAC421BA5}" type="slidenum">
              <a:rPr lang="ru-RU" smtClean="0"/>
              <a:t>‹#›</a:t>
            </a:fld>
            <a:endParaRPr lang="ru-RU"/>
          </a:p>
        </p:txBody>
      </p:sp>
    </p:spTree>
    <p:extLst>
      <p:ext uri="{BB962C8B-B14F-4D97-AF65-F5344CB8AC3E}">
        <p14:creationId xmlns:p14="http://schemas.microsoft.com/office/powerpoint/2010/main" val="1240355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0.jpe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mailto:sirgashev@gmail.com" TargetMode="External"/><Relationship Id="rId5" Type="http://schemas.openxmlformats.org/officeDocument/2006/relationships/hyperlink" Target="mailto:biodiv@biodiv.tojikiston.com" TargetMode="External"/><Relationship Id="rId4" Type="http://schemas.openxmlformats.org/officeDocument/2006/relationships/hyperlink" Target="http://www.biodiv.tj/"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02A729-F8E5-26D1-22F2-CC2D35609459}"/>
              </a:ext>
            </a:extLst>
          </p:cNvPr>
          <p:cNvSpPr>
            <a:spLocks noGrp="1"/>
          </p:cNvSpPr>
          <p:nvPr>
            <p:ph type="ctrTitle"/>
          </p:nvPr>
        </p:nvSpPr>
        <p:spPr>
          <a:xfrm>
            <a:off x="164384" y="4276951"/>
            <a:ext cx="8815227" cy="1308057"/>
          </a:xfrm>
        </p:spPr>
        <p:txBody>
          <a:bodyPr>
            <a:noAutofit/>
          </a:bodyPr>
          <a:lstStyle/>
          <a:p>
            <a:pPr>
              <a:lnSpc>
                <a:spcPct val="80000"/>
              </a:lnSpc>
            </a:pPr>
            <a:r>
              <a:rPr lang="tg-Cyrl-TJ" sz="3200" b="1" dirty="0">
                <a:solidFill>
                  <a:srgbClr val="008000"/>
                </a:solidFill>
                <a:effectLst>
                  <a:outerShdw blurRad="38100" dist="38100" dir="2700000" algn="tl">
                    <a:srgbClr val="000000">
                      <a:alpha val="43137"/>
                    </a:srgbClr>
                  </a:outerShdw>
                </a:effectLst>
              </a:rPr>
              <a:t>Вазифаи таҳияи маҷмӯи тадбирҳо барои барқарор кардани низомҳои экологии вайроншудаи табиӣ ва нигоҳ доштани гуногунии биологӣ</a:t>
            </a:r>
            <a:r>
              <a:rPr lang="en-US" sz="3200" b="1" dirty="0">
                <a:solidFill>
                  <a:srgbClr val="008000"/>
                </a:solidFill>
                <a:effectLst>
                  <a:outerShdw blurRad="38100" dist="38100" dir="2700000" algn="tl">
                    <a:srgbClr val="000000">
                      <a:alpha val="43137"/>
                    </a:srgbClr>
                  </a:outerShdw>
                </a:effectLst>
              </a:rPr>
              <a:t> </a:t>
            </a:r>
            <a:endParaRPr lang="ru-RU" sz="3200" b="1" dirty="0">
              <a:solidFill>
                <a:srgbClr val="0080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A62860AF-CEC6-E11F-EE94-C1B363B9ACA0}"/>
              </a:ext>
            </a:extLst>
          </p:cNvPr>
          <p:cNvSpPr txBox="1"/>
          <p:nvPr/>
        </p:nvSpPr>
        <p:spPr>
          <a:xfrm>
            <a:off x="578925" y="1040404"/>
            <a:ext cx="7986150" cy="707886"/>
          </a:xfrm>
          <a:prstGeom prst="rect">
            <a:avLst/>
          </a:prstGeom>
          <a:noFill/>
        </p:spPr>
        <p:txBody>
          <a:bodyPr wrap="square" rtlCol="0">
            <a:spAutoFit/>
          </a:bodyPr>
          <a:lstStyle/>
          <a:p>
            <a:pPr algn="ctr"/>
            <a:r>
              <a:rPr lang="tg-Cyrl-TJ" sz="2000" b="1" dirty="0">
                <a:solidFill>
                  <a:srgbClr val="008000"/>
                </a:solidFill>
                <a:effectLst>
                  <a:outerShdw blurRad="38100" dist="38100" dir="2700000" algn="tl">
                    <a:srgbClr val="000000">
                      <a:alpha val="43137"/>
                    </a:srgbClr>
                  </a:outerShdw>
                </a:effectLst>
              </a:rPr>
              <a:t>Кумитаи ҳифзи муҳити зисти назди Ҳукумати Ҷумҳурии Тоҷикистон</a:t>
            </a:r>
          </a:p>
          <a:p>
            <a:pPr algn="ctr"/>
            <a:r>
              <a:rPr lang="tg-Cyrl-TJ" sz="2000" b="1" dirty="0">
                <a:solidFill>
                  <a:srgbClr val="008000"/>
                </a:solidFill>
                <a:effectLst>
                  <a:outerShdw blurRad="38100" dist="38100" dir="2700000" algn="tl">
                    <a:srgbClr val="000000">
                      <a:alpha val="43137"/>
                    </a:srgbClr>
                  </a:outerShdw>
                </a:effectLst>
              </a:rPr>
              <a:t>Маркази миллии гуногунии биологӣ ва бехатарии биологӣ</a:t>
            </a:r>
            <a:endParaRPr lang="ru-RU" sz="2000" b="1" dirty="0">
              <a:solidFill>
                <a:srgbClr val="008000"/>
              </a:solidFill>
              <a:effectLst>
                <a:outerShdw blurRad="38100" dist="38100" dir="2700000" algn="tl">
                  <a:srgbClr val="000000">
                    <a:alpha val="43137"/>
                  </a:srgbClr>
                </a:outerShdw>
              </a:effectLst>
            </a:endParaRPr>
          </a:p>
        </p:txBody>
      </p:sp>
      <p:grpSp>
        <p:nvGrpSpPr>
          <p:cNvPr id="9" name="Группа 8">
            <a:extLst>
              <a:ext uri="{FF2B5EF4-FFF2-40B4-BE49-F238E27FC236}">
                <a16:creationId xmlns:a16="http://schemas.microsoft.com/office/drawing/2014/main" id="{D5DAF327-2473-6D10-AEE3-BE94419D619B}"/>
              </a:ext>
            </a:extLst>
          </p:cNvPr>
          <p:cNvGrpSpPr/>
          <p:nvPr/>
        </p:nvGrpSpPr>
        <p:grpSpPr>
          <a:xfrm>
            <a:off x="3458041" y="139920"/>
            <a:ext cx="2227915" cy="949077"/>
            <a:chOff x="3174328" y="87422"/>
            <a:chExt cx="2668125" cy="1136604"/>
          </a:xfrm>
        </p:grpSpPr>
        <p:pic>
          <p:nvPicPr>
            <p:cNvPr id="6" name="Рисунок 5">
              <a:extLst>
                <a:ext uri="{FF2B5EF4-FFF2-40B4-BE49-F238E27FC236}">
                  <a16:creationId xmlns:a16="http://schemas.microsoft.com/office/drawing/2014/main" id="{6E48948C-DB33-5B26-2021-DB728FCA55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4328" y="87422"/>
              <a:ext cx="1135281" cy="1135281"/>
            </a:xfrm>
            <a:prstGeom prst="rect">
              <a:avLst/>
            </a:prstGeom>
          </p:spPr>
        </p:pic>
        <p:pic>
          <p:nvPicPr>
            <p:cNvPr id="8" name="Рисунок 7">
              <a:extLst>
                <a:ext uri="{FF2B5EF4-FFF2-40B4-BE49-F238E27FC236}">
                  <a16:creationId xmlns:a16="http://schemas.microsoft.com/office/drawing/2014/main" id="{0D3F5090-D372-0C72-47E8-051B75CF34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7172" y="87422"/>
              <a:ext cx="1135281" cy="1136604"/>
            </a:xfrm>
            <a:prstGeom prst="rect">
              <a:avLst/>
            </a:prstGeom>
          </p:spPr>
        </p:pic>
      </p:grpSp>
      <p:sp>
        <p:nvSpPr>
          <p:cNvPr id="10" name="TextBox 9">
            <a:extLst>
              <a:ext uri="{FF2B5EF4-FFF2-40B4-BE49-F238E27FC236}">
                <a16:creationId xmlns:a16="http://schemas.microsoft.com/office/drawing/2014/main" id="{039AE56C-FF47-111E-C189-C8BEA5940366}"/>
              </a:ext>
            </a:extLst>
          </p:cNvPr>
          <p:cNvSpPr txBox="1"/>
          <p:nvPr/>
        </p:nvSpPr>
        <p:spPr>
          <a:xfrm>
            <a:off x="4993451" y="5789292"/>
            <a:ext cx="3499703" cy="646331"/>
          </a:xfrm>
          <a:prstGeom prst="rect">
            <a:avLst/>
          </a:prstGeom>
          <a:noFill/>
        </p:spPr>
        <p:txBody>
          <a:bodyPr wrap="square" rtlCol="0">
            <a:spAutoFit/>
          </a:bodyPr>
          <a:lstStyle/>
          <a:p>
            <a:pPr algn="r"/>
            <a:r>
              <a:rPr lang="tg-Cyrl-TJ" b="1" dirty="0"/>
              <a:t>Иргашев Сӯҳроб </a:t>
            </a:r>
          </a:p>
          <a:p>
            <a:pPr algn="r"/>
            <a:r>
              <a:rPr lang="tg-Cyrl-TJ" b="1" dirty="0"/>
              <a:t>Муовини директори ММГББ</a:t>
            </a:r>
            <a:endParaRPr lang="ru-RU" b="1" dirty="0"/>
          </a:p>
        </p:txBody>
      </p:sp>
      <p:grpSp>
        <p:nvGrpSpPr>
          <p:cNvPr id="18" name="Группа 17">
            <a:extLst>
              <a:ext uri="{FF2B5EF4-FFF2-40B4-BE49-F238E27FC236}">
                <a16:creationId xmlns:a16="http://schemas.microsoft.com/office/drawing/2014/main" id="{55C424F7-8613-D8AD-322B-B27A42F96FFB}"/>
              </a:ext>
            </a:extLst>
          </p:cNvPr>
          <p:cNvGrpSpPr/>
          <p:nvPr/>
        </p:nvGrpSpPr>
        <p:grpSpPr>
          <a:xfrm>
            <a:off x="-4" y="3063722"/>
            <a:ext cx="9144000" cy="1191787"/>
            <a:chOff x="0" y="2070078"/>
            <a:chExt cx="9144000" cy="1191787"/>
          </a:xfrm>
        </p:grpSpPr>
        <p:sp>
          <p:nvSpPr>
            <p:cNvPr id="7" name="Прямоугольник 6">
              <a:extLst>
                <a:ext uri="{FF2B5EF4-FFF2-40B4-BE49-F238E27FC236}">
                  <a16:creationId xmlns:a16="http://schemas.microsoft.com/office/drawing/2014/main" id="{D4A8329F-7E6F-0B05-1FF4-139E76911E41}"/>
                </a:ext>
              </a:extLst>
            </p:cNvPr>
            <p:cNvSpPr/>
            <p:nvPr/>
          </p:nvSpPr>
          <p:spPr>
            <a:xfrm>
              <a:off x="0" y="2167847"/>
              <a:ext cx="9144000" cy="934949"/>
            </a:xfrm>
            <a:prstGeom prst="rect">
              <a:avLst/>
            </a:prstGeom>
            <a:solidFill>
              <a:srgbClr val="3EB049"/>
            </a:solidFill>
            <a:ln>
              <a:noFill/>
            </a:ln>
            <a:effectLst>
              <a:outerShdw blurRad="50800" dist="38100" dir="5400000" algn="t"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2F8C8D5E-06C0-2D2A-6EDA-4524FDDC8F16}"/>
                </a:ext>
              </a:extLst>
            </p:cNvPr>
            <p:cNvSpPr txBox="1"/>
            <p:nvPr/>
          </p:nvSpPr>
          <p:spPr>
            <a:xfrm>
              <a:off x="1541124" y="2373710"/>
              <a:ext cx="6513815" cy="523220"/>
            </a:xfrm>
            <a:prstGeom prst="rect">
              <a:avLst/>
            </a:prstGeom>
            <a:noFill/>
            <a:ln>
              <a:noFill/>
            </a:ln>
          </p:spPr>
          <p:txBody>
            <a:bodyPr wrap="square" rtlCol="0">
              <a:spAutoFit/>
            </a:bodyPr>
            <a:lstStyle/>
            <a:p>
              <a:pPr algn="ctr"/>
              <a:r>
                <a:rPr lang="tg-Cyrl-TJ" sz="2800" dirty="0">
                  <a:ln w="0"/>
                  <a:solidFill>
                    <a:schemeClr val="bg1"/>
                  </a:solidFill>
                  <a:effectLst>
                    <a:outerShdw blurRad="38100" dist="19050" dir="2700000" algn="tl" rotWithShape="0">
                      <a:schemeClr val="dk1">
                        <a:alpha val="40000"/>
                      </a:schemeClr>
                    </a:outerShdw>
                  </a:effectLst>
                </a:rPr>
                <a:t>ҲРУ 15. Нигоҳдории экосистемаҳои хушк </a:t>
              </a:r>
              <a:endParaRPr lang="ru-RU" sz="2800" dirty="0">
                <a:ln w="0"/>
                <a:solidFill>
                  <a:schemeClr val="bg1"/>
                </a:solidFill>
                <a:effectLst>
                  <a:outerShdw blurRad="38100" dist="19050" dir="2700000" algn="tl" rotWithShape="0">
                    <a:schemeClr val="dk1">
                      <a:alpha val="40000"/>
                    </a:schemeClr>
                  </a:outerShdw>
                </a:effectLst>
              </a:endParaRPr>
            </a:p>
          </p:txBody>
        </p:sp>
        <p:pic>
          <p:nvPicPr>
            <p:cNvPr id="17" name="Рисунок 16">
              <a:extLst>
                <a:ext uri="{FF2B5EF4-FFF2-40B4-BE49-F238E27FC236}">
                  <a16:creationId xmlns:a16="http://schemas.microsoft.com/office/drawing/2014/main" id="{09313297-A005-8534-6C43-78BE1539D9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77" y="2070078"/>
              <a:ext cx="1502291" cy="1191787"/>
            </a:xfrm>
            <a:prstGeom prst="rect">
              <a:avLst/>
            </a:prstGeom>
            <a:effectLst>
              <a:innerShdw blurRad="114300">
                <a:prstClr val="black"/>
              </a:innerShdw>
            </a:effectLst>
          </p:spPr>
        </p:pic>
      </p:grpSp>
      <p:sp>
        <p:nvSpPr>
          <p:cNvPr id="20" name="Подзаголовок 19">
            <a:extLst>
              <a:ext uri="{FF2B5EF4-FFF2-40B4-BE49-F238E27FC236}">
                <a16:creationId xmlns:a16="http://schemas.microsoft.com/office/drawing/2014/main" id="{E46E3D48-2D2A-F034-4F28-E831CAE9FE91}"/>
              </a:ext>
            </a:extLst>
          </p:cNvPr>
          <p:cNvSpPr>
            <a:spLocks noGrp="1"/>
          </p:cNvSpPr>
          <p:nvPr>
            <p:ph type="subTitle" idx="1"/>
          </p:nvPr>
        </p:nvSpPr>
        <p:spPr>
          <a:xfrm>
            <a:off x="164383" y="1926651"/>
            <a:ext cx="8815227" cy="1137071"/>
          </a:xfrm>
        </p:spPr>
        <p:txBody>
          <a:bodyPr>
            <a:noAutofit/>
          </a:bodyPr>
          <a:lstStyle/>
          <a:p>
            <a:r>
              <a:rPr lang="tg-Cyrl-TJ" dirty="0">
                <a:ln w="0"/>
                <a:effectLst>
                  <a:outerShdw blurRad="38100" dist="19050" dir="2700000" algn="tl" rotWithShape="0">
                    <a:schemeClr val="dk1">
                      <a:alpha val="40000"/>
                    </a:schemeClr>
                  </a:outerShdw>
                </a:effectLst>
              </a:rPr>
              <a:t>Барномаи миёнамӯҳлати рушди Ҷумҳурии Тоҷикистон </a:t>
            </a:r>
            <a:br>
              <a:rPr lang="tg-Cyrl-TJ" dirty="0">
                <a:ln w="0"/>
                <a:effectLst>
                  <a:outerShdw blurRad="38100" dist="19050" dir="2700000" algn="tl" rotWithShape="0">
                    <a:schemeClr val="dk1">
                      <a:alpha val="40000"/>
                    </a:schemeClr>
                  </a:outerShdw>
                </a:effectLst>
              </a:rPr>
            </a:br>
            <a:r>
              <a:rPr lang="tg-Cyrl-TJ" dirty="0">
                <a:ln w="0"/>
                <a:effectLst>
                  <a:outerShdw blurRad="38100" dist="19050" dir="2700000" algn="tl" rotWithShape="0">
                    <a:schemeClr val="dk1">
                      <a:alpha val="40000"/>
                    </a:schemeClr>
                  </a:outerShdw>
                </a:effectLst>
              </a:rPr>
              <a:t>барои солҳои 2021-2025, марҳилаи дуюми “Стратегияи миллии рушди Ҷумҳурии Тоҷикистон барои давраи то соли 2030”</a:t>
            </a:r>
            <a:endParaRPr lang="ru-RU" dirty="0">
              <a:ln w="0"/>
              <a:effectLst>
                <a:outerShdw blurRad="38100" dist="19050" dir="2700000" algn="tl" rotWithShape="0">
                  <a:schemeClr val="dk1">
                    <a:alpha val="40000"/>
                  </a:schemeClr>
                </a:outerShdw>
              </a:effectLst>
            </a:endParaRPr>
          </a:p>
        </p:txBody>
      </p:sp>
      <p:grpSp>
        <p:nvGrpSpPr>
          <p:cNvPr id="3" name="Группа 2">
            <a:extLst>
              <a:ext uri="{FF2B5EF4-FFF2-40B4-BE49-F238E27FC236}">
                <a16:creationId xmlns:a16="http://schemas.microsoft.com/office/drawing/2014/main" id="{C6F8FB6A-6821-30DB-E4F5-2BE2FFDD3CA8}"/>
              </a:ext>
            </a:extLst>
          </p:cNvPr>
          <p:cNvGrpSpPr/>
          <p:nvPr/>
        </p:nvGrpSpPr>
        <p:grpSpPr>
          <a:xfrm>
            <a:off x="673451" y="1764396"/>
            <a:ext cx="8640000" cy="144000"/>
            <a:chOff x="-4" y="1736086"/>
            <a:chExt cx="9144000" cy="144000"/>
          </a:xfrm>
        </p:grpSpPr>
        <p:sp>
          <p:nvSpPr>
            <p:cNvPr id="23" name="Параллелограмм 22">
              <a:extLst>
                <a:ext uri="{FF2B5EF4-FFF2-40B4-BE49-F238E27FC236}">
                  <a16:creationId xmlns:a16="http://schemas.microsoft.com/office/drawing/2014/main" id="{8BAC5DCE-FFFE-C2C7-1473-BB319F89042D}"/>
                </a:ext>
              </a:extLst>
            </p:cNvPr>
            <p:cNvSpPr/>
            <p:nvPr/>
          </p:nvSpPr>
          <p:spPr>
            <a:xfrm>
              <a:off x="-4" y="1772101"/>
              <a:ext cx="5400000" cy="72000"/>
            </a:xfrm>
            <a:prstGeom prst="parallelogram">
              <a:avLst>
                <a:gd name="adj" fmla="val 88962"/>
              </a:avLst>
            </a:prstGeom>
            <a:solidFill>
              <a:srgbClr val="008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араллелограмм 23">
              <a:extLst>
                <a:ext uri="{FF2B5EF4-FFF2-40B4-BE49-F238E27FC236}">
                  <a16:creationId xmlns:a16="http://schemas.microsoft.com/office/drawing/2014/main" id="{7B0F938D-335B-5B5A-B9FD-BA5B7414B2E1}"/>
                </a:ext>
              </a:extLst>
            </p:cNvPr>
            <p:cNvSpPr/>
            <p:nvPr/>
          </p:nvSpPr>
          <p:spPr>
            <a:xfrm>
              <a:off x="5543996" y="1736086"/>
              <a:ext cx="3600000" cy="144000"/>
            </a:xfrm>
            <a:prstGeom prst="parallelogram">
              <a:avLst>
                <a:gd name="adj" fmla="val 88962"/>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ru-RU"/>
            </a:p>
          </p:txBody>
        </p:sp>
      </p:grpSp>
      <p:pic>
        <p:nvPicPr>
          <p:cNvPr id="19" name="Рисунок 18">
            <a:extLst>
              <a:ext uri="{FF2B5EF4-FFF2-40B4-BE49-F238E27FC236}">
                <a16:creationId xmlns:a16="http://schemas.microsoft.com/office/drawing/2014/main" id="{856F8E06-0E99-756D-9919-6C997E1F8C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0135" y="303722"/>
            <a:ext cx="3039475" cy="556171"/>
          </a:xfrm>
          <a:prstGeom prst="rect">
            <a:avLst/>
          </a:prstGeom>
        </p:spPr>
      </p:pic>
    </p:spTree>
    <p:extLst>
      <p:ext uri="{BB962C8B-B14F-4D97-AF65-F5344CB8AC3E}">
        <p14:creationId xmlns:p14="http://schemas.microsoft.com/office/powerpoint/2010/main" val="2985102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background">
            <a:extLst>
              <a:ext uri="{FF2B5EF4-FFF2-40B4-BE49-F238E27FC236}">
                <a16:creationId xmlns:a16="http://schemas.microsoft.com/office/drawing/2014/main" id="{06FF4F64-EE46-9D3C-686B-70D13E0F37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99639" y="2566400"/>
            <a:ext cx="3820373" cy="401069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030526BF-84AC-89CB-BAA6-955721CD43CC}"/>
              </a:ext>
            </a:extLst>
          </p:cNvPr>
          <p:cNvSpPr>
            <a:spLocks noGrp="1"/>
          </p:cNvSpPr>
          <p:nvPr>
            <p:ph type="title"/>
          </p:nvPr>
        </p:nvSpPr>
        <p:spPr>
          <a:xfrm>
            <a:off x="628650" y="280905"/>
            <a:ext cx="7886700" cy="874127"/>
          </a:xfrm>
        </p:spPr>
        <p:txBody>
          <a:bodyPr>
            <a:normAutofit fontScale="90000"/>
          </a:bodyPr>
          <a:lstStyle/>
          <a:p>
            <a:pPr>
              <a:lnSpc>
                <a:spcPct val="100000"/>
              </a:lnSpc>
            </a:pPr>
            <a:r>
              <a:rPr lang="ru-RU" sz="2800" b="1" dirty="0">
                <a:solidFill>
                  <a:srgbClr val="008000"/>
                </a:solidFill>
                <a:effectLst>
                  <a:outerShdw blurRad="38100" dist="38100" dir="2700000" algn="tl">
                    <a:srgbClr val="000000">
                      <a:alpha val="43137"/>
                    </a:srgbClr>
                  </a:outerShdw>
                </a:effectLst>
              </a:rPr>
              <a:t>БАРНОМАИ ДАВЛАТИИ КАБУДИЗОРКУНИИ ҶУМҲУРИИ ТОҶИКИСТОН БАРОИ ДАВРАИ ТО СОЛИ 2040</a:t>
            </a:r>
          </a:p>
        </p:txBody>
      </p:sp>
      <p:sp>
        <p:nvSpPr>
          <p:cNvPr id="3" name="Объект 2">
            <a:extLst>
              <a:ext uri="{FF2B5EF4-FFF2-40B4-BE49-F238E27FC236}">
                <a16:creationId xmlns:a16="http://schemas.microsoft.com/office/drawing/2014/main" id="{992F8422-098E-A1F2-8EF4-74E4DB991B4F}"/>
              </a:ext>
            </a:extLst>
          </p:cNvPr>
          <p:cNvSpPr>
            <a:spLocks noGrp="1"/>
          </p:cNvSpPr>
          <p:nvPr>
            <p:ph idx="1"/>
          </p:nvPr>
        </p:nvSpPr>
        <p:spPr>
          <a:xfrm>
            <a:off x="833998" y="2334126"/>
            <a:ext cx="4713753" cy="4182811"/>
          </a:xfrm>
        </p:spPr>
        <p:txBody>
          <a:bodyPr>
            <a:noAutofit/>
          </a:bodyPr>
          <a:lstStyle/>
          <a:p>
            <a:pPr marL="0" indent="0">
              <a:lnSpc>
                <a:spcPct val="110000"/>
              </a:lnSpc>
              <a:buNone/>
            </a:pPr>
            <a:r>
              <a:rPr lang="ru-RU" sz="2000" dirty="0" err="1">
                <a:latin typeface="+mj-lt"/>
              </a:rPr>
              <a:t>самтҳои</a:t>
            </a:r>
            <a:r>
              <a:rPr lang="ru-RU" sz="2000" dirty="0">
                <a:latin typeface="+mj-lt"/>
              </a:rPr>
              <a:t> </a:t>
            </a:r>
            <a:r>
              <a:rPr lang="ru-RU" sz="2000" dirty="0" err="1">
                <a:latin typeface="+mj-lt"/>
              </a:rPr>
              <a:t>асосии</a:t>
            </a:r>
            <a:r>
              <a:rPr lang="ru-RU" sz="2000" dirty="0">
                <a:latin typeface="+mj-lt"/>
              </a:rPr>
              <a:t> </a:t>
            </a:r>
            <a:r>
              <a:rPr lang="ru-RU" sz="2000" dirty="0" err="1">
                <a:latin typeface="+mj-lt"/>
              </a:rPr>
              <a:t>рушди</a:t>
            </a:r>
            <a:r>
              <a:rPr lang="ru-RU" sz="2000" dirty="0">
                <a:latin typeface="+mj-lt"/>
              </a:rPr>
              <a:t> </a:t>
            </a:r>
            <a:r>
              <a:rPr lang="ru-RU" sz="2000" dirty="0" err="1">
                <a:latin typeface="+mj-lt"/>
              </a:rPr>
              <a:t>устувори</a:t>
            </a:r>
            <a:r>
              <a:rPr lang="ru-RU" sz="2000" dirty="0">
                <a:latin typeface="+mj-lt"/>
              </a:rPr>
              <a:t> </a:t>
            </a:r>
            <a:r>
              <a:rPr lang="ru-RU" sz="2000" dirty="0" err="1">
                <a:latin typeface="+mj-lt"/>
              </a:rPr>
              <a:t>ҷомеаро</a:t>
            </a:r>
            <a:r>
              <a:rPr lang="ru-RU" sz="2000" dirty="0">
                <a:latin typeface="+mj-lt"/>
              </a:rPr>
              <a:t> </a:t>
            </a:r>
            <a:r>
              <a:rPr lang="ru-RU" sz="2000" dirty="0" err="1">
                <a:latin typeface="+mj-lt"/>
              </a:rPr>
              <a:t>барои</a:t>
            </a:r>
            <a:r>
              <a:rPr lang="ru-RU" sz="2000" dirty="0">
                <a:latin typeface="+mj-lt"/>
              </a:rPr>
              <a:t> </a:t>
            </a:r>
            <a:r>
              <a:rPr lang="ru-RU" sz="2000" dirty="0" err="1">
                <a:latin typeface="+mj-lt"/>
              </a:rPr>
              <a:t>танзими</a:t>
            </a:r>
            <a:r>
              <a:rPr lang="ru-RU" sz="2000" dirty="0">
                <a:latin typeface="+mj-lt"/>
              </a:rPr>
              <a:t> </a:t>
            </a:r>
            <a:r>
              <a:rPr lang="ru-RU" sz="2000" dirty="0" err="1">
                <a:latin typeface="+mj-lt"/>
              </a:rPr>
              <a:t>тавозуни</a:t>
            </a:r>
            <a:r>
              <a:rPr lang="ru-RU" sz="2000" dirty="0">
                <a:latin typeface="+mj-lt"/>
              </a:rPr>
              <a:t> </a:t>
            </a:r>
            <a:r>
              <a:rPr lang="ru-RU" sz="2000" dirty="0" err="1">
                <a:latin typeface="+mj-lt"/>
              </a:rPr>
              <a:t>табиӣ</a:t>
            </a:r>
            <a:r>
              <a:rPr lang="ru-RU" sz="2000" dirty="0">
                <a:latin typeface="+mj-lt"/>
              </a:rPr>
              <a:t>, </a:t>
            </a:r>
            <a:r>
              <a:rPr lang="ru-RU" sz="2000" dirty="0" err="1">
                <a:latin typeface="+mj-lt"/>
              </a:rPr>
              <a:t>коҳиши</a:t>
            </a:r>
            <a:r>
              <a:rPr lang="ru-RU" sz="2000" dirty="0">
                <a:latin typeface="+mj-lt"/>
              </a:rPr>
              <a:t> </a:t>
            </a:r>
            <a:r>
              <a:rPr lang="ru-RU" sz="2000" dirty="0" err="1">
                <a:latin typeface="+mj-lt"/>
              </a:rPr>
              <a:t>ҳаҷми</a:t>
            </a:r>
            <a:r>
              <a:rPr lang="ru-RU" sz="2000" dirty="0">
                <a:latin typeface="+mj-lt"/>
              </a:rPr>
              <a:t> </a:t>
            </a:r>
            <a:r>
              <a:rPr lang="ru-RU" sz="2000" dirty="0" err="1">
                <a:latin typeface="+mj-lt"/>
              </a:rPr>
              <a:t>газҳои</a:t>
            </a:r>
            <a:r>
              <a:rPr lang="ru-RU" sz="2000" dirty="0">
                <a:latin typeface="+mj-lt"/>
              </a:rPr>
              <a:t> </a:t>
            </a:r>
            <a:r>
              <a:rPr lang="ru-RU" sz="2000" dirty="0" err="1">
                <a:latin typeface="+mj-lt"/>
              </a:rPr>
              <a:t>гулхонаӣ</a:t>
            </a:r>
            <a:r>
              <a:rPr lang="ru-RU" sz="2000" dirty="0">
                <a:latin typeface="+mj-lt"/>
              </a:rPr>
              <a:t>, </a:t>
            </a:r>
            <a:r>
              <a:rPr lang="ru-RU" sz="2000" dirty="0" err="1">
                <a:latin typeface="+mj-lt"/>
              </a:rPr>
              <a:t>мутобиқшавӣ</a:t>
            </a:r>
            <a:r>
              <a:rPr lang="ru-RU" sz="2000" dirty="0">
                <a:latin typeface="+mj-lt"/>
              </a:rPr>
              <a:t> ба </a:t>
            </a:r>
            <a:r>
              <a:rPr lang="ru-RU" sz="2000" dirty="0" err="1">
                <a:latin typeface="+mj-lt"/>
              </a:rPr>
              <a:t>раванди</a:t>
            </a:r>
            <a:r>
              <a:rPr lang="ru-RU" sz="2000" dirty="0">
                <a:latin typeface="+mj-lt"/>
              </a:rPr>
              <a:t> </a:t>
            </a:r>
            <a:r>
              <a:rPr lang="ru-RU" sz="2000" dirty="0" err="1">
                <a:latin typeface="+mj-lt"/>
              </a:rPr>
              <a:t>тағйирёбии</a:t>
            </a:r>
            <a:r>
              <a:rPr lang="ru-RU" sz="2000" dirty="0">
                <a:latin typeface="+mj-lt"/>
              </a:rPr>
              <a:t> </a:t>
            </a:r>
            <a:r>
              <a:rPr lang="ru-RU" sz="2000" dirty="0" err="1">
                <a:latin typeface="+mj-lt"/>
              </a:rPr>
              <a:t>иқлим</a:t>
            </a:r>
            <a:r>
              <a:rPr lang="ru-RU" sz="2000" dirty="0">
                <a:latin typeface="+mj-lt"/>
              </a:rPr>
              <a:t>, </a:t>
            </a:r>
            <a:r>
              <a:rPr lang="ru-RU" sz="2000" dirty="0" err="1">
                <a:latin typeface="+mj-lt"/>
              </a:rPr>
              <a:t>беҳтар</a:t>
            </a:r>
            <a:r>
              <a:rPr lang="ru-RU" sz="2000" dirty="0">
                <a:latin typeface="+mj-lt"/>
              </a:rPr>
              <a:t> </a:t>
            </a:r>
            <a:r>
              <a:rPr lang="ru-RU" sz="2000" dirty="0" err="1">
                <a:latin typeface="+mj-lt"/>
              </a:rPr>
              <a:t>кардани</a:t>
            </a:r>
            <a:r>
              <a:rPr lang="ru-RU" sz="2000" dirty="0">
                <a:latin typeface="+mj-lt"/>
              </a:rPr>
              <a:t> </a:t>
            </a:r>
            <a:r>
              <a:rPr lang="ru-RU" sz="2000" dirty="0" err="1">
                <a:latin typeface="+mj-lt"/>
              </a:rPr>
              <a:t>вазъи</a:t>
            </a:r>
            <a:r>
              <a:rPr lang="ru-RU" sz="2000" dirty="0">
                <a:latin typeface="+mj-lt"/>
              </a:rPr>
              <a:t> экологии </a:t>
            </a:r>
            <a:r>
              <a:rPr lang="ru-RU" sz="2000" dirty="0" err="1">
                <a:latin typeface="+mj-lt"/>
              </a:rPr>
              <a:t>кишвар</a:t>
            </a:r>
            <a:r>
              <a:rPr lang="ru-RU" sz="2000" dirty="0">
                <a:latin typeface="+mj-lt"/>
              </a:rPr>
              <a:t>, </a:t>
            </a:r>
            <a:r>
              <a:rPr lang="ru-RU" sz="2000" dirty="0" err="1">
                <a:latin typeface="+mj-lt"/>
              </a:rPr>
              <a:t>муҳайё</a:t>
            </a:r>
            <a:r>
              <a:rPr lang="ru-RU" sz="2000" dirty="0">
                <a:latin typeface="+mj-lt"/>
              </a:rPr>
              <a:t> </a:t>
            </a:r>
            <a:r>
              <a:rPr lang="ru-RU" sz="2000" dirty="0" err="1">
                <a:latin typeface="+mj-lt"/>
              </a:rPr>
              <a:t>намудани</a:t>
            </a:r>
            <a:r>
              <a:rPr lang="ru-RU" sz="2000" dirty="0">
                <a:latin typeface="+mj-lt"/>
              </a:rPr>
              <a:t> </a:t>
            </a:r>
            <a:r>
              <a:rPr lang="ru-RU" sz="2000" dirty="0" err="1">
                <a:latin typeface="+mj-lt"/>
              </a:rPr>
              <a:t>шароити</a:t>
            </a:r>
            <a:r>
              <a:rPr lang="ru-RU" sz="2000" dirty="0">
                <a:latin typeface="+mj-lt"/>
              </a:rPr>
              <a:t> </a:t>
            </a:r>
            <a:r>
              <a:rPr lang="ru-RU" sz="2000" dirty="0" err="1">
                <a:latin typeface="+mj-lt"/>
              </a:rPr>
              <a:t>муҳити</a:t>
            </a:r>
            <a:r>
              <a:rPr lang="ru-RU" sz="2000" dirty="0">
                <a:latin typeface="+mj-lt"/>
              </a:rPr>
              <a:t> </a:t>
            </a:r>
            <a:r>
              <a:rPr lang="ru-RU" sz="2000" dirty="0" err="1">
                <a:latin typeface="+mj-lt"/>
              </a:rPr>
              <a:t>зисти</a:t>
            </a:r>
            <a:r>
              <a:rPr lang="ru-RU" sz="2000" dirty="0">
                <a:latin typeface="+mj-lt"/>
              </a:rPr>
              <a:t> солим, </a:t>
            </a:r>
            <a:r>
              <a:rPr lang="ru-RU" sz="2000" dirty="0" err="1">
                <a:latin typeface="+mj-lt"/>
              </a:rPr>
              <a:t>таъмини</a:t>
            </a:r>
            <a:r>
              <a:rPr lang="ru-RU" sz="2000" dirty="0">
                <a:latin typeface="+mj-lt"/>
              </a:rPr>
              <a:t> </a:t>
            </a:r>
            <a:r>
              <a:rPr lang="ru-RU" sz="2000" dirty="0" err="1">
                <a:latin typeface="+mj-lt"/>
              </a:rPr>
              <a:t>нигоҳдорӣ</a:t>
            </a:r>
            <a:r>
              <a:rPr lang="ru-RU" sz="2000" dirty="0">
                <a:latin typeface="+mj-lt"/>
              </a:rPr>
              <a:t> </a:t>
            </a:r>
            <a:r>
              <a:rPr lang="ru-RU" sz="2000" dirty="0" err="1">
                <a:latin typeface="+mj-lt"/>
              </a:rPr>
              <a:t>ва</a:t>
            </a:r>
            <a:r>
              <a:rPr lang="ru-RU" sz="2000" dirty="0">
                <a:latin typeface="+mj-lt"/>
              </a:rPr>
              <a:t> </a:t>
            </a:r>
            <a:r>
              <a:rPr lang="ru-RU" sz="2000" dirty="0" err="1">
                <a:latin typeface="+mj-lt"/>
              </a:rPr>
              <a:t>идоракунии</a:t>
            </a:r>
            <a:r>
              <a:rPr lang="ru-RU" sz="2000" dirty="0">
                <a:latin typeface="+mj-lt"/>
              </a:rPr>
              <a:t> </a:t>
            </a:r>
            <a:r>
              <a:rPr lang="ru-RU" sz="2000" dirty="0" err="1">
                <a:latin typeface="+mj-lt"/>
              </a:rPr>
              <a:t>устувори</a:t>
            </a:r>
            <a:r>
              <a:rPr lang="ru-RU" sz="2000" dirty="0">
                <a:latin typeface="+mj-lt"/>
              </a:rPr>
              <a:t> </a:t>
            </a:r>
            <a:r>
              <a:rPr lang="ru-RU" sz="2000" dirty="0" err="1">
                <a:latin typeface="+mj-lt"/>
              </a:rPr>
              <a:t>ландшафтҳои</a:t>
            </a:r>
            <a:r>
              <a:rPr lang="ru-RU" sz="2000" dirty="0">
                <a:latin typeface="+mj-lt"/>
              </a:rPr>
              <a:t> </a:t>
            </a:r>
            <a:r>
              <a:rPr lang="ru-RU" sz="2000" dirty="0" err="1">
                <a:latin typeface="+mj-lt"/>
              </a:rPr>
              <a:t>табиӣ</a:t>
            </a:r>
            <a:r>
              <a:rPr lang="ru-RU" sz="2000" dirty="0">
                <a:latin typeface="+mj-lt"/>
              </a:rPr>
              <a:t>, </a:t>
            </a:r>
            <a:r>
              <a:rPr lang="ru-RU" sz="2000" dirty="0" err="1">
                <a:latin typeface="+mj-lt"/>
              </a:rPr>
              <a:t>ташаккулдиҳии</a:t>
            </a:r>
            <a:r>
              <a:rPr lang="ru-RU" sz="2000" dirty="0">
                <a:latin typeface="+mj-lt"/>
              </a:rPr>
              <a:t> </a:t>
            </a:r>
            <a:r>
              <a:rPr lang="ru-RU" sz="2000" dirty="0" err="1">
                <a:latin typeface="+mj-lt"/>
              </a:rPr>
              <a:t>захираҳои</a:t>
            </a:r>
            <a:r>
              <a:rPr lang="ru-RU" sz="2000" dirty="0">
                <a:latin typeface="+mj-lt"/>
              </a:rPr>
              <a:t> </a:t>
            </a:r>
            <a:r>
              <a:rPr lang="ru-RU" sz="2000" dirty="0" err="1">
                <a:latin typeface="+mj-lt"/>
              </a:rPr>
              <a:t>гуногунии</a:t>
            </a:r>
            <a:r>
              <a:rPr lang="ru-RU" sz="2000" dirty="0">
                <a:latin typeface="+mj-lt"/>
              </a:rPr>
              <a:t> </a:t>
            </a:r>
            <a:r>
              <a:rPr lang="ru-RU" sz="2000" dirty="0" err="1">
                <a:latin typeface="+mj-lt"/>
              </a:rPr>
              <a:t>биологӣ</a:t>
            </a:r>
            <a:r>
              <a:rPr lang="ru-RU" sz="2000" dirty="0">
                <a:latin typeface="+mj-lt"/>
              </a:rPr>
              <a:t>, </a:t>
            </a:r>
            <a:r>
              <a:rPr lang="ru-RU" sz="2000" dirty="0" err="1">
                <a:latin typeface="+mj-lt"/>
              </a:rPr>
              <a:t>инчунин</a:t>
            </a:r>
            <a:r>
              <a:rPr lang="ru-RU" sz="2000" dirty="0">
                <a:latin typeface="+mj-lt"/>
              </a:rPr>
              <a:t> </a:t>
            </a:r>
            <a:r>
              <a:rPr lang="ru-RU" sz="2000" dirty="0" err="1">
                <a:latin typeface="+mj-lt"/>
              </a:rPr>
              <a:t>барои</a:t>
            </a:r>
            <a:r>
              <a:rPr lang="ru-RU" sz="2000" dirty="0">
                <a:latin typeface="+mj-lt"/>
              </a:rPr>
              <a:t> </a:t>
            </a:r>
            <a:r>
              <a:rPr lang="ru-RU" sz="2000" dirty="0" err="1">
                <a:latin typeface="+mj-lt"/>
              </a:rPr>
              <a:t>гузариши</a:t>
            </a:r>
            <a:r>
              <a:rPr lang="ru-RU" sz="2000" dirty="0">
                <a:latin typeface="+mj-lt"/>
              </a:rPr>
              <a:t> </a:t>
            </a:r>
            <a:r>
              <a:rPr lang="ru-RU" sz="2000" dirty="0" err="1">
                <a:latin typeface="+mj-lt"/>
              </a:rPr>
              <a:t>кишвар</a:t>
            </a:r>
            <a:r>
              <a:rPr lang="ru-RU" sz="2000" dirty="0">
                <a:latin typeface="+mj-lt"/>
              </a:rPr>
              <a:t> ба </a:t>
            </a:r>
            <a:r>
              <a:rPr lang="ru-RU" sz="2000" dirty="0" err="1">
                <a:latin typeface="+mj-lt"/>
              </a:rPr>
              <a:t>иқтисодиёти</a:t>
            </a:r>
            <a:r>
              <a:rPr lang="ru-RU" sz="2000" dirty="0">
                <a:latin typeface="+mj-lt"/>
              </a:rPr>
              <a:t> «</a:t>
            </a:r>
            <a:r>
              <a:rPr lang="ru-RU" sz="2000" dirty="0" err="1">
                <a:latin typeface="+mj-lt"/>
              </a:rPr>
              <a:t>сабз</a:t>
            </a:r>
            <a:r>
              <a:rPr lang="ru-RU" sz="2000" dirty="0">
                <a:latin typeface="+mj-lt"/>
              </a:rPr>
              <a:t>»-</a:t>
            </a:r>
            <a:r>
              <a:rPr lang="ru-RU" sz="2000" dirty="0" err="1">
                <a:latin typeface="+mj-lt"/>
              </a:rPr>
              <a:t>ро</a:t>
            </a:r>
            <a:r>
              <a:rPr lang="ru-RU" sz="2000" dirty="0">
                <a:latin typeface="+mj-lt"/>
              </a:rPr>
              <a:t> </a:t>
            </a:r>
            <a:r>
              <a:rPr lang="ru-RU" sz="2000" dirty="0" err="1">
                <a:latin typeface="+mj-lt"/>
              </a:rPr>
              <a:t>муайян</a:t>
            </a:r>
            <a:r>
              <a:rPr lang="ru-RU" sz="2000" dirty="0">
                <a:latin typeface="+mj-lt"/>
              </a:rPr>
              <a:t> </a:t>
            </a:r>
            <a:r>
              <a:rPr lang="ru-RU" sz="2000" dirty="0" err="1">
                <a:latin typeface="+mj-lt"/>
              </a:rPr>
              <a:t>менамояд</a:t>
            </a:r>
            <a:r>
              <a:rPr lang="ru-RU" sz="2000" dirty="0">
                <a:latin typeface="+mj-lt"/>
              </a:rPr>
              <a:t>.</a:t>
            </a:r>
          </a:p>
        </p:txBody>
      </p:sp>
      <p:sp>
        <p:nvSpPr>
          <p:cNvPr id="5" name="TextBox 4">
            <a:extLst>
              <a:ext uri="{FF2B5EF4-FFF2-40B4-BE49-F238E27FC236}">
                <a16:creationId xmlns:a16="http://schemas.microsoft.com/office/drawing/2014/main" id="{ADAD05B4-51A6-EFA9-9F28-C8EAF40A93EC}"/>
              </a:ext>
            </a:extLst>
          </p:cNvPr>
          <p:cNvSpPr txBox="1"/>
          <p:nvPr/>
        </p:nvSpPr>
        <p:spPr>
          <a:xfrm>
            <a:off x="742950" y="1318463"/>
            <a:ext cx="7772400" cy="1015663"/>
          </a:xfrm>
          <a:prstGeom prst="rect">
            <a:avLst/>
          </a:prstGeom>
          <a:noFill/>
        </p:spPr>
        <p:txBody>
          <a:bodyPr wrap="square">
            <a:spAutoFit/>
          </a:bodyPr>
          <a:lstStyle/>
          <a:p>
            <a:r>
              <a:rPr lang="ru-RU" sz="2000" b="1" dirty="0" err="1">
                <a:latin typeface="+mj-lt"/>
              </a:rPr>
              <a:t>Барномаи</a:t>
            </a:r>
            <a:r>
              <a:rPr lang="ru-RU" sz="2000" b="1" dirty="0">
                <a:latin typeface="+mj-lt"/>
              </a:rPr>
              <a:t> </a:t>
            </a:r>
            <a:r>
              <a:rPr lang="ru-RU" sz="2000" b="1" dirty="0" err="1">
                <a:latin typeface="+mj-lt"/>
              </a:rPr>
              <a:t>давлатии</a:t>
            </a:r>
            <a:r>
              <a:rPr lang="ru-RU" sz="2000" b="1" dirty="0">
                <a:latin typeface="+mj-lt"/>
              </a:rPr>
              <a:t> </a:t>
            </a:r>
            <a:r>
              <a:rPr lang="ru-RU" sz="2000" b="1" dirty="0" err="1">
                <a:latin typeface="+mj-lt"/>
              </a:rPr>
              <a:t>кабудизоркунии</a:t>
            </a:r>
            <a:r>
              <a:rPr lang="ru-RU" sz="2000" b="1" dirty="0">
                <a:latin typeface="+mj-lt"/>
              </a:rPr>
              <a:t> </a:t>
            </a:r>
            <a:r>
              <a:rPr lang="ru-RU" sz="2000" b="1" dirty="0" err="1">
                <a:latin typeface="+mj-lt"/>
              </a:rPr>
              <a:t>Ҷумҳурии</a:t>
            </a:r>
            <a:r>
              <a:rPr lang="ru-RU" sz="2000" b="1" dirty="0">
                <a:latin typeface="+mj-lt"/>
              </a:rPr>
              <a:t> </a:t>
            </a:r>
            <a:r>
              <a:rPr lang="ru-RU" sz="2000" b="1" dirty="0" err="1">
                <a:latin typeface="+mj-lt"/>
              </a:rPr>
              <a:t>Тоҷикистон</a:t>
            </a:r>
            <a:r>
              <a:rPr lang="ru-RU" sz="2000" b="1" dirty="0">
                <a:latin typeface="+mj-lt"/>
              </a:rPr>
              <a:t> </a:t>
            </a:r>
            <a:r>
              <a:rPr lang="ru-RU" sz="2000" b="1" dirty="0" err="1">
                <a:latin typeface="+mj-lt"/>
              </a:rPr>
              <a:t>барои</a:t>
            </a:r>
            <a:r>
              <a:rPr lang="ru-RU" sz="2000" b="1" dirty="0">
                <a:latin typeface="+mj-lt"/>
              </a:rPr>
              <a:t> </a:t>
            </a:r>
            <a:r>
              <a:rPr lang="ru-RU" sz="2000" b="1" dirty="0" err="1">
                <a:latin typeface="+mj-lt"/>
              </a:rPr>
              <a:t>давраи</a:t>
            </a:r>
            <a:r>
              <a:rPr lang="ru-RU" sz="2000" b="1" dirty="0">
                <a:latin typeface="+mj-lt"/>
              </a:rPr>
              <a:t> то соли 2040 </a:t>
            </a:r>
            <a:r>
              <a:rPr lang="ru-RU" sz="2000" dirty="0">
                <a:latin typeface="+mj-lt"/>
              </a:rPr>
              <a:t>– дар </a:t>
            </a:r>
            <a:r>
              <a:rPr lang="ru-RU" sz="2000" dirty="0" err="1">
                <a:latin typeface="+mj-lt"/>
              </a:rPr>
              <a:t>асоси</a:t>
            </a:r>
            <a:r>
              <a:rPr lang="ru-RU" sz="2000" dirty="0">
                <a:latin typeface="+mj-lt"/>
              </a:rPr>
              <a:t> </a:t>
            </a:r>
            <a:r>
              <a:rPr lang="ru-RU" sz="2000" b="1" dirty="0" err="1">
                <a:latin typeface="+mj-lt"/>
              </a:rPr>
              <a:t>Стратегияи</a:t>
            </a:r>
            <a:r>
              <a:rPr lang="ru-RU" sz="2000" b="1" dirty="0">
                <a:latin typeface="+mj-lt"/>
              </a:rPr>
              <a:t> </a:t>
            </a:r>
            <a:r>
              <a:rPr lang="ru-RU" sz="2000" b="1" dirty="0" err="1">
                <a:latin typeface="+mj-lt"/>
              </a:rPr>
              <a:t>миллии</a:t>
            </a:r>
            <a:r>
              <a:rPr lang="ru-RU" sz="2000" b="1" dirty="0">
                <a:latin typeface="+mj-lt"/>
              </a:rPr>
              <a:t> </a:t>
            </a:r>
            <a:r>
              <a:rPr lang="ru-RU" sz="2000" b="1" dirty="0" err="1">
                <a:latin typeface="+mj-lt"/>
              </a:rPr>
              <a:t>рушди</a:t>
            </a:r>
            <a:r>
              <a:rPr lang="ru-RU" sz="2000" b="1" dirty="0">
                <a:latin typeface="+mj-lt"/>
              </a:rPr>
              <a:t> </a:t>
            </a:r>
            <a:r>
              <a:rPr lang="ru-RU" sz="2000" b="1" dirty="0" err="1">
                <a:latin typeface="+mj-lt"/>
              </a:rPr>
              <a:t>Ҷумҳурии</a:t>
            </a:r>
            <a:r>
              <a:rPr lang="ru-RU" sz="2000" b="1" dirty="0">
                <a:latin typeface="+mj-lt"/>
              </a:rPr>
              <a:t> </a:t>
            </a:r>
            <a:r>
              <a:rPr lang="ru-RU" sz="2000" b="1" dirty="0" err="1">
                <a:latin typeface="+mj-lt"/>
              </a:rPr>
              <a:t>Тоҷикистон</a:t>
            </a:r>
            <a:r>
              <a:rPr lang="ru-RU" sz="2000" b="1" dirty="0">
                <a:latin typeface="+mj-lt"/>
              </a:rPr>
              <a:t> </a:t>
            </a:r>
            <a:r>
              <a:rPr lang="ru-RU" sz="2000" b="1" dirty="0" err="1">
                <a:latin typeface="+mj-lt"/>
              </a:rPr>
              <a:t>барои</a:t>
            </a:r>
            <a:r>
              <a:rPr lang="ru-RU" sz="2000" b="1" dirty="0">
                <a:latin typeface="+mj-lt"/>
              </a:rPr>
              <a:t> </a:t>
            </a:r>
            <a:r>
              <a:rPr lang="ru-RU" sz="2000" b="1" dirty="0" err="1">
                <a:latin typeface="+mj-lt"/>
              </a:rPr>
              <a:t>давраи</a:t>
            </a:r>
            <a:r>
              <a:rPr lang="ru-RU" sz="2000" b="1" dirty="0">
                <a:latin typeface="+mj-lt"/>
              </a:rPr>
              <a:t> то соли 2030 </a:t>
            </a:r>
            <a:r>
              <a:rPr lang="ru-RU" sz="2000" dirty="0" err="1">
                <a:latin typeface="+mj-lt"/>
              </a:rPr>
              <a:t>таҳия</a:t>
            </a:r>
            <a:r>
              <a:rPr lang="ru-RU" sz="2000" dirty="0">
                <a:latin typeface="+mj-lt"/>
              </a:rPr>
              <a:t> </a:t>
            </a:r>
            <a:r>
              <a:rPr lang="ru-RU" sz="2000" dirty="0" err="1">
                <a:latin typeface="+mj-lt"/>
              </a:rPr>
              <a:t>шуда</a:t>
            </a:r>
            <a:r>
              <a:rPr lang="ru-RU" sz="2000" dirty="0">
                <a:latin typeface="+mj-lt"/>
              </a:rPr>
              <a:t>,</a:t>
            </a:r>
            <a:endParaRPr lang="ru-RU" sz="2000" dirty="0"/>
          </a:p>
        </p:txBody>
      </p:sp>
      <p:grpSp>
        <p:nvGrpSpPr>
          <p:cNvPr id="8" name="Группа 7">
            <a:extLst>
              <a:ext uri="{FF2B5EF4-FFF2-40B4-BE49-F238E27FC236}">
                <a16:creationId xmlns:a16="http://schemas.microsoft.com/office/drawing/2014/main" id="{826626CB-AA47-6F1B-8E6F-971AE91277CD}"/>
              </a:ext>
            </a:extLst>
          </p:cNvPr>
          <p:cNvGrpSpPr/>
          <p:nvPr/>
        </p:nvGrpSpPr>
        <p:grpSpPr>
          <a:xfrm rot="16200000">
            <a:off x="-2782560" y="3043159"/>
            <a:ext cx="6480000" cy="144000"/>
            <a:chOff x="-4" y="1736086"/>
            <a:chExt cx="9144000" cy="144000"/>
          </a:xfrm>
        </p:grpSpPr>
        <p:sp>
          <p:nvSpPr>
            <p:cNvPr id="9" name="Параллелограмм 8">
              <a:extLst>
                <a:ext uri="{FF2B5EF4-FFF2-40B4-BE49-F238E27FC236}">
                  <a16:creationId xmlns:a16="http://schemas.microsoft.com/office/drawing/2014/main" id="{15934CD8-A100-C108-A5D6-928DA83157CD}"/>
                </a:ext>
              </a:extLst>
            </p:cNvPr>
            <p:cNvSpPr/>
            <p:nvPr/>
          </p:nvSpPr>
          <p:spPr>
            <a:xfrm>
              <a:off x="-4" y="1772101"/>
              <a:ext cx="5400000" cy="72000"/>
            </a:xfrm>
            <a:prstGeom prst="parallelogram">
              <a:avLst>
                <a:gd name="adj" fmla="val 88962"/>
              </a:avLst>
            </a:prstGeom>
            <a:solidFill>
              <a:srgbClr val="008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араллелограмм 9">
              <a:extLst>
                <a:ext uri="{FF2B5EF4-FFF2-40B4-BE49-F238E27FC236}">
                  <a16:creationId xmlns:a16="http://schemas.microsoft.com/office/drawing/2014/main" id="{52B61DBD-E539-CDBA-B23A-B3EBAD09963A}"/>
                </a:ext>
              </a:extLst>
            </p:cNvPr>
            <p:cNvSpPr/>
            <p:nvPr/>
          </p:nvSpPr>
          <p:spPr>
            <a:xfrm>
              <a:off x="5543996" y="1736086"/>
              <a:ext cx="3600000" cy="144000"/>
            </a:xfrm>
            <a:prstGeom prst="parallelogram">
              <a:avLst>
                <a:gd name="adj" fmla="val 88962"/>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620911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35A5C7F-2951-1B86-1E36-3D653C565A24}"/>
              </a:ext>
            </a:extLst>
          </p:cNvPr>
          <p:cNvSpPr>
            <a:spLocks noGrp="1"/>
          </p:cNvSpPr>
          <p:nvPr>
            <p:ph idx="1"/>
          </p:nvPr>
        </p:nvSpPr>
        <p:spPr>
          <a:xfrm>
            <a:off x="614605" y="1778673"/>
            <a:ext cx="4490475" cy="3059642"/>
          </a:xfrm>
        </p:spPr>
        <p:txBody>
          <a:bodyPr>
            <a:normAutofit/>
          </a:bodyPr>
          <a:lstStyle/>
          <a:p>
            <a:pPr marL="177800" indent="-177800">
              <a:lnSpc>
                <a:spcPct val="100000"/>
              </a:lnSpc>
              <a:spcAft>
                <a:spcPts val="600"/>
              </a:spcAft>
            </a:pPr>
            <a:r>
              <a:rPr lang="tg-Cyrl-TJ" sz="2400" dirty="0"/>
              <a:t>Нақшаи идоракунии “Парки табиии Сарихосор” барои солҳои 2025-2029, н. Балҷувон; </a:t>
            </a:r>
          </a:p>
          <a:p>
            <a:pPr marL="177800" indent="-177800">
              <a:lnSpc>
                <a:spcPct val="100000"/>
              </a:lnSpc>
              <a:spcAft>
                <a:spcPts val="600"/>
              </a:spcAft>
            </a:pPr>
            <a:r>
              <a:rPr lang="tg-Cyrl-TJ" sz="2400" dirty="0"/>
              <a:t>Нақшаи идоракунии “Парваришгоҳи Дараи сабз” барои солҳои 2024-2028, н. Шаҳристон;</a:t>
            </a:r>
          </a:p>
        </p:txBody>
      </p:sp>
      <p:pic>
        <p:nvPicPr>
          <p:cNvPr id="5" name="Рисунок 4">
            <a:extLst>
              <a:ext uri="{FF2B5EF4-FFF2-40B4-BE49-F238E27FC236}">
                <a16:creationId xmlns:a16="http://schemas.microsoft.com/office/drawing/2014/main" id="{7D1980C2-AED1-1181-9185-608996377F44}"/>
              </a:ext>
            </a:extLst>
          </p:cNvPr>
          <p:cNvPicPr>
            <a:picLocks noChangeAspect="1"/>
          </p:cNvPicPr>
          <p:nvPr/>
        </p:nvPicPr>
        <p:blipFill>
          <a:blip r:embed="rId3"/>
          <a:stretch>
            <a:fillRect/>
          </a:stretch>
        </p:blipFill>
        <p:spPr>
          <a:xfrm>
            <a:off x="5015243" y="1238955"/>
            <a:ext cx="2769240" cy="3849512"/>
          </a:xfrm>
          <a:prstGeom prst="rect">
            <a:avLst/>
          </a:prstGeom>
          <a:ln>
            <a:solidFill>
              <a:schemeClr val="accent1"/>
            </a:solidFill>
          </a:ln>
          <a:effectLst>
            <a:outerShdw blurRad="50800" dist="127000" dir="2700000" algn="tl" rotWithShape="0">
              <a:prstClr val="black">
                <a:alpha val="40000"/>
              </a:prstClr>
            </a:outerShdw>
          </a:effectLst>
        </p:spPr>
      </p:pic>
      <p:pic>
        <p:nvPicPr>
          <p:cNvPr id="7" name="Рисунок 6">
            <a:extLst>
              <a:ext uri="{FF2B5EF4-FFF2-40B4-BE49-F238E27FC236}">
                <a16:creationId xmlns:a16="http://schemas.microsoft.com/office/drawing/2014/main" id="{2ACD27B9-5E23-34D6-4F85-5178A6A36403}"/>
              </a:ext>
            </a:extLst>
          </p:cNvPr>
          <p:cNvPicPr>
            <a:picLocks noChangeAspect="1"/>
          </p:cNvPicPr>
          <p:nvPr/>
        </p:nvPicPr>
        <p:blipFill>
          <a:blip r:embed="rId4"/>
          <a:stretch>
            <a:fillRect/>
          </a:stretch>
        </p:blipFill>
        <p:spPr>
          <a:xfrm>
            <a:off x="6199294" y="2859315"/>
            <a:ext cx="2783598" cy="3849512"/>
          </a:xfrm>
          <a:prstGeom prst="rect">
            <a:avLst/>
          </a:prstGeom>
          <a:ln>
            <a:solidFill>
              <a:srgbClr val="0070C0"/>
            </a:solidFill>
          </a:ln>
          <a:effectLst>
            <a:outerShdw blurRad="50800" dist="127000" dir="2700000" algn="tl" rotWithShape="0">
              <a:prstClr val="black">
                <a:alpha val="40000"/>
              </a:prstClr>
            </a:outerShdw>
          </a:effectLst>
        </p:spPr>
      </p:pic>
      <p:sp>
        <p:nvSpPr>
          <p:cNvPr id="2" name="Заголовок 1">
            <a:extLst>
              <a:ext uri="{FF2B5EF4-FFF2-40B4-BE49-F238E27FC236}">
                <a16:creationId xmlns:a16="http://schemas.microsoft.com/office/drawing/2014/main" id="{4FA88372-D753-7C8B-CA42-02AA38E7D366}"/>
              </a:ext>
            </a:extLst>
          </p:cNvPr>
          <p:cNvSpPr>
            <a:spLocks noGrp="1"/>
          </p:cNvSpPr>
          <p:nvPr>
            <p:ph type="title"/>
          </p:nvPr>
        </p:nvSpPr>
        <p:spPr>
          <a:xfrm>
            <a:off x="695325" y="217311"/>
            <a:ext cx="6724650" cy="1021644"/>
          </a:xfrm>
        </p:spPr>
        <p:txBody>
          <a:bodyPr>
            <a:noAutofit/>
          </a:bodyPr>
          <a:lstStyle/>
          <a:p>
            <a:r>
              <a:rPr lang="tg-Cyrl-TJ" sz="2800" b="1" dirty="0">
                <a:solidFill>
                  <a:srgbClr val="008000"/>
                </a:solidFill>
                <a:effectLst>
                  <a:outerShdw blurRad="38100" dist="38100" dir="2700000" algn="tl">
                    <a:srgbClr val="000000">
                      <a:alpha val="43137"/>
                    </a:srgbClr>
                  </a:outerShdw>
                </a:effectLst>
              </a:rPr>
              <a:t>НАҚШАИ ИДОРАКУНӢ ва БАРНОМАИ НИГОҲДОРИИ ГУНОГУНИИ АГРОБИОЛОГӢ</a:t>
            </a:r>
            <a:endParaRPr lang="ru-RU" sz="2800" b="1" dirty="0">
              <a:solidFill>
                <a:srgbClr val="008000"/>
              </a:solidFill>
              <a:effectLst>
                <a:outerShdw blurRad="38100" dist="38100" dir="2700000" algn="tl">
                  <a:srgbClr val="000000">
                    <a:alpha val="43137"/>
                  </a:srgbClr>
                </a:outerShdw>
              </a:effectLst>
            </a:endParaRPr>
          </a:p>
        </p:txBody>
      </p:sp>
      <p:grpSp>
        <p:nvGrpSpPr>
          <p:cNvPr id="9" name="Группа 8">
            <a:extLst>
              <a:ext uri="{FF2B5EF4-FFF2-40B4-BE49-F238E27FC236}">
                <a16:creationId xmlns:a16="http://schemas.microsoft.com/office/drawing/2014/main" id="{86716BB3-37CB-1732-7932-1385352CB27E}"/>
              </a:ext>
            </a:extLst>
          </p:cNvPr>
          <p:cNvGrpSpPr/>
          <p:nvPr/>
        </p:nvGrpSpPr>
        <p:grpSpPr>
          <a:xfrm rot="16200000">
            <a:off x="-2782560" y="3043159"/>
            <a:ext cx="6480000" cy="144000"/>
            <a:chOff x="-4" y="1736086"/>
            <a:chExt cx="9144000" cy="144000"/>
          </a:xfrm>
        </p:grpSpPr>
        <p:sp>
          <p:nvSpPr>
            <p:cNvPr id="10" name="Параллелограмм 9">
              <a:extLst>
                <a:ext uri="{FF2B5EF4-FFF2-40B4-BE49-F238E27FC236}">
                  <a16:creationId xmlns:a16="http://schemas.microsoft.com/office/drawing/2014/main" id="{9DEE2FEA-3BF9-920B-3F2F-00C1E3E9429B}"/>
                </a:ext>
              </a:extLst>
            </p:cNvPr>
            <p:cNvSpPr/>
            <p:nvPr/>
          </p:nvSpPr>
          <p:spPr>
            <a:xfrm>
              <a:off x="-4" y="1772101"/>
              <a:ext cx="5400000" cy="72000"/>
            </a:xfrm>
            <a:prstGeom prst="parallelogram">
              <a:avLst>
                <a:gd name="adj" fmla="val 88962"/>
              </a:avLst>
            </a:prstGeom>
            <a:solidFill>
              <a:srgbClr val="008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араллелограмм 10">
              <a:extLst>
                <a:ext uri="{FF2B5EF4-FFF2-40B4-BE49-F238E27FC236}">
                  <a16:creationId xmlns:a16="http://schemas.microsoft.com/office/drawing/2014/main" id="{F8A54A82-CA5B-6DA9-90B0-00AA01DC1976}"/>
                </a:ext>
              </a:extLst>
            </p:cNvPr>
            <p:cNvSpPr/>
            <p:nvPr/>
          </p:nvSpPr>
          <p:spPr>
            <a:xfrm>
              <a:off x="5543996" y="1736086"/>
              <a:ext cx="3600000" cy="144000"/>
            </a:xfrm>
            <a:prstGeom prst="parallelogram">
              <a:avLst>
                <a:gd name="adj" fmla="val 88962"/>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081972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967C9-7861-A155-2A20-C8CF2D236083}"/>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19B1BFF3-3F23-8D96-C1D5-BE629BDB6667}"/>
              </a:ext>
            </a:extLst>
          </p:cNvPr>
          <p:cNvSpPr>
            <a:spLocks noGrp="1"/>
          </p:cNvSpPr>
          <p:nvPr>
            <p:ph idx="1"/>
          </p:nvPr>
        </p:nvSpPr>
        <p:spPr>
          <a:xfrm>
            <a:off x="781935" y="1595321"/>
            <a:ext cx="4754690" cy="4667250"/>
          </a:xfrm>
        </p:spPr>
        <p:txBody>
          <a:bodyPr>
            <a:normAutofit fontScale="92500" lnSpcReduction="10000"/>
          </a:bodyPr>
          <a:lstStyle/>
          <a:p>
            <a:pPr marL="0" indent="0">
              <a:lnSpc>
                <a:spcPct val="100000"/>
              </a:lnSpc>
              <a:spcAft>
                <a:spcPts val="600"/>
              </a:spcAft>
              <a:buNone/>
            </a:pPr>
            <a:r>
              <a:rPr lang="tg-Cyrl-TJ" sz="2400" dirty="0"/>
              <a:t>Барномаи миёнамӯҳлати нигоҳдорӣ ва ҳифзи гуногунии агробиологӣ дар Ҷумҳурии Тоҷикистон барои солҳои 2026-2030</a:t>
            </a:r>
          </a:p>
          <a:p>
            <a:pPr>
              <a:lnSpc>
                <a:spcPct val="100000"/>
              </a:lnSpc>
              <a:spcAft>
                <a:spcPts val="600"/>
              </a:spcAft>
              <a:buFontTx/>
              <a:buChar char="-"/>
            </a:pPr>
            <a:r>
              <a:rPr lang="tg-Cyrl-TJ" sz="2600" dirty="0">
                <a:solidFill>
                  <a:srgbClr val="008000"/>
                </a:solidFill>
                <a:effectLst>
                  <a:outerShdw blurRad="38100" dist="38100" dir="2700000" algn="tl">
                    <a:srgbClr val="000000">
                      <a:alpha val="43137"/>
                    </a:srgbClr>
                  </a:outerShdw>
                </a:effectLst>
              </a:rPr>
              <a:t>5 боб, 48 зербанд </a:t>
            </a:r>
          </a:p>
          <a:p>
            <a:pPr marL="0" indent="0">
              <a:lnSpc>
                <a:spcPct val="100000"/>
              </a:lnSpc>
              <a:spcAft>
                <a:spcPts val="600"/>
              </a:spcAft>
              <a:buNone/>
            </a:pPr>
            <a:r>
              <a:rPr lang="tg-Cyrl-TJ" sz="2400" dirty="0"/>
              <a:t>Нақшаи амали барномаи нигоҳдории ва ҳифзи гуногунии агробиологии ҶТ барои солҳои 2026-2028</a:t>
            </a:r>
          </a:p>
          <a:p>
            <a:pPr>
              <a:lnSpc>
                <a:spcPct val="100000"/>
              </a:lnSpc>
              <a:spcAft>
                <a:spcPts val="600"/>
              </a:spcAft>
              <a:buFontTx/>
              <a:buChar char="-"/>
            </a:pPr>
            <a:r>
              <a:rPr lang="tg-Cyrl-TJ" sz="2600" dirty="0">
                <a:solidFill>
                  <a:srgbClr val="008000"/>
                </a:solidFill>
                <a:effectLst>
                  <a:outerShdw blurRad="38100" dist="38100" dir="2700000" algn="tl">
                    <a:srgbClr val="000000">
                      <a:alpha val="43137"/>
                    </a:srgbClr>
                  </a:outerShdw>
                </a:effectLst>
              </a:rPr>
              <a:t>16 банд 85 чорабини </a:t>
            </a:r>
          </a:p>
          <a:p>
            <a:pPr marL="0" indent="0">
              <a:lnSpc>
                <a:spcPct val="100000"/>
              </a:lnSpc>
              <a:spcAft>
                <a:spcPts val="600"/>
              </a:spcAft>
              <a:buNone/>
            </a:pPr>
            <a:r>
              <a:rPr lang="tg-Cyrl-TJ" sz="2400" dirty="0"/>
              <a:t>Маблағи умумии барнома </a:t>
            </a:r>
          </a:p>
          <a:p>
            <a:pPr marL="0" indent="0">
              <a:lnSpc>
                <a:spcPct val="100000"/>
              </a:lnSpc>
              <a:spcAft>
                <a:spcPts val="600"/>
              </a:spcAft>
              <a:buNone/>
            </a:pPr>
            <a:r>
              <a:rPr lang="tg-Cyrl-TJ" sz="2600" dirty="0">
                <a:solidFill>
                  <a:srgbClr val="008000"/>
                </a:solidFill>
                <a:effectLst>
                  <a:outerShdw blurRad="38100" dist="38100" dir="2700000" algn="tl">
                    <a:srgbClr val="000000">
                      <a:alpha val="43137"/>
                    </a:srgbClr>
                  </a:outerShdw>
                </a:effectLst>
              </a:rPr>
              <a:t>- 76 874 000,00 сомони</a:t>
            </a:r>
          </a:p>
        </p:txBody>
      </p:sp>
      <p:sp>
        <p:nvSpPr>
          <p:cNvPr id="2" name="Заголовок 1">
            <a:extLst>
              <a:ext uri="{FF2B5EF4-FFF2-40B4-BE49-F238E27FC236}">
                <a16:creationId xmlns:a16="http://schemas.microsoft.com/office/drawing/2014/main" id="{ED3C2488-3A55-4E9B-1004-0CBC67113674}"/>
              </a:ext>
            </a:extLst>
          </p:cNvPr>
          <p:cNvSpPr>
            <a:spLocks noGrp="1"/>
          </p:cNvSpPr>
          <p:nvPr>
            <p:ph type="title"/>
          </p:nvPr>
        </p:nvSpPr>
        <p:spPr>
          <a:xfrm>
            <a:off x="695325" y="217311"/>
            <a:ext cx="7696200" cy="1268590"/>
          </a:xfrm>
        </p:spPr>
        <p:txBody>
          <a:bodyPr>
            <a:noAutofit/>
          </a:bodyPr>
          <a:lstStyle/>
          <a:p>
            <a:r>
              <a:rPr lang="tg-Cyrl-TJ" sz="2800" b="1" dirty="0">
                <a:solidFill>
                  <a:srgbClr val="008000"/>
                </a:solidFill>
                <a:effectLst>
                  <a:outerShdw blurRad="38100" dist="38100" dir="2700000" algn="tl">
                    <a:srgbClr val="000000">
                      <a:alpha val="43137"/>
                    </a:srgbClr>
                  </a:outerShdw>
                </a:effectLst>
              </a:rPr>
              <a:t>БАРНОМАИ МИЁНАМӮҲЛАТИ НИГОҲДОРИИ ГУНОГУНИИ АГРОБИОЛОГӢ ТОҶИКИСТОН ТО СОЛИ 2030</a:t>
            </a:r>
            <a:endParaRPr lang="ru-RU" sz="2800" b="1" dirty="0">
              <a:solidFill>
                <a:srgbClr val="008000"/>
              </a:solidFill>
              <a:effectLst>
                <a:outerShdw blurRad="38100" dist="38100" dir="2700000" algn="tl">
                  <a:srgbClr val="000000">
                    <a:alpha val="43137"/>
                  </a:srgbClr>
                </a:outerShdw>
              </a:effectLst>
            </a:endParaRPr>
          </a:p>
        </p:txBody>
      </p:sp>
      <p:grpSp>
        <p:nvGrpSpPr>
          <p:cNvPr id="12" name="Группа 11">
            <a:extLst>
              <a:ext uri="{FF2B5EF4-FFF2-40B4-BE49-F238E27FC236}">
                <a16:creationId xmlns:a16="http://schemas.microsoft.com/office/drawing/2014/main" id="{89EFCAFB-2DDA-0D07-B13C-DFD2ACBFCDF8}"/>
              </a:ext>
            </a:extLst>
          </p:cNvPr>
          <p:cNvGrpSpPr/>
          <p:nvPr/>
        </p:nvGrpSpPr>
        <p:grpSpPr>
          <a:xfrm>
            <a:off x="5759900" y="1885951"/>
            <a:ext cx="3151650" cy="4267200"/>
            <a:chOff x="5842620" y="2133600"/>
            <a:chExt cx="3151650" cy="4267200"/>
          </a:xfrm>
          <a:effectLst>
            <a:outerShdw blurRad="50800" dist="38100" dir="8100000" algn="tr" rotWithShape="0">
              <a:prstClr val="black">
                <a:alpha val="40000"/>
              </a:prstClr>
            </a:outerShdw>
          </a:effectLst>
        </p:grpSpPr>
        <p:sp>
          <p:nvSpPr>
            <p:cNvPr id="9" name="Прямоугольник 8">
              <a:extLst>
                <a:ext uri="{FF2B5EF4-FFF2-40B4-BE49-F238E27FC236}">
                  <a16:creationId xmlns:a16="http://schemas.microsoft.com/office/drawing/2014/main" id="{DFEB0A5D-7245-0C0B-AA3D-A005DEC95DB4}"/>
                </a:ext>
              </a:extLst>
            </p:cNvPr>
            <p:cNvSpPr/>
            <p:nvPr/>
          </p:nvSpPr>
          <p:spPr>
            <a:xfrm>
              <a:off x="5842620" y="2133600"/>
              <a:ext cx="3151650" cy="42672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pic>
          <p:nvPicPr>
            <p:cNvPr id="10" name="Рисунок 9">
              <a:extLst>
                <a:ext uri="{FF2B5EF4-FFF2-40B4-BE49-F238E27FC236}">
                  <a16:creationId xmlns:a16="http://schemas.microsoft.com/office/drawing/2014/main" id="{0A6FDC42-EEB2-EE50-2913-1299CD93B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114" y="2346636"/>
              <a:ext cx="612662" cy="612661"/>
            </a:xfrm>
            <a:prstGeom prst="rect">
              <a:avLst/>
            </a:prstGeom>
          </p:spPr>
        </p:pic>
        <p:sp>
          <p:nvSpPr>
            <p:cNvPr id="11" name="TextBox 10">
              <a:extLst>
                <a:ext uri="{FF2B5EF4-FFF2-40B4-BE49-F238E27FC236}">
                  <a16:creationId xmlns:a16="http://schemas.microsoft.com/office/drawing/2014/main" id="{DB5E5BC4-BFDB-3D6A-DD20-75CA5FAFB8E7}"/>
                </a:ext>
              </a:extLst>
            </p:cNvPr>
            <p:cNvSpPr txBox="1"/>
            <p:nvPr/>
          </p:nvSpPr>
          <p:spPr>
            <a:xfrm>
              <a:off x="6065895" y="3514876"/>
              <a:ext cx="2705100" cy="1323439"/>
            </a:xfrm>
            <a:prstGeom prst="rect">
              <a:avLst/>
            </a:prstGeom>
            <a:noFill/>
          </p:spPr>
          <p:txBody>
            <a:bodyPr wrap="square" rtlCol="0">
              <a:spAutoFit/>
            </a:bodyPr>
            <a:lstStyle/>
            <a:p>
              <a:pPr algn="ctr"/>
              <a:r>
                <a:rPr lang="tg-Cyrl-TJ" sz="1600" b="1" dirty="0">
                  <a:ln w="0"/>
                  <a:solidFill>
                    <a:schemeClr val="bg1"/>
                  </a:solidFill>
                  <a:effectLst>
                    <a:outerShdw blurRad="38100" dist="19050" dir="2700000" algn="tl" rotWithShape="0">
                      <a:schemeClr val="dk1">
                        <a:alpha val="40000"/>
                      </a:schemeClr>
                    </a:outerShdw>
                  </a:effectLst>
                </a:rPr>
                <a:t>Барномаи миёнамӯҳлати нигоҳдорӣ ва ҳифзи гуногунии агробиологӣ дар Ҷумҳурии Тоҷикистон барои солҳои 2026-2030</a:t>
              </a:r>
            </a:p>
          </p:txBody>
        </p:sp>
      </p:grpSp>
      <p:grpSp>
        <p:nvGrpSpPr>
          <p:cNvPr id="5" name="Группа 4">
            <a:extLst>
              <a:ext uri="{FF2B5EF4-FFF2-40B4-BE49-F238E27FC236}">
                <a16:creationId xmlns:a16="http://schemas.microsoft.com/office/drawing/2014/main" id="{01934100-DEA0-AD28-223C-6824C09C9338}"/>
              </a:ext>
            </a:extLst>
          </p:cNvPr>
          <p:cNvGrpSpPr/>
          <p:nvPr/>
        </p:nvGrpSpPr>
        <p:grpSpPr>
          <a:xfrm rot="16200000">
            <a:off x="-2782560" y="3043159"/>
            <a:ext cx="6480000" cy="144000"/>
            <a:chOff x="-4" y="1736086"/>
            <a:chExt cx="9144000" cy="144000"/>
          </a:xfrm>
        </p:grpSpPr>
        <p:sp>
          <p:nvSpPr>
            <p:cNvPr id="7" name="Параллелограмм 6">
              <a:extLst>
                <a:ext uri="{FF2B5EF4-FFF2-40B4-BE49-F238E27FC236}">
                  <a16:creationId xmlns:a16="http://schemas.microsoft.com/office/drawing/2014/main" id="{36D07E5A-CB4E-717A-D40F-F728D0D76EFB}"/>
                </a:ext>
              </a:extLst>
            </p:cNvPr>
            <p:cNvSpPr/>
            <p:nvPr/>
          </p:nvSpPr>
          <p:spPr>
            <a:xfrm>
              <a:off x="-4" y="1772101"/>
              <a:ext cx="5400000" cy="72000"/>
            </a:xfrm>
            <a:prstGeom prst="parallelogram">
              <a:avLst>
                <a:gd name="adj" fmla="val 88962"/>
              </a:avLst>
            </a:prstGeom>
            <a:solidFill>
              <a:srgbClr val="008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араллелограмм 12">
              <a:extLst>
                <a:ext uri="{FF2B5EF4-FFF2-40B4-BE49-F238E27FC236}">
                  <a16:creationId xmlns:a16="http://schemas.microsoft.com/office/drawing/2014/main" id="{6F69FCAB-C58A-C928-B05F-B44157E73B42}"/>
                </a:ext>
              </a:extLst>
            </p:cNvPr>
            <p:cNvSpPr/>
            <p:nvPr/>
          </p:nvSpPr>
          <p:spPr>
            <a:xfrm>
              <a:off x="5543996" y="1736086"/>
              <a:ext cx="3600000" cy="144000"/>
            </a:xfrm>
            <a:prstGeom prst="parallelogram">
              <a:avLst>
                <a:gd name="adj" fmla="val 88962"/>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149994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Нет описания фото.">
            <a:extLst>
              <a:ext uri="{FF2B5EF4-FFF2-40B4-BE49-F238E27FC236}">
                <a16:creationId xmlns:a16="http://schemas.microsoft.com/office/drawing/2014/main" id="{75FA2F06-CAC6-4D4F-A35F-4D2F04D7B7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08" t="7809" r="7181" b="8565"/>
          <a:stretch/>
        </p:blipFill>
        <p:spPr bwMode="auto">
          <a:xfrm>
            <a:off x="7023530" y="84221"/>
            <a:ext cx="1952028" cy="154004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F7B9A5FE-4DB8-7843-F24A-6EF788365E68}"/>
              </a:ext>
            </a:extLst>
          </p:cNvPr>
          <p:cNvSpPr>
            <a:spLocks noGrp="1"/>
          </p:cNvSpPr>
          <p:nvPr>
            <p:ph type="title"/>
          </p:nvPr>
        </p:nvSpPr>
        <p:spPr>
          <a:xfrm>
            <a:off x="676275" y="84220"/>
            <a:ext cx="6347255" cy="1540042"/>
          </a:xfrm>
        </p:spPr>
        <p:txBody>
          <a:bodyPr>
            <a:normAutofit/>
          </a:bodyPr>
          <a:lstStyle/>
          <a:p>
            <a:r>
              <a:rPr lang="tg-Cyrl-TJ" sz="2800" b="1" dirty="0">
                <a:solidFill>
                  <a:srgbClr val="008000"/>
                </a:solidFill>
                <a:effectLst>
                  <a:outerShdw blurRad="38100" dist="38100" dir="2700000" algn="tl">
                    <a:srgbClr val="000000">
                      <a:alpha val="43137"/>
                    </a:srgbClr>
                  </a:outerShdw>
                </a:effectLst>
              </a:rPr>
              <a:t>БАРНОМАИ ГЛОБАЛИИ ГУНОГУНИИ БИОЛОГИӢ КУНМИН-МОНЕРАЛ БАРОИ ДАВРАИ ТО СОЛИ 2030</a:t>
            </a:r>
            <a:endParaRPr lang="ru-RU" sz="2800" b="1" dirty="0">
              <a:solidFill>
                <a:srgbClr val="008000"/>
              </a:solidFill>
              <a:effectLst>
                <a:outerShdw blurRad="38100" dist="38100" dir="2700000" algn="tl">
                  <a:srgbClr val="000000">
                    <a:alpha val="43137"/>
                  </a:srgbClr>
                </a:outerShdw>
              </a:effectLst>
            </a:endParaRPr>
          </a:p>
        </p:txBody>
      </p:sp>
      <p:graphicFrame>
        <p:nvGraphicFramePr>
          <p:cNvPr id="4" name="Объект 7">
            <a:extLst>
              <a:ext uri="{FF2B5EF4-FFF2-40B4-BE49-F238E27FC236}">
                <a16:creationId xmlns:a16="http://schemas.microsoft.com/office/drawing/2014/main" id="{AC4EDE6C-DEA5-6A9D-D300-3C9192C9BB2E}"/>
              </a:ext>
            </a:extLst>
          </p:cNvPr>
          <p:cNvGraphicFramePr>
            <a:graphicFrameLocks/>
          </p:cNvGraphicFramePr>
          <p:nvPr>
            <p:extLst>
              <p:ext uri="{D42A27DB-BD31-4B8C-83A1-F6EECF244321}">
                <p14:modId xmlns:p14="http://schemas.microsoft.com/office/powerpoint/2010/main" val="739762351"/>
              </p:ext>
            </p:extLst>
          </p:nvPr>
        </p:nvGraphicFramePr>
        <p:xfrm>
          <a:off x="349424" y="2337183"/>
          <a:ext cx="8729595" cy="4502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03850CC-7EFA-48F8-1C3B-8AF3D15FD329}"/>
              </a:ext>
            </a:extLst>
          </p:cNvPr>
          <p:cNvSpPr txBox="1"/>
          <p:nvPr/>
        </p:nvSpPr>
        <p:spPr>
          <a:xfrm>
            <a:off x="0" y="1780668"/>
            <a:ext cx="9144000" cy="400110"/>
          </a:xfrm>
          <a:prstGeom prst="rect">
            <a:avLst/>
          </a:prstGeom>
          <a:gradFill flip="none" rotWithShape="1">
            <a:gsLst>
              <a:gs pos="0">
                <a:schemeClr val="accent6">
                  <a:tint val="66000"/>
                  <a:satMod val="160000"/>
                  <a:alpha val="50000"/>
                </a:schemeClr>
              </a:gs>
              <a:gs pos="65000">
                <a:schemeClr val="bg1"/>
              </a:gs>
            </a:gsLst>
            <a:path path="circl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tg-Cyrl-TJ" sz="2000" b="1" dirty="0">
                <a:solidFill>
                  <a:srgbClr val="008000"/>
                </a:solidFill>
                <a:effectLst>
                  <a:outerShdw blurRad="38100" dist="38100" dir="2700000" algn="tl">
                    <a:srgbClr val="000000">
                      <a:alpha val="43137"/>
                    </a:srgbClr>
                  </a:outerShdw>
                </a:effectLst>
              </a:rPr>
              <a:t>Мақсадҳо барои то соли 2050</a:t>
            </a:r>
            <a:endParaRPr lang="ru-RU" sz="2000" b="1" dirty="0">
              <a:solidFill>
                <a:srgbClr val="008000"/>
              </a:solidFill>
              <a:effectLst>
                <a:outerShdw blurRad="38100" dist="38100" dir="2700000" algn="tl">
                  <a:srgbClr val="000000">
                    <a:alpha val="43137"/>
                  </a:srgbClr>
                </a:outerShdw>
              </a:effectLst>
            </a:endParaRPr>
          </a:p>
        </p:txBody>
      </p:sp>
      <p:grpSp>
        <p:nvGrpSpPr>
          <p:cNvPr id="8" name="Группа 7">
            <a:extLst>
              <a:ext uri="{FF2B5EF4-FFF2-40B4-BE49-F238E27FC236}">
                <a16:creationId xmlns:a16="http://schemas.microsoft.com/office/drawing/2014/main" id="{1C889AC8-0EE1-EF65-7ECE-C973D1C3831C}"/>
              </a:ext>
            </a:extLst>
          </p:cNvPr>
          <p:cNvGrpSpPr/>
          <p:nvPr/>
        </p:nvGrpSpPr>
        <p:grpSpPr>
          <a:xfrm rot="16200000">
            <a:off x="-2782560" y="3043159"/>
            <a:ext cx="6480000" cy="144000"/>
            <a:chOff x="-4" y="1736086"/>
            <a:chExt cx="9144000" cy="144000"/>
          </a:xfrm>
        </p:grpSpPr>
        <p:sp>
          <p:nvSpPr>
            <p:cNvPr id="9" name="Параллелограмм 8">
              <a:extLst>
                <a:ext uri="{FF2B5EF4-FFF2-40B4-BE49-F238E27FC236}">
                  <a16:creationId xmlns:a16="http://schemas.microsoft.com/office/drawing/2014/main" id="{F9FDAF03-8605-FAB2-E139-5A384B3E16E1}"/>
                </a:ext>
              </a:extLst>
            </p:cNvPr>
            <p:cNvSpPr/>
            <p:nvPr/>
          </p:nvSpPr>
          <p:spPr>
            <a:xfrm>
              <a:off x="-4" y="1772101"/>
              <a:ext cx="5400000" cy="72000"/>
            </a:xfrm>
            <a:prstGeom prst="parallelogram">
              <a:avLst>
                <a:gd name="adj" fmla="val 88962"/>
              </a:avLst>
            </a:prstGeom>
            <a:solidFill>
              <a:srgbClr val="008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араллелограмм 9">
              <a:extLst>
                <a:ext uri="{FF2B5EF4-FFF2-40B4-BE49-F238E27FC236}">
                  <a16:creationId xmlns:a16="http://schemas.microsoft.com/office/drawing/2014/main" id="{A5E8890A-020B-E45C-6F78-6509DB96013E}"/>
                </a:ext>
              </a:extLst>
            </p:cNvPr>
            <p:cNvSpPr/>
            <p:nvPr/>
          </p:nvSpPr>
          <p:spPr>
            <a:xfrm>
              <a:off x="5543996" y="1736086"/>
              <a:ext cx="3600000" cy="144000"/>
            </a:xfrm>
            <a:prstGeom prst="parallelogram">
              <a:avLst>
                <a:gd name="adj" fmla="val 88962"/>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354004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9340D-0178-64FD-9B09-4602D03D27EF}"/>
            </a:ext>
          </a:extLst>
        </p:cNvPr>
        <p:cNvGrpSpPr/>
        <p:nvPr/>
      </p:nvGrpSpPr>
      <p:grpSpPr>
        <a:xfrm>
          <a:off x="0" y="0"/>
          <a:ext cx="0" cy="0"/>
          <a:chOff x="0" y="0"/>
          <a:chExt cx="0" cy="0"/>
        </a:xfrm>
      </p:grpSpPr>
      <p:pic>
        <p:nvPicPr>
          <p:cNvPr id="2050" name="Picture 2" descr="Нет описания фото.">
            <a:extLst>
              <a:ext uri="{FF2B5EF4-FFF2-40B4-BE49-F238E27FC236}">
                <a16:creationId xmlns:a16="http://schemas.microsoft.com/office/drawing/2014/main" id="{BE5327FF-038B-4011-77A8-EC9F3DE503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08" t="7809" r="7181" b="8565"/>
          <a:stretch/>
        </p:blipFill>
        <p:spPr bwMode="auto">
          <a:xfrm>
            <a:off x="7023530" y="84221"/>
            <a:ext cx="1952028" cy="154004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8A63C573-FE42-F139-1D28-C0EC97175590}"/>
              </a:ext>
            </a:extLst>
          </p:cNvPr>
          <p:cNvSpPr>
            <a:spLocks noGrp="1"/>
          </p:cNvSpPr>
          <p:nvPr>
            <p:ph type="title"/>
          </p:nvPr>
        </p:nvSpPr>
        <p:spPr>
          <a:xfrm>
            <a:off x="666750" y="200024"/>
            <a:ext cx="6356780" cy="1424237"/>
          </a:xfrm>
        </p:spPr>
        <p:txBody>
          <a:bodyPr>
            <a:normAutofit/>
          </a:bodyPr>
          <a:lstStyle/>
          <a:p>
            <a:r>
              <a:rPr lang="tg-Cyrl-TJ" sz="2800" b="1" dirty="0">
                <a:solidFill>
                  <a:srgbClr val="008000"/>
                </a:solidFill>
                <a:effectLst>
                  <a:outerShdw blurRad="38100" dist="38100" dir="2700000" algn="tl">
                    <a:srgbClr val="000000">
                      <a:alpha val="43137"/>
                    </a:srgbClr>
                  </a:outerShdw>
                </a:effectLst>
              </a:rPr>
              <a:t>БАРНОМАИ ГЛОБАЛИИ ГУНОГУНИИ БИОЛОГИӢ КУНМИН-МОНЕРАЛ БАРОИ ДАВРАИ ТО СОЛИ 2030</a:t>
            </a:r>
            <a:endParaRPr lang="ru-RU" sz="2800" b="1" dirty="0">
              <a:solidFill>
                <a:srgbClr val="0080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C65FC07F-64FA-9458-223F-E86707B5E62E}"/>
              </a:ext>
            </a:extLst>
          </p:cNvPr>
          <p:cNvSpPr txBox="1"/>
          <p:nvPr/>
        </p:nvSpPr>
        <p:spPr>
          <a:xfrm>
            <a:off x="0" y="1780668"/>
            <a:ext cx="9144000" cy="400110"/>
          </a:xfrm>
          <a:prstGeom prst="rect">
            <a:avLst/>
          </a:prstGeom>
          <a:gradFill flip="none" rotWithShape="1">
            <a:gsLst>
              <a:gs pos="0">
                <a:schemeClr val="accent6">
                  <a:tint val="66000"/>
                  <a:satMod val="160000"/>
                  <a:alpha val="50000"/>
                </a:schemeClr>
              </a:gs>
              <a:gs pos="65000">
                <a:schemeClr val="bg1"/>
              </a:gs>
            </a:gsLst>
            <a:path path="circl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tg-Cyrl-TJ" sz="2000" b="1" dirty="0">
                <a:solidFill>
                  <a:srgbClr val="008000"/>
                </a:solidFill>
                <a:effectLst>
                  <a:outerShdw blurRad="38100" dist="38100" dir="2700000" algn="tl">
                    <a:srgbClr val="000000">
                      <a:alpha val="43137"/>
                    </a:srgbClr>
                  </a:outerShdw>
                </a:effectLst>
              </a:rPr>
              <a:t>Вазифаҳо барои то соли 2030</a:t>
            </a:r>
            <a:endParaRPr lang="ru-RU" sz="2000" b="1" dirty="0">
              <a:solidFill>
                <a:srgbClr val="008000"/>
              </a:solidFill>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71FFB4DD-F71D-8B16-E0D3-7B4175B5D8E1}"/>
              </a:ext>
            </a:extLst>
          </p:cNvPr>
          <p:cNvSpPr txBox="1"/>
          <p:nvPr/>
        </p:nvSpPr>
        <p:spPr>
          <a:xfrm>
            <a:off x="734217" y="2259693"/>
            <a:ext cx="8000709" cy="830997"/>
          </a:xfrm>
          <a:prstGeom prst="rect">
            <a:avLst/>
          </a:prstGeom>
          <a:noFill/>
        </p:spPr>
        <p:txBody>
          <a:bodyPr wrap="square">
            <a:spAutoFit/>
          </a:bodyPr>
          <a:lstStyle/>
          <a:p>
            <a:r>
              <a:rPr lang="ru-RU" sz="2400" dirty="0" err="1">
                <a:effectLst/>
                <a:latin typeface="+mj-lt"/>
                <a:ea typeface="Calibri" panose="020F0502020204030204" pitchFamily="34" charset="0"/>
                <a:cs typeface="Times New Roman" panose="02020603050405020304" pitchFamily="18" charset="0"/>
              </a:rPr>
              <a:t>Барнома</a:t>
            </a:r>
            <a:r>
              <a:rPr lang="ru-RU" sz="2400" dirty="0">
                <a:effectLst/>
                <a:latin typeface="+mj-lt"/>
                <a:ea typeface="Calibri" panose="020F0502020204030204" pitchFamily="34" charset="0"/>
                <a:cs typeface="Times New Roman" panose="02020603050405020304" pitchFamily="18" charset="0"/>
              </a:rPr>
              <a:t> аз 23 </a:t>
            </a:r>
            <a:r>
              <a:rPr lang="ru-RU" sz="2400" dirty="0" err="1">
                <a:effectLst/>
                <a:latin typeface="+mj-lt"/>
                <a:ea typeface="Calibri" panose="020F0502020204030204" pitchFamily="34" charset="0"/>
                <a:cs typeface="Times New Roman" panose="02020603050405020304" pitchFamily="18" charset="0"/>
              </a:rPr>
              <a:t>вазифа</a:t>
            </a:r>
            <a:r>
              <a:rPr lang="ru-RU" sz="2400" dirty="0">
                <a:effectLst/>
                <a:latin typeface="+mj-lt"/>
                <a:ea typeface="Calibri" panose="020F0502020204030204" pitchFamily="34" charset="0"/>
                <a:cs typeface="Times New Roman" panose="02020603050405020304" pitchFamily="18" charset="0"/>
              </a:rPr>
              <a:t> </a:t>
            </a:r>
            <a:r>
              <a:rPr lang="ru-RU" sz="2400" dirty="0" err="1">
                <a:effectLst/>
                <a:latin typeface="+mj-lt"/>
                <a:ea typeface="Calibri" panose="020F0502020204030204" pitchFamily="34" charset="0"/>
                <a:cs typeface="Times New Roman" panose="02020603050405020304" pitchFamily="18" charset="0"/>
              </a:rPr>
              <a:t>иборат</a:t>
            </a:r>
            <a:r>
              <a:rPr lang="ru-RU" sz="2400" dirty="0">
                <a:effectLst/>
                <a:latin typeface="+mj-lt"/>
                <a:ea typeface="Calibri" panose="020F0502020204030204" pitchFamily="34" charset="0"/>
                <a:cs typeface="Times New Roman" panose="02020603050405020304" pitchFamily="18" charset="0"/>
              </a:rPr>
              <a:t> </a:t>
            </a:r>
            <a:r>
              <a:rPr lang="ru-RU" sz="2400" dirty="0" err="1">
                <a:effectLst/>
                <a:latin typeface="+mj-lt"/>
                <a:ea typeface="Calibri" panose="020F0502020204030204" pitchFamily="34" charset="0"/>
                <a:cs typeface="Times New Roman" panose="02020603050405020304" pitchFamily="18" charset="0"/>
              </a:rPr>
              <a:t>мебошад</a:t>
            </a:r>
            <a:r>
              <a:rPr lang="ru-RU" sz="2400" dirty="0">
                <a:effectLst/>
                <a:latin typeface="+mj-lt"/>
                <a:ea typeface="Calibri" panose="020F0502020204030204" pitchFamily="34" charset="0"/>
                <a:cs typeface="Times New Roman" panose="02020603050405020304" pitchFamily="18" charset="0"/>
              </a:rPr>
              <a:t>, </a:t>
            </a:r>
            <a:r>
              <a:rPr lang="ru-RU" sz="2400" dirty="0" err="1">
                <a:effectLst/>
                <a:latin typeface="+mj-lt"/>
                <a:ea typeface="Calibri" panose="020F0502020204030204" pitchFamily="34" charset="0"/>
                <a:cs typeface="Times New Roman" panose="02020603050405020304" pitchFamily="18" charset="0"/>
              </a:rPr>
              <a:t>ки</a:t>
            </a:r>
            <a:r>
              <a:rPr lang="ru-RU" sz="2400" dirty="0">
                <a:effectLst/>
                <a:latin typeface="+mj-lt"/>
                <a:ea typeface="Calibri" panose="020F0502020204030204" pitchFamily="34" charset="0"/>
                <a:cs typeface="Times New Roman" panose="02020603050405020304" pitchFamily="18" charset="0"/>
              </a:rPr>
              <a:t> </a:t>
            </a:r>
            <a:r>
              <a:rPr lang="ru-RU" sz="2400" dirty="0" err="1">
                <a:effectLst/>
                <a:latin typeface="+mj-lt"/>
                <a:ea typeface="Calibri" panose="020F0502020204030204" pitchFamily="34" charset="0"/>
                <a:cs typeface="Times New Roman" panose="02020603050405020304" pitchFamily="18" charset="0"/>
              </a:rPr>
              <a:t>онҳо</a:t>
            </a:r>
            <a:r>
              <a:rPr lang="ru-RU" sz="2400" dirty="0">
                <a:effectLst/>
                <a:latin typeface="+mj-lt"/>
                <a:ea typeface="Calibri" panose="020F0502020204030204" pitchFamily="34" charset="0"/>
                <a:cs typeface="Times New Roman" panose="02020603050405020304" pitchFamily="18" charset="0"/>
              </a:rPr>
              <a:t> ба се (3) </a:t>
            </a:r>
            <a:r>
              <a:rPr lang="ru-RU" sz="2400" dirty="0" err="1">
                <a:effectLst/>
                <a:latin typeface="+mj-lt"/>
                <a:ea typeface="Calibri" panose="020F0502020204030204" pitchFamily="34" charset="0"/>
                <a:cs typeface="Times New Roman" panose="02020603050405020304" pitchFamily="18" charset="0"/>
              </a:rPr>
              <a:t>зербанд</a:t>
            </a:r>
            <a:r>
              <a:rPr lang="ru-RU" sz="2400" dirty="0">
                <a:effectLst/>
                <a:latin typeface="+mj-lt"/>
                <a:ea typeface="Calibri" panose="020F0502020204030204" pitchFamily="34" charset="0"/>
                <a:cs typeface="Times New Roman" panose="02020603050405020304" pitchFamily="18" charset="0"/>
              </a:rPr>
              <a:t> </a:t>
            </a:r>
            <a:r>
              <a:rPr lang="ru-RU" sz="2400" dirty="0" err="1">
                <a:effectLst/>
                <a:latin typeface="+mj-lt"/>
                <a:ea typeface="Calibri" panose="020F0502020204030204" pitchFamily="34" charset="0"/>
                <a:cs typeface="Times New Roman" panose="02020603050405020304" pitchFamily="18" charset="0"/>
              </a:rPr>
              <a:t>тақсим</a:t>
            </a:r>
            <a:r>
              <a:rPr lang="ru-RU" sz="2400" dirty="0">
                <a:effectLst/>
                <a:latin typeface="+mj-lt"/>
                <a:ea typeface="Calibri" panose="020F0502020204030204" pitchFamily="34" charset="0"/>
                <a:cs typeface="Times New Roman" panose="02020603050405020304" pitchFamily="18" charset="0"/>
              </a:rPr>
              <a:t> карда </a:t>
            </a:r>
            <a:r>
              <a:rPr lang="ru-RU" sz="2400" dirty="0" err="1">
                <a:effectLst/>
                <a:latin typeface="+mj-lt"/>
                <a:ea typeface="Calibri" panose="020F0502020204030204" pitchFamily="34" charset="0"/>
                <a:cs typeface="Times New Roman" panose="02020603050405020304" pitchFamily="18" charset="0"/>
              </a:rPr>
              <a:t>шудаанд</a:t>
            </a:r>
            <a:r>
              <a:rPr lang="ru-RU" sz="2400" dirty="0">
                <a:effectLst/>
                <a:latin typeface="+mj-lt"/>
                <a:ea typeface="Calibri" panose="020F0502020204030204" pitchFamily="34" charset="0"/>
                <a:cs typeface="Times New Roman" panose="02020603050405020304" pitchFamily="18" charset="0"/>
              </a:rPr>
              <a:t>.</a:t>
            </a:r>
            <a:endParaRPr lang="ru-RU" sz="2400" dirty="0">
              <a:latin typeface="+mj-lt"/>
            </a:endParaRPr>
          </a:p>
        </p:txBody>
      </p:sp>
      <p:graphicFrame>
        <p:nvGraphicFramePr>
          <p:cNvPr id="9" name="Схема 8">
            <a:extLst>
              <a:ext uri="{FF2B5EF4-FFF2-40B4-BE49-F238E27FC236}">
                <a16:creationId xmlns:a16="http://schemas.microsoft.com/office/drawing/2014/main" id="{D75C5B0D-2F3F-55F4-A894-604FDE3A56CD}"/>
              </a:ext>
            </a:extLst>
          </p:cNvPr>
          <p:cNvGraphicFramePr/>
          <p:nvPr>
            <p:extLst>
              <p:ext uri="{D42A27DB-BD31-4B8C-83A1-F6EECF244321}">
                <p14:modId xmlns:p14="http://schemas.microsoft.com/office/powerpoint/2010/main" val="3187320897"/>
              </p:ext>
            </p:extLst>
          </p:nvPr>
        </p:nvGraphicFramePr>
        <p:xfrm>
          <a:off x="666749" y="3112124"/>
          <a:ext cx="8224587"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8" name="Группа 7">
            <a:extLst>
              <a:ext uri="{FF2B5EF4-FFF2-40B4-BE49-F238E27FC236}">
                <a16:creationId xmlns:a16="http://schemas.microsoft.com/office/drawing/2014/main" id="{325BE359-7B68-8BA4-CC97-6E76441ED5DA}"/>
              </a:ext>
            </a:extLst>
          </p:cNvPr>
          <p:cNvGrpSpPr/>
          <p:nvPr/>
        </p:nvGrpSpPr>
        <p:grpSpPr>
          <a:xfrm rot="16200000">
            <a:off x="-2782560" y="3043159"/>
            <a:ext cx="6480000" cy="144000"/>
            <a:chOff x="-4" y="1736086"/>
            <a:chExt cx="9144000" cy="144000"/>
          </a:xfrm>
        </p:grpSpPr>
        <p:sp>
          <p:nvSpPr>
            <p:cNvPr id="10" name="Параллелограмм 9">
              <a:extLst>
                <a:ext uri="{FF2B5EF4-FFF2-40B4-BE49-F238E27FC236}">
                  <a16:creationId xmlns:a16="http://schemas.microsoft.com/office/drawing/2014/main" id="{CF9C8E25-F354-1729-55C6-CE7BDD4D4B37}"/>
                </a:ext>
              </a:extLst>
            </p:cNvPr>
            <p:cNvSpPr/>
            <p:nvPr/>
          </p:nvSpPr>
          <p:spPr>
            <a:xfrm>
              <a:off x="-4" y="1772101"/>
              <a:ext cx="5400000" cy="72000"/>
            </a:xfrm>
            <a:prstGeom prst="parallelogram">
              <a:avLst>
                <a:gd name="adj" fmla="val 88962"/>
              </a:avLst>
            </a:prstGeom>
            <a:solidFill>
              <a:srgbClr val="008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араллелограмм 10">
              <a:extLst>
                <a:ext uri="{FF2B5EF4-FFF2-40B4-BE49-F238E27FC236}">
                  <a16:creationId xmlns:a16="http://schemas.microsoft.com/office/drawing/2014/main" id="{E136DB34-91C3-DF45-D8FF-C6434E654557}"/>
                </a:ext>
              </a:extLst>
            </p:cNvPr>
            <p:cNvSpPr/>
            <p:nvPr/>
          </p:nvSpPr>
          <p:spPr>
            <a:xfrm>
              <a:off x="5543996" y="1736086"/>
              <a:ext cx="3600000" cy="144000"/>
            </a:xfrm>
            <a:prstGeom prst="parallelogram">
              <a:avLst>
                <a:gd name="adj" fmla="val 88962"/>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305072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icture background">
            <a:extLst>
              <a:ext uri="{FF2B5EF4-FFF2-40B4-BE49-F238E27FC236}">
                <a16:creationId xmlns:a16="http://schemas.microsoft.com/office/drawing/2014/main" id="{1C2585A0-CF61-6BA8-F5E3-993370AADA5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7000" contrast="20000"/>
                    </a14:imgEffect>
                  </a14:imgLayer>
                </a14:imgProps>
              </a:ext>
              <a:ext uri="{28A0092B-C50C-407E-A947-70E740481C1C}">
                <a14:useLocalDpi xmlns:a14="http://schemas.microsoft.com/office/drawing/2010/main" val="0"/>
              </a:ext>
            </a:extLst>
          </a:blip>
          <a:srcRect l="46491" r="12457"/>
          <a:stretch/>
        </p:blipFill>
        <p:spPr bwMode="auto">
          <a:xfrm flipH="1">
            <a:off x="6448926" y="0"/>
            <a:ext cx="2815390" cy="6858000"/>
          </a:xfrm>
          <a:prstGeom prst="rect">
            <a:avLst/>
          </a:prstGeom>
          <a:noFill/>
        </p:spPr>
      </p:pic>
      <p:sp>
        <p:nvSpPr>
          <p:cNvPr id="2" name="Заголовок 1">
            <a:extLst>
              <a:ext uri="{FF2B5EF4-FFF2-40B4-BE49-F238E27FC236}">
                <a16:creationId xmlns:a16="http://schemas.microsoft.com/office/drawing/2014/main" id="{B0433DC9-BACB-9EE7-B470-F5FD46AECB44}"/>
              </a:ext>
            </a:extLst>
          </p:cNvPr>
          <p:cNvSpPr>
            <a:spLocks noGrp="1"/>
          </p:cNvSpPr>
          <p:nvPr>
            <p:ph type="title"/>
          </p:nvPr>
        </p:nvSpPr>
        <p:spPr>
          <a:xfrm>
            <a:off x="709425" y="207082"/>
            <a:ext cx="7462799" cy="673452"/>
          </a:xfrm>
        </p:spPr>
        <p:txBody>
          <a:bodyPr>
            <a:normAutofit fontScale="90000"/>
          </a:bodyPr>
          <a:lstStyle/>
          <a:p>
            <a:r>
              <a:rPr lang="tg-Cyrl-TJ" sz="2800" b="1" dirty="0">
                <a:solidFill>
                  <a:srgbClr val="008000"/>
                </a:solidFill>
                <a:effectLst>
                  <a:outerShdw blurRad="38100" dist="38100" dir="2700000" algn="tl">
                    <a:srgbClr val="000000">
                      <a:alpha val="43137"/>
                    </a:srgbClr>
                  </a:outerShdw>
                </a:effectLst>
              </a:rPr>
              <a:t>ЛОИҲАҲОИ ГРАНТИ ДАР САМТИ ГУНОГУНИИ БИОЛОГӢ</a:t>
            </a:r>
            <a:endParaRPr lang="ru-RU" sz="2800" b="1" dirty="0">
              <a:solidFill>
                <a:srgbClr val="008000"/>
              </a:solidFill>
              <a:effectLst>
                <a:outerShdw blurRad="38100" dist="38100" dir="2700000" algn="tl">
                  <a:srgbClr val="000000">
                    <a:alpha val="43137"/>
                  </a:srgbClr>
                </a:outerShdw>
              </a:effectLst>
            </a:endParaRPr>
          </a:p>
        </p:txBody>
      </p:sp>
      <p:sp>
        <p:nvSpPr>
          <p:cNvPr id="3" name="Объект 2">
            <a:extLst>
              <a:ext uri="{FF2B5EF4-FFF2-40B4-BE49-F238E27FC236}">
                <a16:creationId xmlns:a16="http://schemas.microsoft.com/office/drawing/2014/main" id="{E3F479BB-961B-F50A-A0F7-7EBC580F49A3}"/>
              </a:ext>
            </a:extLst>
          </p:cNvPr>
          <p:cNvSpPr>
            <a:spLocks noGrp="1"/>
          </p:cNvSpPr>
          <p:nvPr>
            <p:ph idx="1"/>
          </p:nvPr>
        </p:nvSpPr>
        <p:spPr>
          <a:xfrm>
            <a:off x="565425" y="880534"/>
            <a:ext cx="6435450" cy="5770384"/>
          </a:xfrm>
        </p:spPr>
        <p:txBody>
          <a:bodyPr>
            <a:noAutofit/>
          </a:bodyPr>
          <a:lstStyle/>
          <a:p>
            <a:pPr marL="180975" lvl="0" indent="-180975">
              <a:lnSpc>
                <a:spcPct val="107000"/>
              </a:lnSpc>
              <a:buFont typeface="Symbol" panose="05050102010706020507" pitchFamily="18" charset="2"/>
              <a:buChar char=""/>
            </a:pPr>
            <a:r>
              <a:rPr lang="tg-Cyrl-TJ" sz="2000" dirty="0">
                <a:effectLst/>
                <a:latin typeface="+mj-lt"/>
                <a:ea typeface="Calibri" panose="020F0502020204030204" pitchFamily="34" charset="0"/>
                <a:cs typeface="Times New Roman" panose="02020603050405020304" pitchFamily="18" charset="0"/>
              </a:rPr>
              <a:t>Лоиҳаи БРСММ/ФГЭ “Дастгирии амалҳои барвақтиӣ Барномаи глобалии гуногунии биологиӣ Кунмин-Монерал барои давраи то соли 2030”; </a:t>
            </a:r>
            <a:r>
              <a:rPr lang="tg-Cyrl-TJ" sz="2000" u="sng" dirty="0">
                <a:effectLst/>
                <a:latin typeface="+mj-lt"/>
                <a:ea typeface="Calibri" panose="020F0502020204030204" pitchFamily="34" charset="0"/>
                <a:cs typeface="Times New Roman" panose="02020603050405020304" pitchFamily="18" charset="0"/>
              </a:rPr>
              <a:t>(ба итмом расид)</a:t>
            </a:r>
            <a:endParaRPr lang="ru-RU" sz="2000" u="sng" dirty="0">
              <a:effectLst/>
              <a:latin typeface="+mj-lt"/>
              <a:ea typeface="Calibri" panose="020F0502020204030204" pitchFamily="34" charset="0"/>
              <a:cs typeface="Times New Roman" panose="02020603050405020304" pitchFamily="18" charset="0"/>
            </a:endParaRPr>
          </a:p>
          <a:p>
            <a:pPr marL="180975" indent="-180975">
              <a:lnSpc>
                <a:spcPct val="107000"/>
              </a:lnSpc>
              <a:buFont typeface="Symbol" panose="05050102010706020507" pitchFamily="18" charset="2"/>
              <a:buChar char=""/>
            </a:pPr>
            <a:r>
              <a:rPr lang="tg-Cyrl-TJ" sz="2000" dirty="0">
                <a:latin typeface="+mj-lt"/>
                <a:ea typeface="Calibri" panose="020F0502020204030204" pitchFamily="34" charset="0"/>
                <a:cs typeface="Times New Roman" panose="02020603050405020304" pitchFamily="18" charset="0"/>
              </a:rPr>
              <a:t>Лоиҳаи БРСММ/ФГЭ “Нигоҳдори ва идоракунии устувори минтақаҳои аридии экоситемаҳои ҳавзаи дарёи Амударё” 2024-2028; </a:t>
            </a:r>
            <a:r>
              <a:rPr lang="tg-Cyrl-TJ" sz="2000" u="sng" dirty="0">
                <a:latin typeface="+mj-lt"/>
                <a:ea typeface="Calibri" panose="020F0502020204030204" pitchFamily="34" charset="0"/>
                <a:cs typeface="Times New Roman" panose="02020603050405020304" pitchFamily="18" charset="0"/>
              </a:rPr>
              <a:t>(амалишуда истодааст)</a:t>
            </a:r>
            <a:endParaRPr lang="ru-RU" sz="2000" u="sng" dirty="0">
              <a:latin typeface="+mj-lt"/>
              <a:ea typeface="Calibri" panose="020F0502020204030204" pitchFamily="34" charset="0"/>
              <a:cs typeface="Times New Roman" panose="02020603050405020304" pitchFamily="18" charset="0"/>
            </a:endParaRPr>
          </a:p>
          <a:p>
            <a:pPr marL="180975" indent="-180975">
              <a:lnSpc>
                <a:spcPct val="107000"/>
              </a:lnSpc>
              <a:buFont typeface="Symbol" panose="05050102010706020507" pitchFamily="18" charset="2"/>
              <a:buChar char=""/>
            </a:pPr>
            <a:r>
              <a:rPr lang="tg-Cyrl-TJ" sz="2000" dirty="0">
                <a:latin typeface="+mj-lt"/>
                <a:ea typeface="Calibri" panose="020F0502020204030204" pitchFamily="34" charset="0"/>
                <a:cs typeface="Times New Roman" panose="02020603050405020304" pitchFamily="18" charset="0"/>
              </a:rPr>
              <a:t>Лоиҳаи БРСММ/ФГЭ “Азнавсозии</a:t>
            </a:r>
            <a:r>
              <a:rPr lang="tg-Cyrl-TJ" sz="2000" b="1" dirty="0">
                <a:latin typeface="+mj-lt"/>
                <a:ea typeface="Calibri" panose="020F0502020204030204" pitchFamily="34" charset="0"/>
                <a:cs typeface="Times New Roman" panose="02020603050405020304" pitchFamily="18" charset="0"/>
              </a:rPr>
              <a:t> </a:t>
            </a:r>
            <a:r>
              <a:rPr lang="tg-Cyrl-TJ" sz="2000" dirty="0">
                <a:latin typeface="+mj-lt"/>
                <a:ea typeface="Calibri" panose="020F0502020204030204" pitchFamily="34" charset="0"/>
                <a:cs typeface="Times New Roman" panose="02020603050405020304" pitchFamily="18" charset="0"/>
              </a:rPr>
              <a:t>Стратегияи миллӣ ва нақшаи амал оид ба нигоҳдори ва истифодабарии устуворӣ гуногунии биологӣ ва таъмини бехатарии биологӣ барои давраи то соли 2030”; </a:t>
            </a:r>
            <a:r>
              <a:rPr lang="tg-Cyrl-TJ" sz="2000" u="sng" dirty="0">
                <a:latin typeface="+mj-lt"/>
                <a:ea typeface="Calibri" panose="020F0502020204030204" pitchFamily="34" charset="0"/>
                <a:cs typeface="Times New Roman" panose="02020603050405020304" pitchFamily="18" charset="0"/>
              </a:rPr>
              <a:t>(оғоз шуд)</a:t>
            </a:r>
            <a:endParaRPr lang="ru-RU" sz="2000" u="sng" dirty="0">
              <a:latin typeface="+mj-lt"/>
              <a:ea typeface="Calibri" panose="020F0502020204030204" pitchFamily="34" charset="0"/>
              <a:cs typeface="Times New Roman" panose="02020603050405020304" pitchFamily="18" charset="0"/>
            </a:endParaRPr>
          </a:p>
          <a:p>
            <a:pPr marL="180975" indent="-180975">
              <a:lnSpc>
                <a:spcPct val="107000"/>
              </a:lnSpc>
              <a:buFont typeface="Symbol" panose="05050102010706020507" pitchFamily="18" charset="2"/>
              <a:buChar char=""/>
            </a:pPr>
            <a:r>
              <a:rPr lang="tg-Cyrl-TJ" sz="2000" dirty="0">
                <a:latin typeface="+mj-lt"/>
                <a:ea typeface="Calibri" panose="020F0502020204030204" pitchFamily="34" charset="0"/>
                <a:cs typeface="Times New Roman" panose="02020603050405020304" pitchFamily="18" charset="0"/>
              </a:rPr>
              <a:t>Лоиҳаи БРСММ/ФГЭ “Ҳисоботи ҳафтуми миллии оид ба гуногунии биологӣ”; </a:t>
            </a:r>
            <a:r>
              <a:rPr lang="tg-Cyrl-TJ" sz="2000" u="sng" dirty="0">
                <a:latin typeface="+mj-lt"/>
                <a:ea typeface="Calibri" panose="020F0502020204030204" pitchFamily="34" charset="0"/>
                <a:cs typeface="Times New Roman" panose="02020603050405020304" pitchFamily="18" charset="0"/>
              </a:rPr>
              <a:t>(оғоз шуд)</a:t>
            </a:r>
            <a:r>
              <a:rPr lang="tg-Cyrl-TJ" sz="2000" dirty="0">
                <a:latin typeface="+mj-lt"/>
                <a:ea typeface="Calibri" panose="020F0502020204030204" pitchFamily="34" charset="0"/>
                <a:cs typeface="Times New Roman" panose="02020603050405020304" pitchFamily="18" charset="0"/>
              </a:rPr>
              <a:t> </a:t>
            </a:r>
          </a:p>
          <a:p>
            <a:pPr marL="180975" lvl="0" indent="-180975">
              <a:lnSpc>
                <a:spcPct val="107000"/>
              </a:lnSpc>
              <a:buFont typeface="Symbol" panose="05050102010706020507" pitchFamily="18" charset="2"/>
              <a:buChar char=""/>
            </a:pPr>
            <a:r>
              <a:rPr lang="tg-Cyrl-TJ" sz="2000" dirty="0">
                <a:effectLst/>
                <a:latin typeface="+mj-lt"/>
                <a:ea typeface="Calibri" panose="020F0502020204030204" pitchFamily="34" charset="0"/>
                <a:cs typeface="Times New Roman" panose="02020603050405020304" pitchFamily="18" charset="0"/>
              </a:rPr>
              <a:t>Лоиҳаи БРСММ/ФГЭ “Барномаи дастгирии таҳияи нақшаи маблағгузории гуногунии биологӣ” барои давраи то соли 2030”; </a:t>
            </a:r>
            <a:r>
              <a:rPr lang="tg-Cyrl-TJ" sz="2000" u="sng" dirty="0">
                <a:effectLst/>
                <a:latin typeface="+mj-lt"/>
                <a:ea typeface="Calibri" panose="020F0502020204030204" pitchFamily="34" charset="0"/>
                <a:cs typeface="Times New Roman" panose="02020603050405020304" pitchFamily="18" charset="0"/>
              </a:rPr>
              <a:t>(дар марҳилаи оғоз қарор дора</a:t>
            </a:r>
            <a:r>
              <a:rPr lang="tg-Cyrl-TJ" sz="1900" u="sng" dirty="0">
                <a:effectLst/>
                <a:latin typeface="+mj-lt"/>
                <a:ea typeface="Calibri" panose="020F0502020204030204" pitchFamily="34" charset="0"/>
                <a:cs typeface="Times New Roman" panose="02020603050405020304" pitchFamily="18" charset="0"/>
              </a:rPr>
              <a:t>д)</a:t>
            </a:r>
            <a:endParaRPr lang="ru-RU" sz="1900" u="sng" dirty="0">
              <a:effectLst/>
              <a:latin typeface="+mj-lt"/>
              <a:ea typeface="Calibri" panose="020F0502020204030204" pitchFamily="34" charset="0"/>
              <a:cs typeface="Times New Roman" panose="02020603050405020304" pitchFamily="18" charset="0"/>
            </a:endParaRPr>
          </a:p>
        </p:txBody>
      </p:sp>
      <p:grpSp>
        <p:nvGrpSpPr>
          <p:cNvPr id="7" name="Группа 6">
            <a:extLst>
              <a:ext uri="{FF2B5EF4-FFF2-40B4-BE49-F238E27FC236}">
                <a16:creationId xmlns:a16="http://schemas.microsoft.com/office/drawing/2014/main" id="{4ACE7105-B358-025D-C450-F6EA779BBAC8}"/>
              </a:ext>
            </a:extLst>
          </p:cNvPr>
          <p:cNvGrpSpPr/>
          <p:nvPr/>
        </p:nvGrpSpPr>
        <p:grpSpPr>
          <a:xfrm rot="16200000">
            <a:off x="-2782560" y="3043159"/>
            <a:ext cx="6480000" cy="144000"/>
            <a:chOff x="-4" y="1736086"/>
            <a:chExt cx="9144000" cy="144000"/>
          </a:xfrm>
        </p:grpSpPr>
        <p:sp>
          <p:nvSpPr>
            <p:cNvPr id="8" name="Параллелограмм 7">
              <a:extLst>
                <a:ext uri="{FF2B5EF4-FFF2-40B4-BE49-F238E27FC236}">
                  <a16:creationId xmlns:a16="http://schemas.microsoft.com/office/drawing/2014/main" id="{C334F984-D1D4-11CC-1D90-A4BB899A1D34}"/>
                </a:ext>
              </a:extLst>
            </p:cNvPr>
            <p:cNvSpPr/>
            <p:nvPr/>
          </p:nvSpPr>
          <p:spPr>
            <a:xfrm>
              <a:off x="-4" y="1772101"/>
              <a:ext cx="5400000" cy="72000"/>
            </a:xfrm>
            <a:prstGeom prst="parallelogram">
              <a:avLst>
                <a:gd name="adj" fmla="val 88962"/>
              </a:avLst>
            </a:prstGeom>
            <a:solidFill>
              <a:srgbClr val="008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араллелограмм 8">
              <a:extLst>
                <a:ext uri="{FF2B5EF4-FFF2-40B4-BE49-F238E27FC236}">
                  <a16:creationId xmlns:a16="http://schemas.microsoft.com/office/drawing/2014/main" id="{AA053ED2-8E46-E65F-0736-622188C30709}"/>
                </a:ext>
              </a:extLst>
            </p:cNvPr>
            <p:cNvSpPr/>
            <p:nvPr/>
          </p:nvSpPr>
          <p:spPr>
            <a:xfrm>
              <a:off x="5543996" y="1736086"/>
              <a:ext cx="3600000" cy="144000"/>
            </a:xfrm>
            <a:prstGeom prst="parallelogram">
              <a:avLst>
                <a:gd name="adj" fmla="val 88962"/>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26153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08117-E42F-1C22-6F69-A12F5BB9925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8189D1-7D7E-AC60-198E-F241558A7800}"/>
              </a:ext>
            </a:extLst>
          </p:cNvPr>
          <p:cNvSpPr>
            <a:spLocks noGrp="1"/>
          </p:cNvSpPr>
          <p:nvPr>
            <p:ph type="title"/>
          </p:nvPr>
        </p:nvSpPr>
        <p:spPr>
          <a:xfrm>
            <a:off x="709425" y="207081"/>
            <a:ext cx="7462799" cy="1102525"/>
          </a:xfrm>
        </p:spPr>
        <p:txBody>
          <a:bodyPr>
            <a:noAutofit/>
          </a:bodyPr>
          <a:lstStyle/>
          <a:p>
            <a:r>
              <a:rPr lang="tg-Cyrl-TJ" sz="2800" b="1" dirty="0">
                <a:solidFill>
                  <a:srgbClr val="008000"/>
                </a:solidFill>
                <a:effectLst>
                  <a:outerShdw blurRad="38100" dist="38100" dir="2700000" algn="tl">
                    <a:srgbClr val="000000">
                      <a:alpha val="43137"/>
                    </a:srgbClr>
                  </a:outerShdw>
                </a:effectLst>
              </a:rPr>
              <a:t>ЛОИҲАИ БРСММ/ФГЭ “Нигоҳдорӣ ва идоракунии устувори экосистемаҳои арзишноки хушк дар ҳавзаи поёноби Амударё” </a:t>
            </a:r>
            <a:endParaRPr lang="ru-RU" sz="2800" b="1" dirty="0">
              <a:solidFill>
                <a:srgbClr val="008000"/>
              </a:solidFill>
              <a:effectLst>
                <a:outerShdw blurRad="38100" dist="38100" dir="2700000" algn="tl">
                  <a:srgbClr val="000000">
                    <a:alpha val="43137"/>
                  </a:srgbClr>
                </a:outerShdw>
              </a:effectLst>
            </a:endParaRPr>
          </a:p>
        </p:txBody>
      </p:sp>
      <p:grpSp>
        <p:nvGrpSpPr>
          <p:cNvPr id="4" name="Группа 3">
            <a:extLst>
              <a:ext uri="{FF2B5EF4-FFF2-40B4-BE49-F238E27FC236}">
                <a16:creationId xmlns:a16="http://schemas.microsoft.com/office/drawing/2014/main" id="{041384DC-090C-B3C7-B2AE-8DA419FBB7B3}"/>
              </a:ext>
            </a:extLst>
          </p:cNvPr>
          <p:cNvGrpSpPr/>
          <p:nvPr/>
        </p:nvGrpSpPr>
        <p:grpSpPr>
          <a:xfrm rot="16200000">
            <a:off x="-2782560" y="3043159"/>
            <a:ext cx="6480000" cy="144000"/>
            <a:chOff x="-4" y="1736086"/>
            <a:chExt cx="9144000" cy="144000"/>
          </a:xfrm>
        </p:grpSpPr>
        <p:sp>
          <p:nvSpPr>
            <p:cNvPr id="5" name="Параллелограмм 4">
              <a:extLst>
                <a:ext uri="{FF2B5EF4-FFF2-40B4-BE49-F238E27FC236}">
                  <a16:creationId xmlns:a16="http://schemas.microsoft.com/office/drawing/2014/main" id="{DF72F857-4DEE-52A2-B187-D8C781B91653}"/>
                </a:ext>
              </a:extLst>
            </p:cNvPr>
            <p:cNvSpPr/>
            <p:nvPr/>
          </p:nvSpPr>
          <p:spPr>
            <a:xfrm>
              <a:off x="-4" y="1772101"/>
              <a:ext cx="5400000" cy="72000"/>
            </a:xfrm>
            <a:prstGeom prst="parallelogram">
              <a:avLst>
                <a:gd name="adj" fmla="val 88962"/>
              </a:avLst>
            </a:prstGeom>
            <a:solidFill>
              <a:srgbClr val="008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араллелограмм 5">
              <a:extLst>
                <a:ext uri="{FF2B5EF4-FFF2-40B4-BE49-F238E27FC236}">
                  <a16:creationId xmlns:a16="http://schemas.microsoft.com/office/drawing/2014/main" id="{DB851C56-9929-2823-3431-3CF0A62AFFCE}"/>
                </a:ext>
              </a:extLst>
            </p:cNvPr>
            <p:cNvSpPr/>
            <p:nvPr/>
          </p:nvSpPr>
          <p:spPr>
            <a:xfrm>
              <a:off x="5543996" y="1736086"/>
              <a:ext cx="3600000" cy="144000"/>
            </a:xfrm>
            <a:prstGeom prst="parallelogram">
              <a:avLst>
                <a:gd name="adj" fmla="val 88962"/>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ru-RU"/>
            </a:p>
          </p:txBody>
        </p:sp>
      </p:grpSp>
      <p:pic>
        <p:nvPicPr>
          <p:cNvPr id="10" name="Рисунок 9">
            <a:extLst>
              <a:ext uri="{FF2B5EF4-FFF2-40B4-BE49-F238E27FC236}">
                <a16:creationId xmlns:a16="http://schemas.microsoft.com/office/drawing/2014/main" id="{C3AE520A-CCED-5544-B7E4-FD687E67ED05}"/>
              </a:ext>
            </a:extLst>
          </p:cNvPr>
          <p:cNvPicPr>
            <a:picLocks noChangeAspect="1"/>
          </p:cNvPicPr>
          <p:nvPr/>
        </p:nvPicPr>
        <p:blipFill>
          <a:blip r:embed="rId2">
            <a:extLst>
              <a:ext uri="{28A0092B-C50C-407E-A947-70E740481C1C}">
                <a14:useLocalDpi xmlns:a14="http://schemas.microsoft.com/office/drawing/2010/main" val="0"/>
              </a:ext>
            </a:extLst>
          </a:blip>
          <a:srcRect l="5605" t="7369" r="29580" b="11179"/>
          <a:stretch>
            <a:fillRect/>
          </a:stretch>
        </p:blipFill>
        <p:spPr>
          <a:xfrm>
            <a:off x="5077065" y="3130657"/>
            <a:ext cx="4066935" cy="3421251"/>
          </a:xfrm>
          <a:prstGeom prst="rect">
            <a:avLst/>
          </a:prstGeom>
        </p:spPr>
      </p:pic>
      <p:sp>
        <p:nvSpPr>
          <p:cNvPr id="8" name="Объект 7">
            <a:extLst>
              <a:ext uri="{FF2B5EF4-FFF2-40B4-BE49-F238E27FC236}">
                <a16:creationId xmlns:a16="http://schemas.microsoft.com/office/drawing/2014/main" id="{C85F5B36-866B-929E-E1D1-40B908890CD6}"/>
              </a:ext>
            </a:extLst>
          </p:cNvPr>
          <p:cNvSpPr>
            <a:spLocks noGrp="1"/>
          </p:cNvSpPr>
          <p:nvPr>
            <p:ph idx="1"/>
          </p:nvPr>
        </p:nvSpPr>
        <p:spPr>
          <a:xfrm>
            <a:off x="616195" y="1489565"/>
            <a:ext cx="8070365" cy="5062343"/>
          </a:xfrm>
        </p:spPr>
        <p:txBody>
          <a:bodyPr>
            <a:normAutofit fontScale="92500"/>
          </a:bodyPr>
          <a:lstStyle/>
          <a:p>
            <a:pPr lvl="0">
              <a:lnSpc>
                <a:spcPct val="120000"/>
              </a:lnSpc>
              <a:spcBef>
                <a:spcPts val="600"/>
              </a:spcBef>
              <a:spcAft>
                <a:spcPts val="600"/>
              </a:spcAft>
            </a:pPr>
            <a:r>
              <a:rPr lang="tg-Cyrl-TJ" sz="2000" dirty="0">
                <a:solidFill>
                  <a:srgbClr val="008000"/>
                </a:solidFill>
                <a:effectLst>
                  <a:outerShdw blurRad="38100" dist="38100" dir="2700000" algn="tl">
                    <a:srgbClr val="000000">
                      <a:alpha val="43137"/>
                    </a:srgbClr>
                  </a:outerShdw>
                </a:effectLst>
                <a:latin typeface="+mj-lt"/>
              </a:rPr>
              <a:t>5 га</a:t>
            </a:r>
            <a:r>
              <a:rPr lang="tg-Cyrl-TJ" sz="2000" dirty="0">
                <a:effectLst>
                  <a:outerShdw blurRad="38100" dist="38100" dir="2700000" algn="tl">
                    <a:srgbClr val="000000">
                      <a:alpha val="43137"/>
                    </a:srgbClr>
                  </a:outerShdw>
                </a:effectLst>
                <a:latin typeface="+mj-lt"/>
              </a:rPr>
              <a:t> </a:t>
            </a:r>
            <a:r>
              <a:rPr lang="tg-Cyrl-TJ" sz="2000" dirty="0">
                <a:latin typeface="+mj-lt"/>
              </a:rPr>
              <a:t>ниҳолхона ва дар </a:t>
            </a:r>
            <a:r>
              <a:rPr lang="tg-Cyrl-TJ" sz="2000" dirty="0">
                <a:solidFill>
                  <a:srgbClr val="008000"/>
                </a:solidFill>
                <a:effectLst>
                  <a:outerShdw blurRad="38100" dist="38100" dir="2700000" algn="tl">
                    <a:srgbClr val="000000">
                      <a:alpha val="43137"/>
                    </a:srgbClr>
                  </a:outerShdw>
                </a:effectLst>
                <a:latin typeface="+mj-lt"/>
              </a:rPr>
              <a:t>3 га </a:t>
            </a:r>
            <a:r>
              <a:rPr lang="tg-Cyrl-TJ" sz="2000" dirty="0">
                <a:latin typeface="+mj-lt"/>
              </a:rPr>
              <a:t>корҳои ҷангалбарқарорсозӣ бо маблағи</a:t>
            </a:r>
            <a:br>
              <a:rPr lang="tg-Cyrl-TJ" sz="2000" dirty="0">
                <a:latin typeface="+mj-lt"/>
              </a:rPr>
            </a:br>
            <a:r>
              <a:rPr lang="tg-Cyrl-TJ" sz="2000" dirty="0">
                <a:solidFill>
                  <a:srgbClr val="008000"/>
                </a:solidFill>
                <a:effectLst>
                  <a:outerShdw blurRad="38100" dist="38100" dir="2700000" algn="tl">
                    <a:srgbClr val="000000">
                      <a:alpha val="43137"/>
                    </a:srgbClr>
                  </a:outerShdw>
                </a:effectLst>
                <a:latin typeface="+mj-lt"/>
              </a:rPr>
              <a:t>553 243,24 сомони (56 000,00 доллари ИМА)</a:t>
            </a:r>
            <a:r>
              <a:rPr lang="tg-Cyrl-TJ" sz="2000" dirty="0">
                <a:latin typeface="+mj-lt"/>
              </a:rPr>
              <a:t>;</a:t>
            </a:r>
            <a:endParaRPr lang="ru-RU" sz="2000" dirty="0">
              <a:latin typeface="+mj-lt"/>
            </a:endParaRPr>
          </a:p>
          <a:p>
            <a:pPr lvl="0">
              <a:lnSpc>
                <a:spcPct val="120000"/>
              </a:lnSpc>
              <a:spcBef>
                <a:spcPts val="600"/>
              </a:spcBef>
              <a:spcAft>
                <a:spcPts val="600"/>
              </a:spcAft>
            </a:pPr>
            <a:r>
              <a:rPr lang="tg-Cyrl-TJ" sz="2000" dirty="0">
                <a:solidFill>
                  <a:srgbClr val="008000"/>
                </a:solidFill>
                <a:effectLst>
                  <a:outerShdw blurRad="38100" dist="38100" dir="2700000" algn="tl">
                    <a:srgbClr val="000000">
                      <a:alpha val="43137"/>
                    </a:srgbClr>
                  </a:outerShdw>
                </a:effectLst>
                <a:latin typeface="+mj-lt"/>
              </a:rPr>
              <a:t>10 га </a:t>
            </a:r>
            <a:r>
              <a:rPr lang="tg-Cyrl-TJ" sz="2000" dirty="0">
                <a:latin typeface="+mj-lt"/>
              </a:rPr>
              <a:t>Мамнуъгоҳи хурди растани, бо маблағи </a:t>
            </a:r>
            <a:r>
              <a:rPr lang="tg-Cyrl-TJ" sz="2000" dirty="0">
                <a:solidFill>
                  <a:srgbClr val="008000"/>
                </a:solidFill>
                <a:effectLst>
                  <a:outerShdw blurRad="38100" dist="38100" dir="2700000" algn="tl">
                    <a:srgbClr val="000000">
                      <a:alpha val="43137"/>
                    </a:srgbClr>
                  </a:outerShdw>
                </a:effectLst>
                <a:latin typeface="+mj-lt"/>
              </a:rPr>
              <a:t>345 777,03 сомони </a:t>
            </a:r>
            <a:br>
              <a:rPr lang="tg-Cyrl-TJ" sz="2000" dirty="0">
                <a:solidFill>
                  <a:srgbClr val="008000"/>
                </a:solidFill>
                <a:effectLst>
                  <a:outerShdw blurRad="38100" dist="38100" dir="2700000" algn="tl">
                    <a:srgbClr val="000000">
                      <a:alpha val="43137"/>
                    </a:srgbClr>
                  </a:outerShdw>
                </a:effectLst>
                <a:latin typeface="+mj-lt"/>
              </a:rPr>
            </a:br>
            <a:r>
              <a:rPr lang="tg-Cyrl-TJ" sz="2000" dirty="0">
                <a:solidFill>
                  <a:srgbClr val="008000"/>
                </a:solidFill>
                <a:effectLst>
                  <a:outerShdw blurRad="38100" dist="38100" dir="2700000" algn="tl">
                    <a:srgbClr val="000000">
                      <a:alpha val="43137"/>
                    </a:srgbClr>
                  </a:outerShdw>
                </a:effectLst>
                <a:latin typeface="+mj-lt"/>
              </a:rPr>
              <a:t>(35 000,00 доллари ИМА)</a:t>
            </a:r>
            <a:r>
              <a:rPr lang="tg-Cyrl-TJ" sz="2000" dirty="0">
                <a:latin typeface="+mj-lt"/>
              </a:rPr>
              <a:t>;</a:t>
            </a:r>
            <a:endParaRPr lang="ru-RU" sz="2000" dirty="0">
              <a:latin typeface="+mj-lt"/>
            </a:endParaRPr>
          </a:p>
          <a:p>
            <a:pPr lvl="0">
              <a:lnSpc>
                <a:spcPct val="120000"/>
              </a:lnSpc>
              <a:spcBef>
                <a:spcPts val="600"/>
              </a:spcBef>
              <a:spcAft>
                <a:spcPts val="600"/>
              </a:spcAft>
            </a:pPr>
            <a:r>
              <a:rPr lang="tg-Cyrl-TJ" sz="2000" dirty="0">
                <a:solidFill>
                  <a:srgbClr val="008000"/>
                </a:solidFill>
                <a:effectLst>
                  <a:outerShdw blurRad="38100" dist="38100" dir="2700000" algn="tl">
                    <a:srgbClr val="000000">
                      <a:alpha val="43137"/>
                    </a:srgbClr>
                  </a:outerShdw>
                </a:effectLst>
                <a:latin typeface="+mj-lt"/>
              </a:rPr>
              <a:t>7</a:t>
            </a:r>
            <a:r>
              <a:rPr lang="tg-Cyrl-TJ" sz="2000" dirty="0">
                <a:latin typeface="+mj-lt"/>
              </a:rPr>
              <a:t> ҲТММ таҷҳизот ва лавозимот бо маблағи </a:t>
            </a:r>
            <a:r>
              <a:rPr lang="tg-Cyrl-TJ" sz="2000" dirty="0">
                <a:solidFill>
                  <a:srgbClr val="008000"/>
                </a:solidFill>
                <a:effectLst>
                  <a:outerShdw blurRad="38100" dist="38100" dir="2700000" algn="tl">
                    <a:srgbClr val="000000">
                      <a:alpha val="43137"/>
                    </a:srgbClr>
                  </a:outerShdw>
                </a:effectLst>
                <a:latin typeface="+mj-lt"/>
              </a:rPr>
              <a:t>642 157,33 сомони </a:t>
            </a:r>
            <a:br>
              <a:rPr lang="tg-Cyrl-TJ" sz="2000" dirty="0">
                <a:solidFill>
                  <a:srgbClr val="008000"/>
                </a:solidFill>
                <a:effectLst>
                  <a:outerShdw blurRad="38100" dist="38100" dir="2700000" algn="tl">
                    <a:srgbClr val="000000">
                      <a:alpha val="43137"/>
                    </a:srgbClr>
                  </a:outerShdw>
                </a:effectLst>
                <a:latin typeface="+mj-lt"/>
              </a:rPr>
            </a:br>
            <a:r>
              <a:rPr lang="tg-Cyrl-TJ" sz="2000" dirty="0">
                <a:solidFill>
                  <a:srgbClr val="008000"/>
                </a:solidFill>
                <a:effectLst>
                  <a:outerShdw blurRad="38100" dist="38100" dir="2700000" algn="tl">
                    <a:srgbClr val="000000">
                      <a:alpha val="43137"/>
                    </a:srgbClr>
                  </a:outerShdw>
                </a:effectLst>
                <a:latin typeface="+mj-lt"/>
              </a:rPr>
              <a:t>(65 000,00 доллари ИМА)</a:t>
            </a:r>
            <a:r>
              <a:rPr lang="tg-Cyrl-TJ" sz="2000" dirty="0">
                <a:latin typeface="+mj-lt"/>
              </a:rPr>
              <a:t>;</a:t>
            </a:r>
            <a:endParaRPr lang="ru-RU" sz="2000" dirty="0">
              <a:latin typeface="+mj-lt"/>
            </a:endParaRPr>
          </a:p>
          <a:p>
            <a:pPr lvl="0">
              <a:lnSpc>
                <a:spcPct val="120000"/>
              </a:lnSpc>
              <a:spcBef>
                <a:spcPts val="600"/>
              </a:spcBef>
              <a:spcAft>
                <a:spcPts val="600"/>
              </a:spcAft>
            </a:pPr>
            <a:r>
              <a:rPr lang="tg-Cyrl-TJ" sz="2000" dirty="0">
                <a:solidFill>
                  <a:srgbClr val="008000"/>
                </a:solidFill>
                <a:effectLst>
                  <a:outerShdw blurRad="38100" dist="38100" dir="2700000" algn="tl">
                    <a:srgbClr val="000000">
                      <a:alpha val="43137"/>
                    </a:srgbClr>
                  </a:outerShdw>
                </a:effectLst>
                <a:latin typeface="+mj-lt"/>
              </a:rPr>
              <a:t>10 га </a:t>
            </a:r>
            <a:r>
              <a:rPr lang="tg-Cyrl-TJ" sz="2000" dirty="0">
                <a:latin typeface="+mj-lt"/>
              </a:rPr>
              <a:t>барқарор созии чарогоҳҳо бо маблағи </a:t>
            </a:r>
            <a:r>
              <a:rPr lang="tg-Cyrl-TJ" sz="2000" dirty="0">
                <a:solidFill>
                  <a:srgbClr val="008000"/>
                </a:solidFill>
                <a:effectLst>
                  <a:outerShdw blurRad="38100" dist="38100" dir="2700000" algn="tl">
                    <a:srgbClr val="000000">
                      <a:alpha val="43137"/>
                    </a:srgbClr>
                  </a:outerShdw>
                </a:effectLst>
                <a:latin typeface="+mj-lt"/>
              </a:rPr>
              <a:t>691 554,05 сомони </a:t>
            </a:r>
            <a:br>
              <a:rPr lang="tg-Cyrl-TJ" sz="2000" dirty="0">
                <a:solidFill>
                  <a:srgbClr val="008000"/>
                </a:solidFill>
                <a:effectLst>
                  <a:outerShdw blurRad="38100" dist="38100" dir="2700000" algn="tl">
                    <a:srgbClr val="000000">
                      <a:alpha val="43137"/>
                    </a:srgbClr>
                  </a:outerShdw>
                </a:effectLst>
                <a:latin typeface="+mj-lt"/>
              </a:rPr>
            </a:br>
            <a:r>
              <a:rPr lang="tg-Cyrl-TJ" sz="2000" dirty="0">
                <a:solidFill>
                  <a:srgbClr val="008000"/>
                </a:solidFill>
                <a:effectLst>
                  <a:outerShdw blurRad="38100" dist="38100" dir="2700000" algn="tl">
                    <a:srgbClr val="000000">
                      <a:alpha val="43137"/>
                    </a:srgbClr>
                  </a:outerShdw>
                </a:effectLst>
                <a:latin typeface="+mj-lt"/>
              </a:rPr>
              <a:t>(70 000,00 доллари ИМА)</a:t>
            </a:r>
            <a:r>
              <a:rPr lang="tg-Cyrl-TJ" sz="2000" dirty="0">
                <a:latin typeface="+mj-lt"/>
              </a:rPr>
              <a:t>;</a:t>
            </a:r>
            <a:endParaRPr lang="ru-RU" sz="2000" dirty="0">
              <a:latin typeface="+mj-lt"/>
            </a:endParaRPr>
          </a:p>
          <a:p>
            <a:pPr lvl="0">
              <a:lnSpc>
                <a:spcPct val="120000"/>
              </a:lnSpc>
              <a:spcBef>
                <a:spcPts val="600"/>
              </a:spcBef>
              <a:spcAft>
                <a:spcPts val="600"/>
              </a:spcAft>
            </a:pPr>
            <a:r>
              <a:rPr lang="tg-Cyrl-TJ" sz="2000" dirty="0">
                <a:solidFill>
                  <a:srgbClr val="008000"/>
                </a:solidFill>
                <a:effectLst>
                  <a:outerShdw blurRad="38100" dist="38100" dir="2700000" algn="tl">
                    <a:srgbClr val="000000">
                      <a:alpha val="43137"/>
                    </a:srgbClr>
                  </a:outerShdw>
                </a:effectLst>
                <a:latin typeface="+mj-lt"/>
              </a:rPr>
              <a:t>50 га </a:t>
            </a:r>
            <a:r>
              <a:rPr lang="tg-Cyrl-TJ" sz="2000" dirty="0">
                <a:latin typeface="+mj-lt"/>
              </a:rPr>
              <a:t>барқарор кардани ҷангалзорҳои таназулёфта, </a:t>
            </a:r>
            <a:br>
              <a:rPr lang="tg-Cyrl-TJ" sz="2000" dirty="0">
                <a:latin typeface="+mj-lt"/>
              </a:rPr>
            </a:br>
            <a:r>
              <a:rPr lang="tg-Cyrl-TJ" sz="2000" dirty="0">
                <a:latin typeface="+mj-lt"/>
              </a:rPr>
              <a:t>ба маблағи </a:t>
            </a:r>
            <a:r>
              <a:rPr lang="tg-Cyrl-TJ" sz="2000" dirty="0">
                <a:solidFill>
                  <a:srgbClr val="008000"/>
                </a:solidFill>
                <a:effectLst>
                  <a:outerShdw blurRad="38100" dist="38100" dir="2700000" algn="tl">
                    <a:srgbClr val="000000">
                      <a:alpha val="43137"/>
                    </a:srgbClr>
                  </a:outerShdw>
                </a:effectLst>
                <a:latin typeface="+mj-lt"/>
              </a:rPr>
              <a:t>790 347,49 сомони (80 000,00 доллари ИМА)</a:t>
            </a:r>
            <a:r>
              <a:rPr lang="tg-Cyrl-TJ" sz="2000" dirty="0">
                <a:latin typeface="+mj-lt"/>
              </a:rPr>
              <a:t>; </a:t>
            </a:r>
            <a:endParaRPr lang="ru-RU" sz="2000" dirty="0">
              <a:latin typeface="+mj-lt"/>
            </a:endParaRPr>
          </a:p>
          <a:p>
            <a:pPr marL="0" indent="0">
              <a:lnSpc>
                <a:spcPct val="120000"/>
              </a:lnSpc>
              <a:spcBef>
                <a:spcPts val="600"/>
              </a:spcBef>
              <a:spcAft>
                <a:spcPts val="600"/>
              </a:spcAft>
              <a:buNone/>
            </a:pPr>
            <a:r>
              <a:rPr lang="tg-Cyrl-TJ" sz="2000" dirty="0">
                <a:latin typeface="+mj-lt"/>
              </a:rPr>
              <a:t>Дар умум корҳои иҷрошудаи соли 2025 ба</a:t>
            </a:r>
            <a:br>
              <a:rPr lang="tg-Cyrl-TJ" sz="2000" dirty="0">
                <a:latin typeface="+mj-lt"/>
              </a:rPr>
            </a:br>
            <a:r>
              <a:rPr lang="tg-Cyrl-TJ" sz="2000" dirty="0">
                <a:latin typeface="+mj-lt"/>
              </a:rPr>
              <a:t>маблағи </a:t>
            </a:r>
            <a:r>
              <a:rPr lang="tg-Cyrl-TJ" sz="2000" dirty="0">
                <a:solidFill>
                  <a:srgbClr val="008000"/>
                </a:solidFill>
                <a:effectLst>
                  <a:outerShdw blurRad="38100" dist="38100" dir="2700000" algn="tl">
                    <a:srgbClr val="000000">
                      <a:alpha val="43137"/>
                    </a:srgbClr>
                  </a:outerShdw>
                </a:effectLst>
                <a:latin typeface="+mj-lt"/>
              </a:rPr>
              <a:t>3 023 079,14 сомони (306 000,00 доллари ИМА)</a:t>
            </a:r>
            <a:r>
              <a:rPr lang="tg-Cyrl-TJ" sz="2000" dirty="0">
                <a:latin typeface="+mj-lt"/>
              </a:rPr>
              <a:t> ташкил додаанд. </a:t>
            </a:r>
            <a:endParaRPr lang="ru-RU" sz="2000" dirty="0">
              <a:latin typeface="+mj-lt"/>
            </a:endParaRPr>
          </a:p>
        </p:txBody>
      </p:sp>
    </p:spTree>
    <p:extLst>
      <p:ext uri="{BB962C8B-B14F-4D97-AF65-F5344CB8AC3E}">
        <p14:creationId xmlns:p14="http://schemas.microsoft.com/office/powerpoint/2010/main" val="460909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84C406-F238-0A01-8B8B-CB3EA74225EA}"/>
              </a:ext>
            </a:extLst>
          </p:cNvPr>
          <p:cNvSpPr>
            <a:spLocks noGrp="1"/>
          </p:cNvSpPr>
          <p:nvPr>
            <p:ph type="title"/>
          </p:nvPr>
        </p:nvSpPr>
        <p:spPr>
          <a:xfrm>
            <a:off x="-1" y="2855433"/>
            <a:ext cx="9144000" cy="483394"/>
          </a:xfrm>
          <a:solidFill>
            <a:srgbClr val="3EB049"/>
          </a:solidFill>
        </p:spPr>
        <p:txBody>
          <a:bodyPr rtlCol="0">
            <a:normAutofit fontScale="90000"/>
          </a:bodyPr>
          <a:lstStyle/>
          <a:p>
            <a:pPr algn="ctr">
              <a:defRPr/>
            </a:pPr>
            <a:r>
              <a:rPr lang="ru-RU" sz="4500" dirty="0" err="1">
                <a:solidFill>
                  <a:schemeClr val="bg1"/>
                </a:solidFill>
                <a:effectLst>
                  <a:outerShdw blurRad="38100" dist="38100" dir="2700000" algn="tl">
                    <a:srgbClr val="000000">
                      <a:alpha val="43137"/>
                    </a:srgbClr>
                  </a:outerShdw>
                </a:effectLst>
              </a:rPr>
              <a:t>Ташаккур</a:t>
            </a:r>
            <a:r>
              <a:rPr lang="ru-RU" sz="4500" dirty="0">
                <a:solidFill>
                  <a:schemeClr val="bg1"/>
                </a:solidFill>
                <a:effectLst>
                  <a:outerShdw blurRad="38100" dist="38100" dir="2700000" algn="tl">
                    <a:srgbClr val="000000">
                      <a:alpha val="43137"/>
                    </a:srgbClr>
                  </a:outerShdw>
                </a:effectLst>
              </a:rPr>
              <a:t> </a:t>
            </a:r>
            <a:r>
              <a:rPr lang="ru-RU" sz="4500" dirty="0" err="1">
                <a:solidFill>
                  <a:schemeClr val="bg1"/>
                </a:solidFill>
                <a:effectLst>
                  <a:outerShdw blurRad="38100" dist="38100" dir="2700000" algn="tl">
                    <a:srgbClr val="000000">
                      <a:alpha val="43137"/>
                    </a:srgbClr>
                  </a:outerShdw>
                </a:effectLst>
              </a:rPr>
              <a:t>барои</a:t>
            </a:r>
            <a:r>
              <a:rPr lang="ru-RU" sz="4500" dirty="0">
                <a:solidFill>
                  <a:schemeClr val="bg1"/>
                </a:solidFill>
                <a:effectLst>
                  <a:outerShdw blurRad="38100" dist="38100" dir="2700000" algn="tl">
                    <a:srgbClr val="000000">
                      <a:alpha val="43137"/>
                    </a:srgbClr>
                  </a:outerShdw>
                </a:effectLst>
              </a:rPr>
              <a:t> </a:t>
            </a:r>
            <a:r>
              <a:rPr lang="ru-RU" sz="4500" dirty="0" err="1">
                <a:solidFill>
                  <a:schemeClr val="bg1"/>
                </a:solidFill>
                <a:effectLst>
                  <a:outerShdw blurRad="38100" dist="38100" dir="2700000" algn="tl">
                    <a:srgbClr val="000000">
                      <a:alpha val="43137"/>
                    </a:srgbClr>
                  </a:outerShdw>
                </a:effectLst>
              </a:rPr>
              <a:t>таваҷҷуҳ</a:t>
            </a:r>
            <a:r>
              <a:rPr lang="ru-RU" sz="4500" dirty="0">
                <a:solidFill>
                  <a:schemeClr val="bg1"/>
                </a:solidFill>
                <a:effectLst>
                  <a:outerShdw blurRad="38100" dist="38100" dir="2700000" algn="tl">
                    <a:srgbClr val="000000">
                      <a:alpha val="43137"/>
                    </a:srgbClr>
                  </a:outerShdw>
                </a:effectLst>
              </a:rPr>
              <a:t>!</a:t>
            </a:r>
          </a:p>
        </p:txBody>
      </p:sp>
      <p:pic>
        <p:nvPicPr>
          <p:cNvPr id="6147" name="Picture 2">
            <a:extLst>
              <a:ext uri="{FF2B5EF4-FFF2-40B4-BE49-F238E27FC236}">
                <a16:creationId xmlns:a16="http://schemas.microsoft.com/office/drawing/2014/main" id="{5382DA14-C30E-3B32-0D45-F39401BE5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0000"/>
          <a:stretch>
            <a:fillRect/>
          </a:stretch>
        </p:blipFill>
        <p:spPr bwMode="auto">
          <a:xfrm>
            <a:off x="794857" y="71958"/>
            <a:ext cx="7554283" cy="26728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48" name="Picture 2">
            <a:extLst>
              <a:ext uri="{FF2B5EF4-FFF2-40B4-BE49-F238E27FC236}">
                <a16:creationId xmlns:a16="http://schemas.microsoft.com/office/drawing/2014/main" id="{9F1FAE8E-AA8F-CE51-8389-3FE07C58E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0000"/>
          <a:stretch>
            <a:fillRect/>
          </a:stretch>
        </p:blipFill>
        <p:spPr bwMode="auto">
          <a:xfrm>
            <a:off x="794856" y="3449414"/>
            <a:ext cx="7554284" cy="26728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a:extLst>
              <a:ext uri="{FF2B5EF4-FFF2-40B4-BE49-F238E27FC236}">
                <a16:creationId xmlns:a16="http://schemas.microsoft.com/office/drawing/2014/main" id="{2837DD27-402A-268F-8BB2-0E70CB06C65C}"/>
              </a:ext>
            </a:extLst>
          </p:cNvPr>
          <p:cNvSpPr txBox="1"/>
          <p:nvPr/>
        </p:nvSpPr>
        <p:spPr>
          <a:xfrm>
            <a:off x="1253498" y="6328138"/>
            <a:ext cx="6637001" cy="300082"/>
          </a:xfrm>
          <a:prstGeom prst="rect">
            <a:avLst/>
          </a:prstGeom>
          <a:noFill/>
        </p:spPr>
        <p:txBody>
          <a:bodyPr wrap="square">
            <a:spAutoFit/>
          </a:bodyPr>
          <a:lstStyle/>
          <a:p>
            <a:pPr algn="ctr"/>
            <a:r>
              <a:rPr lang="en-US" sz="1350" dirty="0">
                <a:latin typeface="+mj-lt"/>
                <a:hlinkClick r:id="rId4"/>
              </a:rPr>
              <a:t>www.biodiv.tj</a:t>
            </a:r>
            <a:r>
              <a:rPr lang="en-US" sz="1350" dirty="0">
                <a:latin typeface="+mj-lt"/>
              </a:rPr>
              <a:t> | </a:t>
            </a:r>
            <a:r>
              <a:rPr lang="en-US" sz="1350" dirty="0">
                <a:latin typeface="+mj-lt"/>
                <a:hlinkClick r:id="rId5"/>
              </a:rPr>
              <a:t>biodiv@biodiv.tojikiston.com</a:t>
            </a:r>
            <a:r>
              <a:rPr lang="en-US" sz="1350" dirty="0">
                <a:latin typeface="+mj-lt"/>
              </a:rPr>
              <a:t> | </a:t>
            </a:r>
            <a:r>
              <a:rPr lang="en-US" sz="1350" dirty="0">
                <a:latin typeface="+mj-lt"/>
                <a:hlinkClick r:id="rId6"/>
              </a:rPr>
              <a:t>sirgashev@gmail.com</a:t>
            </a:r>
            <a:r>
              <a:rPr lang="en-US" sz="1350" dirty="0">
                <a:latin typeface="+mj-lt"/>
              </a:rPr>
              <a:t> </a:t>
            </a:r>
            <a:r>
              <a:rPr lang="ru-RU" sz="1350" dirty="0">
                <a:latin typeface="+mj-lt"/>
              </a:rPr>
              <a:t> </a:t>
            </a:r>
          </a:p>
        </p:txBody>
      </p:sp>
      <p:sp>
        <p:nvSpPr>
          <p:cNvPr id="3" name="TextBox 2">
            <a:extLst>
              <a:ext uri="{FF2B5EF4-FFF2-40B4-BE49-F238E27FC236}">
                <a16:creationId xmlns:a16="http://schemas.microsoft.com/office/drawing/2014/main" id="{0AAC8D30-7780-70EF-504A-A5CEE4E5C527}"/>
              </a:ext>
            </a:extLst>
          </p:cNvPr>
          <p:cNvSpPr txBox="1"/>
          <p:nvPr/>
        </p:nvSpPr>
        <p:spPr>
          <a:xfrm>
            <a:off x="266700" y="4701904"/>
            <a:ext cx="2137044" cy="1384995"/>
          </a:xfrm>
          <a:prstGeom prst="rect">
            <a:avLst/>
          </a:prstGeom>
          <a:noFill/>
        </p:spPr>
        <p:txBody>
          <a:bodyPr wrap="square" rtlCol="0">
            <a:spAutoFit/>
          </a:bodyPr>
          <a:lstStyle/>
          <a:p>
            <a:pPr algn="r"/>
            <a:r>
              <a:rPr lang="ru-RU" sz="1400" b="1" dirty="0" err="1">
                <a:latin typeface="+mj-lt"/>
              </a:rPr>
              <a:t>Иргашев</a:t>
            </a:r>
            <a:r>
              <a:rPr lang="ru-RU" sz="1400" b="1" dirty="0">
                <a:latin typeface="+mj-lt"/>
              </a:rPr>
              <a:t> Сухроб </a:t>
            </a:r>
          </a:p>
          <a:p>
            <a:pPr algn="r"/>
            <a:r>
              <a:rPr lang="ru-RU" sz="1400" dirty="0" err="1">
                <a:latin typeface="+mj-lt"/>
              </a:rPr>
              <a:t>Муовини</a:t>
            </a:r>
            <a:r>
              <a:rPr lang="ru-RU" sz="1400" dirty="0">
                <a:latin typeface="+mj-lt"/>
              </a:rPr>
              <a:t> </a:t>
            </a:r>
            <a:r>
              <a:rPr lang="ru-RU" sz="1400" dirty="0" err="1">
                <a:latin typeface="+mj-lt"/>
              </a:rPr>
              <a:t>директори</a:t>
            </a:r>
            <a:r>
              <a:rPr lang="ru-RU" sz="1400" dirty="0">
                <a:latin typeface="+mj-lt"/>
              </a:rPr>
              <a:t> </a:t>
            </a:r>
          </a:p>
          <a:p>
            <a:pPr algn="r"/>
            <a:r>
              <a:rPr lang="ru-RU" sz="1400" dirty="0" err="1">
                <a:latin typeface="+mj-lt"/>
              </a:rPr>
              <a:t>Маркази</a:t>
            </a:r>
            <a:r>
              <a:rPr lang="ru-RU" sz="1400" dirty="0">
                <a:latin typeface="+mj-lt"/>
              </a:rPr>
              <a:t> </a:t>
            </a:r>
            <a:r>
              <a:rPr lang="ru-RU" sz="1400" dirty="0" err="1">
                <a:latin typeface="+mj-lt"/>
              </a:rPr>
              <a:t>миллии</a:t>
            </a:r>
            <a:r>
              <a:rPr lang="ru-RU" sz="1400" dirty="0">
                <a:latin typeface="+mj-lt"/>
              </a:rPr>
              <a:t> </a:t>
            </a:r>
            <a:r>
              <a:rPr lang="ru-RU" sz="1400" dirty="0" err="1">
                <a:latin typeface="+mj-lt"/>
              </a:rPr>
              <a:t>гуногунии</a:t>
            </a:r>
            <a:r>
              <a:rPr lang="ru-RU" sz="1400" dirty="0">
                <a:latin typeface="+mj-lt"/>
              </a:rPr>
              <a:t> </a:t>
            </a:r>
            <a:r>
              <a:rPr lang="ru-RU" sz="1400" dirty="0" err="1">
                <a:latin typeface="+mj-lt"/>
              </a:rPr>
              <a:t>биологӣ</a:t>
            </a:r>
            <a:r>
              <a:rPr lang="ru-RU" sz="1400" dirty="0">
                <a:latin typeface="+mj-lt"/>
              </a:rPr>
              <a:t> </a:t>
            </a:r>
            <a:r>
              <a:rPr lang="ru-RU" sz="1400" dirty="0" err="1">
                <a:latin typeface="+mj-lt"/>
              </a:rPr>
              <a:t>ва</a:t>
            </a:r>
            <a:r>
              <a:rPr lang="ru-RU" sz="1400" dirty="0">
                <a:latin typeface="+mj-lt"/>
              </a:rPr>
              <a:t> </a:t>
            </a:r>
            <a:r>
              <a:rPr lang="ru-RU" sz="1400" dirty="0" err="1">
                <a:latin typeface="+mj-lt"/>
              </a:rPr>
              <a:t>бехатарии</a:t>
            </a:r>
            <a:r>
              <a:rPr lang="ru-RU" sz="1400" dirty="0">
                <a:latin typeface="+mj-lt"/>
              </a:rPr>
              <a:t> </a:t>
            </a:r>
            <a:r>
              <a:rPr lang="ru-RU" sz="1400" dirty="0" err="1">
                <a:latin typeface="+mj-lt"/>
              </a:rPr>
              <a:t>биологиӣ</a:t>
            </a:r>
            <a:r>
              <a:rPr lang="ru-RU" sz="1400" dirty="0">
                <a:latin typeface="+mj-lt"/>
              </a:rPr>
              <a:t> КҲМЗ ҶТ</a:t>
            </a:r>
          </a:p>
        </p:txBody>
      </p:sp>
      <p:grpSp>
        <p:nvGrpSpPr>
          <p:cNvPr id="13" name="Группа 12">
            <a:extLst>
              <a:ext uri="{FF2B5EF4-FFF2-40B4-BE49-F238E27FC236}">
                <a16:creationId xmlns:a16="http://schemas.microsoft.com/office/drawing/2014/main" id="{F96A3D90-8FA5-3FDF-ED58-4E94A96EB974}"/>
              </a:ext>
            </a:extLst>
          </p:cNvPr>
          <p:cNvGrpSpPr/>
          <p:nvPr/>
        </p:nvGrpSpPr>
        <p:grpSpPr>
          <a:xfrm>
            <a:off x="7914352" y="4709855"/>
            <a:ext cx="1139024" cy="1087892"/>
            <a:chOff x="1143000" y="0"/>
            <a:chExt cx="6858000" cy="6858000"/>
          </a:xfrm>
        </p:grpSpPr>
        <p:pic>
          <p:nvPicPr>
            <p:cNvPr id="14" name="Рисунок 13">
              <a:extLst>
                <a:ext uri="{FF2B5EF4-FFF2-40B4-BE49-F238E27FC236}">
                  <a16:creationId xmlns:a16="http://schemas.microsoft.com/office/drawing/2014/main" id="{69ED84E5-1292-DB26-8A75-B1ADD6DC1C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pic>
          <p:nvPicPr>
            <p:cNvPr id="15" name="Рисунок 14">
              <a:extLst>
                <a:ext uri="{FF2B5EF4-FFF2-40B4-BE49-F238E27FC236}">
                  <a16:creationId xmlns:a16="http://schemas.microsoft.com/office/drawing/2014/main" id="{9736C541-AE46-3A52-0E9A-F34535CE1CD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39231" y="1921684"/>
              <a:ext cx="3913969" cy="3471832"/>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2F972A0E-0D0C-6743-F49B-8CF7B163653C}"/>
              </a:ext>
            </a:extLst>
          </p:cNvPr>
          <p:cNvPicPr>
            <a:picLocks noChangeAspect="1"/>
          </p:cNvPicPr>
          <p:nvPr/>
        </p:nvPicPr>
        <p:blipFill>
          <a:blip r:embed="rId2">
            <a:extLst>
              <a:ext uri="{28A0092B-C50C-407E-A947-70E740481C1C}">
                <a14:useLocalDpi xmlns:a14="http://schemas.microsoft.com/office/drawing/2010/main" val="0"/>
              </a:ext>
            </a:extLst>
          </a:blip>
          <a:srcRect l="2298" t="3399" r="3780" b="4555"/>
          <a:stretch>
            <a:fillRect/>
          </a:stretch>
        </p:blipFill>
        <p:spPr>
          <a:xfrm>
            <a:off x="690573" y="-1"/>
            <a:ext cx="5248605" cy="6858001"/>
          </a:xfrm>
          <a:prstGeom prst="rect">
            <a:avLst/>
          </a:prstGeom>
        </p:spPr>
      </p:pic>
      <p:sp>
        <p:nvSpPr>
          <p:cNvPr id="3" name="Объект 2">
            <a:extLst>
              <a:ext uri="{FF2B5EF4-FFF2-40B4-BE49-F238E27FC236}">
                <a16:creationId xmlns:a16="http://schemas.microsoft.com/office/drawing/2014/main" id="{3E1939B9-DB46-C182-F018-C0C7BB3D2601}"/>
              </a:ext>
            </a:extLst>
          </p:cNvPr>
          <p:cNvSpPr>
            <a:spLocks noGrp="1"/>
          </p:cNvSpPr>
          <p:nvPr>
            <p:ph idx="1"/>
          </p:nvPr>
        </p:nvSpPr>
        <p:spPr>
          <a:xfrm>
            <a:off x="6100311" y="2426341"/>
            <a:ext cx="2928135" cy="3600000"/>
          </a:xfrm>
        </p:spPr>
        <p:txBody>
          <a:bodyPr>
            <a:normAutofit fontScale="62500" lnSpcReduction="20000"/>
          </a:bodyPr>
          <a:lstStyle/>
          <a:p>
            <a:pPr marL="0" indent="0">
              <a:lnSpc>
                <a:spcPct val="120000"/>
              </a:lnSpc>
              <a:spcBef>
                <a:spcPts val="600"/>
              </a:spcBef>
              <a:spcAft>
                <a:spcPts val="600"/>
              </a:spcAft>
              <a:buNone/>
            </a:pPr>
            <a:r>
              <a:rPr lang="ru-RU" b="1" u="sng" dirty="0" err="1">
                <a:solidFill>
                  <a:srgbClr val="008000"/>
                </a:solidFill>
                <a:latin typeface="Candara" panose="020E0502030303020204" pitchFamily="34" charset="0"/>
              </a:rPr>
              <a:t>Ҳадафи</a:t>
            </a:r>
            <a:r>
              <a:rPr lang="ru-RU" b="1" u="sng" dirty="0">
                <a:solidFill>
                  <a:srgbClr val="008000"/>
                </a:solidFill>
                <a:latin typeface="Candara" panose="020E0502030303020204" pitchFamily="34" charset="0"/>
              </a:rPr>
              <a:t> 15</a:t>
            </a:r>
            <a:r>
              <a:rPr lang="en-US" b="1" u="sng" dirty="0">
                <a:solidFill>
                  <a:srgbClr val="008000"/>
                </a:solidFill>
                <a:latin typeface="Candara" panose="020E0502030303020204" pitchFamily="34" charset="0"/>
              </a:rPr>
              <a:t>.</a:t>
            </a:r>
            <a:r>
              <a:rPr lang="en-US" dirty="0">
                <a:latin typeface="Candara" panose="020E0502030303020204" pitchFamily="34" charset="0"/>
              </a:rPr>
              <a:t> </a:t>
            </a:r>
            <a:br>
              <a:rPr lang="en-US" dirty="0">
                <a:latin typeface="Candara" panose="020E0502030303020204" pitchFamily="34" charset="0"/>
              </a:rPr>
            </a:br>
            <a:r>
              <a:rPr lang="ru-RU" dirty="0" err="1">
                <a:latin typeface="Candara" panose="020E0502030303020204" pitchFamily="34" charset="0"/>
              </a:rPr>
              <a:t>Ҳифз</a:t>
            </a:r>
            <a:r>
              <a:rPr lang="ru-RU" dirty="0">
                <a:latin typeface="Candara" panose="020E0502030303020204" pitchFamily="34" charset="0"/>
              </a:rPr>
              <a:t>, </a:t>
            </a:r>
            <a:r>
              <a:rPr lang="ru-RU" dirty="0" err="1">
                <a:latin typeface="Candara" panose="020E0502030303020204" pitchFamily="34" charset="0"/>
              </a:rPr>
              <a:t>барқарорсозии</a:t>
            </a:r>
            <a:r>
              <a:rPr lang="ru-RU" dirty="0">
                <a:latin typeface="Candara" panose="020E0502030303020204" pitchFamily="34" charset="0"/>
              </a:rPr>
              <a:t> </a:t>
            </a:r>
            <a:r>
              <a:rPr lang="ru-RU" dirty="0" err="1">
                <a:latin typeface="Candara" panose="020E0502030303020204" pitchFamily="34" charset="0"/>
              </a:rPr>
              <a:t>экосистемаҳои</a:t>
            </a:r>
            <a:r>
              <a:rPr lang="ru-RU" dirty="0">
                <a:latin typeface="Candara" panose="020E0502030303020204" pitchFamily="34" charset="0"/>
              </a:rPr>
              <a:t> </a:t>
            </a:r>
            <a:r>
              <a:rPr lang="ru-RU" dirty="0" err="1">
                <a:latin typeface="Candara" panose="020E0502030303020204" pitchFamily="34" charset="0"/>
              </a:rPr>
              <a:t>замин</a:t>
            </a:r>
            <a:r>
              <a:rPr lang="ru-RU" dirty="0">
                <a:latin typeface="Candara" panose="020E0502030303020204" pitchFamily="34" charset="0"/>
              </a:rPr>
              <a:t> </a:t>
            </a:r>
            <a:r>
              <a:rPr lang="ru-RU" dirty="0" err="1">
                <a:latin typeface="Candara" panose="020E0502030303020204" pitchFamily="34" charset="0"/>
              </a:rPr>
              <a:t>ва</a:t>
            </a:r>
            <a:r>
              <a:rPr lang="ru-RU" dirty="0">
                <a:latin typeface="Candara" panose="020E0502030303020204" pitchFamily="34" charset="0"/>
              </a:rPr>
              <a:t> </a:t>
            </a:r>
            <a:r>
              <a:rPr lang="ru-RU" dirty="0" err="1">
                <a:latin typeface="Candara" panose="020E0502030303020204" pitchFamily="34" charset="0"/>
              </a:rPr>
              <a:t>мусоидат</a:t>
            </a:r>
            <a:r>
              <a:rPr lang="ru-RU" dirty="0">
                <a:latin typeface="Candara" panose="020E0502030303020204" pitchFamily="34" charset="0"/>
              </a:rPr>
              <a:t> ба </a:t>
            </a:r>
            <a:r>
              <a:rPr lang="ru-RU" dirty="0" err="1">
                <a:latin typeface="Candara" panose="020E0502030303020204" pitchFamily="34" charset="0"/>
              </a:rPr>
              <a:t>истифодаи</a:t>
            </a:r>
            <a:r>
              <a:rPr lang="ru-RU" dirty="0">
                <a:latin typeface="Candara" panose="020E0502030303020204" pitchFamily="34" charset="0"/>
              </a:rPr>
              <a:t> </a:t>
            </a:r>
            <a:r>
              <a:rPr lang="ru-RU" dirty="0" err="1">
                <a:latin typeface="Candara" panose="020E0502030303020204" pitchFamily="34" charset="0"/>
              </a:rPr>
              <a:t>оқилонаи</a:t>
            </a:r>
            <a:r>
              <a:rPr lang="ru-RU" dirty="0">
                <a:latin typeface="Candara" panose="020E0502030303020204" pitchFamily="34" charset="0"/>
              </a:rPr>
              <a:t> </a:t>
            </a:r>
            <a:r>
              <a:rPr lang="ru-RU" dirty="0" err="1">
                <a:latin typeface="Candara" panose="020E0502030303020204" pitchFamily="34" charset="0"/>
              </a:rPr>
              <a:t>онҳо</a:t>
            </a:r>
            <a:r>
              <a:rPr lang="ru-RU" dirty="0">
                <a:latin typeface="Candara" panose="020E0502030303020204" pitchFamily="34" charset="0"/>
              </a:rPr>
              <a:t>, </a:t>
            </a:r>
            <a:r>
              <a:rPr lang="ru-RU" dirty="0" err="1">
                <a:latin typeface="Candara" panose="020E0502030303020204" pitchFamily="34" charset="0"/>
              </a:rPr>
              <a:t>идоракунии</a:t>
            </a:r>
            <a:r>
              <a:rPr lang="ru-RU" dirty="0">
                <a:latin typeface="Candara" panose="020E0502030303020204" pitchFamily="34" charset="0"/>
              </a:rPr>
              <a:t> </a:t>
            </a:r>
            <a:r>
              <a:rPr lang="ru-RU" dirty="0" err="1">
                <a:latin typeface="Candara" panose="020E0502030303020204" pitchFamily="34" charset="0"/>
              </a:rPr>
              <a:t>оқилонаи</a:t>
            </a:r>
            <a:r>
              <a:rPr lang="ru-RU" dirty="0">
                <a:latin typeface="Candara" panose="020E0502030303020204" pitchFamily="34" charset="0"/>
              </a:rPr>
              <a:t> </a:t>
            </a:r>
            <a:r>
              <a:rPr lang="ru-RU" dirty="0" err="1">
                <a:latin typeface="Candara" panose="020E0502030303020204" pitchFamily="34" charset="0"/>
              </a:rPr>
              <a:t>ҷангалҳо</a:t>
            </a:r>
            <a:r>
              <a:rPr lang="ru-RU" dirty="0">
                <a:latin typeface="Candara" panose="020E0502030303020204" pitchFamily="34" charset="0"/>
              </a:rPr>
              <a:t>, </a:t>
            </a:r>
            <a:r>
              <a:rPr lang="ru-RU" dirty="0" err="1">
                <a:latin typeface="Candara" panose="020E0502030303020204" pitchFamily="34" charset="0"/>
              </a:rPr>
              <a:t>мубориза</a:t>
            </a:r>
            <a:r>
              <a:rPr lang="ru-RU" dirty="0">
                <a:latin typeface="Candara" panose="020E0502030303020204" pitchFamily="34" charset="0"/>
              </a:rPr>
              <a:t> </a:t>
            </a:r>
            <a:r>
              <a:rPr lang="ru-RU" dirty="0" err="1">
                <a:latin typeface="Candara" panose="020E0502030303020204" pitchFamily="34" charset="0"/>
              </a:rPr>
              <a:t>бо</a:t>
            </a:r>
            <a:r>
              <a:rPr lang="ru-RU" dirty="0">
                <a:latin typeface="Candara" panose="020E0502030303020204" pitchFamily="34" charset="0"/>
              </a:rPr>
              <a:t> би</a:t>
            </a:r>
            <a:r>
              <a:rPr lang="tg-Cyrl-TJ" dirty="0">
                <a:latin typeface="Candara" panose="020E0502030303020204" pitchFamily="34" charset="0"/>
              </a:rPr>
              <a:t>ё</a:t>
            </a:r>
            <a:r>
              <a:rPr lang="ru-RU" dirty="0" err="1">
                <a:latin typeface="Candara" panose="020E0502030303020204" pitchFamily="34" charset="0"/>
              </a:rPr>
              <a:t>боншавӣ</a:t>
            </a:r>
            <a:r>
              <a:rPr lang="ru-RU" dirty="0">
                <a:latin typeface="Candara" panose="020E0502030303020204" pitchFamily="34" charset="0"/>
              </a:rPr>
              <a:t>, </a:t>
            </a:r>
            <a:r>
              <a:rPr lang="ru-RU" dirty="0" err="1">
                <a:latin typeface="Candara" panose="020E0502030303020204" pitchFamily="34" charset="0"/>
              </a:rPr>
              <a:t>қатъ</a:t>
            </a:r>
            <a:r>
              <a:rPr lang="ru-RU" dirty="0">
                <a:latin typeface="Candara" panose="020E0502030303020204" pitchFamily="34" charset="0"/>
              </a:rPr>
              <a:t> </a:t>
            </a:r>
            <a:r>
              <a:rPr lang="ru-RU" dirty="0" err="1">
                <a:latin typeface="Candara" panose="020E0502030303020204" pitchFamily="34" charset="0"/>
              </a:rPr>
              <a:t>ва</a:t>
            </a:r>
            <a:r>
              <a:rPr lang="ru-RU" dirty="0">
                <a:latin typeface="Candara" panose="020E0502030303020204" pitchFamily="34" charset="0"/>
              </a:rPr>
              <a:t> </a:t>
            </a:r>
            <a:r>
              <a:rPr lang="ru-RU" dirty="0" err="1">
                <a:latin typeface="Candara" panose="020E0502030303020204" pitchFamily="34" charset="0"/>
              </a:rPr>
              <a:t>баргардонидани</a:t>
            </a:r>
            <a:r>
              <a:rPr lang="ru-RU" dirty="0">
                <a:latin typeface="Candara" panose="020E0502030303020204" pitchFamily="34" charset="0"/>
              </a:rPr>
              <a:t> </a:t>
            </a:r>
            <a:r>
              <a:rPr lang="ru-RU" dirty="0" err="1">
                <a:latin typeface="Candara" panose="020E0502030303020204" pitchFamily="34" charset="0"/>
              </a:rPr>
              <a:t>раванди</a:t>
            </a:r>
            <a:r>
              <a:rPr lang="ru-RU" dirty="0">
                <a:latin typeface="Candara" panose="020E0502030303020204" pitchFamily="34" charset="0"/>
              </a:rPr>
              <a:t> </a:t>
            </a:r>
            <a:r>
              <a:rPr lang="ru-RU" dirty="0" err="1">
                <a:latin typeface="Candara" panose="020E0502030303020204" pitchFamily="34" charset="0"/>
              </a:rPr>
              <a:t>таназзули</a:t>
            </a:r>
            <a:r>
              <a:rPr lang="ru-RU" dirty="0">
                <a:latin typeface="Candara" panose="020E0502030303020204" pitchFamily="34" charset="0"/>
              </a:rPr>
              <a:t> </a:t>
            </a:r>
            <a:r>
              <a:rPr lang="ru-RU" dirty="0" err="1">
                <a:latin typeface="Candara" panose="020E0502030303020204" pitchFamily="34" charset="0"/>
              </a:rPr>
              <a:t>замин</a:t>
            </a:r>
            <a:r>
              <a:rPr lang="ru-RU" dirty="0">
                <a:latin typeface="Candara" panose="020E0502030303020204" pitchFamily="34" charset="0"/>
              </a:rPr>
              <a:t> </a:t>
            </a:r>
            <a:r>
              <a:rPr lang="ru-RU" dirty="0" err="1">
                <a:latin typeface="Candara" panose="020E0502030303020204" pitchFamily="34" charset="0"/>
              </a:rPr>
              <a:t>ва</a:t>
            </a:r>
            <a:r>
              <a:rPr lang="ru-RU" dirty="0">
                <a:latin typeface="Candara" panose="020E0502030303020204" pitchFamily="34" charset="0"/>
              </a:rPr>
              <a:t> </a:t>
            </a:r>
            <a:r>
              <a:rPr lang="ru-RU" dirty="0" err="1">
                <a:latin typeface="Candara" panose="020E0502030303020204" pitchFamily="34" charset="0"/>
              </a:rPr>
              <a:t>қатъ</a:t>
            </a:r>
            <a:r>
              <a:rPr lang="ru-RU" dirty="0">
                <a:latin typeface="Candara" panose="020E0502030303020204" pitchFamily="34" charset="0"/>
              </a:rPr>
              <a:t> </a:t>
            </a:r>
            <a:r>
              <a:rPr lang="ru-RU" dirty="0" err="1">
                <a:latin typeface="Candara" panose="020E0502030303020204" pitchFamily="34" charset="0"/>
              </a:rPr>
              <a:t>кардани</a:t>
            </a:r>
            <a:r>
              <a:rPr lang="ru-RU" dirty="0">
                <a:latin typeface="Candara" panose="020E0502030303020204" pitchFamily="34" charset="0"/>
              </a:rPr>
              <a:t> </a:t>
            </a:r>
            <a:r>
              <a:rPr lang="ru-RU" dirty="0" err="1">
                <a:latin typeface="Candara" panose="020E0502030303020204" pitchFamily="34" charset="0"/>
              </a:rPr>
              <a:t>раванди</a:t>
            </a:r>
            <a:r>
              <a:rPr lang="ru-RU" dirty="0">
                <a:latin typeface="Candara" panose="020E0502030303020204" pitchFamily="34" charset="0"/>
              </a:rPr>
              <a:t> аз даст </a:t>
            </a:r>
            <a:r>
              <a:rPr lang="ru-RU" dirty="0" err="1">
                <a:latin typeface="Candara" panose="020E0502030303020204" pitchFamily="34" charset="0"/>
              </a:rPr>
              <a:t>додани</a:t>
            </a:r>
            <a:r>
              <a:rPr lang="ru-RU" dirty="0">
                <a:latin typeface="Candara" panose="020E0502030303020204" pitchFamily="34" charset="0"/>
              </a:rPr>
              <a:t> </a:t>
            </a:r>
            <a:r>
              <a:rPr lang="ru-RU" dirty="0" err="1">
                <a:latin typeface="Candara" panose="020E0502030303020204" pitchFamily="34" charset="0"/>
              </a:rPr>
              <a:t>гуногунии</a:t>
            </a:r>
            <a:r>
              <a:rPr lang="ru-RU" dirty="0">
                <a:latin typeface="Candara" panose="020E0502030303020204" pitchFamily="34" charset="0"/>
              </a:rPr>
              <a:t> </a:t>
            </a:r>
            <a:r>
              <a:rPr lang="ru-RU" dirty="0" err="1">
                <a:latin typeface="Candara" panose="020E0502030303020204" pitchFamily="34" charset="0"/>
              </a:rPr>
              <a:t>биологӣ</a:t>
            </a:r>
            <a:endParaRPr lang="ru-RU" dirty="0">
              <a:latin typeface="Candara" panose="020E0502030303020204" pitchFamily="34" charset="0"/>
            </a:endParaRPr>
          </a:p>
        </p:txBody>
      </p:sp>
      <p:cxnSp>
        <p:nvCxnSpPr>
          <p:cNvPr id="7" name="Прямая соединительная линия 6">
            <a:extLst>
              <a:ext uri="{FF2B5EF4-FFF2-40B4-BE49-F238E27FC236}">
                <a16:creationId xmlns:a16="http://schemas.microsoft.com/office/drawing/2014/main" id="{D57CAFD8-2E67-067D-E79B-2279B02C0E11}"/>
              </a:ext>
            </a:extLst>
          </p:cNvPr>
          <p:cNvCxnSpPr>
            <a:cxnSpLocks/>
          </p:cNvCxnSpPr>
          <p:nvPr/>
        </p:nvCxnSpPr>
        <p:spPr>
          <a:xfrm>
            <a:off x="6069489" y="2416935"/>
            <a:ext cx="0" cy="3600000"/>
          </a:xfrm>
          <a:prstGeom prst="line">
            <a:avLst/>
          </a:prstGeom>
          <a:ln w="38100">
            <a:solidFill>
              <a:srgbClr val="008000"/>
            </a:solidFill>
          </a:ln>
          <a:effectLst>
            <a:outerShdw blurRad="50800" dist="38100" algn="l"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grpSp>
        <p:nvGrpSpPr>
          <p:cNvPr id="2" name="Группа 1">
            <a:extLst>
              <a:ext uri="{FF2B5EF4-FFF2-40B4-BE49-F238E27FC236}">
                <a16:creationId xmlns:a16="http://schemas.microsoft.com/office/drawing/2014/main" id="{40F4F173-8DD6-E98C-6298-1ABC794CF3CD}"/>
              </a:ext>
            </a:extLst>
          </p:cNvPr>
          <p:cNvGrpSpPr/>
          <p:nvPr/>
        </p:nvGrpSpPr>
        <p:grpSpPr>
          <a:xfrm rot="16200000">
            <a:off x="-2782560" y="3043159"/>
            <a:ext cx="6480000" cy="144000"/>
            <a:chOff x="-4" y="1736086"/>
            <a:chExt cx="9144000" cy="144000"/>
          </a:xfrm>
        </p:grpSpPr>
        <p:sp>
          <p:nvSpPr>
            <p:cNvPr id="4" name="Параллелограмм 3">
              <a:extLst>
                <a:ext uri="{FF2B5EF4-FFF2-40B4-BE49-F238E27FC236}">
                  <a16:creationId xmlns:a16="http://schemas.microsoft.com/office/drawing/2014/main" id="{939D64D4-41C3-349A-6071-12ECA909C6F2}"/>
                </a:ext>
              </a:extLst>
            </p:cNvPr>
            <p:cNvSpPr/>
            <p:nvPr/>
          </p:nvSpPr>
          <p:spPr>
            <a:xfrm>
              <a:off x="-4" y="1772101"/>
              <a:ext cx="5400000" cy="72000"/>
            </a:xfrm>
            <a:prstGeom prst="parallelogram">
              <a:avLst>
                <a:gd name="adj" fmla="val 88962"/>
              </a:avLst>
            </a:prstGeom>
            <a:solidFill>
              <a:srgbClr val="008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араллелограмм 4">
              <a:extLst>
                <a:ext uri="{FF2B5EF4-FFF2-40B4-BE49-F238E27FC236}">
                  <a16:creationId xmlns:a16="http://schemas.microsoft.com/office/drawing/2014/main" id="{0CCAC0AD-8884-CFDE-D7C7-F07654C65CEE}"/>
                </a:ext>
              </a:extLst>
            </p:cNvPr>
            <p:cNvSpPr/>
            <p:nvPr/>
          </p:nvSpPr>
          <p:spPr>
            <a:xfrm>
              <a:off x="5543996" y="1736086"/>
              <a:ext cx="3600000" cy="144000"/>
            </a:xfrm>
            <a:prstGeom prst="parallelogram">
              <a:avLst>
                <a:gd name="adj" fmla="val 88962"/>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ru-RU"/>
            </a:p>
          </p:txBody>
        </p:sp>
      </p:grpSp>
      <p:pic>
        <p:nvPicPr>
          <p:cNvPr id="6" name="Рисунок 5">
            <a:extLst>
              <a:ext uri="{FF2B5EF4-FFF2-40B4-BE49-F238E27FC236}">
                <a16:creationId xmlns:a16="http://schemas.microsoft.com/office/drawing/2014/main" id="{15971E84-4A0F-3B79-E4EA-EE10378ABDCE}"/>
              </a:ext>
            </a:extLst>
          </p:cNvPr>
          <p:cNvPicPr>
            <a:picLocks noChangeAspect="1"/>
          </p:cNvPicPr>
          <p:nvPr/>
        </p:nvPicPr>
        <p:blipFill>
          <a:blip r:embed="rId3">
            <a:extLst>
              <a:ext uri="{28A0092B-C50C-407E-A947-70E740481C1C}">
                <a14:useLocalDpi xmlns:a14="http://schemas.microsoft.com/office/drawing/2010/main" val="0"/>
              </a:ext>
            </a:extLst>
          </a:blip>
          <a:srcRect l="2637" t="2914" r="2202" b="3623"/>
          <a:stretch>
            <a:fillRect/>
          </a:stretch>
        </p:blipFill>
        <p:spPr>
          <a:xfrm>
            <a:off x="6069489" y="151109"/>
            <a:ext cx="2566002" cy="199928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9112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0FDC2-5069-087E-9FAB-D990B46EB0B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22D533-F09B-05D1-15D8-B88BF199907B}"/>
              </a:ext>
            </a:extLst>
          </p:cNvPr>
          <p:cNvSpPr>
            <a:spLocks noGrp="1"/>
          </p:cNvSpPr>
          <p:nvPr>
            <p:ph type="title"/>
          </p:nvPr>
        </p:nvSpPr>
        <p:spPr>
          <a:xfrm>
            <a:off x="628650" y="233391"/>
            <a:ext cx="7412713" cy="1325563"/>
          </a:xfrm>
        </p:spPr>
        <p:txBody>
          <a:bodyPr>
            <a:noAutofit/>
          </a:bodyPr>
          <a:lstStyle/>
          <a:p>
            <a:r>
              <a:rPr lang="ru-RU" sz="2600" b="1" dirty="0" err="1">
                <a:solidFill>
                  <a:srgbClr val="008000"/>
                </a:solidFill>
                <a:effectLst>
                  <a:outerShdw blurRad="38100" dist="38100" dir="2700000" algn="tl">
                    <a:srgbClr val="000000">
                      <a:alpha val="43137"/>
                    </a:srgbClr>
                  </a:outerShdw>
                </a:effectLst>
              </a:rPr>
              <a:t>Барномаи</a:t>
            </a:r>
            <a:r>
              <a:rPr lang="ru-RU" sz="2600" b="1" dirty="0">
                <a:solidFill>
                  <a:srgbClr val="008000"/>
                </a:solidFill>
                <a:effectLst>
                  <a:outerShdw blurRad="38100" dist="38100" dir="2700000" algn="tl">
                    <a:srgbClr val="000000">
                      <a:alpha val="43137"/>
                    </a:srgbClr>
                  </a:outerShdw>
                </a:effectLst>
              </a:rPr>
              <a:t> </a:t>
            </a:r>
            <a:r>
              <a:rPr lang="ru-RU" sz="2600" b="1" dirty="0" err="1">
                <a:solidFill>
                  <a:srgbClr val="008000"/>
                </a:solidFill>
                <a:effectLst>
                  <a:outerShdw blurRad="38100" dist="38100" dir="2700000" algn="tl">
                    <a:srgbClr val="000000">
                      <a:alpha val="43137"/>
                    </a:srgbClr>
                  </a:outerShdw>
                </a:effectLst>
              </a:rPr>
              <a:t>миёнамӯҳлати</a:t>
            </a:r>
            <a:r>
              <a:rPr lang="ru-RU" sz="2600" b="1" dirty="0">
                <a:solidFill>
                  <a:srgbClr val="008000"/>
                </a:solidFill>
                <a:effectLst>
                  <a:outerShdw blurRad="38100" dist="38100" dir="2700000" algn="tl">
                    <a:srgbClr val="000000">
                      <a:alpha val="43137"/>
                    </a:srgbClr>
                  </a:outerShdw>
                </a:effectLst>
              </a:rPr>
              <a:t> </a:t>
            </a:r>
            <a:r>
              <a:rPr lang="ru-RU" sz="2600" b="1" dirty="0" err="1">
                <a:solidFill>
                  <a:srgbClr val="008000"/>
                </a:solidFill>
                <a:effectLst>
                  <a:outerShdw blurRad="38100" dist="38100" dir="2700000" algn="tl">
                    <a:srgbClr val="000000">
                      <a:alpha val="43137"/>
                    </a:srgbClr>
                  </a:outerShdw>
                </a:effectLst>
              </a:rPr>
              <a:t>рушди</a:t>
            </a:r>
            <a:r>
              <a:rPr lang="ru-RU" sz="2600" b="1" dirty="0">
                <a:solidFill>
                  <a:srgbClr val="008000"/>
                </a:solidFill>
                <a:effectLst>
                  <a:outerShdw blurRad="38100" dist="38100" dir="2700000" algn="tl">
                    <a:srgbClr val="000000">
                      <a:alpha val="43137"/>
                    </a:srgbClr>
                  </a:outerShdw>
                </a:effectLst>
              </a:rPr>
              <a:t> </a:t>
            </a:r>
            <a:br>
              <a:rPr lang="ru-RU" sz="2600" b="1" dirty="0">
                <a:solidFill>
                  <a:srgbClr val="008000"/>
                </a:solidFill>
                <a:effectLst>
                  <a:outerShdw blurRad="38100" dist="38100" dir="2700000" algn="tl">
                    <a:srgbClr val="000000">
                      <a:alpha val="43137"/>
                    </a:srgbClr>
                  </a:outerShdw>
                </a:effectLst>
              </a:rPr>
            </a:br>
            <a:r>
              <a:rPr lang="ru-RU" sz="2600" b="1" dirty="0" err="1">
                <a:solidFill>
                  <a:srgbClr val="008000"/>
                </a:solidFill>
                <a:effectLst>
                  <a:outerShdw blurRad="38100" dist="38100" dir="2700000" algn="tl">
                    <a:srgbClr val="000000">
                      <a:alpha val="43137"/>
                    </a:srgbClr>
                  </a:outerShdw>
                </a:effectLst>
              </a:rPr>
              <a:t>Ҷумҳурии</a:t>
            </a:r>
            <a:r>
              <a:rPr lang="ru-RU" sz="2600" b="1" dirty="0">
                <a:solidFill>
                  <a:srgbClr val="008000"/>
                </a:solidFill>
                <a:effectLst>
                  <a:outerShdw blurRad="38100" dist="38100" dir="2700000" algn="tl">
                    <a:srgbClr val="000000">
                      <a:alpha val="43137"/>
                    </a:srgbClr>
                  </a:outerShdw>
                </a:effectLst>
              </a:rPr>
              <a:t> </a:t>
            </a:r>
            <a:r>
              <a:rPr lang="ru-RU" sz="2600" b="1" dirty="0" err="1">
                <a:solidFill>
                  <a:srgbClr val="008000"/>
                </a:solidFill>
                <a:effectLst>
                  <a:outerShdw blurRad="38100" dist="38100" dir="2700000" algn="tl">
                    <a:srgbClr val="000000">
                      <a:alpha val="43137"/>
                    </a:srgbClr>
                  </a:outerShdw>
                </a:effectLst>
              </a:rPr>
              <a:t>Тоҷикистон</a:t>
            </a:r>
            <a:r>
              <a:rPr lang="ru-RU" sz="2600" b="1" dirty="0">
                <a:solidFill>
                  <a:srgbClr val="008000"/>
                </a:solidFill>
                <a:effectLst>
                  <a:outerShdw blurRad="38100" dist="38100" dir="2700000" algn="tl">
                    <a:srgbClr val="000000">
                      <a:alpha val="43137"/>
                    </a:srgbClr>
                  </a:outerShdw>
                </a:effectLst>
              </a:rPr>
              <a:t> </a:t>
            </a:r>
            <a:r>
              <a:rPr lang="ru-RU" sz="2600" b="1" dirty="0" err="1">
                <a:solidFill>
                  <a:srgbClr val="008000"/>
                </a:solidFill>
                <a:effectLst>
                  <a:outerShdw blurRad="38100" dist="38100" dir="2700000" algn="tl">
                    <a:srgbClr val="000000">
                      <a:alpha val="43137"/>
                    </a:srgbClr>
                  </a:outerShdw>
                </a:effectLst>
              </a:rPr>
              <a:t>барои</a:t>
            </a:r>
            <a:r>
              <a:rPr lang="ru-RU" sz="2600" b="1" dirty="0">
                <a:solidFill>
                  <a:srgbClr val="008000"/>
                </a:solidFill>
                <a:effectLst>
                  <a:outerShdw blurRad="38100" dist="38100" dir="2700000" algn="tl">
                    <a:srgbClr val="000000">
                      <a:alpha val="43137"/>
                    </a:srgbClr>
                  </a:outerShdw>
                </a:effectLst>
              </a:rPr>
              <a:t> </a:t>
            </a:r>
            <a:r>
              <a:rPr lang="ru-RU" sz="2600" b="1" dirty="0" err="1">
                <a:solidFill>
                  <a:srgbClr val="008000"/>
                </a:solidFill>
                <a:effectLst>
                  <a:outerShdw blurRad="38100" dist="38100" dir="2700000" algn="tl">
                    <a:srgbClr val="000000">
                      <a:alpha val="43137"/>
                    </a:srgbClr>
                  </a:outerShdw>
                </a:effectLst>
              </a:rPr>
              <a:t>солҳои</a:t>
            </a:r>
            <a:r>
              <a:rPr lang="ru-RU" sz="2600" b="1" dirty="0">
                <a:solidFill>
                  <a:srgbClr val="008000"/>
                </a:solidFill>
                <a:effectLst>
                  <a:outerShdw blurRad="38100" dist="38100" dir="2700000" algn="tl">
                    <a:srgbClr val="000000">
                      <a:alpha val="43137"/>
                    </a:srgbClr>
                  </a:outerShdw>
                </a:effectLst>
              </a:rPr>
              <a:t> 2021-2025, </a:t>
            </a:r>
            <a:r>
              <a:rPr lang="ru-RU" sz="2600" b="1" dirty="0" err="1">
                <a:solidFill>
                  <a:srgbClr val="008000"/>
                </a:solidFill>
                <a:effectLst>
                  <a:outerShdw blurRad="38100" dist="38100" dir="2700000" algn="tl">
                    <a:srgbClr val="000000">
                      <a:alpha val="43137"/>
                    </a:srgbClr>
                  </a:outerShdw>
                </a:effectLst>
              </a:rPr>
              <a:t>марҳилаи</a:t>
            </a:r>
            <a:r>
              <a:rPr lang="ru-RU" sz="2600" b="1" dirty="0">
                <a:solidFill>
                  <a:srgbClr val="008000"/>
                </a:solidFill>
                <a:effectLst>
                  <a:outerShdw blurRad="38100" dist="38100" dir="2700000" algn="tl">
                    <a:srgbClr val="000000">
                      <a:alpha val="43137"/>
                    </a:srgbClr>
                  </a:outerShdw>
                </a:effectLst>
              </a:rPr>
              <a:t> </a:t>
            </a:r>
            <a:r>
              <a:rPr lang="ru-RU" sz="2600" b="1" dirty="0" err="1">
                <a:solidFill>
                  <a:srgbClr val="008000"/>
                </a:solidFill>
                <a:effectLst>
                  <a:outerShdw blurRad="38100" dist="38100" dir="2700000" algn="tl">
                    <a:srgbClr val="000000">
                      <a:alpha val="43137"/>
                    </a:srgbClr>
                  </a:outerShdw>
                </a:effectLst>
              </a:rPr>
              <a:t>дуюми</a:t>
            </a:r>
            <a:r>
              <a:rPr lang="ru-RU" sz="2600" b="1" dirty="0">
                <a:solidFill>
                  <a:srgbClr val="008000"/>
                </a:solidFill>
                <a:effectLst>
                  <a:outerShdw blurRad="38100" dist="38100" dir="2700000" algn="tl">
                    <a:srgbClr val="000000">
                      <a:alpha val="43137"/>
                    </a:srgbClr>
                  </a:outerShdw>
                </a:effectLst>
              </a:rPr>
              <a:t> “</a:t>
            </a:r>
            <a:r>
              <a:rPr lang="ru-RU" sz="2600" b="1" dirty="0" err="1">
                <a:solidFill>
                  <a:srgbClr val="008000"/>
                </a:solidFill>
                <a:effectLst>
                  <a:outerShdw blurRad="38100" dist="38100" dir="2700000" algn="tl">
                    <a:srgbClr val="000000">
                      <a:alpha val="43137"/>
                    </a:srgbClr>
                  </a:outerShdw>
                </a:effectLst>
              </a:rPr>
              <a:t>Стратегияи</a:t>
            </a:r>
            <a:r>
              <a:rPr lang="ru-RU" sz="2600" b="1" dirty="0">
                <a:solidFill>
                  <a:srgbClr val="008000"/>
                </a:solidFill>
                <a:effectLst>
                  <a:outerShdw blurRad="38100" dist="38100" dir="2700000" algn="tl">
                    <a:srgbClr val="000000">
                      <a:alpha val="43137"/>
                    </a:srgbClr>
                  </a:outerShdw>
                </a:effectLst>
              </a:rPr>
              <a:t> </a:t>
            </a:r>
            <a:r>
              <a:rPr lang="ru-RU" sz="2600" b="1" dirty="0" err="1">
                <a:solidFill>
                  <a:srgbClr val="008000"/>
                </a:solidFill>
                <a:effectLst>
                  <a:outerShdw blurRad="38100" dist="38100" dir="2700000" algn="tl">
                    <a:srgbClr val="000000">
                      <a:alpha val="43137"/>
                    </a:srgbClr>
                  </a:outerShdw>
                </a:effectLst>
              </a:rPr>
              <a:t>миллии</a:t>
            </a:r>
            <a:r>
              <a:rPr lang="ru-RU" sz="2600" b="1" dirty="0">
                <a:solidFill>
                  <a:srgbClr val="008000"/>
                </a:solidFill>
                <a:effectLst>
                  <a:outerShdw blurRad="38100" dist="38100" dir="2700000" algn="tl">
                    <a:srgbClr val="000000">
                      <a:alpha val="43137"/>
                    </a:srgbClr>
                  </a:outerShdw>
                </a:effectLst>
              </a:rPr>
              <a:t> </a:t>
            </a:r>
            <a:r>
              <a:rPr lang="ru-RU" sz="2600" b="1" dirty="0" err="1">
                <a:solidFill>
                  <a:srgbClr val="008000"/>
                </a:solidFill>
                <a:effectLst>
                  <a:outerShdw blurRad="38100" dist="38100" dir="2700000" algn="tl">
                    <a:srgbClr val="000000">
                      <a:alpha val="43137"/>
                    </a:srgbClr>
                  </a:outerShdw>
                </a:effectLst>
              </a:rPr>
              <a:t>рушди</a:t>
            </a:r>
            <a:r>
              <a:rPr lang="ru-RU" sz="2600" b="1" dirty="0">
                <a:solidFill>
                  <a:srgbClr val="008000"/>
                </a:solidFill>
                <a:effectLst>
                  <a:outerShdw blurRad="38100" dist="38100" dir="2700000" algn="tl">
                    <a:srgbClr val="000000">
                      <a:alpha val="43137"/>
                    </a:srgbClr>
                  </a:outerShdw>
                </a:effectLst>
              </a:rPr>
              <a:t> </a:t>
            </a:r>
            <a:r>
              <a:rPr lang="ru-RU" sz="2600" b="1" dirty="0" err="1">
                <a:solidFill>
                  <a:srgbClr val="008000"/>
                </a:solidFill>
                <a:effectLst>
                  <a:outerShdw blurRad="38100" dist="38100" dir="2700000" algn="tl">
                    <a:srgbClr val="000000">
                      <a:alpha val="43137"/>
                    </a:srgbClr>
                  </a:outerShdw>
                </a:effectLst>
              </a:rPr>
              <a:t>Ҷумҳурии</a:t>
            </a:r>
            <a:r>
              <a:rPr lang="ru-RU" sz="2600" b="1" dirty="0">
                <a:solidFill>
                  <a:srgbClr val="008000"/>
                </a:solidFill>
                <a:effectLst>
                  <a:outerShdw blurRad="38100" dist="38100" dir="2700000" algn="tl">
                    <a:srgbClr val="000000">
                      <a:alpha val="43137"/>
                    </a:srgbClr>
                  </a:outerShdw>
                </a:effectLst>
              </a:rPr>
              <a:t> </a:t>
            </a:r>
            <a:r>
              <a:rPr lang="ru-RU" sz="2600" b="1" dirty="0" err="1">
                <a:solidFill>
                  <a:srgbClr val="008000"/>
                </a:solidFill>
                <a:effectLst>
                  <a:outerShdw blurRad="38100" dist="38100" dir="2700000" algn="tl">
                    <a:srgbClr val="000000">
                      <a:alpha val="43137"/>
                    </a:srgbClr>
                  </a:outerShdw>
                </a:effectLst>
              </a:rPr>
              <a:t>Тоҷикистон</a:t>
            </a:r>
            <a:r>
              <a:rPr lang="ru-RU" sz="2600" b="1" dirty="0">
                <a:solidFill>
                  <a:srgbClr val="008000"/>
                </a:solidFill>
                <a:effectLst>
                  <a:outerShdw blurRad="38100" dist="38100" dir="2700000" algn="tl">
                    <a:srgbClr val="000000">
                      <a:alpha val="43137"/>
                    </a:srgbClr>
                  </a:outerShdw>
                </a:effectLst>
              </a:rPr>
              <a:t> </a:t>
            </a:r>
            <a:r>
              <a:rPr lang="ru-RU" sz="2600" b="1" dirty="0" err="1">
                <a:solidFill>
                  <a:srgbClr val="008000"/>
                </a:solidFill>
                <a:effectLst>
                  <a:outerShdw blurRad="38100" dist="38100" dir="2700000" algn="tl">
                    <a:srgbClr val="000000">
                      <a:alpha val="43137"/>
                    </a:srgbClr>
                  </a:outerShdw>
                </a:effectLst>
              </a:rPr>
              <a:t>барои</a:t>
            </a:r>
            <a:r>
              <a:rPr lang="ru-RU" sz="2600" b="1" dirty="0">
                <a:solidFill>
                  <a:srgbClr val="008000"/>
                </a:solidFill>
                <a:effectLst>
                  <a:outerShdw blurRad="38100" dist="38100" dir="2700000" algn="tl">
                    <a:srgbClr val="000000">
                      <a:alpha val="43137"/>
                    </a:srgbClr>
                  </a:outerShdw>
                </a:effectLst>
              </a:rPr>
              <a:t> </a:t>
            </a:r>
            <a:r>
              <a:rPr lang="ru-RU" sz="2600" b="1" dirty="0" err="1">
                <a:solidFill>
                  <a:srgbClr val="008000"/>
                </a:solidFill>
                <a:effectLst>
                  <a:outerShdw blurRad="38100" dist="38100" dir="2700000" algn="tl">
                    <a:srgbClr val="000000">
                      <a:alpha val="43137"/>
                    </a:srgbClr>
                  </a:outerShdw>
                </a:effectLst>
              </a:rPr>
              <a:t>давраи</a:t>
            </a:r>
            <a:r>
              <a:rPr lang="ru-RU" sz="2600" b="1" dirty="0">
                <a:solidFill>
                  <a:srgbClr val="008000"/>
                </a:solidFill>
                <a:effectLst>
                  <a:outerShdw blurRad="38100" dist="38100" dir="2700000" algn="tl">
                    <a:srgbClr val="000000">
                      <a:alpha val="43137"/>
                    </a:srgbClr>
                  </a:outerShdw>
                </a:effectLst>
              </a:rPr>
              <a:t> то соли 2030”</a:t>
            </a:r>
          </a:p>
        </p:txBody>
      </p:sp>
      <p:graphicFrame>
        <p:nvGraphicFramePr>
          <p:cNvPr id="9" name="Объект 8">
            <a:extLst>
              <a:ext uri="{FF2B5EF4-FFF2-40B4-BE49-F238E27FC236}">
                <a16:creationId xmlns:a16="http://schemas.microsoft.com/office/drawing/2014/main" id="{E2975B2D-11B3-E3D9-91CB-5121F391D038}"/>
              </a:ext>
            </a:extLst>
          </p:cNvPr>
          <p:cNvGraphicFramePr>
            <a:graphicFrameLocks noGrp="1"/>
          </p:cNvGraphicFramePr>
          <p:nvPr>
            <p:ph idx="1"/>
            <p:extLst>
              <p:ext uri="{D42A27DB-BD31-4B8C-83A1-F6EECF244321}">
                <p14:modId xmlns:p14="http://schemas.microsoft.com/office/powerpoint/2010/main" val="3022502262"/>
              </p:ext>
            </p:extLst>
          </p:nvPr>
        </p:nvGraphicFramePr>
        <p:xfrm>
          <a:off x="672177" y="2050350"/>
          <a:ext cx="8093926" cy="2862613"/>
        </p:xfrm>
        <a:graphic>
          <a:graphicData uri="http://schemas.openxmlformats.org/drawingml/2006/table">
            <a:tbl>
              <a:tblPr firstRow="1" bandRow="1">
                <a:tableStyleId>{5940675A-B579-460E-94D1-54222C63F5DA}</a:tableStyleId>
              </a:tblPr>
              <a:tblGrid>
                <a:gridCol w="614300">
                  <a:extLst>
                    <a:ext uri="{9D8B030D-6E8A-4147-A177-3AD203B41FA5}">
                      <a16:colId xmlns:a16="http://schemas.microsoft.com/office/drawing/2014/main" val="2607448849"/>
                    </a:ext>
                  </a:extLst>
                </a:gridCol>
                <a:gridCol w="2588099">
                  <a:extLst>
                    <a:ext uri="{9D8B030D-6E8A-4147-A177-3AD203B41FA5}">
                      <a16:colId xmlns:a16="http://schemas.microsoft.com/office/drawing/2014/main" val="1398869127"/>
                    </a:ext>
                  </a:extLst>
                </a:gridCol>
                <a:gridCol w="3492895">
                  <a:extLst>
                    <a:ext uri="{9D8B030D-6E8A-4147-A177-3AD203B41FA5}">
                      <a16:colId xmlns:a16="http://schemas.microsoft.com/office/drawing/2014/main" val="1036537992"/>
                    </a:ext>
                  </a:extLst>
                </a:gridCol>
                <a:gridCol w="693917">
                  <a:extLst>
                    <a:ext uri="{9D8B030D-6E8A-4147-A177-3AD203B41FA5}">
                      <a16:colId xmlns:a16="http://schemas.microsoft.com/office/drawing/2014/main" val="2801324748"/>
                    </a:ext>
                  </a:extLst>
                </a:gridCol>
                <a:gridCol w="704715">
                  <a:extLst>
                    <a:ext uri="{9D8B030D-6E8A-4147-A177-3AD203B41FA5}">
                      <a16:colId xmlns:a16="http://schemas.microsoft.com/office/drawing/2014/main" val="70779374"/>
                    </a:ext>
                  </a:extLst>
                </a:gridCol>
              </a:tblGrid>
              <a:tr h="465374">
                <a:tc>
                  <a:txBody>
                    <a:bodyPr/>
                    <a:lstStyle/>
                    <a:p>
                      <a:pPr algn="ctr"/>
                      <a:r>
                        <a:rPr lang="tg-Cyrl-TJ" sz="1200" b="1" dirty="0">
                          <a:effectLst>
                            <a:outerShdw blurRad="38100" dist="38100" dir="2700000" algn="tl">
                              <a:srgbClr val="000000">
                                <a:alpha val="43137"/>
                              </a:srgbClr>
                            </a:outerShdw>
                          </a:effectLst>
                        </a:rPr>
                        <a:t>№</a:t>
                      </a:r>
                      <a:endParaRPr lang="ru-RU" sz="1200" b="1" dirty="0">
                        <a:effectLst>
                          <a:outerShdw blurRad="38100" dist="38100" dir="2700000" algn="tl">
                            <a:srgbClr val="000000">
                              <a:alpha val="43137"/>
                            </a:srgbClr>
                          </a:outerShdw>
                        </a:effectLst>
                      </a:endParaRPr>
                    </a:p>
                  </a:txBody>
                  <a:tcPr anchor="ctr">
                    <a:lnL w="28575" cap="flat" cmpd="sng" algn="ctr">
                      <a:noFill/>
                      <a:prstDash val="sysDot"/>
                      <a:round/>
                      <a:headEnd type="none" w="med" len="med"/>
                      <a:tailEnd type="none" w="med" len="med"/>
                    </a:lnL>
                    <a:lnR w="12700" cap="flat" cmpd="sng" algn="ctr">
                      <a:solidFill>
                        <a:srgbClr val="008000"/>
                      </a:solidFill>
                      <a:prstDash val="sysDot"/>
                      <a:round/>
                      <a:headEnd type="none" w="med" len="med"/>
                      <a:tailEnd type="none" w="med" len="med"/>
                    </a:lnR>
                    <a:lnT w="28575" cap="flat" cmpd="sng" algn="ctr">
                      <a:noFill/>
                      <a:prstDash val="sysDot"/>
                      <a:round/>
                      <a:headEnd type="none" w="med" len="med"/>
                      <a:tailEnd type="none" w="med" len="med"/>
                    </a:lnT>
                    <a:lnB w="12700" cap="flat" cmpd="sng" algn="ctr">
                      <a:solidFill>
                        <a:srgbClr val="008000"/>
                      </a:solidFill>
                      <a:prstDash val="sysDot"/>
                      <a:round/>
                      <a:headEnd type="none" w="med" len="med"/>
                      <a:tailEnd type="none" w="med" len="med"/>
                    </a:lnB>
                  </a:tcPr>
                </a:tc>
                <a:tc>
                  <a:txBody>
                    <a:bodyPr/>
                    <a:lstStyle/>
                    <a:p>
                      <a:pPr algn="ctr"/>
                      <a:r>
                        <a:rPr lang="ru-RU" sz="1200" b="1" i="0" u="none" strike="noStrike" kern="1200" baseline="0" dirty="0">
                          <a:solidFill>
                            <a:schemeClr val="tx1"/>
                          </a:solidFill>
                          <a:effectLst>
                            <a:outerShdw blurRad="38100" dist="38100" dir="2700000" algn="tl">
                              <a:srgbClr val="000000">
                                <a:alpha val="43137"/>
                              </a:srgbClr>
                            </a:outerShdw>
                          </a:effectLst>
                          <a:latin typeface="+mn-lt"/>
                          <a:ea typeface="+mn-ea"/>
                          <a:cs typeface="+mn-cs"/>
                        </a:rPr>
                        <a:t>Цели, задачи, мероприятия</a:t>
                      </a:r>
                    </a:p>
                    <a:p>
                      <a:pPr algn="ctr"/>
                      <a:r>
                        <a:rPr lang="tr-TR" sz="1200" b="1" i="0" u="none" strike="noStrike" kern="1200" baseline="0" dirty="0">
                          <a:solidFill>
                            <a:schemeClr val="tx1"/>
                          </a:solidFill>
                          <a:effectLst>
                            <a:outerShdw blurRad="38100" dist="38100" dir="2700000" algn="tl">
                              <a:srgbClr val="000000">
                                <a:alpha val="43137"/>
                              </a:srgbClr>
                            </a:outerShdw>
                          </a:effectLst>
                          <a:latin typeface="+mn-lt"/>
                          <a:ea typeface="+mn-ea"/>
                          <a:cs typeface="+mn-cs"/>
                        </a:rPr>
                        <a:t>(Activities)</a:t>
                      </a:r>
                      <a:endParaRPr lang="ru-RU" sz="1200" b="1" dirty="0">
                        <a:effectLst>
                          <a:outerShdw blurRad="38100" dist="38100" dir="2700000" algn="tl">
                            <a:srgbClr val="000000">
                              <a:alpha val="43137"/>
                            </a:srgbClr>
                          </a:outerShdw>
                        </a:effectLst>
                      </a:endParaRPr>
                    </a:p>
                  </a:txBody>
                  <a:tcPr anchor="ctr">
                    <a:lnL w="12700" cap="flat" cmpd="sng" algn="ctr">
                      <a:solidFill>
                        <a:srgbClr val="008000"/>
                      </a:solidFill>
                      <a:prstDash val="sysDot"/>
                      <a:round/>
                      <a:headEnd type="none" w="med" len="med"/>
                      <a:tailEnd type="none" w="med" len="med"/>
                    </a:lnL>
                    <a:lnR w="12700" cap="flat" cmpd="sng" algn="ctr">
                      <a:solidFill>
                        <a:srgbClr val="008000"/>
                      </a:solidFill>
                      <a:prstDash val="sysDot"/>
                      <a:round/>
                      <a:headEnd type="none" w="med" len="med"/>
                      <a:tailEnd type="none" w="med" len="med"/>
                    </a:lnR>
                    <a:lnT w="28575" cap="flat" cmpd="sng" algn="ctr">
                      <a:noFill/>
                      <a:prstDash val="sysDot"/>
                      <a:round/>
                      <a:headEnd type="none" w="med" len="med"/>
                      <a:tailEnd type="none" w="med" len="med"/>
                    </a:lnT>
                    <a:lnB w="12700" cap="flat" cmpd="sng" algn="ctr">
                      <a:solidFill>
                        <a:srgbClr val="008000"/>
                      </a:solidFill>
                      <a:prstDash val="sysDot"/>
                      <a:round/>
                      <a:headEnd type="none" w="med" len="med"/>
                      <a:tailEnd type="none" w="med" len="med"/>
                    </a:lnB>
                  </a:tcPr>
                </a:tc>
                <a:tc>
                  <a:txBody>
                    <a:bodyPr/>
                    <a:lstStyle/>
                    <a:p>
                      <a:pPr algn="ctr"/>
                      <a:r>
                        <a:rPr lang="ru-RU" sz="1200" b="1" i="0" u="none" strike="noStrike" kern="1200" baseline="0" dirty="0">
                          <a:solidFill>
                            <a:schemeClr val="tx1"/>
                          </a:solidFill>
                          <a:effectLst>
                            <a:outerShdw blurRad="38100" dist="38100" dir="2700000" algn="tl">
                              <a:srgbClr val="000000">
                                <a:alpha val="43137"/>
                              </a:srgbClr>
                            </a:outerShdw>
                          </a:effectLst>
                          <a:latin typeface="+mn-lt"/>
                          <a:ea typeface="+mn-ea"/>
                          <a:cs typeface="+mn-cs"/>
                        </a:rPr>
                        <a:t>Индикаторы воздействия,</a:t>
                      </a:r>
                    </a:p>
                    <a:p>
                      <a:pPr algn="ctr"/>
                      <a:r>
                        <a:rPr lang="ru-RU" sz="1200" b="1" i="0" u="none" strike="noStrike" kern="1200" baseline="0" dirty="0">
                          <a:solidFill>
                            <a:schemeClr val="tx1"/>
                          </a:solidFill>
                          <a:effectLst>
                            <a:outerShdw blurRad="38100" dist="38100" dir="2700000" algn="tl">
                              <a:srgbClr val="000000">
                                <a:alpha val="43137"/>
                              </a:srgbClr>
                            </a:outerShdw>
                          </a:effectLst>
                          <a:latin typeface="+mn-lt"/>
                          <a:ea typeface="+mn-ea"/>
                          <a:cs typeface="+mn-cs"/>
                        </a:rPr>
                        <a:t>целей и задач (</a:t>
                      </a:r>
                      <a:r>
                        <a:rPr lang="tr-TR" sz="1200" b="1" i="0" u="none" strike="noStrike" kern="1200" baseline="0" dirty="0">
                          <a:solidFill>
                            <a:schemeClr val="tx1"/>
                          </a:solidFill>
                          <a:effectLst>
                            <a:outerShdw blurRad="38100" dist="38100" dir="2700000" algn="tl">
                              <a:srgbClr val="000000">
                                <a:alpha val="43137"/>
                              </a:srgbClr>
                            </a:outerShdw>
                          </a:effectLst>
                          <a:latin typeface="+mn-lt"/>
                          <a:ea typeface="+mn-ea"/>
                          <a:cs typeface="+mn-cs"/>
                        </a:rPr>
                        <a:t>Indicators)</a:t>
                      </a:r>
                      <a:endParaRPr lang="ru-RU" sz="1200" b="1" dirty="0">
                        <a:effectLst>
                          <a:outerShdw blurRad="38100" dist="38100" dir="2700000" algn="tl">
                            <a:srgbClr val="000000">
                              <a:alpha val="43137"/>
                            </a:srgbClr>
                          </a:outerShdw>
                        </a:effectLst>
                      </a:endParaRPr>
                    </a:p>
                  </a:txBody>
                  <a:tcPr anchor="ctr">
                    <a:lnL w="12700" cap="flat" cmpd="sng" algn="ctr">
                      <a:solidFill>
                        <a:srgbClr val="008000"/>
                      </a:solidFill>
                      <a:prstDash val="sysDot"/>
                      <a:round/>
                      <a:headEnd type="none" w="med" len="med"/>
                      <a:tailEnd type="none" w="med" len="med"/>
                    </a:lnL>
                    <a:lnR w="12700" cap="flat" cmpd="sng" algn="ctr">
                      <a:solidFill>
                        <a:srgbClr val="008000"/>
                      </a:solidFill>
                      <a:prstDash val="sysDot"/>
                      <a:round/>
                      <a:headEnd type="none" w="med" len="med"/>
                      <a:tailEnd type="none" w="med" len="med"/>
                    </a:lnR>
                    <a:lnT w="28575" cap="flat" cmpd="sng" algn="ctr">
                      <a:noFill/>
                      <a:prstDash val="sysDot"/>
                      <a:round/>
                      <a:headEnd type="none" w="med" len="med"/>
                      <a:tailEnd type="none" w="med" len="med"/>
                    </a:lnT>
                    <a:lnB w="12700" cap="flat" cmpd="sng" algn="ctr">
                      <a:solidFill>
                        <a:srgbClr val="008000"/>
                      </a:solidFill>
                      <a:prstDash val="sysDot"/>
                      <a:round/>
                      <a:headEnd type="none" w="med" len="med"/>
                      <a:tailEnd type="none" w="med" len="med"/>
                    </a:lnB>
                  </a:tcPr>
                </a:tc>
                <a:tc>
                  <a:txBody>
                    <a:bodyPr/>
                    <a:lstStyle/>
                    <a:p>
                      <a:pPr algn="ctr"/>
                      <a:r>
                        <a:rPr lang="tg-Cyrl-TJ" sz="1200" b="1" dirty="0">
                          <a:effectLst>
                            <a:outerShdw blurRad="38100" dist="38100" dir="2700000" algn="tl">
                              <a:srgbClr val="000000">
                                <a:alpha val="43137"/>
                              </a:srgbClr>
                            </a:outerShdw>
                          </a:effectLst>
                        </a:rPr>
                        <a:t>2019</a:t>
                      </a:r>
                      <a:endParaRPr lang="ru-RU" sz="1200" b="1" dirty="0">
                        <a:effectLst>
                          <a:outerShdw blurRad="38100" dist="38100" dir="2700000" algn="tl">
                            <a:srgbClr val="000000">
                              <a:alpha val="43137"/>
                            </a:srgbClr>
                          </a:outerShdw>
                        </a:effectLst>
                      </a:endParaRPr>
                    </a:p>
                  </a:txBody>
                  <a:tcPr anchor="ctr">
                    <a:lnL w="12700" cap="flat" cmpd="sng" algn="ctr">
                      <a:solidFill>
                        <a:srgbClr val="008000"/>
                      </a:solidFill>
                      <a:prstDash val="sysDot"/>
                      <a:round/>
                      <a:headEnd type="none" w="med" len="med"/>
                      <a:tailEnd type="none" w="med" len="med"/>
                    </a:lnL>
                    <a:lnR w="12700" cap="flat" cmpd="sng" algn="ctr">
                      <a:solidFill>
                        <a:srgbClr val="008000"/>
                      </a:solidFill>
                      <a:prstDash val="sysDot"/>
                      <a:round/>
                      <a:headEnd type="none" w="med" len="med"/>
                      <a:tailEnd type="none" w="med" len="med"/>
                    </a:lnR>
                    <a:lnT w="28575" cap="flat" cmpd="sng" algn="ctr">
                      <a:noFill/>
                      <a:prstDash val="sysDot"/>
                      <a:round/>
                      <a:headEnd type="none" w="med" len="med"/>
                      <a:tailEnd type="none" w="med" len="med"/>
                    </a:lnT>
                    <a:lnB w="12700" cap="flat" cmpd="sng" algn="ctr">
                      <a:solidFill>
                        <a:srgbClr val="008000"/>
                      </a:solidFill>
                      <a:prstDash val="sysDot"/>
                      <a:round/>
                      <a:headEnd type="none" w="med" len="med"/>
                      <a:tailEnd type="none" w="med" len="med"/>
                    </a:lnB>
                  </a:tcPr>
                </a:tc>
                <a:tc>
                  <a:txBody>
                    <a:bodyPr/>
                    <a:lstStyle/>
                    <a:p>
                      <a:pPr algn="ctr"/>
                      <a:r>
                        <a:rPr lang="tg-Cyrl-TJ" sz="1200" b="1" dirty="0">
                          <a:effectLst>
                            <a:outerShdw blurRad="38100" dist="38100" dir="2700000" algn="tl">
                              <a:srgbClr val="000000">
                                <a:alpha val="43137"/>
                              </a:srgbClr>
                            </a:outerShdw>
                          </a:effectLst>
                        </a:rPr>
                        <a:t>2025</a:t>
                      </a:r>
                      <a:endParaRPr lang="ru-RU" sz="1200" b="1" dirty="0">
                        <a:effectLst>
                          <a:outerShdw blurRad="38100" dist="38100" dir="2700000" algn="tl">
                            <a:srgbClr val="000000">
                              <a:alpha val="43137"/>
                            </a:srgbClr>
                          </a:outerShdw>
                        </a:effectLst>
                      </a:endParaRPr>
                    </a:p>
                  </a:txBody>
                  <a:tcPr anchor="ctr">
                    <a:lnL w="12700" cap="flat" cmpd="sng" algn="ctr">
                      <a:solidFill>
                        <a:srgbClr val="008000"/>
                      </a:solidFill>
                      <a:prstDash val="sysDot"/>
                      <a:round/>
                      <a:headEnd type="none" w="med" len="med"/>
                      <a:tailEnd type="none" w="med" len="med"/>
                    </a:lnL>
                    <a:lnR w="28575" cap="flat" cmpd="sng" algn="ctr">
                      <a:noFill/>
                      <a:prstDash val="sysDot"/>
                      <a:round/>
                      <a:headEnd type="none" w="med" len="med"/>
                      <a:tailEnd type="none" w="med" len="med"/>
                    </a:lnR>
                    <a:lnT w="28575" cap="flat" cmpd="sng" algn="ctr">
                      <a:noFill/>
                      <a:prstDash val="sysDot"/>
                      <a:round/>
                      <a:headEnd type="none" w="med" len="med"/>
                      <a:tailEnd type="none" w="med" len="med"/>
                    </a:lnT>
                    <a:lnB w="12700" cap="flat" cmpd="sng" algn="ctr">
                      <a:solidFill>
                        <a:srgbClr val="008000"/>
                      </a:solidFill>
                      <a:prstDash val="sysDot"/>
                      <a:round/>
                      <a:headEnd type="none" w="med" len="med"/>
                      <a:tailEnd type="none" w="med" len="med"/>
                    </a:lnB>
                  </a:tcPr>
                </a:tc>
                <a:extLst>
                  <a:ext uri="{0D108BD9-81ED-4DB2-BD59-A6C34878D82A}">
                    <a16:rowId xmlns:a16="http://schemas.microsoft.com/office/drawing/2014/main" val="827609891"/>
                  </a:ext>
                </a:extLst>
              </a:tr>
              <a:tr h="651524">
                <a:tc rowSpan="3">
                  <a:txBody>
                    <a:bodyPr/>
                    <a:lstStyle/>
                    <a:p>
                      <a:pPr algn="ctr"/>
                      <a:r>
                        <a:rPr lang="tg-Cyrl-TJ" sz="1400" b="1" dirty="0"/>
                        <a:t>213</a:t>
                      </a:r>
                      <a:endParaRPr lang="ru-RU" sz="1400" b="1" dirty="0"/>
                    </a:p>
                  </a:txBody>
                  <a:tcPr anchor="ctr">
                    <a:lnL w="28575" cap="flat" cmpd="sng" algn="ctr">
                      <a:noFill/>
                      <a:prstDash val="sysDot"/>
                      <a:round/>
                      <a:headEnd type="none" w="med" len="med"/>
                      <a:tailEnd type="none" w="med" len="med"/>
                    </a:lnL>
                    <a:lnR w="12700" cap="flat" cmpd="sng" algn="ctr">
                      <a:solidFill>
                        <a:srgbClr val="008000"/>
                      </a:solidFill>
                      <a:prstDash val="sysDot"/>
                      <a:round/>
                      <a:headEnd type="none" w="med" len="med"/>
                      <a:tailEnd type="none" w="med" len="med"/>
                    </a:lnR>
                    <a:lnT w="12700" cap="flat" cmpd="sng" algn="ctr">
                      <a:solidFill>
                        <a:srgbClr val="008000"/>
                      </a:solidFill>
                      <a:prstDash val="sysDot"/>
                      <a:round/>
                      <a:headEnd type="none" w="med" len="med"/>
                      <a:tailEnd type="none" w="med" len="med"/>
                    </a:lnT>
                    <a:lnB w="28575" cap="flat" cmpd="sng" algn="ctr">
                      <a:noFill/>
                      <a:prstDash val="sysDot"/>
                      <a:round/>
                      <a:headEnd type="none" w="med" len="med"/>
                      <a:tailEnd type="none" w="med" len="med"/>
                    </a:lnB>
                  </a:tcPr>
                </a:tc>
                <a:tc rowSpan="3">
                  <a:txBody>
                    <a:bodyPr/>
                    <a:lstStyle/>
                    <a:p>
                      <a:r>
                        <a:rPr lang="tg-Cyrl-TJ" sz="1400" b="1" dirty="0"/>
                        <a:t>Ҳадафи таъмини муттаҳидсозии амалҳо оид ба барқарор кардани низомҳои экологии вайроншудаи табиӣ ва нигоҳ доштани гуногунии биологӣ</a:t>
                      </a:r>
                      <a:endParaRPr lang="ru-RU" sz="1400" b="1" dirty="0"/>
                    </a:p>
                  </a:txBody>
                  <a:tcPr anchor="ctr">
                    <a:lnL w="12700" cap="flat" cmpd="sng" algn="ctr">
                      <a:solidFill>
                        <a:srgbClr val="008000"/>
                      </a:solidFill>
                      <a:prstDash val="sysDot"/>
                      <a:round/>
                      <a:headEnd type="none" w="med" len="med"/>
                      <a:tailEnd type="none" w="med" len="med"/>
                    </a:lnL>
                    <a:lnR w="12700" cap="flat" cmpd="sng" algn="ctr">
                      <a:solidFill>
                        <a:srgbClr val="008000"/>
                      </a:solidFill>
                      <a:prstDash val="sysDot"/>
                      <a:round/>
                      <a:headEnd type="none" w="med" len="med"/>
                      <a:tailEnd type="none" w="med" len="med"/>
                    </a:lnR>
                    <a:lnT w="12700" cap="flat" cmpd="sng" algn="ctr">
                      <a:solidFill>
                        <a:srgbClr val="008000"/>
                      </a:solidFill>
                      <a:prstDash val="sysDot"/>
                      <a:round/>
                      <a:headEnd type="none" w="med" len="med"/>
                      <a:tailEnd type="none" w="med" len="med"/>
                    </a:lnT>
                    <a:lnB w="28575" cap="flat" cmpd="sng" algn="ctr">
                      <a:noFill/>
                      <a:prstDash val="sysDot"/>
                      <a:round/>
                      <a:headEnd type="none" w="med" len="med"/>
                      <a:tailEnd type="none" w="med" len="med"/>
                    </a:lnB>
                  </a:tcPr>
                </a:tc>
                <a:tc>
                  <a:txBody>
                    <a:bodyPr/>
                    <a:lstStyle/>
                    <a:p>
                      <a:r>
                        <a:rPr lang="ru-RU" sz="1200" dirty="0" err="1">
                          <a:effectLst/>
                        </a:rPr>
                        <a:t>Ҷангалҳои</a:t>
                      </a:r>
                      <a:r>
                        <a:rPr lang="ru-RU" sz="1200" dirty="0">
                          <a:effectLst/>
                        </a:rPr>
                        <a:t> </a:t>
                      </a:r>
                      <a:r>
                        <a:rPr lang="ru-RU" sz="1200" dirty="0" err="1">
                          <a:effectLst/>
                        </a:rPr>
                        <a:t>муҳофизатӣ</a:t>
                      </a:r>
                      <a:r>
                        <a:rPr lang="ru-RU" sz="1200" dirty="0">
                          <a:effectLst/>
                        </a:rPr>
                        <a:t> </a:t>
                      </a:r>
                      <a:r>
                        <a:rPr lang="ru-RU" sz="1200" dirty="0" err="1">
                          <a:effectLst/>
                        </a:rPr>
                        <a:t>ва</a:t>
                      </a:r>
                      <a:r>
                        <a:rPr lang="ru-RU" sz="1200" dirty="0">
                          <a:effectLst/>
                        </a:rPr>
                        <a:t> </a:t>
                      </a:r>
                      <a:r>
                        <a:rPr lang="ru-RU" sz="1200" dirty="0" err="1">
                          <a:effectLst/>
                        </a:rPr>
                        <a:t>дигар</a:t>
                      </a:r>
                      <a:r>
                        <a:rPr lang="ru-RU" sz="1200" dirty="0">
                          <a:effectLst/>
                        </a:rPr>
                        <a:t> </a:t>
                      </a:r>
                      <a:r>
                        <a:rPr lang="ru-RU" sz="1200" dirty="0" err="1">
                          <a:effectLst/>
                        </a:rPr>
                        <a:t>минтақаҳои</a:t>
                      </a:r>
                      <a:r>
                        <a:rPr lang="ru-RU" sz="1200" dirty="0">
                          <a:effectLst/>
                        </a:rPr>
                        <a:t> </a:t>
                      </a:r>
                      <a:r>
                        <a:rPr lang="ru-RU" sz="1200" dirty="0" err="1">
                          <a:effectLst/>
                        </a:rPr>
                        <a:t>ҷангалзор</a:t>
                      </a:r>
                      <a:r>
                        <a:rPr lang="ru-RU" sz="1200" dirty="0">
                          <a:effectLst/>
                        </a:rPr>
                        <a:t>, </a:t>
                      </a:r>
                      <a:r>
                        <a:rPr lang="ru-RU" sz="1200" dirty="0" err="1">
                          <a:effectLst/>
                        </a:rPr>
                        <a:t>ҳазор</a:t>
                      </a:r>
                      <a:r>
                        <a:rPr lang="ru-RU" sz="1200" dirty="0">
                          <a:effectLst/>
                        </a:rPr>
                        <a:t> гектар дар як </a:t>
                      </a:r>
                      <a:r>
                        <a:rPr lang="ru-RU" sz="1200" dirty="0" err="1">
                          <a:effectLst/>
                        </a:rPr>
                        <a:t>сол</a:t>
                      </a:r>
                      <a:endParaRPr lang="ru-RU" sz="1200" dirty="0"/>
                    </a:p>
                  </a:txBody>
                  <a:tcPr anchor="ctr">
                    <a:lnL w="12700" cap="flat" cmpd="sng" algn="ctr">
                      <a:solidFill>
                        <a:srgbClr val="008000"/>
                      </a:solidFill>
                      <a:prstDash val="sysDot"/>
                      <a:round/>
                      <a:headEnd type="none" w="med" len="med"/>
                      <a:tailEnd type="none" w="med" len="med"/>
                    </a:lnL>
                    <a:lnR w="12700" cap="flat" cmpd="sng" algn="ctr">
                      <a:solidFill>
                        <a:srgbClr val="008000"/>
                      </a:solidFill>
                      <a:prstDash val="sysDot"/>
                      <a:round/>
                      <a:headEnd type="none" w="med" len="med"/>
                      <a:tailEnd type="none" w="med" len="med"/>
                    </a:lnR>
                    <a:lnT w="12700" cap="flat" cmpd="sng" algn="ctr">
                      <a:solidFill>
                        <a:srgbClr val="008000"/>
                      </a:solidFill>
                      <a:prstDash val="sysDot"/>
                      <a:round/>
                      <a:headEnd type="none" w="med" len="med"/>
                      <a:tailEnd type="none" w="med" len="med"/>
                    </a:lnT>
                    <a:lnB w="12700" cap="flat" cmpd="sng" algn="ctr">
                      <a:solidFill>
                        <a:srgbClr val="008000"/>
                      </a:solidFill>
                      <a:prstDash val="sysDot"/>
                      <a:round/>
                      <a:headEnd type="none" w="med" len="med"/>
                      <a:tailEnd type="none" w="med" len="med"/>
                    </a:lnB>
                  </a:tcPr>
                </a:tc>
                <a:tc>
                  <a:txBody>
                    <a:bodyPr/>
                    <a:lstStyle/>
                    <a:p>
                      <a:pPr algn="ctr"/>
                      <a:endParaRPr lang="ru-RU" sz="1400" dirty="0"/>
                    </a:p>
                  </a:txBody>
                  <a:tcPr anchor="ctr">
                    <a:lnL w="12700" cap="flat" cmpd="sng" algn="ctr">
                      <a:solidFill>
                        <a:srgbClr val="008000"/>
                      </a:solidFill>
                      <a:prstDash val="sysDot"/>
                      <a:round/>
                      <a:headEnd type="none" w="med" len="med"/>
                      <a:tailEnd type="none" w="med" len="med"/>
                    </a:lnL>
                    <a:lnR w="12700" cap="flat" cmpd="sng" algn="ctr">
                      <a:solidFill>
                        <a:srgbClr val="008000"/>
                      </a:solidFill>
                      <a:prstDash val="sysDot"/>
                      <a:round/>
                      <a:headEnd type="none" w="med" len="med"/>
                      <a:tailEnd type="none" w="med" len="med"/>
                    </a:lnR>
                    <a:lnT w="12700" cap="flat" cmpd="sng" algn="ctr">
                      <a:solidFill>
                        <a:srgbClr val="008000"/>
                      </a:solidFill>
                      <a:prstDash val="sysDot"/>
                      <a:round/>
                      <a:headEnd type="none" w="med" len="med"/>
                      <a:tailEnd type="none" w="med" len="med"/>
                    </a:lnT>
                    <a:lnB w="12700" cap="flat" cmpd="sng" algn="ctr">
                      <a:solidFill>
                        <a:srgbClr val="008000"/>
                      </a:solidFill>
                      <a:prstDash val="sysDot"/>
                      <a:round/>
                      <a:headEnd type="none" w="med" len="med"/>
                      <a:tailEnd type="none" w="med" len="med"/>
                    </a:lnB>
                  </a:tcPr>
                </a:tc>
                <a:tc>
                  <a:txBody>
                    <a:bodyPr/>
                    <a:lstStyle/>
                    <a:p>
                      <a:pPr algn="ctr"/>
                      <a:endParaRPr lang="ru-RU" sz="1400"/>
                    </a:p>
                  </a:txBody>
                  <a:tcPr anchor="ctr">
                    <a:lnL w="12700" cap="flat" cmpd="sng" algn="ctr">
                      <a:solidFill>
                        <a:srgbClr val="008000"/>
                      </a:solidFill>
                      <a:prstDash val="sysDot"/>
                      <a:round/>
                      <a:headEnd type="none" w="med" len="med"/>
                      <a:tailEnd type="none" w="med" len="med"/>
                    </a:lnL>
                    <a:lnR w="28575" cap="flat" cmpd="sng" algn="ctr">
                      <a:noFill/>
                      <a:prstDash val="sysDot"/>
                      <a:round/>
                      <a:headEnd type="none" w="med" len="med"/>
                      <a:tailEnd type="none" w="med" len="med"/>
                    </a:lnR>
                    <a:lnT w="12700" cap="flat" cmpd="sng" algn="ctr">
                      <a:solidFill>
                        <a:srgbClr val="008000"/>
                      </a:solidFill>
                      <a:prstDash val="sysDot"/>
                      <a:round/>
                      <a:headEnd type="none" w="med" len="med"/>
                      <a:tailEnd type="none" w="med" len="med"/>
                    </a:lnT>
                    <a:lnB w="12700" cap="flat" cmpd="sng" algn="ctr">
                      <a:solidFill>
                        <a:srgbClr val="008000"/>
                      </a:solidFill>
                      <a:prstDash val="sysDot"/>
                      <a:round/>
                      <a:headEnd type="none" w="med" len="med"/>
                      <a:tailEnd type="none" w="med" len="med"/>
                    </a:lnB>
                  </a:tcPr>
                </a:tc>
                <a:extLst>
                  <a:ext uri="{0D108BD9-81ED-4DB2-BD59-A6C34878D82A}">
                    <a16:rowId xmlns:a16="http://schemas.microsoft.com/office/drawing/2014/main" val="516873159"/>
                  </a:ext>
                </a:extLst>
              </a:tr>
              <a:tr h="978549">
                <a:tc vMerge="1">
                  <a:txBody>
                    <a:bodyPr/>
                    <a:lstStyle/>
                    <a:p>
                      <a:endParaRPr lang="ru-RU" dirty="0"/>
                    </a:p>
                  </a:txBody>
                  <a:tcPr/>
                </a:tc>
                <a:tc vMerge="1">
                  <a:txBody>
                    <a:bodyPr/>
                    <a:lstStyle/>
                    <a:p>
                      <a:endParaRPr lang="ru-RU" dirty="0"/>
                    </a:p>
                  </a:txBody>
                  <a:tcPr/>
                </a:tc>
                <a:tc>
                  <a:txBody>
                    <a:bodyPr/>
                    <a:lstStyle/>
                    <a:p>
                      <a:r>
                        <a:rPr lang="tg-Cyrl-TJ" sz="1400" dirty="0"/>
                        <a:t>ҲРУ 15: Кам кардани талафоти гуногунии биологӣ; </a:t>
                      </a:r>
                    </a:p>
                    <a:p>
                      <a:pPr marL="0" indent="0">
                        <a:buNone/>
                      </a:pPr>
                      <a:r>
                        <a:rPr lang="tg-Cyrl-TJ" sz="1400" dirty="0"/>
                        <a:t>Нигоҳ доштани гуногунии генетикӣ - ҳадди аққал 60% аз эҳтиёҷоти соли 2019;</a:t>
                      </a:r>
                      <a:endParaRPr lang="ru-RU" sz="1400" dirty="0"/>
                    </a:p>
                  </a:txBody>
                  <a:tcPr>
                    <a:lnL w="12700" cap="flat" cmpd="sng" algn="ctr">
                      <a:solidFill>
                        <a:srgbClr val="008000"/>
                      </a:solidFill>
                      <a:prstDash val="sysDot"/>
                      <a:round/>
                      <a:headEnd type="none" w="med" len="med"/>
                      <a:tailEnd type="none" w="med" len="med"/>
                    </a:lnL>
                    <a:lnR w="12700" cap="flat" cmpd="sng" algn="ctr">
                      <a:solidFill>
                        <a:srgbClr val="008000"/>
                      </a:solidFill>
                      <a:prstDash val="sysDot"/>
                      <a:round/>
                      <a:headEnd type="none" w="med" len="med"/>
                      <a:tailEnd type="none" w="med" len="med"/>
                    </a:lnR>
                    <a:lnT w="12700" cap="flat" cmpd="sng" algn="ctr">
                      <a:solidFill>
                        <a:srgbClr val="008000"/>
                      </a:solidFill>
                      <a:prstDash val="sysDot"/>
                      <a:round/>
                      <a:headEnd type="none" w="med" len="med"/>
                      <a:tailEnd type="none" w="med" len="med"/>
                    </a:lnT>
                    <a:lnB w="12700" cap="flat" cmpd="sng" algn="ctr">
                      <a:solidFill>
                        <a:srgbClr val="008000"/>
                      </a:solidFill>
                      <a:prstDash val="sysDot"/>
                      <a:round/>
                      <a:headEnd type="none" w="med" len="med"/>
                      <a:tailEnd type="none" w="med" len="med"/>
                    </a:lnB>
                  </a:tcPr>
                </a:tc>
                <a:tc>
                  <a:txBody>
                    <a:bodyPr/>
                    <a:lstStyle/>
                    <a:p>
                      <a:pPr algn="ctr"/>
                      <a:r>
                        <a:rPr lang="tg-Cyrl-TJ" sz="1400" dirty="0"/>
                        <a:t>60%</a:t>
                      </a:r>
                      <a:endParaRPr lang="ru-RU" sz="1400" dirty="0"/>
                    </a:p>
                  </a:txBody>
                  <a:tcPr anchor="ctr">
                    <a:lnL w="12700" cap="flat" cmpd="sng" algn="ctr">
                      <a:solidFill>
                        <a:srgbClr val="008000"/>
                      </a:solidFill>
                      <a:prstDash val="sysDot"/>
                      <a:round/>
                      <a:headEnd type="none" w="med" len="med"/>
                      <a:tailEnd type="none" w="med" len="med"/>
                    </a:lnL>
                    <a:lnR w="12700" cap="flat" cmpd="sng" algn="ctr">
                      <a:solidFill>
                        <a:srgbClr val="008000"/>
                      </a:solidFill>
                      <a:prstDash val="sysDot"/>
                      <a:round/>
                      <a:headEnd type="none" w="med" len="med"/>
                      <a:tailEnd type="none" w="med" len="med"/>
                    </a:lnR>
                    <a:lnT w="12700" cap="flat" cmpd="sng" algn="ctr">
                      <a:solidFill>
                        <a:srgbClr val="008000"/>
                      </a:solidFill>
                      <a:prstDash val="sysDot"/>
                      <a:round/>
                      <a:headEnd type="none" w="med" len="med"/>
                      <a:tailEnd type="none" w="med" len="med"/>
                    </a:lnT>
                    <a:lnB w="12700" cap="flat" cmpd="sng" algn="ctr">
                      <a:solidFill>
                        <a:srgbClr val="008000"/>
                      </a:solidFill>
                      <a:prstDash val="sysDot"/>
                      <a:round/>
                      <a:headEnd type="none" w="med" len="med"/>
                      <a:tailEnd type="none" w="med" len="med"/>
                    </a:lnB>
                    <a:gradFill flip="none" rotWithShape="1">
                      <a:gsLst>
                        <a:gs pos="0">
                          <a:schemeClr val="accent6">
                            <a:lumMod val="60000"/>
                            <a:lumOff val="40000"/>
                          </a:schemeClr>
                        </a:gs>
                        <a:gs pos="87000">
                          <a:schemeClr val="bg1"/>
                        </a:gs>
                      </a:gsLst>
                      <a:lin ang="10800000" scaled="1"/>
                      <a:tileRect/>
                    </a:gradFill>
                  </a:tcPr>
                </a:tc>
                <a:tc>
                  <a:txBody>
                    <a:bodyPr/>
                    <a:lstStyle/>
                    <a:p>
                      <a:pPr algn="ctr"/>
                      <a:r>
                        <a:rPr lang="tg-Cyrl-TJ" sz="1400" dirty="0"/>
                        <a:t>75%</a:t>
                      </a:r>
                      <a:endParaRPr lang="ru-RU" sz="1400" dirty="0"/>
                    </a:p>
                  </a:txBody>
                  <a:tcPr anchor="ctr">
                    <a:lnL w="12700" cap="flat" cmpd="sng" algn="ctr">
                      <a:solidFill>
                        <a:srgbClr val="008000"/>
                      </a:solidFill>
                      <a:prstDash val="sysDot"/>
                      <a:round/>
                      <a:headEnd type="none" w="med" len="med"/>
                      <a:tailEnd type="none" w="med" len="med"/>
                    </a:lnL>
                    <a:lnR w="28575" cap="flat" cmpd="sng" algn="ctr">
                      <a:noFill/>
                      <a:prstDash val="sysDot"/>
                      <a:round/>
                      <a:headEnd type="none" w="med" len="med"/>
                      <a:tailEnd type="none" w="med" len="med"/>
                    </a:lnR>
                    <a:lnT w="12700" cap="flat" cmpd="sng" algn="ctr">
                      <a:solidFill>
                        <a:srgbClr val="008000"/>
                      </a:solidFill>
                      <a:prstDash val="sysDot"/>
                      <a:round/>
                      <a:headEnd type="none" w="med" len="med"/>
                      <a:tailEnd type="none" w="med" len="med"/>
                    </a:lnT>
                    <a:lnB w="12700" cap="flat" cmpd="sng" algn="ctr">
                      <a:solidFill>
                        <a:srgbClr val="008000"/>
                      </a:solidFill>
                      <a:prstDash val="sysDot"/>
                      <a:round/>
                      <a:headEnd type="none" w="med" len="med"/>
                      <a:tailEnd type="none" w="med" len="med"/>
                    </a:lnB>
                    <a:gradFill flip="none" rotWithShape="1">
                      <a:gsLst>
                        <a:gs pos="0">
                          <a:schemeClr val="accent6">
                            <a:lumMod val="60000"/>
                            <a:lumOff val="40000"/>
                          </a:schemeClr>
                        </a:gs>
                        <a:gs pos="87000">
                          <a:schemeClr val="bg1"/>
                        </a:gs>
                      </a:gsLst>
                      <a:lin ang="10800000" scaled="1"/>
                      <a:tileRect/>
                    </a:gradFill>
                  </a:tcPr>
                </a:tc>
                <a:extLst>
                  <a:ext uri="{0D108BD9-81ED-4DB2-BD59-A6C34878D82A}">
                    <a16:rowId xmlns:a16="http://schemas.microsoft.com/office/drawing/2014/main" val="2931153641"/>
                  </a:ext>
                </a:extLst>
              </a:tr>
              <a:tr h="767166">
                <a:tc vMerge="1">
                  <a:txBody>
                    <a:bodyPr/>
                    <a:lstStyle/>
                    <a:p>
                      <a:endParaRPr lang="ru-RU" dirty="0"/>
                    </a:p>
                  </a:txBody>
                  <a:tcPr/>
                </a:tc>
                <a:tc vMerge="1">
                  <a:txBody>
                    <a:bodyPr/>
                    <a:lstStyle/>
                    <a:p>
                      <a:endParaRPr lang="ru-RU" dirty="0"/>
                    </a:p>
                  </a:txBody>
                  <a:tcPr/>
                </a:tc>
                <a:tc>
                  <a:txBody>
                    <a:bodyPr/>
                    <a:lstStyle/>
                    <a:p>
                      <a:r>
                        <a:rPr lang="tg-Cyrl-TJ" sz="1400" dirty="0"/>
                        <a:t>ҲРУ 15: Ҳифз ва барқарорсозии эконизомҳои марбут ба об - ҳадди аққал 55% аз нишондиҳандаҳои соли 2019</a:t>
                      </a:r>
                      <a:endParaRPr lang="ru-RU" sz="1400" dirty="0"/>
                    </a:p>
                  </a:txBody>
                  <a:tcPr>
                    <a:lnL w="12700" cap="flat" cmpd="sng" algn="ctr">
                      <a:solidFill>
                        <a:srgbClr val="008000"/>
                      </a:solidFill>
                      <a:prstDash val="sysDot"/>
                      <a:round/>
                      <a:headEnd type="none" w="med" len="med"/>
                      <a:tailEnd type="none" w="med" len="med"/>
                    </a:lnL>
                    <a:lnR w="12700" cap="flat" cmpd="sng" algn="ctr">
                      <a:solidFill>
                        <a:srgbClr val="008000"/>
                      </a:solidFill>
                      <a:prstDash val="sysDot"/>
                      <a:round/>
                      <a:headEnd type="none" w="med" len="med"/>
                      <a:tailEnd type="none" w="med" len="med"/>
                    </a:lnR>
                    <a:lnT w="12700" cap="flat" cmpd="sng" algn="ctr">
                      <a:solidFill>
                        <a:srgbClr val="008000"/>
                      </a:solidFill>
                      <a:prstDash val="sysDot"/>
                      <a:round/>
                      <a:headEnd type="none" w="med" len="med"/>
                      <a:tailEnd type="none" w="med" len="med"/>
                    </a:lnT>
                    <a:lnB w="28575" cap="flat" cmpd="sng" algn="ctr">
                      <a:noFill/>
                      <a:prstDash val="sysDot"/>
                      <a:round/>
                      <a:headEnd type="none" w="med" len="med"/>
                      <a:tailEnd type="none" w="med" len="med"/>
                    </a:lnB>
                  </a:tcPr>
                </a:tc>
                <a:tc>
                  <a:txBody>
                    <a:bodyPr/>
                    <a:lstStyle/>
                    <a:p>
                      <a:pPr marL="0" algn="ctr" defTabSz="914400" rtl="0" eaLnBrk="1" latinLnBrk="0" hangingPunct="1"/>
                      <a:r>
                        <a:rPr lang="tg-Cyrl-TJ" sz="1400" kern="1200" dirty="0">
                          <a:solidFill>
                            <a:schemeClr val="tx1"/>
                          </a:solidFill>
                          <a:latin typeface="+mn-lt"/>
                          <a:ea typeface="+mn-ea"/>
                          <a:cs typeface="+mn-cs"/>
                        </a:rPr>
                        <a:t>55%</a:t>
                      </a:r>
                      <a:endParaRPr lang="ru-RU" sz="1400" kern="1200" dirty="0">
                        <a:solidFill>
                          <a:schemeClr val="tx1"/>
                        </a:solidFill>
                        <a:latin typeface="+mn-lt"/>
                        <a:ea typeface="+mn-ea"/>
                        <a:cs typeface="+mn-cs"/>
                      </a:endParaRPr>
                    </a:p>
                  </a:txBody>
                  <a:tcPr anchor="ctr">
                    <a:lnL w="12700" cap="flat" cmpd="sng" algn="ctr">
                      <a:solidFill>
                        <a:srgbClr val="008000"/>
                      </a:solidFill>
                      <a:prstDash val="sysDot"/>
                      <a:round/>
                      <a:headEnd type="none" w="med" len="med"/>
                      <a:tailEnd type="none" w="med" len="med"/>
                    </a:lnL>
                    <a:lnR w="12700" cap="flat" cmpd="sng" algn="ctr">
                      <a:solidFill>
                        <a:srgbClr val="008000"/>
                      </a:solidFill>
                      <a:prstDash val="sysDot"/>
                      <a:round/>
                      <a:headEnd type="none" w="med" len="med"/>
                      <a:tailEnd type="none" w="med" len="med"/>
                    </a:lnR>
                    <a:lnT w="12700" cap="flat" cmpd="sng" algn="ctr">
                      <a:solidFill>
                        <a:srgbClr val="008000"/>
                      </a:solidFill>
                      <a:prstDash val="sysDot"/>
                      <a:round/>
                      <a:headEnd type="none" w="med" len="med"/>
                      <a:tailEnd type="none" w="med" len="med"/>
                    </a:lnT>
                    <a:lnB w="28575" cap="flat" cmpd="sng" algn="ctr">
                      <a:noFill/>
                      <a:prstDash val="sysDot"/>
                      <a:round/>
                      <a:headEnd type="none" w="med" len="med"/>
                      <a:tailEnd type="none" w="med" len="med"/>
                    </a:lnB>
                    <a:gradFill flip="none" rotWithShape="1">
                      <a:gsLst>
                        <a:gs pos="0">
                          <a:schemeClr val="accent2">
                            <a:lumMod val="60000"/>
                            <a:lumOff val="40000"/>
                          </a:schemeClr>
                        </a:gs>
                        <a:gs pos="87000">
                          <a:schemeClr val="bg1"/>
                        </a:gs>
                      </a:gsLst>
                      <a:lin ang="10800000" scaled="1"/>
                      <a:tileRect/>
                    </a:gradFill>
                  </a:tcPr>
                </a:tc>
                <a:tc>
                  <a:txBody>
                    <a:bodyPr/>
                    <a:lstStyle/>
                    <a:p>
                      <a:pPr marL="0" algn="ctr" defTabSz="914400" rtl="0" eaLnBrk="1" latinLnBrk="0" hangingPunct="1"/>
                      <a:r>
                        <a:rPr lang="tg-Cyrl-TJ" sz="1400" kern="1200" dirty="0">
                          <a:solidFill>
                            <a:schemeClr val="tx1"/>
                          </a:solidFill>
                          <a:latin typeface="+mn-lt"/>
                          <a:ea typeface="+mn-ea"/>
                          <a:cs typeface="+mn-cs"/>
                        </a:rPr>
                        <a:t>72%</a:t>
                      </a:r>
                      <a:endParaRPr lang="ru-RU" sz="1400" kern="1200" dirty="0">
                        <a:solidFill>
                          <a:schemeClr val="tx1"/>
                        </a:solidFill>
                        <a:latin typeface="+mn-lt"/>
                        <a:ea typeface="+mn-ea"/>
                        <a:cs typeface="+mn-cs"/>
                      </a:endParaRPr>
                    </a:p>
                  </a:txBody>
                  <a:tcPr anchor="ctr">
                    <a:lnL w="12700" cap="flat" cmpd="sng" algn="ctr">
                      <a:solidFill>
                        <a:srgbClr val="008000"/>
                      </a:solidFill>
                      <a:prstDash val="sysDot"/>
                      <a:round/>
                      <a:headEnd type="none" w="med" len="med"/>
                      <a:tailEnd type="none" w="med" len="med"/>
                    </a:lnL>
                    <a:lnR w="28575" cap="flat" cmpd="sng" algn="ctr">
                      <a:noFill/>
                      <a:prstDash val="sysDot"/>
                      <a:round/>
                      <a:headEnd type="none" w="med" len="med"/>
                      <a:tailEnd type="none" w="med" len="med"/>
                    </a:lnR>
                    <a:lnT w="12700" cap="flat" cmpd="sng" algn="ctr">
                      <a:solidFill>
                        <a:srgbClr val="008000"/>
                      </a:solidFill>
                      <a:prstDash val="sysDot"/>
                      <a:round/>
                      <a:headEnd type="none" w="med" len="med"/>
                      <a:tailEnd type="none" w="med" len="med"/>
                    </a:lnT>
                    <a:lnB w="28575" cap="flat" cmpd="sng" algn="ctr">
                      <a:noFill/>
                      <a:prstDash val="sysDot"/>
                      <a:round/>
                      <a:headEnd type="none" w="med" len="med"/>
                      <a:tailEnd type="none" w="med" len="med"/>
                    </a:lnB>
                    <a:gradFill flip="none" rotWithShape="1">
                      <a:gsLst>
                        <a:gs pos="0">
                          <a:schemeClr val="accent2">
                            <a:lumMod val="60000"/>
                            <a:lumOff val="40000"/>
                          </a:schemeClr>
                        </a:gs>
                        <a:gs pos="87000">
                          <a:schemeClr val="bg1"/>
                        </a:gs>
                      </a:gsLst>
                      <a:lin ang="10800000" scaled="1"/>
                      <a:tileRect/>
                    </a:gradFill>
                  </a:tcPr>
                </a:tc>
                <a:extLst>
                  <a:ext uri="{0D108BD9-81ED-4DB2-BD59-A6C34878D82A}">
                    <a16:rowId xmlns:a16="http://schemas.microsoft.com/office/drawing/2014/main" val="130048970"/>
                  </a:ext>
                </a:extLst>
              </a:tr>
            </a:tbl>
          </a:graphicData>
        </a:graphic>
      </p:graphicFrame>
      <p:sp>
        <p:nvSpPr>
          <p:cNvPr id="11" name="Параллелограмм 10">
            <a:extLst>
              <a:ext uri="{FF2B5EF4-FFF2-40B4-BE49-F238E27FC236}">
                <a16:creationId xmlns:a16="http://schemas.microsoft.com/office/drawing/2014/main" id="{FFC6006A-B6EE-E045-9C48-814F7857DFF4}"/>
              </a:ext>
            </a:extLst>
          </p:cNvPr>
          <p:cNvSpPr/>
          <p:nvPr/>
        </p:nvSpPr>
        <p:spPr>
          <a:xfrm>
            <a:off x="7865391" y="0"/>
            <a:ext cx="1278610" cy="1558954"/>
          </a:xfrm>
          <a:prstGeom prst="parallelogram">
            <a:avLst>
              <a:gd name="adj" fmla="val 19546"/>
            </a:avLst>
          </a:prstGeom>
          <a:ln>
            <a:noFill/>
          </a:ln>
          <a:effectLst>
            <a:outerShdw blurRad="50800" dist="38100" dir="2700000" algn="tl"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ru-RU"/>
          </a:p>
        </p:txBody>
      </p:sp>
      <p:pic>
        <p:nvPicPr>
          <p:cNvPr id="10" name="Рисунок 9">
            <a:extLst>
              <a:ext uri="{FF2B5EF4-FFF2-40B4-BE49-F238E27FC236}">
                <a16:creationId xmlns:a16="http://schemas.microsoft.com/office/drawing/2014/main" id="{5577E14E-D0EB-3BC2-D3DE-FB1AAE173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1363" y="250959"/>
            <a:ext cx="947973" cy="947972"/>
          </a:xfrm>
          <a:prstGeom prst="rect">
            <a:avLst/>
          </a:prstGeom>
        </p:spPr>
      </p:pic>
      <p:sp>
        <p:nvSpPr>
          <p:cNvPr id="17" name="TextBox 16">
            <a:extLst>
              <a:ext uri="{FF2B5EF4-FFF2-40B4-BE49-F238E27FC236}">
                <a16:creationId xmlns:a16="http://schemas.microsoft.com/office/drawing/2014/main" id="{92C18D90-3853-3D9F-8213-412C554AAD39}"/>
              </a:ext>
            </a:extLst>
          </p:cNvPr>
          <p:cNvSpPr txBox="1"/>
          <p:nvPr/>
        </p:nvSpPr>
        <p:spPr>
          <a:xfrm>
            <a:off x="4920712" y="5408909"/>
            <a:ext cx="3120651" cy="461665"/>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r"/>
            <a:r>
              <a:rPr lang="tg-Cyrl-TJ" sz="2400" dirty="0">
                <a:ln w="0"/>
                <a:solidFill>
                  <a:schemeClr val="tx1"/>
                </a:solidFill>
                <a:effectLst>
                  <a:outerShdw blurRad="38100" dist="19050" dir="2700000" algn="tl" rotWithShape="0">
                    <a:schemeClr val="dk1">
                      <a:alpha val="40000"/>
                    </a:schemeClr>
                  </a:outerShdw>
                </a:effectLst>
              </a:rPr>
              <a:t>беҳтар карда шуд - </a:t>
            </a:r>
            <a:r>
              <a:rPr lang="tg-Cyrl-TJ" sz="2400" dirty="0">
                <a:ln w="0"/>
                <a:solidFill>
                  <a:schemeClr val="tx1"/>
                </a:solidFill>
                <a:effectLst>
                  <a:outerShdw blurRad="38100" dist="19050" dir="2700000" algn="tl" rotWithShape="0">
                    <a:schemeClr val="dk1">
                      <a:alpha val="40000"/>
                    </a:schemeClr>
                  </a:outerShdw>
                </a:effectLst>
                <a:latin typeface="Candara" panose="020E0502030303020204" pitchFamily="34" charset="0"/>
              </a:rPr>
              <a:t>15%</a:t>
            </a:r>
            <a:endParaRPr lang="ru-RU" sz="2400" dirty="0">
              <a:ln w="0"/>
              <a:solidFill>
                <a:schemeClr val="tx1"/>
              </a:solidFill>
              <a:effectLst>
                <a:outerShdw blurRad="38100" dist="19050" dir="2700000" algn="tl" rotWithShape="0">
                  <a:schemeClr val="dk1">
                    <a:alpha val="40000"/>
                  </a:schemeClr>
                </a:outerShdw>
              </a:effectLst>
              <a:latin typeface="Candara" panose="020E0502030303020204" pitchFamily="34" charset="0"/>
            </a:endParaRPr>
          </a:p>
        </p:txBody>
      </p:sp>
      <p:sp>
        <p:nvSpPr>
          <p:cNvPr id="20" name="TextBox 19">
            <a:extLst>
              <a:ext uri="{FF2B5EF4-FFF2-40B4-BE49-F238E27FC236}">
                <a16:creationId xmlns:a16="http://schemas.microsoft.com/office/drawing/2014/main" id="{12EB9229-2FB4-5E0F-ED69-0A1EE8B3AF75}"/>
              </a:ext>
            </a:extLst>
          </p:cNvPr>
          <p:cNvSpPr txBox="1"/>
          <p:nvPr/>
        </p:nvSpPr>
        <p:spPr>
          <a:xfrm>
            <a:off x="4486759" y="6145376"/>
            <a:ext cx="3120651" cy="461665"/>
          </a:xfrm>
          <a:prstGeom prst="rect">
            <a:avLst/>
          </a:prstGeom>
          <a:gradFill flip="none" rotWithShape="1">
            <a:gsLst>
              <a:gs pos="0">
                <a:schemeClr val="accent2">
                  <a:lumMod val="60000"/>
                  <a:lumOff val="40000"/>
                </a:schemeClr>
              </a:gs>
              <a:gs pos="50000">
                <a:schemeClr val="accent2">
                  <a:lumMod val="20000"/>
                  <a:lumOff val="80000"/>
                </a:schemeClr>
              </a:gs>
              <a:gs pos="100000">
                <a:schemeClr val="bg1"/>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r"/>
            <a:r>
              <a:rPr lang="tg-Cyrl-TJ" sz="2400" dirty="0">
                <a:ln w="0"/>
                <a:solidFill>
                  <a:schemeClr val="tx1"/>
                </a:solidFill>
                <a:effectLst>
                  <a:outerShdw blurRad="38100" dist="19050" dir="2700000" algn="tl" rotWithShape="0">
                    <a:schemeClr val="dk1">
                      <a:alpha val="40000"/>
                    </a:schemeClr>
                  </a:outerShdw>
                </a:effectLst>
              </a:rPr>
              <a:t>беҳтар карда шуд - </a:t>
            </a:r>
            <a:r>
              <a:rPr lang="tg-Cyrl-TJ" sz="2400" dirty="0">
                <a:ln w="0"/>
                <a:solidFill>
                  <a:schemeClr val="tx1"/>
                </a:solidFill>
                <a:effectLst>
                  <a:outerShdw blurRad="38100" dist="19050" dir="2700000" algn="tl" rotWithShape="0">
                    <a:schemeClr val="dk1">
                      <a:alpha val="40000"/>
                    </a:schemeClr>
                  </a:outerShdw>
                </a:effectLst>
                <a:latin typeface="Candara" panose="020E0502030303020204" pitchFamily="34" charset="0"/>
              </a:rPr>
              <a:t>17%</a:t>
            </a:r>
            <a:endParaRPr lang="ru-RU" sz="2400" dirty="0">
              <a:ln w="0"/>
              <a:solidFill>
                <a:schemeClr val="tx1"/>
              </a:solidFill>
              <a:effectLst>
                <a:outerShdw blurRad="38100" dist="19050" dir="2700000" algn="tl" rotWithShape="0">
                  <a:schemeClr val="dk1">
                    <a:alpha val="40000"/>
                  </a:schemeClr>
                </a:outerShdw>
              </a:effectLst>
              <a:latin typeface="Candara" panose="020E0502030303020204" pitchFamily="34" charset="0"/>
            </a:endParaRPr>
          </a:p>
        </p:txBody>
      </p:sp>
      <p:cxnSp>
        <p:nvCxnSpPr>
          <p:cNvPr id="22" name="Соединитель: уступ 21">
            <a:extLst>
              <a:ext uri="{FF2B5EF4-FFF2-40B4-BE49-F238E27FC236}">
                <a16:creationId xmlns:a16="http://schemas.microsoft.com/office/drawing/2014/main" id="{554C4C6E-0C71-60F1-2C55-B3585169CCDA}"/>
              </a:ext>
            </a:extLst>
          </p:cNvPr>
          <p:cNvCxnSpPr>
            <a:stCxn id="17" idx="3"/>
            <a:endCxn id="9" idx="3"/>
          </p:cNvCxnSpPr>
          <p:nvPr/>
        </p:nvCxnSpPr>
        <p:spPr>
          <a:xfrm flipV="1">
            <a:off x="8041363" y="3481656"/>
            <a:ext cx="724740" cy="2158086"/>
          </a:xfrm>
          <a:prstGeom prst="bentConnector3">
            <a:avLst>
              <a:gd name="adj1" fmla="val 131542"/>
            </a:avLst>
          </a:prstGeom>
          <a:ln>
            <a:solidFill>
              <a:schemeClr val="accent6"/>
            </a:solidFill>
            <a:prstDash val="sysDot"/>
            <a:headEnd type="oval" w="med" len="med"/>
            <a:tailEnd type="oval" w="med" len="med"/>
          </a:ln>
        </p:spPr>
        <p:style>
          <a:lnRef idx="3">
            <a:schemeClr val="accent6"/>
          </a:lnRef>
          <a:fillRef idx="0">
            <a:schemeClr val="accent6"/>
          </a:fillRef>
          <a:effectRef idx="2">
            <a:schemeClr val="accent6"/>
          </a:effectRef>
          <a:fontRef idx="minor">
            <a:schemeClr val="tx1"/>
          </a:fontRef>
        </p:style>
      </p:cxnSp>
      <p:cxnSp>
        <p:nvCxnSpPr>
          <p:cNvPr id="28" name="Соединитель: уступ 27">
            <a:extLst>
              <a:ext uri="{FF2B5EF4-FFF2-40B4-BE49-F238E27FC236}">
                <a16:creationId xmlns:a16="http://schemas.microsoft.com/office/drawing/2014/main" id="{4E4182FD-6223-D016-CCDE-ADA12A66EDE5}"/>
              </a:ext>
            </a:extLst>
          </p:cNvPr>
          <p:cNvCxnSpPr>
            <a:cxnSpLocks/>
            <a:stCxn id="20" idx="3"/>
          </p:cNvCxnSpPr>
          <p:nvPr/>
        </p:nvCxnSpPr>
        <p:spPr>
          <a:xfrm flipV="1">
            <a:off x="7607410" y="4912963"/>
            <a:ext cx="800421" cy="1463246"/>
          </a:xfrm>
          <a:prstGeom prst="bentConnector2">
            <a:avLst/>
          </a:prstGeom>
          <a:ln>
            <a:solidFill>
              <a:schemeClr val="accent2"/>
            </a:solidFill>
            <a:prstDash val="sysDot"/>
            <a:headEnd type="oval" w="med" len="med"/>
            <a:tailEnd type="oval" w="med" len="med"/>
          </a:ln>
        </p:spPr>
        <p:style>
          <a:lnRef idx="3">
            <a:schemeClr val="accent6"/>
          </a:lnRef>
          <a:fillRef idx="0">
            <a:schemeClr val="accent6"/>
          </a:fillRef>
          <a:effectRef idx="2">
            <a:schemeClr val="accent6"/>
          </a:effectRef>
          <a:fontRef idx="minor">
            <a:schemeClr val="tx1"/>
          </a:fontRef>
        </p:style>
      </p:cxnSp>
      <p:grpSp>
        <p:nvGrpSpPr>
          <p:cNvPr id="3" name="Группа 2">
            <a:extLst>
              <a:ext uri="{FF2B5EF4-FFF2-40B4-BE49-F238E27FC236}">
                <a16:creationId xmlns:a16="http://schemas.microsoft.com/office/drawing/2014/main" id="{E3FB7946-638F-1228-E0EE-A99AF3751C13}"/>
              </a:ext>
            </a:extLst>
          </p:cNvPr>
          <p:cNvGrpSpPr/>
          <p:nvPr/>
        </p:nvGrpSpPr>
        <p:grpSpPr>
          <a:xfrm rot="16200000">
            <a:off x="-2782560" y="3043159"/>
            <a:ext cx="6480000" cy="144000"/>
            <a:chOff x="-4" y="1736086"/>
            <a:chExt cx="9144000" cy="144000"/>
          </a:xfrm>
        </p:grpSpPr>
        <p:sp>
          <p:nvSpPr>
            <p:cNvPr id="7" name="Параллелограмм 6">
              <a:extLst>
                <a:ext uri="{FF2B5EF4-FFF2-40B4-BE49-F238E27FC236}">
                  <a16:creationId xmlns:a16="http://schemas.microsoft.com/office/drawing/2014/main" id="{789186C0-8B5D-F6B8-44CA-8250814A17D2}"/>
                </a:ext>
              </a:extLst>
            </p:cNvPr>
            <p:cNvSpPr/>
            <p:nvPr/>
          </p:nvSpPr>
          <p:spPr>
            <a:xfrm>
              <a:off x="-4" y="1772101"/>
              <a:ext cx="5400000" cy="72000"/>
            </a:xfrm>
            <a:prstGeom prst="parallelogram">
              <a:avLst>
                <a:gd name="adj" fmla="val 88962"/>
              </a:avLst>
            </a:prstGeom>
            <a:solidFill>
              <a:srgbClr val="008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араллелограмм 7">
              <a:extLst>
                <a:ext uri="{FF2B5EF4-FFF2-40B4-BE49-F238E27FC236}">
                  <a16:creationId xmlns:a16="http://schemas.microsoft.com/office/drawing/2014/main" id="{3FCA1EED-AD6B-CB4E-9932-E5D55C1DCDAF}"/>
                </a:ext>
              </a:extLst>
            </p:cNvPr>
            <p:cNvSpPr/>
            <p:nvPr/>
          </p:nvSpPr>
          <p:spPr>
            <a:xfrm>
              <a:off x="5543996" y="1736086"/>
              <a:ext cx="3600000" cy="144000"/>
            </a:xfrm>
            <a:prstGeom prst="parallelogram">
              <a:avLst>
                <a:gd name="adj" fmla="val 88962"/>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576134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B815B-2C8A-D5F8-702D-DBEE2DADC622}"/>
            </a:ext>
          </a:extLst>
        </p:cNvPr>
        <p:cNvGrpSpPr/>
        <p:nvPr/>
      </p:nvGrpSpPr>
      <p:grpSpPr>
        <a:xfrm>
          <a:off x="0" y="0"/>
          <a:ext cx="0" cy="0"/>
          <a:chOff x="0" y="0"/>
          <a:chExt cx="0" cy="0"/>
        </a:xfrm>
      </p:grpSpPr>
      <p:sp>
        <p:nvSpPr>
          <p:cNvPr id="11" name="Параллелограмм 10">
            <a:extLst>
              <a:ext uri="{FF2B5EF4-FFF2-40B4-BE49-F238E27FC236}">
                <a16:creationId xmlns:a16="http://schemas.microsoft.com/office/drawing/2014/main" id="{4BE3069A-E0D8-7C65-9939-E763F4613B70}"/>
              </a:ext>
            </a:extLst>
          </p:cNvPr>
          <p:cNvSpPr/>
          <p:nvPr/>
        </p:nvSpPr>
        <p:spPr>
          <a:xfrm>
            <a:off x="7865391" y="0"/>
            <a:ext cx="1278610" cy="1558954"/>
          </a:xfrm>
          <a:prstGeom prst="parallelogram">
            <a:avLst>
              <a:gd name="adj" fmla="val 19546"/>
            </a:avLst>
          </a:prstGeom>
          <a:ln>
            <a:noFill/>
          </a:ln>
          <a:effectLst>
            <a:outerShdw blurRad="50800" dist="38100" dir="2700000" algn="tl"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ru-RU"/>
          </a:p>
        </p:txBody>
      </p:sp>
      <p:pic>
        <p:nvPicPr>
          <p:cNvPr id="10" name="Рисунок 9">
            <a:extLst>
              <a:ext uri="{FF2B5EF4-FFF2-40B4-BE49-F238E27FC236}">
                <a16:creationId xmlns:a16="http://schemas.microsoft.com/office/drawing/2014/main" id="{E5697948-30F4-9682-DC3A-C342B523B0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1363" y="250959"/>
            <a:ext cx="947973" cy="947972"/>
          </a:xfrm>
          <a:prstGeom prst="rect">
            <a:avLst/>
          </a:prstGeom>
        </p:spPr>
      </p:pic>
      <p:graphicFrame>
        <p:nvGraphicFramePr>
          <p:cNvPr id="12" name="Объект 8">
            <a:extLst>
              <a:ext uri="{FF2B5EF4-FFF2-40B4-BE49-F238E27FC236}">
                <a16:creationId xmlns:a16="http://schemas.microsoft.com/office/drawing/2014/main" id="{8D00D6E5-E243-6968-5381-3DE0BB9AB26E}"/>
              </a:ext>
            </a:extLst>
          </p:cNvPr>
          <p:cNvGraphicFramePr>
            <a:graphicFrameLocks/>
          </p:cNvGraphicFramePr>
          <p:nvPr>
            <p:extLst>
              <p:ext uri="{D42A27DB-BD31-4B8C-83A1-F6EECF244321}">
                <p14:modId xmlns:p14="http://schemas.microsoft.com/office/powerpoint/2010/main" val="3805847224"/>
              </p:ext>
            </p:extLst>
          </p:nvPr>
        </p:nvGraphicFramePr>
        <p:xfrm>
          <a:off x="695425" y="1809913"/>
          <a:ext cx="8093926" cy="3718560"/>
        </p:xfrm>
        <a:graphic>
          <a:graphicData uri="http://schemas.openxmlformats.org/drawingml/2006/table">
            <a:tbl>
              <a:tblPr firstRow="1" bandRow="1">
                <a:tableStyleId>{5940675A-B579-460E-94D1-54222C63F5DA}</a:tableStyleId>
              </a:tblPr>
              <a:tblGrid>
                <a:gridCol w="614300">
                  <a:extLst>
                    <a:ext uri="{9D8B030D-6E8A-4147-A177-3AD203B41FA5}">
                      <a16:colId xmlns:a16="http://schemas.microsoft.com/office/drawing/2014/main" val="2607448849"/>
                    </a:ext>
                  </a:extLst>
                </a:gridCol>
                <a:gridCol w="2588099">
                  <a:extLst>
                    <a:ext uri="{9D8B030D-6E8A-4147-A177-3AD203B41FA5}">
                      <a16:colId xmlns:a16="http://schemas.microsoft.com/office/drawing/2014/main" val="1398869127"/>
                    </a:ext>
                  </a:extLst>
                </a:gridCol>
                <a:gridCol w="3492895">
                  <a:extLst>
                    <a:ext uri="{9D8B030D-6E8A-4147-A177-3AD203B41FA5}">
                      <a16:colId xmlns:a16="http://schemas.microsoft.com/office/drawing/2014/main" val="1036537992"/>
                    </a:ext>
                  </a:extLst>
                </a:gridCol>
                <a:gridCol w="693917">
                  <a:extLst>
                    <a:ext uri="{9D8B030D-6E8A-4147-A177-3AD203B41FA5}">
                      <a16:colId xmlns:a16="http://schemas.microsoft.com/office/drawing/2014/main" val="2801324748"/>
                    </a:ext>
                  </a:extLst>
                </a:gridCol>
                <a:gridCol w="704715">
                  <a:extLst>
                    <a:ext uri="{9D8B030D-6E8A-4147-A177-3AD203B41FA5}">
                      <a16:colId xmlns:a16="http://schemas.microsoft.com/office/drawing/2014/main" val="70779374"/>
                    </a:ext>
                  </a:extLst>
                </a:gridCol>
              </a:tblGrid>
              <a:tr h="437678">
                <a:tc>
                  <a:txBody>
                    <a:bodyPr/>
                    <a:lstStyle/>
                    <a:p>
                      <a:pPr algn="ctr"/>
                      <a:r>
                        <a:rPr lang="tg-Cyrl-TJ" sz="1200" b="1" dirty="0">
                          <a:effectLst>
                            <a:outerShdw blurRad="38100" dist="38100" dir="2700000" algn="tl">
                              <a:srgbClr val="000000">
                                <a:alpha val="43137"/>
                              </a:srgbClr>
                            </a:outerShdw>
                          </a:effectLst>
                        </a:rPr>
                        <a:t>№</a:t>
                      </a:r>
                      <a:endParaRPr lang="ru-RU" sz="1200" b="1" dirty="0">
                        <a:effectLst>
                          <a:outerShdw blurRad="38100" dist="38100" dir="2700000" algn="tl">
                            <a:srgbClr val="000000">
                              <a:alpha val="43137"/>
                            </a:srgbClr>
                          </a:outerShdw>
                        </a:effectLst>
                      </a:endParaRPr>
                    </a:p>
                  </a:txBody>
                  <a:tcPr anchor="ctr">
                    <a:lnL w="28575" cap="flat" cmpd="sng" algn="ctr">
                      <a:noFill/>
                      <a:prstDash val="sysDot"/>
                      <a:round/>
                      <a:headEnd type="none" w="med" len="med"/>
                      <a:tailEnd type="none" w="med" len="med"/>
                    </a:lnL>
                    <a:lnR w="12700" cap="flat" cmpd="sng" algn="ctr">
                      <a:solidFill>
                        <a:srgbClr val="008000"/>
                      </a:solidFill>
                      <a:prstDash val="sysDot"/>
                      <a:round/>
                      <a:headEnd type="none" w="med" len="med"/>
                      <a:tailEnd type="none" w="med" len="med"/>
                    </a:lnR>
                    <a:lnT w="28575" cap="flat" cmpd="sng" algn="ctr">
                      <a:noFill/>
                      <a:prstDash val="sysDot"/>
                      <a:round/>
                      <a:headEnd type="none" w="med" len="med"/>
                      <a:tailEnd type="none" w="med" len="med"/>
                    </a:lnT>
                    <a:lnB w="12700" cap="flat" cmpd="sng" algn="ctr">
                      <a:solidFill>
                        <a:srgbClr val="008000"/>
                      </a:solidFill>
                      <a:prstDash val="sysDot"/>
                      <a:round/>
                      <a:headEnd type="none" w="med" len="med"/>
                      <a:tailEnd type="none" w="med" len="med"/>
                    </a:lnB>
                  </a:tcPr>
                </a:tc>
                <a:tc>
                  <a:txBody>
                    <a:bodyPr/>
                    <a:lstStyle/>
                    <a:p>
                      <a:pPr algn="ctr"/>
                      <a:r>
                        <a:rPr lang="ru-RU" sz="1200" b="1" i="0" u="none" strike="noStrike" kern="1200" baseline="0" dirty="0">
                          <a:solidFill>
                            <a:schemeClr val="tx1"/>
                          </a:solidFill>
                          <a:effectLst>
                            <a:outerShdw blurRad="38100" dist="38100" dir="2700000" algn="tl">
                              <a:srgbClr val="000000">
                                <a:alpha val="43137"/>
                              </a:srgbClr>
                            </a:outerShdw>
                          </a:effectLst>
                          <a:latin typeface="+mn-lt"/>
                          <a:ea typeface="+mn-ea"/>
                          <a:cs typeface="+mn-cs"/>
                        </a:rPr>
                        <a:t>Цели, задачи, мероприятия</a:t>
                      </a:r>
                    </a:p>
                    <a:p>
                      <a:pPr algn="ctr"/>
                      <a:r>
                        <a:rPr lang="tr-TR" sz="1200" b="1" i="0" u="none" strike="noStrike" kern="1200" baseline="0" dirty="0">
                          <a:solidFill>
                            <a:schemeClr val="tx1"/>
                          </a:solidFill>
                          <a:effectLst>
                            <a:outerShdw blurRad="38100" dist="38100" dir="2700000" algn="tl">
                              <a:srgbClr val="000000">
                                <a:alpha val="43137"/>
                              </a:srgbClr>
                            </a:outerShdw>
                          </a:effectLst>
                          <a:latin typeface="+mn-lt"/>
                          <a:ea typeface="+mn-ea"/>
                          <a:cs typeface="+mn-cs"/>
                        </a:rPr>
                        <a:t>(Activities)</a:t>
                      </a:r>
                      <a:endParaRPr lang="ru-RU" sz="1200" b="1" dirty="0">
                        <a:effectLst>
                          <a:outerShdw blurRad="38100" dist="38100" dir="2700000" algn="tl">
                            <a:srgbClr val="000000">
                              <a:alpha val="43137"/>
                            </a:srgbClr>
                          </a:outerShdw>
                        </a:effectLst>
                      </a:endParaRPr>
                    </a:p>
                  </a:txBody>
                  <a:tcPr anchor="ctr">
                    <a:lnL w="12700" cap="flat" cmpd="sng" algn="ctr">
                      <a:solidFill>
                        <a:srgbClr val="008000"/>
                      </a:solidFill>
                      <a:prstDash val="sysDot"/>
                      <a:round/>
                      <a:headEnd type="none" w="med" len="med"/>
                      <a:tailEnd type="none" w="med" len="med"/>
                    </a:lnL>
                    <a:lnR w="12700" cap="flat" cmpd="sng" algn="ctr">
                      <a:solidFill>
                        <a:srgbClr val="008000"/>
                      </a:solidFill>
                      <a:prstDash val="sysDot"/>
                      <a:round/>
                      <a:headEnd type="none" w="med" len="med"/>
                      <a:tailEnd type="none" w="med" len="med"/>
                    </a:lnR>
                    <a:lnT w="28575" cap="flat" cmpd="sng" algn="ctr">
                      <a:noFill/>
                      <a:prstDash val="sysDot"/>
                      <a:round/>
                      <a:headEnd type="none" w="med" len="med"/>
                      <a:tailEnd type="none" w="med" len="med"/>
                    </a:lnT>
                    <a:lnB w="12700" cap="flat" cmpd="sng" algn="ctr">
                      <a:solidFill>
                        <a:srgbClr val="008000"/>
                      </a:solidFill>
                      <a:prstDash val="sysDot"/>
                      <a:round/>
                      <a:headEnd type="none" w="med" len="med"/>
                      <a:tailEnd type="none" w="med" len="med"/>
                    </a:lnB>
                  </a:tcPr>
                </a:tc>
                <a:tc>
                  <a:txBody>
                    <a:bodyPr/>
                    <a:lstStyle/>
                    <a:p>
                      <a:pPr algn="ctr"/>
                      <a:r>
                        <a:rPr lang="ru-RU" sz="1200" b="1" i="0" u="none" strike="noStrike" kern="1200" baseline="0" dirty="0">
                          <a:solidFill>
                            <a:schemeClr val="tx1"/>
                          </a:solidFill>
                          <a:effectLst>
                            <a:outerShdw blurRad="38100" dist="38100" dir="2700000" algn="tl">
                              <a:srgbClr val="000000">
                                <a:alpha val="43137"/>
                              </a:srgbClr>
                            </a:outerShdw>
                          </a:effectLst>
                          <a:latin typeface="+mn-lt"/>
                          <a:ea typeface="+mn-ea"/>
                          <a:cs typeface="+mn-cs"/>
                        </a:rPr>
                        <a:t>Индикаторы воздействия,</a:t>
                      </a:r>
                    </a:p>
                    <a:p>
                      <a:pPr algn="ctr"/>
                      <a:r>
                        <a:rPr lang="ru-RU" sz="1200" b="1" i="0" u="none" strike="noStrike" kern="1200" baseline="0" dirty="0">
                          <a:solidFill>
                            <a:schemeClr val="tx1"/>
                          </a:solidFill>
                          <a:effectLst>
                            <a:outerShdw blurRad="38100" dist="38100" dir="2700000" algn="tl">
                              <a:srgbClr val="000000">
                                <a:alpha val="43137"/>
                              </a:srgbClr>
                            </a:outerShdw>
                          </a:effectLst>
                          <a:latin typeface="+mn-lt"/>
                          <a:ea typeface="+mn-ea"/>
                          <a:cs typeface="+mn-cs"/>
                        </a:rPr>
                        <a:t>целей и задач (</a:t>
                      </a:r>
                      <a:r>
                        <a:rPr lang="tr-TR" sz="1200" b="1" i="0" u="none" strike="noStrike" kern="1200" baseline="0" dirty="0">
                          <a:solidFill>
                            <a:schemeClr val="tx1"/>
                          </a:solidFill>
                          <a:effectLst>
                            <a:outerShdw blurRad="38100" dist="38100" dir="2700000" algn="tl">
                              <a:srgbClr val="000000">
                                <a:alpha val="43137"/>
                              </a:srgbClr>
                            </a:outerShdw>
                          </a:effectLst>
                          <a:latin typeface="+mn-lt"/>
                          <a:ea typeface="+mn-ea"/>
                          <a:cs typeface="+mn-cs"/>
                        </a:rPr>
                        <a:t>Indicators)</a:t>
                      </a:r>
                      <a:endParaRPr lang="ru-RU" sz="1200" b="1" dirty="0">
                        <a:effectLst>
                          <a:outerShdw blurRad="38100" dist="38100" dir="2700000" algn="tl">
                            <a:srgbClr val="000000">
                              <a:alpha val="43137"/>
                            </a:srgbClr>
                          </a:outerShdw>
                        </a:effectLst>
                      </a:endParaRPr>
                    </a:p>
                  </a:txBody>
                  <a:tcPr anchor="ctr">
                    <a:lnL w="12700" cap="flat" cmpd="sng" algn="ctr">
                      <a:solidFill>
                        <a:srgbClr val="008000"/>
                      </a:solidFill>
                      <a:prstDash val="sysDot"/>
                      <a:round/>
                      <a:headEnd type="none" w="med" len="med"/>
                      <a:tailEnd type="none" w="med" len="med"/>
                    </a:lnL>
                    <a:lnR w="12700" cap="flat" cmpd="sng" algn="ctr">
                      <a:solidFill>
                        <a:srgbClr val="008000"/>
                      </a:solidFill>
                      <a:prstDash val="sysDot"/>
                      <a:round/>
                      <a:headEnd type="none" w="med" len="med"/>
                      <a:tailEnd type="none" w="med" len="med"/>
                    </a:lnR>
                    <a:lnT w="28575" cap="flat" cmpd="sng" algn="ctr">
                      <a:noFill/>
                      <a:prstDash val="sysDot"/>
                      <a:round/>
                      <a:headEnd type="none" w="med" len="med"/>
                      <a:tailEnd type="none" w="med" len="med"/>
                    </a:lnT>
                    <a:lnB w="12700" cap="flat" cmpd="sng" algn="ctr">
                      <a:solidFill>
                        <a:srgbClr val="008000"/>
                      </a:solidFill>
                      <a:prstDash val="sysDot"/>
                      <a:round/>
                      <a:headEnd type="none" w="med" len="med"/>
                      <a:tailEnd type="none" w="med" len="med"/>
                    </a:lnB>
                  </a:tcPr>
                </a:tc>
                <a:tc>
                  <a:txBody>
                    <a:bodyPr/>
                    <a:lstStyle/>
                    <a:p>
                      <a:pPr algn="ctr"/>
                      <a:r>
                        <a:rPr lang="tg-Cyrl-TJ" sz="1200" b="1" dirty="0">
                          <a:effectLst>
                            <a:outerShdw blurRad="38100" dist="38100" dir="2700000" algn="tl">
                              <a:srgbClr val="000000">
                                <a:alpha val="43137"/>
                              </a:srgbClr>
                            </a:outerShdw>
                          </a:effectLst>
                        </a:rPr>
                        <a:t>2019</a:t>
                      </a:r>
                      <a:endParaRPr lang="ru-RU" sz="1200" b="1" dirty="0">
                        <a:effectLst>
                          <a:outerShdw blurRad="38100" dist="38100" dir="2700000" algn="tl">
                            <a:srgbClr val="000000">
                              <a:alpha val="43137"/>
                            </a:srgbClr>
                          </a:outerShdw>
                        </a:effectLst>
                      </a:endParaRPr>
                    </a:p>
                  </a:txBody>
                  <a:tcPr anchor="ctr">
                    <a:lnL w="12700" cap="flat" cmpd="sng" algn="ctr">
                      <a:solidFill>
                        <a:srgbClr val="008000"/>
                      </a:solidFill>
                      <a:prstDash val="sysDot"/>
                      <a:round/>
                      <a:headEnd type="none" w="med" len="med"/>
                      <a:tailEnd type="none" w="med" len="med"/>
                    </a:lnL>
                    <a:lnR w="12700" cap="flat" cmpd="sng" algn="ctr">
                      <a:solidFill>
                        <a:srgbClr val="008000"/>
                      </a:solidFill>
                      <a:prstDash val="sysDot"/>
                      <a:round/>
                      <a:headEnd type="none" w="med" len="med"/>
                      <a:tailEnd type="none" w="med" len="med"/>
                    </a:lnR>
                    <a:lnT w="28575" cap="flat" cmpd="sng" algn="ctr">
                      <a:noFill/>
                      <a:prstDash val="sysDot"/>
                      <a:round/>
                      <a:headEnd type="none" w="med" len="med"/>
                      <a:tailEnd type="none" w="med" len="med"/>
                    </a:lnT>
                    <a:lnB w="12700" cap="flat" cmpd="sng" algn="ctr">
                      <a:solidFill>
                        <a:srgbClr val="008000"/>
                      </a:solidFill>
                      <a:prstDash val="sysDot"/>
                      <a:round/>
                      <a:headEnd type="none" w="med" len="med"/>
                      <a:tailEnd type="none" w="med" len="med"/>
                    </a:lnB>
                  </a:tcPr>
                </a:tc>
                <a:tc>
                  <a:txBody>
                    <a:bodyPr/>
                    <a:lstStyle/>
                    <a:p>
                      <a:pPr algn="ctr"/>
                      <a:r>
                        <a:rPr lang="tg-Cyrl-TJ" sz="1200" b="1" dirty="0">
                          <a:effectLst>
                            <a:outerShdw blurRad="38100" dist="38100" dir="2700000" algn="tl">
                              <a:srgbClr val="000000">
                                <a:alpha val="43137"/>
                              </a:srgbClr>
                            </a:outerShdw>
                          </a:effectLst>
                        </a:rPr>
                        <a:t>2025</a:t>
                      </a:r>
                      <a:endParaRPr lang="ru-RU" sz="1200" b="1" dirty="0">
                        <a:effectLst>
                          <a:outerShdw blurRad="38100" dist="38100" dir="2700000" algn="tl">
                            <a:srgbClr val="000000">
                              <a:alpha val="43137"/>
                            </a:srgbClr>
                          </a:outerShdw>
                        </a:effectLst>
                      </a:endParaRPr>
                    </a:p>
                  </a:txBody>
                  <a:tcPr anchor="ctr">
                    <a:lnL w="12700" cap="flat" cmpd="sng" algn="ctr">
                      <a:solidFill>
                        <a:srgbClr val="008000"/>
                      </a:solidFill>
                      <a:prstDash val="sysDot"/>
                      <a:round/>
                      <a:headEnd type="none" w="med" len="med"/>
                      <a:tailEnd type="none" w="med" len="med"/>
                    </a:lnL>
                    <a:lnR w="28575" cap="flat" cmpd="sng" algn="ctr">
                      <a:noFill/>
                      <a:prstDash val="sysDot"/>
                      <a:round/>
                      <a:headEnd type="none" w="med" len="med"/>
                      <a:tailEnd type="none" w="med" len="med"/>
                    </a:lnR>
                    <a:lnT w="28575" cap="flat" cmpd="sng" algn="ctr">
                      <a:noFill/>
                      <a:prstDash val="sysDot"/>
                      <a:round/>
                      <a:headEnd type="none" w="med" len="med"/>
                      <a:tailEnd type="none" w="med" len="med"/>
                    </a:lnT>
                    <a:lnB w="12700" cap="flat" cmpd="sng" algn="ctr">
                      <a:solidFill>
                        <a:srgbClr val="008000"/>
                      </a:solidFill>
                      <a:prstDash val="sysDot"/>
                      <a:round/>
                      <a:headEnd type="none" w="med" len="med"/>
                      <a:tailEnd type="none" w="med" len="med"/>
                    </a:lnB>
                  </a:tcPr>
                </a:tc>
                <a:extLst>
                  <a:ext uri="{0D108BD9-81ED-4DB2-BD59-A6C34878D82A}">
                    <a16:rowId xmlns:a16="http://schemas.microsoft.com/office/drawing/2014/main" val="827609891"/>
                  </a:ext>
                </a:extLst>
              </a:tr>
              <a:tr h="496035">
                <a:tc rowSpan="2">
                  <a:txBody>
                    <a:bodyPr/>
                    <a:lstStyle/>
                    <a:p>
                      <a:pPr algn="ctr"/>
                      <a:r>
                        <a:rPr lang="tg-Cyrl-TJ" sz="1400" b="1" dirty="0"/>
                        <a:t>214</a:t>
                      </a:r>
                      <a:endParaRPr lang="ru-RU" sz="1400" b="1" dirty="0"/>
                    </a:p>
                  </a:txBody>
                  <a:tcPr anchor="ctr">
                    <a:lnL w="28575" cap="flat" cmpd="sng" algn="ctr">
                      <a:noFill/>
                      <a:prstDash val="sysDot"/>
                      <a:round/>
                      <a:headEnd type="none" w="med" len="med"/>
                      <a:tailEnd type="none" w="med" len="med"/>
                    </a:lnL>
                    <a:lnR w="12700" cap="flat" cmpd="sng" algn="ctr">
                      <a:solidFill>
                        <a:srgbClr val="008000"/>
                      </a:solidFill>
                      <a:prstDash val="sysDot"/>
                      <a:round/>
                      <a:headEnd type="none" w="med" len="med"/>
                      <a:tailEnd type="none" w="med" len="med"/>
                    </a:lnR>
                    <a:lnT w="12700" cap="flat" cmpd="sng" algn="ctr">
                      <a:solidFill>
                        <a:srgbClr val="008000"/>
                      </a:solidFill>
                      <a:prstDash val="sysDot"/>
                      <a:round/>
                      <a:headEnd type="none" w="med" len="med"/>
                      <a:tailEnd type="none" w="med" len="med"/>
                    </a:lnT>
                    <a:lnB w="12700" cap="flat" cmpd="sng" algn="ctr">
                      <a:solidFill>
                        <a:srgbClr val="008000"/>
                      </a:solidFill>
                      <a:prstDash val="sysDot"/>
                      <a:round/>
                      <a:headEnd type="none" w="med" len="med"/>
                      <a:tailEnd type="none" w="med" len="med"/>
                    </a:lnB>
                  </a:tcPr>
                </a:tc>
                <a:tc rowSpan="2">
                  <a:txBody>
                    <a:bodyPr/>
                    <a:lstStyle/>
                    <a:p>
                      <a:r>
                        <a:rPr lang="tg-Cyrl-TJ" sz="1400" b="1" dirty="0"/>
                        <a:t>Вазифаи таҳияи маҷмӯи тадбирҳо барои барқарор кардани низомҳои экологии вайроншудаи табиӣ ва нигоҳ доштани гуногунии биологӣ</a:t>
                      </a:r>
                      <a:endParaRPr lang="ru-RU" sz="1400" b="1" dirty="0"/>
                    </a:p>
                  </a:txBody>
                  <a:tcPr anchor="ctr">
                    <a:lnL w="12700" cap="flat" cmpd="sng" algn="ctr">
                      <a:solidFill>
                        <a:srgbClr val="008000"/>
                      </a:solidFill>
                      <a:prstDash val="sysDot"/>
                      <a:round/>
                      <a:headEnd type="none" w="med" len="med"/>
                      <a:tailEnd type="none" w="med" len="med"/>
                    </a:lnL>
                    <a:lnR w="12700" cap="flat" cmpd="sng" algn="ctr">
                      <a:solidFill>
                        <a:srgbClr val="008000"/>
                      </a:solidFill>
                      <a:prstDash val="sysDot"/>
                      <a:round/>
                      <a:headEnd type="none" w="med" len="med"/>
                      <a:tailEnd type="none" w="med" len="med"/>
                    </a:lnR>
                    <a:lnT w="12700" cap="flat" cmpd="sng" algn="ctr">
                      <a:solidFill>
                        <a:srgbClr val="008000"/>
                      </a:solidFill>
                      <a:prstDash val="sysDot"/>
                      <a:round/>
                      <a:headEnd type="none" w="med" len="med"/>
                      <a:tailEnd type="none" w="med" len="med"/>
                    </a:lnT>
                    <a:lnB w="12700" cap="flat" cmpd="sng" algn="ctr">
                      <a:solidFill>
                        <a:srgbClr val="008000"/>
                      </a:solidFill>
                      <a:prstDash val="sysDot"/>
                      <a:round/>
                      <a:headEnd type="none" w="med" len="med"/>
                      <a:tailEnd type="none" w="med" len="med"/>
                    </a:lnB>
                  </a:tcPr>
                </a:tc>
                <a:tc>
                  <a:txBody>
                    <a:bodyPr/>
                    <a:lstStyle/>
                    <a:p>
                      <a:r>
                        <a:rPr lang="ru-RU" sz="1400" i="1" dirty="0" err="1">
                          <a:effectLst/>
                        </a:rPr>
                        <a:t>Барқарорсозии</a:t>
                      </a:r>
                      <a:r>
                        <a:rPr lang="ru-RU" sz="1400" i="1" dirty="0">
                          <a:effectLst/>
                        </a:rPr>
                        <a:t> </a:t>
                      </a:r>
                      <a:r>
                        <a:rPr lang="ru-RU" sz="1400" i="1" dirty="0" err="1">
                          <a:effectLst/>
                        </a:rPr>
                        <a:t>экосистемаҳои</a:t>
                      </a:r>
                      <a:r>
                        <a:rPr lang="ru-RU" sz="1400" i="1" dirty="0">
                          <a:effectLst/>
                        </a:rPr>
                        <a:t> </a:t>
                      </a:r>
                      <a:r>
                        <a:rPr lang="ru-RU" sz="1400" i="1" dirty="0" err="1">
                          <a:effectLst/>
                        </a:rPr>
                        <a:t>харобшуда</a:t>
                      </a:r>
                      <a:r>
                        <a:rPr lang="ru-RU" sz="1400" i="1" dirty="0">
                          <a:effectLst/>
                        </a:rPr>
                        <a:t>, %</a:t>
                      </a:r>
                      <a:endParaRPr lang="ru-RU" sz="1400" i="1" dirty="0"/>
                    </a:p>
                  </a:txBody>
                  <a:tcPr anchor="ctr">
                    <a:lnL w="12700" cap="flat" cmpd="sng" algn="ctr">
                      <a:solidFill>
                        <a:srgbClr val="008000"/>
                      </a:solidFill>
                      <a:prstDash val="sysDot"/>
                      <a:round/>
                      <a:headEnd type="none" w="med" len="med"/>
                      <a:tailEnd type="none" w="med" len="med"/>
                    </a:lnL>
                    <a:lnR w="12700" cap="flat" cmpd="sng" algn="ctr">
                      <a:solidFill>
                        <a:srgbClr val="008000"/>
                      </a:solidFill>
                      <a:prstDash val="sysDot"/>
                      <a:round/>
                      <a:headEnd type="none" w="med" len="med"/>
                      <a:tailEnd type="none" w="med" len="med"/>
                    </a:lnR>
                    <a:lnT w="12700" cap="flat" cmpd="sng" algn="ctr">
                      <a:solidFill>
                        <a:srgbClr val="008000"/>
                      </a:solidFill>
                      <a:prstDash val="sysDot"/>
                      <a:round/>
                      <a:headEnd type="none" w="med" len="med"/>
                      <a:tailEnd type="none" w="med" len="med"/>
                    </a:lnT>
                    <a:lnB w="12700" cap="flat" cmpd="sng" algn="ctr">
                      <a:solidFill>
                        <a:srgbClr val="008000"/>
                      </a:solidFill>
                      <a:prstDash val="sysDot"/>
                      <a:round/>
                      <a:headEnd type="none" w="med" len="med"/>
                      <a:tailEnd type="none" w="med" len="med"/>
                    </a:lnB>
                  </a:tcPr>
                </a:tc>
                <a:tc>
                  <a:txBody>
                    <a:bodyPr/>
                    <a:lstStyle/>
                    <a:p>
                      <a:pPr algn="ctr"/>
                      <a:r>
                        <a:rPr lang="tg-Cyrl-TJ" sz="1400" dirty="0"/>
                        <a:t>20</a:t>
                      </a:r>
                      <a:endParaRPr lang="ru-RU" sz="1400" dirty="0"/>
                    </a:p>
                  </a:txBody>
                  <a:tcPr anchor="ctr">
                    <a:lnL w="12700" cap="flat" cmpd="sng" algn="ctr">
                      <a:solidFill>
                        <a:srgbClr val="008000"/>
                      </a:solidFill>
                      <a:prstDash val="sysDot"/>
                      <a:round/>
                      <a:headEnd type="none" w="med" len="med"/>
                      <a:tailEnd type="none" w="med" len="med"/>
                    </a:lnL>
                    <a:lnR w="12700" cap="flat" cmpd="sng" algn="ctr">
                      <a:solidFill>
                        <a:srgbClr val="008000"/>
                      </a:solidFill>
                      <a:prstDash val="sysDot"/>
                      <a:round/>
                      <a:headEnd type="none" w="med" len="med"/>
                      <a:tailEnd type="none" w="med" len="med"/>
                    </a:lnR>
                    <a:lnT w="12700" cap="flat" cmpd="sng" algn="ctr">
                      <a:solidFill>
                        <a:srgbClr val="008000"/>
                      </a:solidFill>
                      <a:prstDash val="sysDot"/>
                      <a:round/>
                      <a:headEnd type="none" w="med" len="med"/>
                      <a:tailEnd type="none" w="med" len="med"/>
                    </a:lnT>
                    <a:lnB w="12700" cap="flat" cmpd="sng" algn="ctr">
                      <a:solidFill>
                        <a:srgbClr val="008000"/>
                      </a:solidFill>
                      <a:prstDash val="sysDot"/>
                      <a:round/>
                      <a:headEnd type="none" w="med" len="med"/>
                      <a:tailEnd type="none" w="med" len="med"/>
                    </a:lnB>
                    <a:gradFill>
                      <a:gsLst>
                        <a:gs pos="0">
                          <a:schemeClr val="accent6">
                            <a:lumMod val="60000"/>
                            <a:lumOff val="40000"/>
                          </a:schemeClr>
                        </a:gs>
                        <a:gs pos="87000">
                          <a:schemeClr val="bg1"/>
                        </a:gs>
                      </a:gsLst>
                      <a:lin ang="10800000" scaled="1"/>
                    </a:gradFill>
                  </a:tcPr>
                </a:tc>
                <a:tc>
                  <a:txBody>
                    <a:bodyPr/>
                    <a:lstStyle/>
                    <a:p>
                      <a:pPr algn="ctr"/>
                      <a:r>
                        <a:rPr lang="tg-Cyrl-TJ" sz="1400" dirty="0"/>
                        <a:t>39</a:t>
                      </a:r>
                      <a:endParaRPr lang="ru-RU" sz="1400" dirty="0"/>
                    </a:p>
                  </a:txBody>
                  <a:tcPr anchor="ctr">
                    <a:lnL w="12700" cap="flat" cmpd="sng" algn="ctr">
                      <a:solidFill>
                        <a:srgbClr val="008000"/>
                      </a:solidFill>
                      <a:prstDash val="sysDot"/>
                      <a:round/>
                      <a:headEnd type="none" w="med" len="med"/>
                      <a:tailEnd type="none" w="med" len="med"/>
                    </a:lnL>
                    <a:lnR w="28575" cap="flat" cmpd="sng" algn="ctr">
                      <a:noFill/>
                      <a:prstDash val="sysDot"/>
                      <a:round/>
                      <a:headEnd type="none" w="med" len="med"/>
                      <a:tailEnd type="none" w="med" len="med"/>
                    </a:lnR>
                    <a:lnT w="12700" cap="flat" cmpd="sng" algn="ctr">
                      <a:solidFill>
                        <a:srgbClr val="008000"/>
                      </a:solidFill>
                      <a:prstDash val="sysDot"/>
                      <a:round/>
                      <a:headEnd type="none" w="med" len="med"/>
                      <a:tailEnd type="none" w="med" len="med"/>
                    </a:lnT>
                    <a:lnB w="12700" cap="flat" cmpd="sng" algn="ctr">
                      <a:solidFill>
                        <a:srgbClr val="008000"/>
                      </a:solidFill>
                      <a:prstDash val="sysDot"/>
                      <a:round/>
                      <a:headEnd type="none" w="med" len="med"/>
                      <a:tailEnd type="none" w="med" len="med"/>
                    </a:lnB>
                    <a:gradFill>
                      <a:gsLst>
                        <a:gs pos="0">
                          <a:schemeClr val="accent6">
                            <a:lumMod val="60000"/>
                            <a:lumOff val="40000"/>
                          </a:schemeClr>
                        </a:gs>
                        <a:gs pos="87000">
                          <a:schemeClr val="bg1"/>
                        </a:gs>
                      </a:gsLst>
                      <a:lin ang="10800000" scaled="1"/>
                    </a:gradFill>
                  </a:tcPr>
                </a:tc>
                <a:extLst>
                  <a:ext uri="{0D108BD9-81ED-4DB2-BD59-A6C34878D82A}">
                    <a16:rowId xmlns:a16="http://schemas.microsoft.com/office/drawing/2014/main" val="516873159"/>
                  </a:ext>
                </a:extLst>
              </a:tr>
              <a:tr h="612749">
                <a:tc vMerge="1">
                  <a:txBody>
                    <a:bodyPr/>
                    <a:lstStyle/>
                    <a:p>
                      <a:endParaRPr lang="ru-RU" dirty="0"/>
                    </a:p>
                  </a:txBody>
                  <a:tcPr/>
                </a:tc>
                <a:tc vMerge="1">
                  <a:txBody>
                    <a:bodyPr/>
                    <a:lstStyle/>
                    <a:p>
                      <a:endParaRPr lang="ru-RU" dirty="0"/>
                    </a:p>
                  </a:txBody>
                  <a:tcPr/>
                </a:tc>
                <a:tc>
                  <a:txBody>
                    <a:bodyPr/>
                    <a:lstStyle/>
                    <a:p>
                      <a:r>
                        <a:rPr lang="ru-RU" sz="1400" i="1" dirty="0" err="1">
                          <a:effectLst/>
                        </a:rPr>
                        <a:t>Намудҳои</a:t>
                      </a:r>
                      <a:r>
                        <a:rPr lang="ru-RU" sz="1400" i="1" dirty="0">
                          <a:effectLst/>
                        </a:rPr>
                        <a:t> </a:t>
                      </a:r>
                      <a:r>
                        <a:rPr lang="ru-RU" sz="1400" i="1" dirty="0" err="1">
                          <a:effectLst/>
                        </a:rPr>
                        <a:t>паррандаҳои</a:t>
                      </a:r>
                      <a:r>
                        <a:rPr lang="ru-RU" sz="1400" i="1" dirty="0">
                          <a:effectLst/>
                        </a:rPr>
                        <a:t> </a:t>
                      </a:r>
                      <a:r>
                        <a:rPr lang="ru-RU" sz="1400" i="1" dirty="0" err="1">
                          <a:effectLst/>
                        </a:rPr>
                        <a:t>зери</a:t>
                      </a:r>
                      <a:r>
                        <a:rPr lang="ru-RU" sz="1400" i="1" dirty="0">
                          <a:effectLst/>
                        </a:rPr>
                        <a:t> </a:t>
                      </a:r>
                      <a:r>
                        <a:rPr lang="ru-RU" sz="1400" i="1" dirty="0" err="1">
                          <a:effectLst/>
                        </a:rPr>
                        <a:t>хатари</a:t>
                      </a:r>
                      <a:r>
                        <a:rPr lang="ru-RU" sz="1400" i="1" dirty="0">
                          <a:effectLst/>
                        </a:rPr>
                        <a:t> </a:t>
                      </a:r>
                      <a:r>
                        <a:rPr lang="ru-RU" sz="1400" i="1" dirty="0" err="1">
                          <a:effectLst/>
                        </a:rPr>
                        <a:t>нобудшавӣ</a:t>
                      </a:r>
                      <a:endParaRPr lang="ru-RU" sz="1400" i="1" dirty="0"/>
                    </a:p>
                  </a:txBody>
                  <a:tcPr anchor="ctr">
                    <a:lnL w="12700" cap="flat" cmpd="sng" algn="ctr">
                      <a:solidFill>
                        <a:srgbClr val="008000"/>
                      </a:solidFill>
                      <a:prstDash val="sysDot"/>
                      <a:round/>
                      <a:headEnd type="none" w="med" len="med"/>
                      <a:tailEnd type="none" w="med" len="med"/>
                    </a:lnL>
                    <a:lnR w="12700" cap="flat" cmpd="sng" algn="ctr">
                      <a:solidFill>
                        <a:srgbClr val="008000"/>
                      </a:solidFill>
                      <a:prstDash val="sysDot"/>
                      <a:round/>
                      <a:headEnd type="none" w="med" len="med"/>
                      <a:tailEnd type="none" w="med" len="med"/>
                    </a:lnR>
                    <a:lnT w="12700" cap="flat" cmpd="sng" algn="ctr">
                      <a:solidFill>
                        <a:srgbClr val="008000"/>
                      </a:solidFill>
                      <a:prstDash val="sysDot"/>
                      <a:round/>
                      <a:headEnd type="none" w="med" len="med"/>
                      <a:tailEnd type="none" w="med" len="med"/>
                    </a:lnT>
                    <a:lnB w="12700" cap="flat" cmpd="sng" algn="ctr">
                      <a:solidFill>
                        <a:srgbClr val="008000"/>
                      </a:solidFill>
                      <a:prstDash val="sysDot"/>
                      <a:round/>
                      <a:headEnd type="none" w="med" len="med"/>
                      <a:tailEnd type="none" w="med" len="med"/>
                    </a:lnB>
                  </a:tcPr>
                </a:tc>
                <a:tc>
                  <a:txBody>
                    <a:bodyPr/>
                    <a:lstStyle/>
                    <a:p>
                      <a:pPr algn="ctr"/>
                      <a:r>
                        <a:rPr lang="tg-Cyrl-TJ" sz="1400" dirty="0"/>
                        <a:t>15</a:t>
                      </a:r>
                      <a:endParaRPr lang="ru-RU" sz="1400" dirty="0"/>
                    </a:p>
                  </a:txBody>
                  <a:tcPr anchor="ctr">
                    <a:lnL w="12700" cap="flat" cmpd="sng" algn="ctr">
                      <a:solidFill>
                        <a:srgbClr val="008000"/>
                      </a:solidFill>
                      <a:prstDash val="sysDot"/>
                      <a:round/>
                      <a:headEnd type="none" w="med" len="med"/>
                      <a:tailEnd type="none" w="med" len="med"/>
                    </a:lnL>
                    <a:lnR w="12700" cap="flat" cmpd="sng" algn="ctr">
                      <a:solidFill>
                        <a:srgbClr val="008000"/>
                      </a:solidFill>
                      <a:prstDash val="sysDot"/>
                      <a:round/>
                      <a:headEnd type="none" w="med" len="med"/>
                      <a:tailEnd type="none" w="med" len="med"/>
                    </a:lnR>
                    <a:lnT w="12700" cap="flat" cmpd="sng" algn="ctr">
                      <a:solidFill>
                        <a:srgbClr val="008000"/>
                      </a:solidFill>
                      <a:prstDash val="sysDot"/>
                      <a:round/>
                      <a:headEnd type="none" w="med" len="med"/>
                      <a:tailEnd type="none" w="med" len="med"/>
                    </a:lnT>
                    <a:lnB w="12700" cap="flat" cmpd="sng" algn="ctr">
                      <a:solidFill>
                        <a:srgbClr val="008000"/>
                      </a:solidFill>
                      <a:prstDash val="sysDot"/>
                      <a:round/>
                      <a:headEnd type="none" w="med" len="med"/>
                      <a:tailEnd type="none" w="med" len="med"/>
                    </a:lnB>
                    <a:gradFill flip="none" rotWithShape="1">
                      <a:gsLst>
                        <a:gs pos="0">
                          <a:schemeClr val="accent6">
                            <a:lumMod val="60000"/>
                            <a:lumOff val="40000"/>
                          </a:schemeClr>
                        </a:gs>
                        <a:gs pos="87000">
                          <a:schemeClr val="bg1"/>
                        </a:gs>
                      </a:gsLst>
                      <a:lin ang="10800000" scaled="1"/>
                      <a:tileRect/>
                    </a:gradFill>
                  </a:tcPr>
                </a:tc>
                <a:tc>
                  <a:txBody>
                    <a:bodyPr/>
                    <a:lstStyle/>
                    <a:p>
                      <a:pPr algn="ctr"/>
                      <a:r>
                        <a:rPr lang="tg-Cyrl-TJ" sz="1400" dirty="0"/>
                        <a:t>9</a:t>
                      </a:r>
                      <a:endParaRPr lang="ru-RU" sz="1400" dirty="0"/>
                    </a:p>
                  </a:txBody>
                  <a:tcPr anchor="ctr">
                    <a:lnL w="12700" cap="flat" cmpd="sng" algn="ctr">
                      <a:solidFill>
                        <a:srgbClr val="008000"/>
                      </a:solidFill>
                      <a:prstDash val="sysDot"/>
                      <a:round/>
                      <a:headEnd type="none" w="med" len="med"/>
                      <a:tailEnd type="none" w="med" len="med"/>
                    </a:lnL>
                    <a:lnR w="28575" cap="flat" cmpd="sng" algn="ctr">
                      <a:noFill/>
                      <a:prstDash val="sysDot"/>
                      <a:round/>
                      <a:headEnd type="none" w="med" len="med"/>
                      <a:tailEnd type="none" w="med" len="med"/>
                    </a:lnR>
                    <a:lnT w="12700" cap="flat" cmpd="sng" algn="ctr">
                      <a:solidFill>
                        <a:srgbClr val="008000"/>
                      </a:solidFill>
                      <a:prstDash val="sysDot"/>
                      <a:round/>
                      <a:headEnd type="none" w="med" len="med"/>
                      <a:tailEnd type="none" w="med" len="med"/>
                    </a:lnT>
                    <a:lnB w="12700" cap="flat" cmpd="sng" algn="ctr">
                      <a:solidFill>
                        <a:srgbClr val="008000"/>
                      </a:solidFill>
                      <a:prstDash val="sysDot"/>
                      <a:round/>
                      <a:headEnd type="none" w="med" len="med"/>
                      <a:tailEnd type="none" w="med" len="med"/>
                    </a:lnB>
                    <a:gradFill flip="none" rotWithShape="1">
                      <a:gsLst>
                        <a:gs pos="0">
                          <a:schemeClr val="accent6">
                            <a:lumMod val="60000"/>
                            <a:lumOff val="40000"/>
                          </a:schemeClr>
                        </a:gs>
                        <a:gs pos="87000">
                          <a:schemeClr val="bg1"/>
                        </a:gs>
                      </a:gsLst>
                      <a:lin ang="10800000" scaled="1"/>
                      <a:tileRect/>
                    </a:gradFill>
                  </a:tcPr>
                </a:tc>
                <a:extLst>
                  <a:ext uri="{0D108BD9-81ED-4DB2-BD59-A6C34878D82A}">
                    <a16:rowId xmlns:a16="http://schemas.microsoft.com/office/drawing/2014/main" val="2931153641"/>
                  </a:ext>
                </a:extLst>
              </a:tr>
              <a:tr h="1108783">
                <a:tc>
                  <a:txBody>
                    <a:bodyPr/>
                    <a:lstStyle/>
                    <a:p>
                      <a:pPr algn="r"/>
                      <a:r>
                        <a:rPr lang="tg-Cyrl-TJ" sz="1600" b="0" dirty="0"/>
                        <a:t>1)</a:t>
                      </a:r>
                      <a:endParaRPr lang="ru-RU" sz="1600" b="0" dirty="0"/>
                    </a:p>
                  </a:txBody>
                  <a:tcPr anchor="ctr">
                    <a:lnL w="28575" cap="flat" cmpd="sng" algn="ctr">
                      <a:noFill/>
                      <a:prstDash val="sysDot"/>
                      <a:round/>
                      <a:headEnd type="none" w="med" len="med"/>
                      <a:tailEnd type="none" w="med" len="med"/>
                    </a:lnL>
                    <a:lnR w="12700" cap="flat" cmpd="sng" algn="ctr">
                      <a:solidFill>
                        <a:srgbClr val="008000"/>
                      </a:solidFill>
                      <a:prstDash val="sysDot"/>
                      <a:round/>
                      <a:headEnd type="none" w="med" len="med"/>
                      <a:tailEnd type="none" w="med" len="med"/>
                    </a:lnR>
                    <a:lnT w="12700" cap="flat" cmpd="sng" algn="ctr">
                      <a:solidFill>
                        <a:srgbClr val="008000"/>
                      </a:solidFill>
                      <a:prstDash val="sysDot"/>
                      <a:round/>
                      <a:headEnd type="none" w="med" len="med"/>
                      <a:tailEnd type="none" w="med" len="med"/>
                    </a:lnT>
                    <a:lnB w="12700" cap="flat" cmpd="sng" algn="ctr">
                      <a:solidFill>
                        <a:srgbClr val="008000"/>
                      </a:solidFill>
                      <a:prstDash val="sysDot"/>
                      <a:round/>
                      <a:headEnd type="none" w="med" len="med"/>
                      <a:tailEnd type="none" w="med" len="med"/>
                    </a:lnB>
                  </a:tcPr>
                </a:tc>
                <a:tc>
                  <a:txBody>
                    <a:bodyPr/>
                    <a:lstStyle/>
                    <a:p>
                      <a:r>
                        <a:rPr lang="ru-RU" sz="1400" dirty="0" err="1"/>
                        <a:t>Беҳтар</a:t>
                      </a:r>
                      <a:r>
                        <a:rPr lang="ru-RU" sz="1400" dirty="0"/>
                        <a:t> </a:t>
                      </a:r>
                      <a:r>
                        <a:rPr lang="ru-RU" sz="1400" dirty="0" err="1"/>
                        <a:t>кардани</a:t>
                      </a:r>
                      <a:r>
                        <a:rPr lang="ru-RU" sz="1400" dirty="0"/>
                        <a:t> </a:t>
                      </a:r>
                      <a:r>
                        <a:rPr lang="ru-RU" sz="1400" dirty="0" err="1"/>
                        <a:t>эконизом</a:t>
                      </a:r>
                      <a:r>
                        <a:rPr lang="ru-RU" sz="1400" dirty="0"/>
                        <a:t> </a:t>
                      </a:r>
                      <a:r>
                        <a:rPr lang="ru-RU" sz="1400" dirty="0" err="1"/>
                        <a:t>ва</a:t>
                      </a:r>
                      <a:r>
                        <a:rPr lang="ru-RU" sz="1400" dirty="0"/>
                        <a:t> </a:t>
                      </a:r>
                      <a:r>
                        <a:rPr lang="ru-RU" sz="1400" dirty="0" err="1"/>
                        <a:t>хидматрасониҳои</a:t>
                      </a:r>
                      <a:r>
                        <a:rPr lang="ru-RU" sz="1400" dirty="0"/>
                        <a:t> </a:t>
                      </a:r>
                      <a:r>
                        <a:rPr lang="ru-RU" sz="1400" dirty="0" err="1"/>
                        <a:t>эконизомӣ</a:t>
                      </a:r>
                      <a:r>
                        <a:rPr lang="ru-RU" sz="1400" dirty="0"/>
                        <a:t> </a:t>
                      </a:r>
                      <a:r>
                        <a:rPr lang="ru-RU" sz="1400" dirty="0" err="1"/>
                        <a:t>барои</a:t>
                      </a:r>
                      <a:r>
                        <a:rPr lang="ru-RU" sz="1400" dirty="0"/>
                        <a:t> </a:t>
                      </a:r>
                      <a:r>
                        <a:rPr lang="ru-RU" sz="1400" dirty="0" err="1"/>
                        <a:t>ҷомеаҳои</a:t>
                      </a:r>
                      <a:r>
                        <a:rPr lang="ru-RU" sz="1400" dirty="0"/>
                        <a:t> </a:t>
                      </a:r>
                      <a:r>
                        <a:rPr lang="ru-RU" sz="1400" dirty="0" err="1"/>
                        <a:t>деҳот</a:t>
                      </a:r>
                      <a:r>
                        <a:rPr lang="ru-RU" sz="1400" dirty="0"/>
                        <a:t> </a:t>
                      </a:r>
                      <a:r>
                        <a:rPr lang="ru-RU" sz="1400" dirty="0" err="1"/>
                        <a:t>ҷиҳати</a:t>
                      </a:r>
                      <a:r>
                        <a:rPr lang="ru-RU" sz="1400" dirty="0"/>
                        <a:t> </a:t>
                      </a:r>
                      <a:r>
                        <a:rPr lang="ru-RU" sz="1400" dirty="0" err="1"/>
                        <a:t>мутобиқшавӣ</a:t>
                      </a:r>
                      <a:r>
                        <a:rPr lang="ru-RU" sz="1400" dirty="0"/>
                        <a:t> ба </a:t>
                      </a:r>
                      <a:r>
                        <a:rPr lang="ru-RU" sz="1400" dirty="0" err="1"/>
                        <a:t>тағирёбии</a:t>
                      </a:r>
                      <a:r>
                        <a:rPr lang="ru-RU" sz="1400" dirty="0"/>
                        <a:t> </a:t>
                      </a:r>
                      <a:r>
                        <a:rPr lang="ru-RU" sz="1400" dirty="0" err="1"/>
                        <a:t>иқлим</a:t>
                      </a:r>
                      <a:endParaRPr lang="ru-RU" sz="1400" dirty="0"/>
                    </a:p>
                  </a:txBody>
                  <a:tcPr anchor="ctr">
                    <a:lnL w="12700" cap="flat" cmpd="sng" algn="ctr">
                      <a:solidFill>
                        <a:srgbClr val="008000"/>
                      </a:solidFill>
                      <a:prstDash val="sysDot"/>
                      <a:round/>
                      <a:headEnd type="none" w="med" len="med"/>
                      <a:tailEnd type="none" w="med" len="med"/>
                    </a:lnL>
                    <a:lnR w="12700" cap="flat" cmpd="sng" algn="ctr">
                      <a:solidFill>
                        <a:srgbClr val="008000"/>
                      </a:solidFill>
                      <a:prstDash val="sysDot"/>
                      <a:round/>
                      <a:headEnd type="none" w="med" len="med"/>
                      <a:tailEnd type="none" w="med" len="med"/>
                    </a:lnR>
                    <a:lnT w="12700" cap="flat" cmpd="sng" algn="ctr">
                      <a:solidFill>
                        <a:srgbClr val="008000"/>
                      </a:solidFill>
                      <a:prstDash val="sysDot"/>
                      <a:round/>
                      <a:headEnd type="none" w="med" len="med"/>
                      <a:tailEnd type="none" w="med" len="med"/>
                    </a:lnT>
                    <a:lnB w="12700" cap="flat" cmpd="sng" algn="ctr">
                      <a:solidFill>
                        <a:srgbClr val="008000"/>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g-Cyrl-TJ" sz="1400" i="1" dirty="0"/>
                        <a:t>Чорабиниҳои мутобиқсозӣ дастгири ёфтаанд</a:t>
                      </a:r>
                      <a:endParaRPr lang="ru-RU" sz="1400" i="1" dirty="0"/>
                    </a:p>
                  </a:txBody>
                  <a:tcPr anchor="ctr">
                    <a:lnL w="12700" cap="flat" cmpd="sng" algn="ctr">
                      <a:solidFill>
                        <a:srgbClr val="008000"/>
                      </a:solidFill>
                      <a:prstDash val="sysDot"/>
                      <a:round/>
                      <a:headEnd type="none" w="med" len="med"/>
                      <a:tailEnd type="none" w="med" len="med"/>
                    </a:lnL>
                    <a:lnR w="12700" cap="flat" cmpd="sng" algn="ctr">
                      <a:solidFill>
                        <a:srgbClr val="008000"/>
                      </a:solidFill>
                      <a:prstDash val="sysDot"/>
                      <a:round/>
                      <a:headEnd type="none" w="med" len="med"/>
                      <a:tailEnd type="none" w="med" len="med"/>
                    </a:lnR>
                    <a:lnT w="12700" cap="flat" cmpd="sng" algn="ctr">
                      <a:solidFill>
                        <a:srgbClr val="008000"/>
                      </a:solidFill>
                      <a:prstDash val="sysDot"/>
                      <a:round/>
                      <a:headEnd type="none" w="med" len="med"/>
                      <a:tailEnd type="none" w="med" len="med"/>
                    </a:lnT>
                    <a:lnB w="12700" cap="flat" cmpd="sng" algn="ctr">
                      <a:solidFill>
                        <a:srgbClr val="008000"/>
                      </a:solidFill>
                      <a:prstDash val="sysDot"/>
                      <a:round/>
                      <a:headEnd type="none" w="med" len="med"/>
                      <a:tailEnd type="none" w="med" len="med"/>
                    </a:lnB>
                  </a:tcPr>
                </a:tc>
                <a:tc>
                  <a:txBody>
                    <a:bodyPr/>
                    <a:lstStyle/>
                    <a:p>
                      <a:pPr marL="0" algn="ctr" defTabSz="914400" rtl="0" eaLnBrk="1" latinLnBrk="0" hangingPunct="1"/>
                      <a:r>
                        <a:rPr lang="tg-Cyrl-TJ" sz="1400" kern="1200" dirty="0">
                          <a:solidFill>
                            <a:schemeClr val="tx1"/>
                          </a:solidFill>
                          <a:latin typeface="+mn-lt"/>
                          <a:ea typeface="+mn-ea"/>
                          <a:cs typeface="+mn-cs"/>
                        </a:rPr>
                        <a:t>Х </a:t>
                      </a:r>
                      <a:endParaRPr lang="ru-RU" sz="1400" kern="1200" dirty="0">
                        <a:solidFill>
                          <a:schemeClr val="tx1"/>
                        </a:solidFill>
                        <a:latin typeface="+mn-lt"/>
                        <a:ea typeface="+mn-ea"/>
                        <a:cs typeface="+mn-cs"/>
                      </a:endParaRPr>
                    </a:p>
                  </a:txBody>
                  <a:tcPr anchor="ctr">
                    <a:lnL w="12700" cap="flat" cmpd="sng" algn="ctr">
                      <a:solidFill>
                        <a:srgbClr val="008000"/>
                      </a:solidFill>
                      <a:prstDash val="sysDot"/>
                      <a:round/>
                      <a:headEnd type="none" w="med" len="med"/>
                      <a:tailEnd type="none" w="med" len="med"/>
                    </a:lnL>
                    <a:lnR w="12700" cap="flat" cmpd="sng" algn="ctr">
                      <a:solidFill>
                        <a:srgbClr val="008000"/>
                      </a:solidFill>
                      <a:prstDash val="sysDot"/>
                      <a:round/>
                      <a:headEnd type="none" w="med" len="med"/>
                      <a:tailEnd type="none" w="med" len="med"/>
                    </a:lnR>
                    <a:lnT w="12700" cap="flat" cmpd="sng" algn="ctr">
                      <a:solidFill>
                        <a:srgbClr val="008000"/>
                      </a:solidFill>
                      <a:prstDash val="sysDot"/>
                      <a:round/>
                      <a:headEnd type="none" w="med" len="med"/>
                      <a:tailEnd type="none" w="med" len="med"/>
                    </a:lnT>
                    <a:lnB w="12700" cap="flat" cmpd="sng" algn="ctr">
                      <a:solidFill>
                        <a:srgbClr val="008000"/>
                      </a:solidFill>
                      <a:prstDash val="sysDot"/>
                      <a:round/>
                      <a:headEnd type="none" w="med" len="med"/>
                      <a:tailEnd type="none" w="med" len="med"/>
                    </a:lnB>
                    <a:gradFill flip="none" rotWithShape="1">
                      <a:gsLst>
                        <a:gs pos="0">
                          <a:srgbClr val="FF0000"/>
                        </a:gs>
                        <a:gs pos="87000">
                          <a:schemeClr val="bg1"/>
                        </a:gs>
                      </a:gsLst>
                      <a:lin ang="10800000" scaled="1"/>
                      <a:tileRect/>
                    </a:gradFill>
                  </a:tcPr>
                </a:tc>
                <a:tc>
                  <a:txBody>
                    <a:bodyPr/>
                    <a:lstStyle/>
                    <a:p>
                      <a:pPr marL="0" algn="ctr" defTabSz="914400" rtl="0" eaLnBrk="1" latinLnBrk="0" hangingPunct="1"/>
                      <a:r>
                        <a:rPr lang="tg-Cyrl-TJ" sz="1400" kern="1200" dirty="0">
                          <a:solidFill>
                            <a:schemeClr val="tx1"/>
                          </a:solidFill>
                          <a:latin typeface="+mn-lt"/>
                          <a:ea typeface="+mn-ea"/>
                          <a:cs typeface="+mn-cs"/>
                        </a:rPr>
                        <a:t>30</a:t>
                      </a:r>
                      <a:endParaRPr lang="ru-RU" sz="1400" kern="1200" dirty="0">
                        <a:solidFill>
                          <a:schemeClr val="tx1"/>
                        </a:solidFill>
                        <a:latin typeface="+mn-lt"/>
                        <a:ea typeface="+mn-ea"/>
                        <a:cs typeface="+mn-cs"/>
                      </a:endParaRPr>
                    </a:p>
                  </a:txBody>
                  <a:tcPr anchor="ctr">
                    <a:lnL w="12700" cap="flat" cmpd="sng" algn="ctr">
                      <a:solidFill>
                        <a:srgbClr val="008000"/>
                      </a:solidFill>
                      <a:prstDash val="sysDot"/>
                      <a:round/>
                      <a:headEnd type="none" w="med" len="med"/>
                      <a:tailEnd type="none" w="med" len="med"/>
                    </a:lnL>
                    <a:lnR w="28575" cap="flat" cmpd="sng" algn="ctr">
                      <a:noFill/>
                      <a:prstDash val="sysDot"/>
                      <a:round/>
                      <a:headEnd type="none" w="med" len="med"/>
                      <a:tailEnd type="none" w="med" len="med"/>
                    </a:lnR>
                    <a:lnT w="12700" cap="flat" cmpd="sng" algn="ctr">
                      <a:solidFill>
                        <a:srgbClr val="008000"/>
                      </a:solidFill>
                      <a:prstDash val="sysDot"/>
                      <a:round/>
                      <a:headEnd type="none" w="med" len="med"/>
                      <a:tailEnd type="none" w="med" len="med"/>
                    </a:lnT>
                    <a:lnB w="12700" cap="flat" cmpd="sng" algn="ctr">
                      <a:solidFill>
                        <a:srgbClr val="008000"/>
                      </a:solidFill>
                      <a:prstDash val="sysDot"/>
                      <a:round/>
                      <a:headEnd type="none" w="med" len="med"/>
                      <a:tailEnd type="none" w="med" len="med"/>
                    </a:lnB>
                    <a:gradFill flip="none" rotWithShape="1">
                      <a:gsLst>
                        <a:gs pos="0">
                          <a:srgbClr val="FFFF00"/>
                        </a:gs>
                        <a:gs pos="87000">
                          <a:schemeClr val="bg1"/>
                        </a:gs>
                      </a:gsLst>
                      <a:lin ang="10800000" scaled="1"/>
                      <a:tileRect/>
                    </a:gradFill>
                  </a:tcPr>
                </a:tc>
                <a:extLst>
                  <a:ext uri="{0D108BD9-81ED-4DB2-BD59-A6C34878D82A}">
                    <a16:rowId xmlns:a16="http://schemas.microsoft.com/office/drawing/2014/main" val="130048970"/>
                  </a:ext>
                </a:extLst>
              </a:tr>
              <a:tr h="904534">
                <a:tc>
                  <a:txBody>
                    <a:bodyPr/>
                    <a:lstStyle/>
                    <a:p>
                      <a:pPr algn="r"/>
                      <a:r>
                        <a:rPr lang="tg-Cyrl-TJ" sz="1600" b="0" dirty="0"/>
                        <a:t>2)</a:t>
                      </a:r>
                      <a:endParaRPr lang="ru-RU" sz="1600" b="0" dirty="0"/>
                    </a:p>
                  </a:txBody>
                  <a:tcPr anchor="ctr">
                    <a:lnL w="28575" cap="flat" cmpd="sng" algn="ctr">
                      <a:noFill/>
                      <a:prstDash val="sysDot"/>
                      <a:round/>
                      <a:headEnd type="none" w="med" len="med"/>
                      <a:tailEnd type="none" w="med" len="med"/>
                    </a:lnL>
                    <a:lnR w="12700" cap="flat" cmpd="sng" algn="ctr">
                      <a:solidFill>
                        <a:srgbClr val="008000"/>
                      </a:solidFill>
                      <a:prstDash val="sysDot"/>
                      <a:round/>
                      <a:headEnd type="none" w="med" len="med"/>
                      <a:tailEnd type="none" w="med" len="med"/>
                    </a:lnR>
                    <a:lnT w="12700" cap="flat" cmpd="sng" algn="ctr">
                      <a:solidFill>
                        <a:srgbClr val="008000"/>
                      </a:solidFill>
                      <a:prstDash val="sysDot"/>
                      <a:round/>
                      <a:headEnd type="none" w="med" len="med"/>
                      <a:tailEnd type="none" w="med" len="med"/>
                    </a:lnT>
                    <a:lnB w="28575" cap="flat" cmpd="sng" algn="ctr">
                      <a:noFill/>
                      <a:prstDash val="sysDot"/>
                      <a:round/>
                      <a:headEnd type="none" w="med" len="med"/>
                      <a:tailEnd type="none" w="med" len="med"/>
                    </a:lnB>
                  </a:tcPr>
                </a:tc>
                <a:tc>
                  <a:txBody>
                    <a:bodyPr/>
                    <a:lstStyle/>
                    <a:p>
                      <a:r>
                        <a:rPr lang="tg-Cyrl-TJ" sz="1400" dirty="0"/>
                        <a:t>Ҳифз ва нигоҳдории гуногунии биологӣ барои мутобиқшавӣ ва истифодаи устувори захираҳои табиӣ</a:t>
                      </a:r>
                      <a:endParaRPr lang="ru-RU" sz="1400" b="1" dirty="0"/>
                    </a:p>
                  </a:txBody>
                  <a:tcPr anchor="ctr">
                    <a:lnL w="12700" cap="flat" cmpd="sng" algn="ctr">
                      <a:solidFill>
                        <a:srgbClr val="008000"/>
                      </a:solidFill>
                      <a:prstDash val="sysDot"/>
                      <a:round/>
                      <a:headEnd type="none" w="med" len="med"/>
                      <a:tailEnd type="none" w="med" len="med"/>
                    </a:lnL>
                    <a:lnR w="12700" cap="flat" cmpd="sng" algn="ctr">
                      <a:solidFill>
                        <a:srgbClr val="008000"/>
                      </a:solidFill>
                      <a:prstDash val="sysDot"/>
                      <a:round/>
                      <a:headEnd type="none" w="med" len="med"/>
                      <a:tailEnd type="none" w="med" len="med"/>
                    </a:lnR>
                    <a:lnT w="12700" cap="flat" cmpd="sng" algn="ctr">
                      <a:solidFill>
                        <a:srgbClr val="008000"/>
                      </a:solidFill>
                      <a:prstDash val="sysDot"/>
                      <a:round/>
                      <a:headEnd type="none" w="med" len="med"/>
                      <a:tailEnd type="none" w="med" len="med"/>
                    </a:lnT>
                    <a:lnB w="28575" cap="flat" cmpd="sng" algn="ctr">
                      <a:no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i="1" dirty="0" err="1">
                          <a:effectLst/>
                        </a:rPr>
                        <a:t>Гуногунии</a:t>
                      </a:r>
                      <a:r>
                        <a:rPr lang="ru-RU" sz="1400" i="1" dirty="0">
                          <a:effectLst/>
                        </a:rPr>
                        <a:t> </a:t>
                      </a:r>
                      <a:r>
                        <a:rPr lang="ru-RU" sz="1400" i="1" dirty="0" err="1">
                          <a:effectLst/>
                        </a:rPr>
                        <a:t>биологӣ</a:t>
                      </a:r>
                      <a:r>
                        <a:rPr lang="ru-RU" sz="1400" i="1" dirty="0">
                          <a:effectLst/>
                        </a:rPr>
                        <a:t> </a:t>
                      </a:r>
                      <a:r>
                        <a:rPr lang="ru-RU" sz="1400" i="1" dirty="0" err="1">
                          <a:effectLst/>
                        </a:rPr>
                        <a:t>такмил</a:t>
                      </a:r>
                      <a:r>
                        <a:rPr lang="ru-RU" sz="1400" i="1" dirty="0">
                          <a:effectLst/>
                        </a:rPr>
                        <a:t> </a:t>
                      </a:r>
                      <a:r>
                        <a:rPr lang="ru-RU" sz="1400" i="1" dirty="0" err="1">
                          <a:effectLst/>
                        </a:rPr>
                        <a:t>ва</a:t>
                      </a:r>
                      <a:r>
                        <a:rPr lang="ru-RU" sz="1400" i="1" dirty="0">
                          <a:effectLst/>
                        </a:rPr>
                        <a:t> </a:t>
                      </a:r>
                      <a:r>
                        <a:rPr lang="ru-RU" sz="1400" i="1" dirty="0" err="1">
                          <a:effectLst/>
                        </a:rPr>
                        <a:t>ҳифз</a:t>
                      </a:r>
                      <a:r>
                        <a:rPr lang="ru-RU" sz="1400" i="1" dirty="0">
                          <a:effectLst/>
                        </a:rPr>
                        <a:t> карда </a:t>
                      </a:r>
                      <a:r>
                        <a:rPr lang="ru-RU" sz="1400" i="1" dirty="0" err="1">
                          <a:effectLst/>
                        </a:rPr>
                        <a:t>шудааст</a:t>
                      </a:r>
                      <a:endParaRPr lang="ru-RU" sz="1400" i="1" dirty="0"/>
                    </a:p>
                  </a:txBody>
                  <a:tcPr anchor="ctr">
                    <a:lnL w="12700" cap="flat" cmpd="sng" algn="ctr">
                      <a:solidFill>
                        <a:srgbClr val="008000"/>
                      </a:solidFill>
                      <a:prstDash val="sysDot"/>
                      <a:round/>
                      <a:headEnd type="none" w="med" len="med"/>
                      <a:tailEnd type="none" w="med" len="med"/>
                    </a:lnL>
                    <a:lnR w="12700" cap="flat" cmpd="sng" algn="ctr">
                      <a:solidFill>
                        <a:srgbClr val="008000"/>
                      </a:solidFill>
                      <a:prstDash val="sysDot"/>
                      <a:round/>
                      <a:headEnd type="none" w="med" len="med"/>
                      <a:tailEnd type="none" w="med" len="med"/>
                    </a:lnR>
                    <a:lnT w="12700" cap="flat" cmpd="sng" algn="ctr">
                      <a:solidFill>
                        <a:srgbClr val="008000"/>
                      </a:solidFill>
                      <a:prstDash val="sysDot"/>
                      <a:round/>
                      <a:headEnd type="none" w="med" len="med"/>
                      <a:tailEnd type="none" w="med" len="med"/>
                    </a:lnT>
                    <a:lnB w="28575" cap="flat" cmpd="sng" algn="ctr">
                      <a:noFill/>
                      <a:prstDash val="sysDot"/>
                      <a:round/>
                      <a:headEnd type="none" w="med" len="med"/>
                      <a:tailEnd type="none" w="med" len="med"/>
                    </a:lnB>
                  </a:tcPr>
                </a:tc>
                <a:tc>
                  <a:txBody>
                    <a:bodyPr/>
                    <a:lstStyle/>
                    <a:p>
                      <a:pPr marL="0" algn="ctr" defTabSz="914400" rtl="0" eaLnBrk="1" latinLnBrk="0" hangingPunct="1"/>
                      <a:r>
                        <a:rPr lang="tg-Cyrl-TJ" sz="1400" kern="1200" dirty="0">
                          <a:solidFill>
                            <a:schemeClr val="tx1"/>
                          </a:solidFill>
                          <a:latin typeface="+mn-lt"/>
                          <a:ea typeface="+mn-ea"/>
                          <a:cs typeface="+mn-cs"/>
                        </a:rPr>
                        <a:t>Х </a:t>
                      </a:r>
                      <a:endParaRPr lang="ru-RU" sz="1400" kern="1200" dirty="0">
                        <a:solidFill>
                          <a:schemeClr val="tx1"/>
                        </a:solidFill>
                        <a:latin typeface="+mn-lt"/>
                        <a:ea typeface="+mn-ea"/>
                        <a:cs typeface="+mn-cs"/>
                      </a:endParaRPr>
                    </a:p>
                  </a:txBody>
                  <a:tcPr anchor="ctr">
                    <a:lnL w="12700" cap="flat" cmpd="sng" algn="ctr">
                      <a:solidFill>
                        <a:srgbClr val="008000"/>
                      </a:solidFill>
                      <a:prstDash val="sysDot"/>
                      <a:round/>
                      <a:headEnd type="none" w="med" len="med"/>
                      <a:tailEnd type="none" w="med" len="med"/>
                    </a:lnL>
                    <a:lnR w="12700" cap="flat" cmpd="sng" algn="ctr">
                      <a:solidFill>
                        <a:srgbClr val="008000"/>
                      </a:solidFill>
                      <a:prstDash val="sysDot"/>
                      <a:round/>
                      <a:headEnd type="none" w="med" len="med"/>
                      <a:tailEnd type="none" w="med" len="med"/>
                    </a:lnR>
                    <a:lnT w="12700" cap="flat" cmpd="sng" algn="ctr">
                      <a:solidFill>
                        <a:srgbClr val="008000"/>
                      </a:solidFill>
                      <a:prstDash val="sysDot"/>
                      <a:round/>
                      <a:headEnd type="none" w="med" len="med"/>
                      <a:tailEnd type="none" w="med" len="med"/>
                    </a:lnT>
                    <a:lnB w="28575" cap="flat" cmpd="sng" algn="ctr">
                      <a:noFill/>
                      <a:prstDash val="sysDot"/>
                      <a:round/>
                      <a:headEnd type="none" w="med" len="med"/>
                      <a:tailEnd type="none" w="med" len="med"/>
                    </a:lnB>
                    <a:gradFill flip="none" rotWithShape="1">
                      <a:gsLst>
                        <a:gs pos="0">
                          <a:srgbClr val="FF0000"/>
                        </a:gs>
                        <a:gs pos="87000">
                          <a:schemeClr val="bg1"/>
                        </a:gs>
                      </a:gsLst>
                      <a:lin ang="10800000" scaled="1"/>
                      <a:tileRect/>
                    </a:gradFill>
                  </a:tcPr>
                </a:tc>
                <a:tc>
                  <a:txBody>
                    <a:bodyPr/>
                    <a:lstStyle/>
                    <a:p>
                      <a:pPr marL="0" algn="ctr" defTabSz="914400" rtl="0" eaLnBrk="1" latinLnBrk="0" hangingPunct="1"/>
                      <a:r>
                        <a:rPr lang="tg-Cyrl-TJ" sz="1400" kern="1200" dirty="0">
                          <a:solidFill>
                            <a:schemeClr val="tx1"/>
                          </a:solidFill>
                          <a:latin typeface="+mn-lt"/>
                          <a:ea typeface="+mn-ea"/>
                          <a:cs typeface="+mn-cs"/>
                        </a:rPr>
                        <a:t>50</a:t>
                      </a:r>
                      <a:endParaRPr lang="ru-RU" sz="1400" kern="1200" dirty="0">
                        <a:solidFill>
                          <a:schemeClr val="tx1"/>
                        </a:solidFill>
                        <a:latin typeface="+mn-lt"/>
                        <a:ea typeface="+mn-ea"/>
                        <a:cs typeface="+mn-cs"/>
                      </a:endParaRPr>
                    </a:p>
                  </a:txBody>
                  <a:tcPr anchor="ctr">
                    <a:lnL w="12700" cap="flat" cmpd="sng" algn="ctr">
                      <a:solidFill>
                        <a:srgbClr val="008000"/>
                      </a:solidFill>
                      <a:prstDash val="sysDot"/>
                      <a:round/>
                      <a:headEnd type="none" w="med" len="med"/>
                      <a:tailEnd type="none" w="med" len="med"/>
                    </a:lnL>
                    <a:lnR w="28575" cap="flat" cmpd="sng" algn="ctr">
                      <a:noFill/>
                      <a:prstDash val="sysDot"/>
                      <a:round/>
                      <a:headEnd type="none" w="med" len="med"/>
                      <a:tailEnd type="none" w="med" len="med"/>
                    </a:lnR>
                    <a:lnT w="12700" cap="flat" cmpd="sng" algn="ctr">
                      <a:solidFill>
                        <a:srgbClr val="008000"/>
                      </a:solidFill>
                      <a:prstDash val="sysDot"/>
                      <a:round/>
                      <a:headEnd type="none" w="med" len="med"/>
                      <a:tailEnd type="none" w="med" len="med"/>
                    </a:lnT>
                    <a:lnB w="28575" cap="flat" cmpd="sng" algn="ctr">
                      <a:noFill/>
                      <a:prstDash val="sysDot"/>
                      <a:round/>
                      <a:headEnd type="none" w="med" len="med"/>
                      <a:tailEnd type="none" w="med" len="med"/>
                    </a:lnB>
                    <a:gradFill flip="none" rotWithShape="1">
                      <a:gsLst>
                        <a:gs pos="0">
                          <a:srgbClr val="FFFF00"/>
                        </a:gs>
                        <a:gs pos="87000">
                          <a:schemeClr val="bg1"/>
                        </a:gs>
                      </a:gsLst>
                      <a:lin ang="10800000" scaled="1"/>
                      <a:tileRect/>
                    </a:gradFill>
                  </a:tcPr>
                </a:tc>
                <a:extLst>
                  <a:ext uri="{0D108BD9-81ED-4DB2-BD59-A6C34878D82A}">
                    <a16:rowId xmlns:a16="http://schemas.microsoft.com/office/drawing/2014/main" val="3633367192"/>
                  </a:ext>
                </a:extLst>
              </a:tr>
            </a:tbl>
          </a:graphicData>
        </a:graphic>
      </p:graphicFrame>
      <p:sp>
        <p:nvSpPr>
          <p:cNvPr id="15" name="TextBox 14">
            <a:extLst>
              <a:ext uri="{FF2B5EF4-FFF2-40B4-BE49-F238E27FC236}">
                <a16:creationId xmlns:a16="http://schemas.microsoft.com/office/drawing/2014/main" id="{E5903565-26EB-3439-44B3-CCE2597CC59C}"/>
              </a:ext>
            </a:extLst>
          </p:cNvPr>
          <p:cNvSpPr txBox="1"/>
          <p:nvPr/>
        </p:nvSpPr>
        <p:spPr>
          <a:xfrm>
            <a:off x="4841169" y="5729714"/>
            <a:ext cx="3200194" cy="461665"/>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r"/>
            <a:r>
              <a:rPr lang="tg-Cyrl-TJ" sz="2400" dirty="0">
                <a:ln w="0"/>
                <a:solidFill>
                  <a:schemeClr val="tx1"/>
                </a:solidFill>
                <a:effectLst>
                  <a:outerShdw blurRad="38100" dist="19050" dir="2700000" algn="tl" rotWithShape="0">
                    <a:schemeClr val="dk1">
                      <a:alpha val="40000"/>
                    </a:schemeClr>
                  </a:outerShdw>
                </a:effectLst>
              </a:rPr>
              <a:t>беҳтар карда шуд - </a:t>
            </a:r>
            <a:r>
              <a:rPr lang="tg-Cyrl-TJ" sz="2400" dirty="0">
                <a:ln w="0"/>
                <a:solidFill>
                  <a:schemeClr val="tx1"/>
                </a:solidFill>
                <a:effectLst>
                  <a:outerShdw blurRad="38100" dist="19050" dir="2700000" algn="tl" rotWithShape="0">
                    <a:schemeClr val="dk1">
                      <a:alpha val="40000"/>
                    </a:schemeClr>
                  </a:outerShdw>
                </a:effectLst>
                <a:latin typeface="Candara" panose="020E0502030303020204" pitchFamily="34" charset="0"/>
              </a:rPr>
              <a:t>19%</a:t>
            </a:r>
            <a:endParaRPr lang="ru-RU" sz="2400" dirty="0">
              <a:ln w="0"/>
              <a:solidFill>
                <a:schemeClr val="tx1"/>
              </a:solidFill>
              <a:effectLst>
                <a:outerShdw blurRad="38100" dist="19050" dir="2700000" algn="tl" rotWithShape="0">
                  <a:schemeClr val="dk1">
                    <a:alpha val="40000"/>
                  </a:schemeClr>
                </a:outerShdw>
              </a:effectLst>
              <a:latin typeface="Candara" panose="020E0502030303020204" pitchFamily="34" charset="0"/>
            </a:endParaRPr>
          </a:p>
        </p:txBody>
      </p:sp>
      <p:cxnSp>
        <p:nvCxnSpPr>
          <p:cNvPr id="25" name="Соединитель: уступ 24">
            <a:extLst>
              <a:ext uri="{FF2B5EF4-FFF2-40B4-BE49-F238E27FC236}">
                <a16:creationId xmlns:a16="http://schemas.microsoft.com/office/drawing/2014/main" id="{8160E9C0-F127-A2C4-30DD-7E1D799334E4}"/>
              </a:ext>
            </a:extLst>
          </p:cNvPr>
          <p:cNvCxnSpPr>
            <a:cxnSpLocks/>
          </p:cNvCxnSpPr>
          <p:nvPr/>
        </p:nvCxnSpPr>
        <p:spPr>
          <a:xfrm flipH="1">
            <a:off x="8041363" y="2540547"/>
            <a:ext cx="724740" cy="3420000"/>
          </a:xfrm>
          <a:prstGeom prst="bentConnector3">
            <a:avLst>
              <a:gd name="adj1" fmla="val -31542"/>
            </a:avLst>
          </a:prstGeom>
          <a:ln w="19050">
            <a:solidFill>
              <a:schemeClr val="accent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9B63F98-B257-E716-41BA-A0C283DAAEFE}"/>
              </a:ext>
            </a:extLst>
          </p:cNvPr>
          <p:cNvSpPr txBox="1"/>
          <p:nvPr/>
        </p:nvSpPr>
        <p:spPr>
          <a:xfrm>
            <a:off x="953146" y="6293180"/>
            <a:ext cx="7008675" cy="461665"/>
          </a:xfrm>
          <a:prstGeom prst="rect">
            <a:avLst/>
          </a:prstGeom>
          <a:gradFill>
            <a:gsLst>
              <a:gs pos="0">
                <a:schemeClr val="accent5"/>
              </a:gs>
              <a:gs pos="50000">
                <a:schemeClr val="accent5">
                  <a:lumMod val="40000"/>
                  <a:lumOff val="60000"/>
                </a:schemeClr>
              </a:gs>
              <a:gs pos="100000">
                <a:schemeClr val="bg1"/>
              </a:gs>
            </a:gsLst>
            <a:lin ang="10800000" scaled="1"/>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r"/>
            <a:r>
              <a:rPr lang="en-US" sz="2400" dirty="0">
                <a:ln w="0"/>
                <a:solidFill>
                  <a:srgbClr val="FF0000"/>
                </a:solidFill>
                <a:effectLst>
                  <a:outerShdw blurRad="38100" dist="19050" dir="2700000" algn="tl" rotWithShape="0">
                    <a:schemeClr val="dk1">
                      <a:alpha val="40000"/>
                    </a:schemeClr>
                  </a:outerShdw>
                </a:effectLst>
              </a:rPr>
              <a:t>29 </a:t>
            </a:r>
            <a:r>
              <a:rPr lang="tg-Cyrl-TJ" sz="2400" dirty="0">
                <a:ln w="0"/>
                <a:solidFill>
                  <a:srgbClr val="FF0000"/>
                </a:solidFill>
                <a:effectLst>
                  <a:outerShdw blurRad="38100" dist="19050" dir="2700000" algn="tl" rotWithShape="0">
                    <a:schemeClr val="dk1">
                      <a:alpha val="40000"/>
                    </a:schemeClr>
                  </a:outerShdw>
                </a:effectLst>
              </a:rPr>
              <a:t>дар Китоби сурх мебошад </a:t>
            </a:r>
            <a:r>
              <a:rPr lang="tg-Cyrl-TJ" sz="2400" dirty="0">
                <a:ln w="0"/>
                <a:solidFill>
                  <a:schemeClr val="tx1"/>
                </a:solidFill>
                <a:effectLst>
                  <a:outerShdw blurRad="38100" dist="19050" dir="2700000" algn="tl" rotWithShape="0">
                    <a:schemeClr val="dk1">
                      <a:alpha val="40000"/>
                    </a:schemeClr>
                  </a:outerShdw>
                </a:effectLst>
              </a:rPr>
              <a:t>/ кам карда шуд - </a:t>
            </a:r>
            <a:r>
              <a:rPr lang="tg-Cyrl-TJ" sz="2400" dirty="0">
                <a:ln w="0"/>
                <a:solidFill>
                  <a:schemeClr val="tx1"/>
                </a:solidFill>
                <a:effectLst>
                  <a:outerShdw blurRad="38100" dist="19050" dir="2700000" algn="tl" rotWithShape="0">
                    <a:schemeClr val="dk1">
                      <a:alpha val="40000"/>
                    </a:schemeClr>
                  </a:outerShdw>
                </a:effectLst>
                <a:latin typeface="Candara" panose="020E0502030303020204" pitchFamily="34" charset="0"/>
              </a:rPr>
              <a:t>6</a:t>
            </a:r>
            <a:endParaRPr lang="ru-RU" sz="2400" dirty="0">
              <a:ln w="0"/>
              <a:solidFill>
                <a:schemeClr val="tx1"/>
              </a:solidFill>
              <a:effectLst>
                <a:outerShdw blurRad="38100" dist="19050" dir="2700000" algn="tl" rotWithShape="0">
                  <a:schemeClr val="dk1">
                    <a:alpha val="40000"/>
                  </a:schemeClr>
                </a:outerShdw>
              </a:effectLst>
              <a:latin typeface="Candara" panose="020E0502030303020204" pitchFamily="34" charset="0"/>
            </a:endParaRPr>
          </a:p>
        </p:txBody>
      </p:sp>
      <p:cxnSp>
        <p:nvCxnSpPr>
          <p:cNvPr id="34" name="Соединитель: уступ 33">
            <a:extLst>
              <a:ext uri="{FF2B5EF4-FFF2-40B4-BE49-F238E27FC236}">
                <a16:creationId xmlns:a16="http://schemas.microsoft.com/office/drawing/2014/main" id="{88D6FD1C-1330-0DAD-7488-B2C6B5774891}"/>
              </a:ext>
            </a:extLst>
          </p:cNvPr>
          <p:cNvCxnSpPr>
            <a:cxnSpLocks/>
          </p:cNvCxnSpPr>
          <p:nvPr/>
        </p:nvCxnSpPr>
        <p:spPr>
          <a:xfrm flipH="1">
            <a:off x="7961820" y="3104013"/>
            <a:ext cx="724740" cy="3420000"/>
          </a:xfrm>
          <a:prstGeom prst="bentConnector3">
            <a:avLst>
              <a:gd name="adj1" fmla="val -31542"/>
            </a:avLst>
          </a:prstGeom>
          <a:ln w="1905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 name="Группа 2">
            <a:extLst>
              <a:ext uri="{FF2B5EF4-FFF2-40B4-BE49-F238E27FC236}">
                <a16:creationId xmlns:a16="http://schemas.microsoft.com/office/drawing/2014/main" id="{3222D2B5-9D48-C69E-BA34-B45C0255B0E5}"/>
              </a:ext>
            </a:extLst>
          </p:cNvPr>
          <p:cNvGrpSpPr/>
          <p:nvPr/>
        </p:nvGrpSpPr>
        <p:grpSpPr>
          <a:xfrm rot="16200000">
            <a:off x="-2782560" y="3043159"/>
            <a:ext cx="6480000" cy="144000"/>
            <a:chOff x="-4" y="1736086"/>
            <a:chExt cx="9144000" cy="144000"/>
          </a:xfrm>
        </p:grpSpPr>
        <p:sp>
          <p:nvSpPr>
            <p:cNvPr id="7" name="Параллелограмм 6">
              <a:extLst>
                <a:ext uri="{FF2B5EF4-FFF2-40B4-BE49-F238E27FC236}">
                  <a16:creationId xmlns:a16="http://schemas.microsoft.com/office/drawing/2014/main" id="{0ED48DFC-D0D8-7B8B-996E-137FAD733CCE}"/>
                </a:ext>
              </a:extLst>
            </p:cNvPr>
            <p:cNvSpPr/>
            <p:nvPr/>
          </p:nvSpPr>
          <p:spPr>
            <a:xfrm>
              <a:off x="-4" y="1772101"/>
              <a:ext cx="5400000" cy="72000"/>
            </a:xfrm>
            <a:prstGeom prst="parallelogram">
              <a:avLst>
                <a:gd name="adj" fmla="val 88962"/>
              </a:avLst>
            </a:prstGeom>
            <a:solidFill>
              <a:srgbClr val="008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араллелограмм 7">
              <a:extLst>
                <a:ext uri="{FF2B5EF4-FFF2-40B4-BE49-F238E27FC236}">
                  <a16:creationId xmlns:a16="http://schemas.microsoft.com/office/drawing/2014/main" id="{EB0E50CB-5EC6-C217-9608-449A85A3CA57}"/>
                </a:ext>
              </a:extLst>
            </p:cNvPr>
            <p:cNvSpPr/>
            <p:nvPr/>
          </p:nvSpPr>
          <p:spPr>
            <a:xfrm>
              <a:off x="5543996" y="1736086"/>
              <a:ext cx="3600000" cy="144000"/>
            </a:xfrm>
            <a:prstGeom prst="parallelogram">
              <a:avLst>
                <a:gd name="adj" fmla="val 88962"/>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ru-RU"/>
            </a:p>
          </p:txBody>
        </p:sp>
      </p:grpSp>
      <p:sp>
        <p:nvSpPr>
          <p:cNvPr id="14" name="Заголовок 1">
            <a:extLst>
              <a:ext uri="{FF2B5EF4-FFF2-40B4-BE49-F238E27FC236}">
                <a16:creationId xmlns:a16="http://schemas.microsoft.com/office/drawing/2014/main" id="{2F8C230A-A61A-C0C2-6CB6-27698A2F4214}"/>
              </a:ext>
            </a:extLst>
          </p:cNvPr>
          <p:cNvSpPr txBox="1">
            <a:spLocks/>
          </p:cNvSpPr>
          <p:nvPr/>
        </p:nvSpPr>
        <p:spPr>
          <a:xfrm>
            <a:off x="628650" y="233391"/>
            <a:ext cx="741271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600" b="1">
                <a:solidFill>
                  <a:srgbClr val="008000"/>
                </a:solidFill>
                <a:effectLst>
                  <a:outerShdw blurRad="38100" dist="38100" dir="2700000" algn="tl">
                    <a:srgbClr val="000000">
                      <a:alpha val="43137"/>
                    </a:srgbClr>
                  </a:outerShdw>
                </a:effectLst>
              </a:rPr>
              <a:t>Барномаи миёнамӯҳлати рушди </a:t>
            </a:r>
            <a:br>
              <a:rPr lang="ru-RU" sz="2600" b="1">
                <a:solidFill>
                  <a:srgbClr val="008000"/>
                </a:solidFill>
                <a:effectLst>
                  <a:outerShdw blurRad="38100" dist="38100" dir="2700000" algn="tl">
                    <a:srgbClr val="000000">
                      <a:alpha val="43137"/>
                    </a:srgbClr>
                  </a:outerShdw>
                </a:effectLst>
              </a:rPr>
            </a:br>
            <a:r>
              <a:rPr lang="ru-RU" sz="2600" b="1">
                <a:solidFill>
                  <a:srgbClr val="008000"/>
                </a:solidFill>
                <a:effectLst>
                  <a:outerShdw blurRad="38100" dist="38100" dir="2700000" algn="tl">
                    <a:srgbClr val="000000">
                      <a:alpha val="43137"/>
                    </a:srgbClr>
                  </a:outerShdw>
                </a:effectLst>
              </a:rPr>
              <a:t>Ҷумҳурии Тоҷикистон барои солҳои 2021-2025, марҳилаи дуюми “Стратегияи миллии рушди Ҷумҳурии Тоҷикистон барои давраи то соли 2030”</a:t>
            </a:r>
            <a:endParaRPr lang="ru-RU" sz="2600" b="1" dirty="0">
              <a:solidFill>
                <a:srgbClr val="008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5129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A2E838-C6CB-9850-D8E3-382DBB78853E}"/>
              </a:ext>
            </a:extLst>
          </p:cNvPr>
          <p:cNvSpPr>
            <a:spLocks noGrp="1"/>
          </p:cNvSpPr>
          <p:nvPr>
            <p:ph type="title"/>
          </p:nvPr>
        </p:nvSpPr>
        <p:spPr>
          <a:xfrm>
            <a:off x="790575" y="198321"/>
            <a:ext cx="6936481" cy="948519"/>
          </a:xfrm>
        </p:spPr>
        <p:txBody>
          <a:bodyPr>
            <a:normAutofit/>
          </a:bodyPr>
          <a:lstStyle/>
          <a:p>
            <a:r>
              <a:rPr lang="tg-Cyrl-TJ" sz="2800" b="1" dirty="0">
                <a:solidFill>
                  <a:srgbClr val="008000"/>
                </a:solidFill>
              </a:rPr>
              <a:t>МАРКАЗИ МИЛЛИИ ГУНОГУНИИ БИОЛОГӢ ВА БЕХАТАРИИ БИОЛОГӢ</a:t>
            </a:r>
            <a:endParaRPr lang="ru-RU" sz="2800" dirty="0"/>
          </a:p>
        </p:txBody>
      </p:sp>
      <p:sp>
        <p:nvSpPr>
          <p:cNvPr id="3" name="Объект 2">
            <a:extLst>
              <a:ext uri="{FF2B5EF4-FFF2-40B4-BE49-F238E27FC236}">
                <a16:creationId xmlns:a16="http://schemas.microsoft.com/office/drawing/2014/main" id="{9EA30553-B03E-AE48-586D-54DF05148DFF}"/>
              </a:ext>
            </a:extLst>
          </p:cNvPr>
          <p:cNvSpPr>
            <a:spLocks noGrp="1"/>
          </p:cNvSpPr>
          <p:nvPr>
            <p:ph idx="1"/>
          </p:nvPr>
        </p:nvSpPr>
        <p:spPr>
          <a:xfrm>
            <a:off x="790575" y="1275009"/>
            <a:ext cx="7961826" cy="1291062"/>
          </a:xfrm>
        </p:spPr>
        <p:txBody>
          <a:bodyPr>
            <a:normAutofit fontScale="92500"/>
          </a:bodyPr>
          <a:lstStyle/>
          <a:p>
            <a:pPr marL="0" indent="0" algn="just">
              <a:lnSpc>
                <a:spcPct val="100000"/>
              </a:lnSpc>
              <a:spcBef>
                <a:spcPts val="0"/>
              </a:spcBef>
              <a:buNone/>
            </a:pPr>
            <a:r>
              <a:rPr lang="tg-Cyrl-TJ" sz="1800" dirty="0">
                <a:effectLst/>
                <a:latin typeface="+mj-lt"/>
                <a:ea typeface="Calibri" panose="020F0502020204030204" pitchFamily="34" charset="0"/>
                <a:cs typeface="Times New Roman" panose="02020603050405020304" pitchFamily="18" charset="0"/>
              </a:rPr>
              <a:t>Марказ доир ба уҳдадориҳои Тоҷикистон вобаста ба Конвенсияи Созмони Милали Муттаҳид доир ба гуногунии биологӣ ва Протоколҳои он бо Қарори Ҳукумати Ҷумҳурии Тоҷикистон аз 1 сентябри соли 2003, №392 ташкил карда шуда ва ҳамчун ҳамоҳангсози амалигардонии Конвенсияи мазкур таин карда шудааст. </a:t>
            </a:r>
            <a:endParaRPr lang="ru-RU" sz="1800" dirty="0">
              <a:effectLst/>
              <a:latin typeface="+mj-lt"/>
              <a:ea typeface="Calibri" panose="020F0502020204030204" pitchFamily="34" charset="0"/>
              <a:cs typeface="Times New Roman" panose="02020603050405020304" pitchFamily="18" charset="0"/>
            </a:endParaRPr>
          </a:p>
          <a:p>
            <a:pPr marL="0">
              <a:lnSpc>
                <a:spcPct val="100000"/>
              </a:lnSpc>
              <a:spcBef>
                <a:spcPts val="0"/>
              </a:spcBef>
            </a:pPr>
            <a:endParaRPr lang="ru-RU" dirty="0">
              <a:latin typeface="+mj-lt"/>
            </a:endParaRPr>
          </a:p>
        </p:txBody>
      </p:sp>
      <p:pic>
        <p:nvPicPr>
          <p:cNvPr id="4" name="Рисунок 3">
            <a:extLst>
              <a:ext uri="{FF2B5EF4-FFF2-40B4-BE49-F238E27FC236}">
                <a16:creationId xmlns:a16="http://schemas.microsoft.com/office/drawing/2014/main" id="{8147A449-B2DE-644D-2DB7-C29F06D4E3CB}"/>
              </a:ext>
            </a:extLst>
          </p:cNvPr>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4235" t="23441" r="5121" b="27527"/>
          <a:stretch/>
        </p:blipFill>
        <p:spPr>
          <a:xfrm rot="5400000">
            <a:off x="411320" y="3196618"/>
            <a:ext cx="2908422" cy="2160000"/>
          </a:xfrm>
          <a:prstGeom prst="rect">
            <a:avLst/>
          </a:prstGeom>
          <a:ln>
            <a:noFill/>
          </a:ln>
          <a:effectLst>
            <a:outerShdw blurRad="190500" algn="tl" rotWithShape="0">
              <a:srgbClr val="000000">
                <a:alpha val="70000"/>
              </a:srgbClr>
            </a:outerShdw>
          </a:effectLst>
        </p:spPr>
      </p:pic>
      <p:pic>
        <p:nvPicPr>
          <p:cNvPr id="5" name="Picture 2" descr="\\Srv-01\office documents\!ОТСКАНИРОВАННЫЕ\LOGOS\Kartagena_.JPG">
            <a:extLst>
              <a:ext uri="{FF2B5EF4-FFF2-40B4-BE49-F238E27FC236}">
                <a16:creationId xmlns:a16="http://schemas.microsoft.com/office/drawing/2014/main" id="{2D5AF3FE-6715-E63E-9D2F-8A5C17FEEF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660" y="2822408"/>
            <a:ext cx="2160000" cy="29084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06C63F0E-CAC1-2549-2491-F9D07D2C72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1789" y="2837720"/>
            <a:ext cx="2070612" cy="2908420"/>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96B65D62-A9EA-AA4C-C14A-23748B5FC451}"/>
              </a:ext>
            </a:extLst>
          </p:cNvPr>
          <p:cNvSpPr txBox="1"/>
          <p:nvPr/>
        </p:nvSpPr>
        <p:spPr>
          <a:xfrm>
            <a:off x="691595" y="5746140"/>
            <a:ext cx="2253936" cy="707886"/>
          </a:xfrm>
          <a:prstGeom prst="rect">
            <a:avLst/>
          </a:prstGeom>
          <a:noFill/>
        </p:spPr>
        <p:txBody>
          <a:bodyPr wrap="square">
            <a:spAutoFit/>
          </a:bodyPr>
          <a:lstStyle/>
          <a:p>
            <a:pPr algn="ctr"/>
            <a:r>
              <a:rPr lang="tg-Cyrl-TJ" sz="2000" dirty="0">
                <a:effectLst/>
                <a:latin typeface="Candara" panose="020E0502030303020204" pitchFamily="34" charset="0"/>
                <a:ea typeface="Calibri" panose="020F0502020204030204" pitchFamily="34" charset="0"/>
              </a:rPr>
              <a:t>соли 1997 қабул шудааст</a:t>
            </a:r>
            <a:endParaRPr lang="ru-RU" sz="2000" dirty="0">
              <a:latin typeface="Candara" panose="020E0502030303020204" pitchFamily="34" charset="0"/>
            </a:endParaRPr>
          </a:p>
        </p:txBody>
      </p:sp>
      <p:sp>
        <p:nvSpPr>
          <p:cNvPr id="10" name="TextBox 9">
            <a:extLst>
              <a:ext uri="{FF2B5EF4-FFF2-40B4-BE49-F238E27FC236}">
                <a16:creationId xmlns:a16="http://schemas.microsoft.com/office/drawing/2014/main" id="{B53F588C-D234-C93A-4077-8E5C133CAF93}"/>
              </a:ext>
            </a:extLst>
          </p:cNvPr>
          <p:cNvSpPr txBox="1"/>
          <p:nvPr/>
        </p:nvSpPr>
        <p:spPr>
          <a:xfrm>
            <a:off x="3733661" y="5730829"/>
            <a:ext cx="2160000" cy="707886"/>
          </a:xfrm>
          <a:prstGeom prst="rect">
            <a:avLst/>
          </a:prstGeom>
          <a:noFill/>
        </p:spPr>
        <p:txBody>
          <a:bodyPr wrap="square">
            <a:spAutoFit/>
          </a:bodyPr>
          <a:lstStyle/>
          <a:p>
            <a:pPr algn="ctr"/>
            <a:r>
              <a:rPr lang="tg-Cyrl-TJ" sz="2000" dirty="0">
                <a:effectLst/>
                <a:latin typeface="Candara" panose="020E0502030303020204" pitchFamily="34" charset="0"/>
                <a:ea typeface="Calibri" panose="020F0502020204030204" pitchFamily="34" charset="0"/>
              </a:rPr>
              <a:t>соли 2003 қабул шудааст</a:t>
            </a:r>
            <a:endParaRPr lang="ru-RU" sz="2000" dirty="0">
              <a:latin typeface="Candara" panose="020E0502030303020204" pitchFamily="34" charset="0"/>
            </a:endParaRPr>
          </a:p>
        </p:txBody>
      </p:sp>
      <p:sp>
        <p:nvSpPr>
          <p:cNvPr id="12" name="TextBox 11">
            <a:extLst>
              <a:ext uri="{FF2B5EF4-FFF2-40B4-BE49-F238E27FC236}">
                <a16:creationId xmlns:a16="http://schemas.microsoft.com/office/drawing/2014/main" id="{782B6C38-D4B8-8F89-A4EA-CECB82C8BDC9}"/>
              </a:ext>
            </a:extLst>
          </p:cNvPr>
          <p:cNvSpPr txBox="1"/>
          <p:nvPr/>
        </p:nvSpPr>
        <p:spPr>
          <a:xfrm>
            <a:off x="6681789" y="5817812"/>
            <a:ext cx="2070612" cy="707886"/>
          </a:xfrm>
          <a:prstGeom prst="rect">
            <a:avLst/>
          </a:prstGeom>
          <a:noFill/>
        </p:spPr>
        <p:txBody>
          <a:bodyPr wrap="square">
            <a:spAutoFit/>
          </a:bodyPr>
          <a:lstStyle/>
          <a:p>
            <a:pPr algn="ctr"/>
            <a:r>
              <a:rPr lang="tg-Cyrl-TJ" sz="2000" dirty="0">
                <a:effectLst/>
                <a:latin typeface="Candara" panose="020E0502030303020204" pitchFamily="34" charset="0"/>
                <a:ea typeface="Calibri" panose="020F0502020204030204" pitchFamily="34" charset="0"/>
              </a:rPr>
              <a:t>соли 2014 қабуш шудааст</a:t>
            </a:r>
            <a:endParaRPr lang="ru-RU" sz="2000" dirty="0">
              <a:latin typeface="Candara" panose="020E0502030303020204" pitchFamily="34" charset="0"/>
            </a:endParaRPr>
          </a:p>
        </p:txBody>
      </p:sp>
      <p:grpSp>
        <p:nvGrpSpPr>
          <p:cNvPr id="13" name="Группа 12">
            <a:extLst>
              <a:ext uri="{FF2B5EF4-FFF2-40B4-BE49-F238E27FC236}">
                <a16:creationId xmlns:a16="http://schemas.microsoft.com/office/drawing/2014/main" id="{E8A38224-9020-E701-30E7-462CAAA6F519}"/>
              </a:ext>
            </a:extLst>
          </p:cNvPr>
          <p:cNvGrpSpPr/>
          <p:nvPr/>
        </p:nvGrpSpPr>
        <p:grpSpPr>
          <a:xfrm rot="16200000">
            <a:off x="-2782560" y="3043159"/>
            <a:ext cx="6480000" cy="144000"/>
            <a:chOff x="-4" y="1736086"/>
            <a:chExt cx="9144000" cy="144000"/>
          </a:xfrm>
        </p:grpSpPr>
        <p:sp>
          <p:nvSpPr>
            <p:cNvPr id="14" name="Параллелограмм 13">
              <a:extLst>
                <a:ext uri="{FF2B5EF4-FFF2-40B4-BE49-F238E27FC236}">
                  <a16:creationId xmlns:a16="http://schemas.microsoft.com/office/drawing/2014/main" id="{CB5DFB85-2E0F-C9A6-FF27-10C714EE3E85}"/>
                </a:ext>
              </a:extLst>
            </p:cNvPr>
            <p:cNvSpPr/>
            <p:nvPr/>
          </p:nvSpPr>
          <p:spPr>
            <a:xfrm>
              <a:off x="-4" y="1772101"/>
              <a:ext cx="5400000" cy="72000"/>
            </a:xfrm>
            <a:prstGeom prst="parallelogram">
              <a:avLst>
                <a:gd name="adj" fmla="val 88962"/>
              </a:avLst>
            </a:prstGeom>
            <a:solidFill>
              <a:srgbClr val="008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араллелограмм 14">
              <a:extLst>
                <a:ext uri="{FF2B5EF4-FFF2-40B4-BE49-F238E27FC236}">
                  <a16:creationId xmlns:a16="http://schemas.microsoft.com/office/drawing/2014/main" id="{04A7CE76-8115-4BE9-AAC0-FE2C7DAF825C}"/>
                </a:ext>
              </a:extLst>
            </p:cNvPr>
            <p:cNvSpPr/>
            <p:nvPr/>
          </p:nvSpPr>
          <p:spPr>
            <a:xfrm>
              <a:off x="5543996" y="1736086"/>
              <a:ext cx="3600000" cy="144000"/>
            </a:xfrm>
            <a:prstGeom prst="parallelogram">
              <a:avLst>
                <a:gd name="adj" fmla="val 88962"/>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720115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1259" y="319965"/>
            <a:ext cx="8130983" cy="1017500"/>
          </a:xfrm>
          <a:effectLst/>
        </p:spPr>
        <p:txBody>
          <a:bodyPr>
            <a:noAutofit/>
          </a:bodyPr>
          <a:lstStyle/>
          <a:p>
            <a:r>
              <a:rPr lang="tg-Cyrl-TJ" sz="2800" b="1" dirty="0">
                <a:solidFill>
                  <a:srgbClr val="008000"/>
                </a:solidFill>
                <a:effectLst>
                  <a:outerShdw blurRad="38100" dist="38100" dir="2700000" algn="tl">
                    <a:srgbClr val="000000">
                      <a:alpha val="43137"/>
                    </a:srgbClr>
                  </a:outerShdw>
                </a:effectLst>
              </a:rPr>
              <a:t>СТРАТЕГИЯ МИЛЛӢ ВА НАҚШАИ АМАЛ ОИД БА НИГОҲДОРӢ ВА ИСТИФОДАИ ОҚИЛОНАИ ГУНОГУНИИ БИОЛОГӢ ҶУМҲУРИИ ТОҶИКИСТОН</a:t>
            </a:r>
            <a:endParaRPr lang="ru-RU" sz="2800" b="1" dirty="0">
              <a:solidFill>
                <a:srgbClr val="00800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8" y="1695617"/>
            <a:ext cx="3600400" cy="49974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52837" y="2295808"/>
            <a:ext cx="5166327" cy="461665"/>
          </a:xfrm>
          <a:prstGeom prst="rect">
            <a:avLst/>
          </a:prstGeom>
          <a:noFill/>
        </p:spPr>
        <p:txBody>
          <a:bodyPr wrap="square">
            <a:spAutoFit/>
          </a:bodyPr>
          <a:lstStyle/>
          <a:p>
            <a:pPr algn="ctr" fontAlgn="auto">
              <a:spcBef>
                <a:spcPts val="0"/>
              </a:spcBef>
              <a:spcAft>
                <a:spcPts val="0"/>
              </a:spcAft>
              <a:defRPr/>
            </a:pPr>
            <a:r>
              <a:rPr lang="ru-RU" sz="2400" b="1" dirty="0" err="1">
                <a:solidFill>
                  <a:srgbClr val="008000"/>
                </a:solidFill>
                <a:effectLst>
                  <a:outerShdw blurRad="38100" dist="38100" dir="2700000" algn="tl">
                    <a:srgbClr val="000000">
                      <a:alpha val="43137"/>
                    </a:srgbClr>
                  </a:outerShdw>
                </a:effectLst>
                <a:latin typeface="Palatino Linotype" panose="02040502050505030304" pitchFamily="18" charset="0"/>
              </a:rPr>
              <a:t>Сохтори</a:t>
            </a:r>
            <a:r>
              <a:rPr lang="ru-RU" sz="2400" b="1" dirty="0">
                <a:solidFill>
                  <a:srgbClr val="008000"/>
                </a:solidFill>
                <a:effectLst>
                  <a:outerShdw blurRad="38100" dist="38100" dir="2700000" algn="tl">
                    <a:srgbClr val="000000">
                      <a:alpha val="43137"/>
                    </a:srgbClr>
                  </a:outerShdw>
                </a:effectLst>
                <a:latin typeface="Palatino Linotype" panose="02040502050505030304" pitchFamily="18" charset="0"/>
              </a:rPr>
              <a:t> Стратегия</a:t>
            </a:r>
          </a:p>
        </p:txBody>
      </p:sp>
      <p:grpSp>
        <p:nvGrpSpPr>
          <p:cNvPr id="4" name="Группа 3">
            <a:extLst>
              <a:ext uri="{FF2B5EF4-FFF2-40B4-BE49-F238E27FC236}">
                <a16:creationId xmlns:a16="http://schemas.microsoft.com/office/drawing/2014/main" id="{0D62A6F5-39BC-B394-E0AE-48AF917F597C}"/>
              </a:ext>
            </a:extLst>
          </p:cNvPr>
          <p:cNvGrpSpPr/>
          <p:nvPr/>
        </p:nvGrpSpPr>
        <p:grpSpPr>
          <a:xfrm>
            <a:off x="646374" y="2976765"/>
            <a:ext cx="4643890" cy="3716307"/>
            <a:chOff x="503809" y="2976765"/>
            <a:chExt cx="4680000" cy="3716307"/>
          </a:xfrm>
          <a:effectLst>
            <a:outerShdw blurRad="63500" sx="102000" sy="102000" algn="ctr" rotWithShape="0">
              <a:prstClr val="black">
                <a:alpha val="40000"/>
              </a:prstClr>
            </a:outerShdw>
          </a:effectLst>
        </p:grpSpPr>
        <p:sp>
          <p:nvSpPr>
            <p:cNvPr id="20" name="Полилиния: фигура 19">
              <a:extLst>
                <a:ext uri="{FF2B5EF4-FFF2-40B4-BE49-F238E27FC236}">
                  <a16:creationId xmlns:a16="http://schemas.microsoft.com/office/drawing/2014/main" id="{6EF5AE4C-D1D3-DEB4-DEEB-C52BFBFA65FC}"/>
                </a:ext>
              </a:extLst>
            </p:cNvPr>
            <p:cNvSpPr/>
            <p:nvPr/>
          </p:nvSpPr>
          <p:spPr>
            <a:xfrm>
              <a:off x="503809" y="2976765"/>
              <a:ext cx="4680000" cy="716040"/>
            </a:xfrm>
            <a:custGeom>
              <a:avLst/>
              <a:gdLst>
                <a:gd name="connsiteX0" fmla="*/ 0 w 5040009"/>
                <a:gd name="connsiteY0" fmla="*/ 119342 h 716040"/>
                <a:gd name="connsiteX1" fmla="*/ 119342 w 5040009"/>
                <a:gd name="connsiteY1" fmla="*/ 0 h 716040"/>
                <a:gd name="connsiteX2" fmla="*/ 4920667 w 5040009"/>
                <a:gd name="connsiteY2" fmla="*/ 0 h 716040"/>
                <a:gd name="connsiteX3" fmla="*/ 5040009 w 5040009"/>
                <a:gd name="connsiteY3" fmla="*/ 119342 h 716040"/>
                <a:gd name="connsiteX4" fmla="*/ 5040009 w 5040009"/>
                <a:gd name="connsiteY4" fmla="*/ 596698 h 716040"/>
                <a:gd name="connsiteX5" fmla="*/ 4920667 w 5040009"/>
                <a:gd name="connsiteY5" fmla="*/ 716040 h 716040"/>
                <a:gd name="connsiteX6" fmla="*/ 119342 w 5040009"/>
                <a:gd name="connsiteY6" fmla="*/ 716040 h 716040"/>
                <a:gd name="connsiteX7" fmla="*/ 0 w 5040009"/>
                <a:gd name="connsiteY7" fmla="*/ 596698 h 716040"/>
                <a:gd name="connsiteX8" fmla="*/ 0 w 5040009"/>
                <a:gd name="connsiteY8" fmla="*/ 119342 h 71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0009" h="716040">
                  <a:moveTo>
                    <a:pt x="0" y="119342"/>
                  </a:moveTo>
                  <a:cubicBezTo>
                    <a:pt x="0" y="53431"/>
                    <a:pt x="53431" y="0"/>
                    <a:pt x="119342" y="0"/>
                  </a:cubicBezTo>
                  <a:lnTo>
                    <a:pt x="4920667" y="0"/>
                  </a:lnTo>
                  <a:cubicBezTo>
                    <a:pt x="4986578" y="0"/>
                    <a:pt x="5040009" y="53431"/>
                    <a:pt x="5040009" y="119342"/>
                  </a:cubicBezTo>
                  <a:lnTo>
                    <a:pt x="5040009" y="596698"/>
                  </a:lnTo>
                  <a:cubicBezTo>
                    <a:pt x="5040009" y="662609"/>
                    <a:pt x="4986578" y="716040"/>
                    <a:pt x="4920667" y="716040"/>
                  </a:cubicBezTo>
                  <a:lnTo>
                    <a:pt x="119342" y="716040"/>
                  </a:lnTo>
                  <a:cubicBezTo>
                    <a:pt x="53431" y="716040"/>
                    <a:pt x="0" y="662609"/>
                    <a:pt x="0" y="596698"/>
                  </a:cubicBezTo>
                  <a:lnTo>
                    <a:pt x="0" y="119342"/>
                  </a:lnTo>
                  <a:close/>
                </a:path>
              </a:pathLst>
            </a:custGeom>
            <a:effectLst>
              <a:innerShdw blurRad="114300">
                <a:prstClr val="black"/>
              </a:innerShdw>
            </a:effectLst>
            <a:scene3d>
              <a:camera prst="orthographicFront"/>
              <a:lightRig rig="flat" dir="t"/>
            </a:scene3d>
            <a:sp3d prstMaterial="dkEdge">
              <a:bevelT w="8200" h="38100"/>
            </a:sp3d>
          </p:spPr>
          <p:style>
            <a:lnRef idx="1">
              <a:schemeClr val="accent5"/>
            </a:lnRef>
            <a:fillRef idx="2">
              <a:schemeClr val="accent5"/>
            </a:fillRef>
            <a:effectRef idx="1">
              <a:schemeClr val="accent5"/>
            </a:effectRef>
            <a:fontRef idx="minor">
              <a:schemeClr val="dk1"/>
            </a:fontRef>
          </p:style>
          <p:txBody>
            <a:bodyPr spcFirstLastPara="0" vert="horz" wrap="square" lIns="103534" tIns="103534" rIns="103534" bIns="103534" numCol="1" spcCol="1270" anchor="ctr" anchorCtr="0">
              <a:noAutofit/>
            </a:bodyPr>
            <a:lstStyle/>
            <a:p>
              <a:pPr marL="180975" lvl="0" indent="-180975" algn="l" defTabSz="800100">
                <a:lnSpc>
                  <a:spcPct val="90000"/>
                </a:lnSpc>
                <a:spcBef>
                  <a:spcPct val="0"/>
                </a:spcBef>
                <a:spcAft>
                  <a:spcPct val="35000"/>
                </a:spcAft>
                <a:buNone/>
              </a:pPr>
              <a:r>
                <a:rPr lang="ru-RU" sz="1800" b="1" kern="1200" dirty="0"/>
                <a:t>I</a:t>
              </a:r>
              <a:r>
                <a:rPr lang="en-US" sz="1800" b="1" kern="1200" dirty="0"/>
                <a:t>.</a:t>
              </a:r>
              <a:r>
                <a:rPr lang="ru-RU" sz="1800" b="1" kern="1200" dirty="0"/>
                <a:t> ВАЗЪИ КУНУНИИ ГУНОГУНИИ БИОЛОГӢ ВА САМТҲОИ АСОСИИ ИНКИШОФИ ОН</a:t>
              </a:r>
              <a:endParaRPr lang="ru-RU" sz="1800" kern="1200" dirty="0"/>
            </a:p>
          </p:txBody>
        </p:sp>
        <p:sp>
          <p:nvSpPr>
            <p:cNvPr id="18" name="Полилиния: фигура 17">
              <a:extLst>
                <a:ext uri="{FF2B5EF4-FFF2-40B4-BE49-F238E27FC236}">
                  <a16:creationId xmlns:a16="http://schemas.microsoft.com/office/drawing/2014/main" id="{F4518AF4-B453-8177-0648-9E154B5D1C93}"/>
                </a:ext>
              </a:extLst>
            </p:cNvPr>
            <p:cNvSpPr/>
            <p:nvPr/>
          </p:nvSpPr>
          <p:spPr>
            <a:xfrm>
              <a:off x="503809" y="3910575"/>
              <a:ext cx="4680000" cy="369144"/>
            </a:xfrm>
            <a:custGeom>
              <a:avLst/>
              <a:gdLst>
                <a:gd name="connsiteX0" fmla="*/ 0 w 5211251"/>
                <a:gd name="connsiteY0" fmla="*/ 61525 h 369144"/>
                <a:gd name="connsiteX1" fmla="*/ 61525 w 5211251"/>
                <a:gd name="connsiteY1" fmla="*/ 0 h 369144"/>
                <a:gd name="connsiteX2" fmla="*/ 5149726 w 5211251"/>
                <a:gd name="connsiteY2" fmla="*/ 0 h 369144"/>
                <a:gd name="connsiteX3" fmla="*/ 5211251 w 5211251"/>
                <a:gd name="connsiteY3" fmla="*/ 61525 h 369144"/>
                <a:gd name="connsiteX4" fmla="*/ 5211251 w 5211251"/>
                <a:gd name="connsiteY4" fmla="*/ 307619 h 369144"/>
                <a:gd name="connsiteX5" fmla="*/ 5149726 w 5211251"/>
                <a:gd name="connsiteY5" fmla="*/ 369144 h 369144"/>
                <a:gd name="connsiteX6" fmla="*/ 61525 w 5211251"/>
                <a:gd name="connsiteY6" fmla="*/ 369144 h 369144"/>
                <a:gd name="connsiteX7" fmla="*/ 0 w 5211251"/>
                <a:gd name="connsiteY7" fmla="*/ 307619 h 369144"/>
                <a:gd name="connsiteX8" fmla="*/ 0 w 5211251"/>
                <a:gd name="connsiteY8" fmla="*/ 61525 h 36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251" h="369144">
                  <a:moveTo>
                    <a:pt x="0" y="61525"/>
                  </a:moveTo>
                  <a:cubicBezTo>
                    <a:pt x="0" y="27546"/>
                    <a:pt x="27546" y="0"/>
                    <a:pt x="61525" y="0"/>
                  </a:cubicBezTo>
                  <a:lnTo>
                    <a:pt x="5149726" y="0"/>
                  </a:lnTo>
                  <a:cubicBezTo>
                    <a:pt x="5183705" y="0"/>
                    <a:pt x="5211251" y="27546"/>
                    <a:pt x="5211251" y="61525"/>
                  </a:cubicBezTo>
                  <a:lnTo>
                    <a:pt x="5211251" y="307619"/>
                  </a:lnTo>
                  <a:cubicBezTo>
                    <a:pt x="5211251" y="341598"/>
                    <a:pt x="5183705" y="369144"/>
                    <a:pt x="5149726" y="369144"/>
                  </a:cubicBezTo>
                  <a:lnTo>
                    <a:pt x="61525" y="369144"/>
                  </a:lnTo>
                  <a:cubicBezTo>
                    <a:pt x="27546" y="369144"/>
                    <a:pt x="0" y="341598"/>
                    <a:pt x="0" y="307619"/>
                  </a:cubicBezTo>
                  <a:lnTo>
                    <a:pt x="0" y="61525"/>
                  </a:lnTo>
                  <a:close/>
                </a:path>
              </a:pathLst>
            </a:custGeom>
            <a:effectLst>
              <a:innerShdw blurRad="114300">
                <a:prstClr val="black"/>
              </a:innerShdw>
            </a:effectLst>
          </p:spPr>
          <p:style>
            <a:lnRef idx="1">
              <a:schemeClr val="accent6"/>
            </a:lnRef>
            <a:fillRef idx="2">
              <a:schemeClr val="accent6"/>
            </a:fillRef>
            <a:effectRef idx="1">
              <a:schemeClr val="accent6"/>
            </a:effectRef>
            <a:fontRef idx="minor">
              <a:schemeClr val="dk1"/>
            </a:fontRef>
          </p:style>
          <p:txBody>
            <a:bodyPr spcFirstLastPara="0" vert="horz" wrap="square" lIns="94220" tIns="94220" rIns="94220" bIns="94220" numCol="1" spcCol="1270" anchor="ctr" anchorCtr="0">
              <a:noAutofit/>
            </a:bodyPr>
            <a:lstStyle/>
            <a:p>
              <a:pPr marL="0" lvl="0" indent="0" defTabSz="889000" rtl="0">
                <a:lnSpc>
                  <a:spcPct val="90000"/>
                </a:lnSpc>
                <a:spcBef>
                  <a:spcPct val="0"/>
                </a:spcBef>
                <a:spcAft>
                  <a:spcPct val="35000"/>
                </a:spcAft>
                <a:buNone/>
              </a:pPr>
              <a:r>
                <a:rPr lang="en-US" sz="2000" b="1" kern="1200" dirty="0">
                  <a:latin typeface="+mn-lt"/>
                </a:rPr>
                <a:t>II. </a:t>
              </a:r>
              <a:r>
                <a:rPr lang="ru-RU" sz="2000" b="1" kern="1200" dirty="0">
                  <a:latin typeface="+mn-lt"/>
                </a:rPr>
                <a:t>СТРАТЕГИЯИ МИЛЛӢ</a:t>
              </a:r>
              <a:endParaRPr lang="ru-RU" sz="2000" kern="1200" dirty="0">
                <a:latin typeface="+mn-lt"/>
              </a:endParaRPr>
            </a:p>
          </p:txBody>
        </p:sp>
        <p:sp>
          <p:nvSpPr>
            <p:cNvPr id="10" name="Полилиния: фигура 9">
              <a:extLst>
                <a:ext uri="{FF2B5EF4-FFF2-40B4-BE49-F238E27FC236}">
                  <a16:creationId xmlns:a16="http://schemas.microsoft.com/office/drawing/2014/main" id="{D3EF1C97-EDC0-16E9-2CBC-40C9B6A8CDA0}"/>
                </a:ext>
              </a:extLst>
            </p:cNvPr>
            <p:cNvSpPr/>
            <p:nvPr/>
          </p:nvSpPr>
          <p:spPr>
            <a:xfrm>
              <a:off x="503809" y="4510028"/>
              <a:ext cx="4680000" cy="1007433"/>
            </a:xfrm>
            <a:custGeom>
              <a:avLst/>
              <a:gdLst>
                <a:gd name="connsiteX0" fmla="*/ 0 w 5211251"/>
                <a:gd name="connsiteY0" fmla="*/ 167909 h 1007433"/>
                <a:gd name="connsiteX1" fmla="*/ 167909 w 5211251"/>
                <a:gd name="connsiteY1" fmla="*/ 0 h 1007433"/>
                <a:gd name="connsiteX2" fmla="*/ 5043342 w 5211251"/>
                <a:gd name="connsiteY2" fmla="*/ 0 h 1007433"/>
                <a:gd name="connsiteX3" fmla="*/ 5211251 w 5211251"/>
                <a:gd name="connsiteY3" fmla="*/ 167909 h 1007433"/>
                <a:gd name="connsiteX4" fmla="*/ 5211251 w 5211251"/>
                <a:gd name="connsiteY4" fmla="*/ 839524 h 1007433"/>
                <a:gd name="connsiteX5" fmla="*/ 5043342 w 5211251"/>
                <a:gd name="connsiteY5" fmla="*/ 1007433 h 1007433"/>
                <a:gd name="connsiteX6" fmla="*/ 167909 w 5211251"/>
                <a:gd name="connsiteY6" fmla="*/ 1007433 h 1007433"/>
                <a:gd name="connsiteX7" fmla="*/ 0 w 5211251"/>
                <a:gd name="connsiteY7" fmla="*/ 839524 h 1007433"/>
                <a:gd name="connsiteX8" fmla="*/ 0 w 5211251"/>
                <a:gd name="connsiteY8" fmla="*/ 167909 h 100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251" h="1007433">
                  <a:moveTo>
                    <a:pt x="0" y="167909"/>
                  </a:moveTo>
                  <a:cubicBezTo>
                    <a:pt x="0" y="75175"/>
                    <a:pt x="75175" y="0"/>
                    <a:pt x="167909" y="0"/>
                  </a:cubicBezTo>
                  <a:lnTo>
                    <a:pt x="5043342" y="0"/>
                  </a:lnTo>
                  <a:cubicBezTo>
                    <a:pt x="5136076" y="0"/>
                    <a:pt x="5211251" y="75175"/>
                    <a:pt x="5211251" y="167909"/>
                  </a:cubicBezTo>
                  <a:lnTo>
                    <a:pt x="5211251" y="839524"/>
                  </a:lnTo>
                  <a:cubicBezTo>
                    <a:pt x="5211251" y="932258"/>
                    <a:pt x="5136076" y="1007433"/>
                    <a:pt x="5043342" y="1007433"/>
                  </a:cubicBezTo>
                  <a:lnTo>
                    <a:pt x="167909" y="1007433"/>
                  </a:lnTo>
                  <a:cubicBezTo>
                    <a:pt x="75175" y="1007433"/>
                    <a:pt x="0" y="932258"/>
                    <a:pt x="0" y="839524"/>
                  </a:cubicBezTo>
                  <a:lnTo>
                    <a:pt x="0" y="167909"/>
                  </a:lnTo>
                  <a:close/>
                </a:path>
              </a:pathLst>
            </a:custGeom>
            <a:effectLst>
              <a:innerShdw blurRad="114300">
                <a:prstClr val="black"/>
              </a:innerShdw>
            </a:effectLst>
            <a:scene3d>
              <a:camera prst="orthographicFront"/>
              <a:lightRig rig="flat" dir="t"/>
            </a:scene3d>
            <a:sp3d prstMaterial="dkEdge">
              <a:bevelT w="8200" h="38100"/>
            </a:sp3d>
          </p:spPr>
          <p:style>
            <a:lnRef idx="1">
              <a:schemeClr val="accent4"/>
            </a:lnRef>
            <a:fillRef idx="2">
              <a:schemeClr val="accent4"/>
            </a:fillRef>
            <a:effectRef idx="1">
              <a:schemeClr val="accent4"/>
            </a:effectRef>
            <a:fontRef idx="minor">
              <a:schemeClr val="dk1"/>
            </a:fontRef>
          </p:style>
          <p:txBody>
            <a:bodyPr spcFirstLastPara="0" vert="horz" wrap="square" lIns="125379" tIns="125379" rIns="125379" bIns="125379" numCol="1" spcCol="1270" anchor="ctr" anchorCtr="0">
              <a:noAutofit/>
            </a:bodyPr>
            <a:lstStyle/>
            <a:p>
              <a:pPr marL="271463" lvl="0" indent="-271463" defTabSz="889000" rtl="0">
                <a:lnSpc>
                  <a:spcPct val="90000"/>
                </a:lnSpc>
                <a:spcBef>
                  <a:spcPct val="0"/>
                </a:spcBef>
                <a:spcAft>
                  <a:spcPct val="35000"/>
                </a:spcAft>
                <a:buNone/>
              </a:pPr>
              <a:r>
                <a:rPr lang="ru-RU" sz="2000" b="1" kern="1200" dirty="0">
                  <a:latin typeface="+mn-lt"/>
                </a:rPr>
                <a:t>III. НАҚШАИ АМАЛ ОИД БА НИГОҲДОРӢ ВА ИСТИФОДАИ ОҚИЛОНАИ ГУНОГУНИИ БИОЛОГӢ</a:t>
              </a:r>
              <a:endParaRPr lang="ru-RU" sz="2000" kern="1200" dirty="0">
                <a:latin typeface="+mn-lt"/>
              </a:endParaRPr>
            </a:p>
          </p:txBody>
        </p:sp>
        <p:sp>
          <p:nvSpPr>
            <p:cNvPr id="8" name="Полилиния: фигура 7">
              <a:extLst>
                <a:ext uri="{FF2B5EF4-FFF2-40B4-BE49-F238E27FC236}">
                  <a16:creationId xmlns:a16="http://schemas.microsoft.com/office/drawing/2014/main" id="{F0341384-D602-7EE2-8B63-83A8D6CBA926}"/>
                </a:ext>
              </a:extLst>
            </p:cNvPr>
            <p:cNvSpPr/>
            <p:nvPr/>
          </p:nvSpPr>
          <p:spPr>
            <a:xfrm>
              <a:off x="503809" y="5763239"/>
              <a:ext cx="4680000" cy="929833"/>
            </a:xfrm>
            <a:custGeom>
              <a:avLst/>
              <a:gdLst>
                <a:gd name="connsiteX0" fmla="*/ 0 w 5166327"/>
                <a:gd name="connsiteY0" fmla="*/ 154975 h 929833"/>
                <a:gd name="connsiteX1" fmla="*/ 154975 w 5166327"/>
                <a:gd name="connsiteY1" fmla="*/ 0 h 929833"/>
                <a:gd name="connsiteX2" fmla="*/ 5011352 w 5166327"/>
                <a:gd name="connsiteY2" fmla="*/ 0 h 929833"/>
                <a:gd name="connsiteX3" fmla="*/ 5166327 w 5166327"/>
                <a:gd name="connsiteY3" fmla="*/ 154975 h 929833"/>
                <a:gd name="connsiteX4" fmla="*/ 5166327 w 5166327"/>
                <a:gd name="connsiteY4" fmla="*/ 774858 h 929833"/>
                <a:gd name="connsiteX5" fmla="*/ 5011352 w 5166327"/>
                <a:gd name="connsiteY5" fmla="*/ 929833 h 929833"/>
                <a:gd name="connsiteX6" fmla="*/ 154975 w 5166327"/>
                <a:gd name="connsiteY6" fmla="*/ 929833 h 929833"/>
                <a:gd name="connsiteX7" fmla="*/ 0 w 5166327"/>
                <a:gd name="connsiteY7" fmla="*/ 774858 h 929833"/>
                <a:gd name="connsiteX8" fmla="*/ 0 w 5166327"/>
                <a:gd name="connsiteY8" fmla="*/ 154975 h 92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6327" h="929833">
                  <a:moveTo>
                    <a:pt x="0" y="154975"/>
                  </a:moveTo>
                  <a:cubicBezTo>
                    <a:pt x="0" y="69385"/>
                    <a:pt x="69385" y="0"/>
                    <a:pt x="154975" y="0"/>
                  </a:cubicBezTo>
                  <a:lnTo>
                    <a:pt x="5011352" y="0"/>
                  </a:lnTo>
                  <a:cubicBezTo>
                    <a:pt x="5096942" y="0"/>
                    <a:pt x="5166327" y="69385"/>
                    <a:pt x="5166327" y="154975"/>
                  </a:cubicBezTo>
                  <a:lnTo>
                    <a:pt x="5166327" y="774858"/>
                  </a:lnTo>
                  <a:cubicBezTo>
                    <a:pt x="5166327" y="860448"/>
                    <a:pt x="5096942" y="929833"/>
                    <a:pt x="5011352" y="929833"/>
                  </a:cubicBezTo>
                  <a:lnTo>
                    <a:pt x="154975" y="929833"/>
                  </a:lnTo>
                  <a:cubicBezTo>
                    <a:pt x="69385" y="929833"/>
                    <a:pt x="0" y="860448"/>
                    <a:pt x="0" y="774858"/>
                  </a:cubicBezTo>
                  <a:lnTo>
                    <a:pt x="0" y="154975"/>
                  </a:lnTo>
                  <a:close/>
                </a:path>
              </a:pathLst>
            </a:custGeom>
            <a:effectLst>
              <a:innerShdw blurRad="114300">
                <a:prstClr val="black"/>
              </a:innerShdw>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21591" tIns="121591" rIns="121591" bIns="121591" numCol="1" spcCol="1270" anchor="ctr" anchorCtr="0">
              <a:noAutofit/>
            </a:bodyPr>
            <a:lstStyle/>
            <a:p>
              <a:pPr marL="361950" lvl="0" indent="-361950" defTabSz="889000" rtl="0">
                <a:lnSpc>
                  <a:spcPct val="90000"/>
                </a:lnSpc>
                <a:spcBef>
                  <a:spcPct val="0"/>
                </a:spcBef>
                <a:spcAft>
                  <a:spcPct val="35000"/>
                </a:spcAft>
                <a:buNone/>
              </a:pPr>
              <a:r>
                <a:rPr lang="ru-RU" b="1" kern="1200" dirty="0">
                  <a:latin typeface="+mn-lt"/>
                </a:rPr>
                <a:t>IV. ТАТБИҚИ НАҚШАИ АМАЛ ДАР СОҲАИ НИГОҲДОРИ ВА ИСТИФОДАИ ОҚИЛОНАИ ГУНОГУНИИ БИОЛОГӢ</a:t>
              </a:r>
              <a:endParaRPr lang="en-US" b="1" kern="1200" dirty="0">
                <a:latin typeface="+mn-lt"/>
              </a:endParaRPr>
            </a:p>
          </p:txBody>
        </p:sp>
      </p:grpSp>
      <p:sp>
        <p:nvSpPr>
          <p:cNvPr id="3" name="Объект 2"/>
          <p:cNvSpPr>
            <a:spLocks noGrp="1"/>
          </p:cNvSpPr>
          <p:nvPr>
            <p:ph idx="1"/>
          </p:nvPr>
        </p:nvSpPr>
        <p:spPr>
          <a:xfrm>
            <a:off x="711259" y="1473067"/>
            <a:ext cx="4766064" cy="761584"/>
          </a:xfrm>
        </p:spPr>
        <p:txBody>
          <a:bodyPr>
            <a:normAutofit fontScale="85000" lnSpcReduction="10000"/>
          </a:bodyPr>
          <a:lstStyle/>
          <a:p>
            <a:pPr marL="0" indent="0">
              <a:lnSpc>
                <a:spcPct val="110000"/>
              </a:lnSpc>
              <a:buNone/>
            </a:pPr>
            <a:r>
              <a:rPr lang="tg-Cyrl-TJ" sz="2400" dirty="0">
                <a:solidFill>
                  <a:schemeClr val="tx1"/>
                </a:solidFill>
                <a:latin typeface="+mj-lt"/>
              </a:rPr>
              <a:t>Бо Қарори Ҳукумати Ҷумҳурии Тоҷикистон </a:t>
            </a:r>
            <a:br>
              <a:rPr lang="tg-Cyrl-TJ" sz="2400" dirty="0">
                <a:solidFill>
                  <a:schemeClr val="tx1"/>
                </a:solidFill>
                <a:latin typeface="+mj-lt"/>
              </a:rPr>
            </a:br>
            <a:r>
              <a:rPr lang="tg-Cyrl-TJ" sz="2400" dirty="0">
                <a:solidFill>
                  <a:schemeClr val="tx1"/>
                </a:solidFill>
                <a:latin typeface="+mj-lt"/>
              </a:rPr>
              <a:t>аз 01.09.2003 №392 тасдиқ гардидааст</a:t>
            </a:r>
            <a:endParaRPr lang="ru-RU" sz="2400" dirty="0">
              <a:solidFill>
                <a:schemeClr val="tx1"/>
              </a:solidFill>
              <a:latin typeface="+mj-lt"/>
            </a:endParaRPr>
          </a:p>
        </p:txBody>
      </p:sp>
      <p:grpSp>
        <p:nvGrpSpPr>
          <p:cNvPr id="9" name="Группа 8">
            <a:extLst>
              <a:ext uri="{FF2B5EF4-FFF2-40B4-BE49-F238E27FC236}">
                <a16:creationId xmlns:a16="http://schemas.microsoft.com/office/drawing/2014/main" id="{3B215087-7AEE-35B7-4CA1-15403EFE2DB4}"/>
              </a:ext>
            </a:extLst>
          </p:cNvPr>
          <p:cNvGrpSpPr/>
          <p:nvPr/>
        </p:nvGrpSpPr>
        <p:grpSpPr>
          <a:xfrm rot="16200000">
            <a:off x="-2782560" y="3043159"/>
            <a:ext cx="6480000" cy="144000"/>
            <a:chOff x="-4" y="1736086"/>
            <a:chExt cx="9144000" cy="144000"/>
          </a:xfrm>
        </p:grpSpPr>
        <p:sp>
          <p:nvSpPr>
            <p:cNvPr id="11" name="Параллелограмм 10">
              <a:extLst>
                <a:ext uri="{FF2B5EF4-FFF2-40B4-BE49-F238E27FC236}">
                  <a16:creationId xmlns:a16="http://schemas.microsoft.com/office/drawing/2014/main" id="{5A0A9C48-7F79-C37C-FDA3-ABF5343E2949}"/>
                </a:ext>
              </a:extLst>
            </p:cNvPr>
            <p:cNvSpPr/>
            <p:nvPr/>
          </p:nvSpPr>
          <p:spPr>
            <a:xfrm>
              <a:off x="-4" y="1772101"/>
              <a:ext cx="5400000" cy="72000"/>
            </a:xfrm>
            <a:prstGeom prst="parallelogram">
              <a:avLst>
                <a:gd name="adj" fmla="val 88962"/>
              </a:avLst>
            </a:prstGeom>
            <a:solidFill>
              <a:srgbClr val="008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араллелограмм 11">
              <a:extLst>
                <a:ext uri="{FF2B5EF4-FFF2-40B4-BE49-F238E27FC236}">
                  <a16:creationId xmlns:a16="http://schemas.microsoft.com/office/drawing/2014/main" id="{9422B20F-D305-39D0-2BC4-E2B725AC948D}"/>
                </a:ext>
              </a:extLst>
            </p:cNvPr>
            <p:cNvSpPr/>
            <p:nvPr/>
          </p:nvSpPr>
          <p:spPr>
            <a:xfrm>
              <a:off x="5543996" y="1736086"/>
              <a:ext cx="3600000" cy="144000"/>
            </a:xfrm>
            <a:prstGeom prst="parallelogram">
              <a:avLst>
                <a:gd name="adj" fmla="val 88962"/>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417386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68401" y="218105"/>
            <a:ext cx="8182088" cy="120429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r>
              <a:rPr lang="ru-RU" altLang="ru-RU" sz="2800" b="1" dirty="0">
                <a:solidFill>
                  <a:srgbClr val="008000"/>
                </a:solidFill>
                <a:effectLst>
                  <a:outerShdw blurRad="38100" dist="38100" dir="2700000" algn="tl">
                    <a:srgbClr val="000000">
                      <a:alpha val="43137"/>
                    </a:srgbClr>
                  </a:outerShdw>
                </a:effectLst>
              </a:rPr>
              <a:t>СТРАТЕГИЯИ МИЛӢ ВА НАҚШАИ АМАЛ ОИД БА НИГОҲДОРИИ ГУНОГУНИИ БИОЛОГИИ ҶУМҲУРИИ ТОҶИКИСТОН БАРОИ СОЛҲОИ 2015-2020 </a:t>
            </a:r>
            <a:endParaRPr lang="en-AU" altLang="ru-RU" sz="2800" b="1" dirty="0">
              <a:solidFill>
                <a:srgbClr val="008000"/>
              </a:solidFill>
              <a:effectLst>
                <a:outerShdw blurRad="38100" dist="38100" dir="2700000" algn="tl">
                  <a:srgbClr val="000000">
                    <a:alpha val="43137"/>
                  </a:srgbClr>
                </a:outerShdw>
              </a:effectLst>
            </a:endParaRPr>
          </a:p>
        </p:txBody>
      </p:sp>
      <p:sp>
        <p:nvSpPr>
          <p:cNvPr id="5" name="Rectangle 3"/>
          <p:cNvSpPr txBox="1">
            <a:spLocks noChangeArrowheads="1"/>
          </p:cNvSpPr>
          <p:nvPr/>
        </p:nvSpPr>
        <p:spPr>
          <a:xfrm>
            <a:off x="705680" y="1644724"/>
            <a:ext cx="4901029" cy="1563233"/>
          </a:xfrm>
          <a:prstGeom prst="rect">
            <a:avLst/>
          </a:prstGeom>
        </p:spPr>
        <p:txBody>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just">
              <a:lnSpc>
                <a:spcPct val="90000"/>
              </a:lnSpc>
              <a:spcBef>
                <a:spcPts val="0"/>
              </a:spcBef>
              <a:buClrTx/>
              <a:buNone/>
              <a:defRPr/>
            </a:pPr>
            <a:r>
              <a:rPr lang="ru-RU" sz="2000" dirty="0">
                <a:latin typeface="+mj-lt"/>
              </a:rPr>
              <a:t>Стратегия - ба </a:t>
            </a:r>
            <a:r>
              <a:rPr lang="ru-RU" sz="2000" dirty="0" err="1">
                <a:latin typeface="+mj-lt"/>
              </a:rPr>
              <a:t>ҳифзи</a:t>
            </a:r>
            <a:r>
              <a:rPr lang="ru-RU" sz="2000" dirty="0">
                <a:latin typeface="+mj-lt"/>
              </a:rPr>
              <a:t> </a:t>
            </a:r>
            <a:r>
              <a:rPr lang="ru-RU" sz="2000" dirty="0" err="1">
                <a:latin typeface="+mj-lt"/>
              </a:rPr>
              <a:t>гуногунии</a:t>
            </a:r>
            <a:r>
              <a:rPr lang="ru-RU" sz="2000" dirty="0">
                <a:latin typeface="+mj-lt"/>
              </a:rPr>
              <a:t> </a:t>
            </a:r>
            <a:r>
              <a:rPr lang="ru-RU" sz="2000" dirty="0" err="1">
                <a:latin typeface="+mj-lt"/>
              </a:rPr>
              <a:t>биологӣ</a:t>
            </a:r>
            <a:r>
              <a:rPr lang="ru-RU" sz="2000" dirty="0">
                <a:latin typeface="+mj-lt"/>
              </a:rPr>
              <a:t> </a:t>
            </a:r>
            <a:r>
              <a:rPr lang="ru-RU" sz="2000" dirty="0" err="1">
                <a:latin typeface="+mj-lt"/>
              </a:rPr>
              <a:t>нигаронида</a:t>
            </a:r>
            <a:r>
              <a:rPr lang="ru-RU" sz="2000" dirty="0">
                <a:latin typeface="+mj-lt"/>
              </a:rPr>
              <a:t> </a:t>
            </a:r>
            <a:r>
              <a:rPr lang="ru-RU" sz="2000" dirty="0" err="1">
                <a:latin typeface="+mj-lt"/>
              </a:rPr>
              <a:t>ва</a:t>
            </a:r>
            <a:r>
              <a:rPr lang="ru-RU" sz="2000" dirty="0">
                <a:latin typeface="+mj-lt"/>
              </a:rPr>
              <a:t> </a:t>
            </a:r>
            <a:r>
              <a:rPr lang="ru-RU" sz="2000" dirty="0" err="1">
                <a:latin typeface="+mj-lt"/>
              </a:rPr>
              <a:t>ноил</a:t>
            </a:r>
            <a:r>
              <a:rPr lang="ru-RU" sz="2000" dirty="0">
                <a:latin typeface="+mj-lt"/>
              </a:rPr>
              <a:t> </a:t>
            </a:r>
            <a:r>
              <a:rPr lang="ru-RU" sz="2000" dirty="0" err="1">
                <a:latin typeface="+mj-lt"/>
              </a:rPr>
              <a:t>шудан</a:t>
            </a:r>
            <a:r>
              <a:rPr lang="ru-RU" sz="2000" dirty="0">
                <a:latin typeface="+mj-lt"/>
              </a:rPr>
              <a:t> ба </a:t>
            </a:r>
            <a:r>
              <a:rPr lang="ru-RU" sz="2000" dirty="0" err="1">
                <a:latin typeface="+mj-lt"/>
              </a:rPr>
              <a:t>натиҷаҳои</a:t>
            </a:r>
            <a:r>
              <a:rPr lang="ru-RU" sz="2000" dirty="0">
                <a:latin typeface="+mj-lt"/>
              </a:rPr>
              <a:t> </a:t>
            </a:r>
            <a:r>
              <a:rPr lang="ru-RU" sz="2000" dirty="0" err="1">
                <a:latin typeface="+mj-lt"/>
              </a:rPr>
              <a:t>мушаххас</a:t>
            </a:r>
            <a:r>
              <a:rPr lang="ru-RU" sz="2000" dirty="0">
                <a:latin typeface="+mj-lt"/>
              </a:rPr>
              <a:t> </a:t>
            </a:r>
            <a:r>
              <a:rPr lang="ru-RU" sz="2000" dirty="0" err="1">
                <a:latin typeface="+mj-lt"/>
              </a:rPr>
              <a:t>оид</a:t>
            </a:r>
            <a:r>
              <a:rPr lang="ru-RU" sz="2000" dirty="0">
                <a:latin typeface="+mj-lt"/>
              </a:rPr>
              <a:t> ба </a:t>
            </a:r>
            <a:r>
              <a:rPr lang="ru-RU" sz="2000" dirty="0" err="1">
                <a:latin typeface="+mj-lt"/>
              </a:rPr>
              <a:t>ҳадафҳои</a:t>
            </a:r>
            <a:r>
              <a:rPr lang="ru-RU" sz="2000" dirty="0">
                <a:latin typeface="+mj-lt"/>
              </a:rPr>
              <a:t> стратегии </a:t>
            </a:r>
            <a:r>
              <a:rPr lang="ru-RU" sz="2000" dirty="0" err="1">
                <a:latin typeface="+mj-lt"/>
              </a:rPr>
              <a:t>глобалӣ</a:t>
            </a:r>
            <a:r>
              <a:rPr lang="ru-RU" sz="2000" dirty="0">
                <a:latin typeface="+mj-lt"/>
              </a:rPr>
              <a:t> </a:t>
            </a:r>
            <a:r>
              <a:rPr lang="ru-RU" sz="2000" dirty="0" err="1">
                <a:latin typeface="+mj-lt"/>
              </a:rPr>
              <a:t>ва</a:t>
            </a:r>
            <a:r>
              <a:rPr lang="ru-RU" sz="2000" dirty="0">
                <a:latin typeface="+mj-lt"/>
              </a:rPr>
              <a:t> </a:t>
            </a:r>
            <a:r>
              <a:rPr lang="ru-RU" sz="2000" dirty="0" err="1">
                <a:latin typeface="+mj-lt"/>
              </a:rPr>
              <a:t>мақсадҳои</a:t>
            </a:r>
            <a:r>
              <a:rPr lang="ru-RU" sz="2000" dirty="0">
                <a:latin typeface="+mj-lt"/>
              </a:rPr>
              <a:t> </a:t>
            </a:r>
            <a:r>
              <a:rPr lang="ru-RU" sz="2000" dirty="0" err="1">
                <a:latin typeface="+mj-lt"/>
              </a:rPr>
              <a:t>Айчи</a:t>
            </a:r>
            <a:r>
              <a:rPr lang="ru-RU" sz="2000" dirty="0">
                <a:latin typeface="+mj-lt"/>
              </a:rPr>
              <a:t>-Нагоя </a:t>
            </a:r>
            <a:r>
              <a:rPr lang="ru-RU" sz="2000" dirty="0" err="1">
                <a:latin typeface="+mj-lt"/>
              </a:rPr>
              <a:t>барои</a:t>
            </a:r>
            <a:r>
              <a:rPr lang="ru-RU" sz="2000" dirty="0">
                <a:latin typeface="+mj-lt"/>
              </a:rPr>
              <a:t> </a:t>
            </a:r>
            <a:r>
              <a:rPr lang="ru-RU" sz="2000" dirty="0" err="1">
                <a:latin typeface="+mj-lt"/>
              </a:rPr>
              <a:t>давраи</a:t>
            </a:r>
            <a:r>
              <a:rPr lang="ru-RU" sz="2000" dirty="0">
                <a:latin typeface="+mj-lt"/>
              </a:rPr>
              <a:t> то соли 2020 </a:t>
            </a:r>
            <a:r>
              <a:rPr lang="ru-RU" sz="2000" dirty="0" err="1">
                <a:latin typeface="+mj-lt"/>
              </a:rPr>
              <a:t>нигаронида</a:t>
            </a:r>
            <a:r>
              <a:rPr lang="ru-RU" sz="2000" dirty="0">
                <a:latin typeface="+mj-lt"/>
              </a:rPr>
              <a:t> </a:t>
            </a:r>
            <a:r>
              <a:rPr lang="ru-RU" sz="2000" dirty="0" err="1">
                <a:latin typeface="+mj-lt"/>
              </a:rPr>
              <a:t>шудааст</a:t>
            </a:r>
            <a:r>
              <a:rPr lang="ru-RU" sz="2000" dirty="0">
                <a:latin typeface="+mj-lt"/>
              </a:rPr>
              <a:t>. </a:t>
            </a:r>
          </a:p>
        </p:txBody>
      </p:sp>
      <p:sp>
        <p:nvSpPr>
          <p:cNvPr id="26629" name="Прямоугольник 1"/>
          <p:cNvSpPr>
            <a:spLocks noChangeArrowheads="1"/>
          </p:cNvSpPr>
          <p:nvPr/>
        </p:nvSpPr>
        <p:spPr bwMode="auto">
          <a:xfrm>
            <a:off x="662866" y="4685780"/>
            <a:ext cx="490102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a:lnSpc>
                <a:spcPct val="90000"/>
              </a:lnSpc>
              <a:spcBef>
                <a:spcPct val="0"/>
              </a:spcBef>
              <a:buClrTx/>
              <a:buFontTx/>
              <a:buNone/>
            </a:pPr>
            <a:r>
              <a:rPr lang="ru-RU" altLang="ru-RU" sz="2000" b="1" dirty="0" err="1">
                <a:solidFill>
                  <a:srgbClr val="008000"/>
                </a:solidFill>
                <a:effectLst>
                  <a:outerShdw blurRad="38100" dist="38100" dir="2700000" algn="tl">
                    <a:srgbClr val="000000">
                      <a:alpha val="43137"/>
                    </a:srgbClr>
                  </a:outerShdw>
                </a:effectLst>
                <a:latin typeface="+mj-lt"/>
              </a:rPr>
              <a:t>Ҳадафи</a:t>
            </a:r>
            <a:r>
              <a:rPr lang="ru-RU" altLang="ru-RU" sz="2000" b="1" dirty="0">
                <a:solidFill>
                  <a:srgbClr val="008000"/>
                </a:solidFill>
                <a:effectLst>
                  <a:outerShdw blurRad="38100" dist="38100" dir="2700000" algn="tl">
                    <a:srgbClr val="000000">
                      <a:alpha val="43137"/>
                    </a:srgbClr>
                  </a:outerShdw>
                </a:effectLst>
                <a:latin typeface="+mj-lt"/>
              </a:rPr>
              <a:t> </a:t>
            </a:r>
            <a:r>
              <a:rPr lang="ru-RU" altLang="ru-RU" sz="2000" b="1" dirty="0" err="1">
                <a:solidFill>
                  <a:srgbClr val="008000"/>
                </a:solidFill>
                <a:effectLst>
                  <a:outerShdw blurRad="38100" dist="38100" dir="2700000" algn="tl">
                    <a:srgbClr val="000000">
                      <a:alpha val="43137"/>
                    </a:srgbClr>
                  </a:outerShdw>
                </a:effectLst>
                <a:latin typeface="+mj-lt"/>
              </a:rPr>
              <a:t>асосии</a:t>
            </a:r>
            <a:r>
              <a:rPr lang="ru-RU" altLang="ru-RU" sz="2000" b="1" dirty="0">
                <a:solidFill>
                  <a:srgbClr val="008000"/>
                </a:solidFill>
                <a:effectLst>
                  <a:outerShdw blurRad="38100" dist="38100" dir="2700000" algn="tl">
                    <a:srgbClr val="000000">
                      <a:alpha val="43137"/>
                    </a:srgbClr>
                  </a:outerShdw>
                </a:effectLst>
                <a:latin typeface="+mj-lt"/>
              </a:rPr>
              <a:t> Стратегия</a:t>
            </a:r>
            <a:r>
              <a:rPr lang="ru-RU" altLang="ru-RU" sz="2000" i="1" dirty="0">
                <a:solidFill>
                  <a:schemeClr val="tx1"/>
                </a:solidFill>
                <a:latin typeface="+mj-lt"/>
              </a:rPr>
              <a:t> </a:t>
            </a:r>
            <a:r>
              <a:rPr lang="ru-RU" altLang="ru-RU" sz="2000" dirty="0">
                <a:solidFill>
                  <a:schemeClr val="tx1"/>
                </a:solidFill>
                <a:latin typeface="+mj-lt"/>
              </a:rPr>
              <a:t>– </a:t>
            </a:r>
            <a:r>
              <a:rPr lang="ru-RU" altLang="ru-RU" sz="2000" dirty="0" err="1">
                <a:solidFill>
                  <a:schemeClr val="tx1"/>
                </a:solidFill>
                <a:latin typeface="+mj-lt"/>
              </a:rPr>
              <a:t>нигоҳдорӣ</a:t>
            </a:r>
            <a:r>
              <a:rPr lang="ru-RU" altLang="ru-RU" sz="2000" dirty="0">
                <a:solidFill>
                  <a:schemeClr val="tx1"/>
                </a:solidFill>
                <a:latin typeface="+mj-lt"/>
              </a:rPr>
              <a:t> </a:t>
            </a:r>
            <a:r>
              <a:rPr lang="ru-RU" altLang="ru-RU" sz="2000" dirty="0" err="1">
                <a:solidFill>
                  <a:schemeClr val="tx1"/>
                </a:solidFill>
                <a:latin typeface="+mj-lt"/>
              </a:rPr>
              <a:t>ва</a:t>
            </a:r>
            <a:r>
              <a:rPr lang="ru-RU" altLang="ru-RU" sz="2000" dirty="0">
                <a:solidFill>
                  <a:schemeClr val="tx1"/>
                </a:solidFill>
                <a:latin typeface="+mj-lt"/>
              </a:rPr>
              <a:t> </a:t>
            </a:r>
            <a:r>
              <a:rPr lang="ru-RU" altLang="ru-RU" sz="2000" dirty="0" err="1">
                <a:solidFill>
                  <a:schemeClr val="tx1"/>
                </a:solidFill>
                <a:latin typeface="+mj-lt"/>
              </a:rPr>
              <a:t>истифодаи</a:t>
            </a:r>
            <a:r>
              <a:rPr lang="ru-RU" altLang="ru-RU" sz="2000" dirty="0">
                <a:solidFill>
                  <a:schemeClr val="tx1"/>
                </a:solidFill>
                <a:latin typeface="+mj-lt"/>
              </a:rPr>
              <a:t> </a:t>
            </a:r>
            <a:r>
              <a:rPr lang="ru-RU" altLang="ru-RU" sz="2000" dirty="0" err="1">
                <a:solidFill>
                  <a:schemeClr val="tx1"/>
                </a:solidFill>
                <a:latin typeface="+mj-lt"/>
              </a:rPr>
              <a:t>оқилонаи</a:t>
            </a:r>
            <a:r>
              <a:rPr lang="ru-RU" altLang="ru-RU" sz="2000" dirty="0">
                <a:solidFill>
                  <a:schemeClr val="tx1"/>
                </a:solidFill>
                <a:latin typeface="+mj-lt"/>
              </a:rPr>
              <a:t> </a:t>
            </a:r>
            <a:r>
              <a:rPr lang="ru-RU" altLang="ru-RU" sz="2000" dirty="0" err="1">
                <a:solidFill>
                  <a:schemeClr val="tx1"/>
                </a:solidFill>
                <a:latin typeface="+mj-lt"/>
              </a:rPr>
              <a:t>гуногунии</a:t>
            </a:r>
            <a:r>
              <a:rPr lang="ru-RU" altLang="ru-RU" sz="2000" dirty="0">
                <a:solidFill>
                  <a:schemeClr val="tx1"/>
                </a:solidFill>
                <a:latin typeface="+mj-lt"/>
              </a:rPr>
              <a:t> </a:t>
            </a:r>
            <a:r>
              <a:rPr lang="ru-RU" altLang="ru-RU" sz="2000" dirty="0" err="1">
                <a:solidFill>
                  <a:schemeClr val="tx1"/>
                </a:solidFill>
                <a:latin typeface="+mj-lt"/>
              </a:rPr>
              <a:t>биологӣ</a:t>
            </a:r>
            <a:r>
              <a:rPr lang="ru-RU" altLang="ru-RU" sz="2000" dirty="0">
                <a:solidFill>
                  <a:schemeClr val="tx1"/>
                </a:solidFill>
                <a:latin typeface="+mj-lt"/>
              </a:rPr>
              <a:t> </a:t>
            </a:r>
            <a:r>
              <a:rPr lang="ru-RU" altLang="ru-RU" sz="2000" dirty="0" err="1">
                <a:solidFill>
                  <a:schemeClr val="tx1"/>
                </a:solidFill>
                <a:latin typeface="+mj-lt"/>
              </a:rPr>
              <a:t>ва</a:t>
            </a:r>
            <a:r>
              <a:rPr lang="ru-RU" altLang="ru-RU" sz="2000" dirty="0">
                <a:solidFill>
                  <a:schemeClr val="tx1"/>
                </a:solidFill>
                <a:latin typeface="+mj-lt"/>
              </a:rPr>
              <a:t> </a:t>
            </a:r>
            <a:r>
              <a:rPr lang="ru-RU" altLang="ru-RU" sz="2000" dirty="0" err="1">
                <a:solidFill>
                  <a:schemeClr val="tx1"/>
                </a:solidFill>
                <a:latin typeface="+mj-lt"/>
              </a:rPr>
              <a:t>ҳифзи</a:t>
            </a:r>
            <a:r>
              <a:rPr lang="ru-RU" altLang="ru-RU" sz="2000" dirty="0">
                <a:solidFill>
                  <a:schemeClr val="tx1"/>
                </a:solidFill>
                <a:latin typeface="+mj-lt"/>
              </a:rPr>
              <a:t> </a:t>
            </a:r>
            <a:r>
              <a:rPr lang="ru-RU" altLang="ru-RU" sz="2000" dirty="0" err="1">
                <a:solidFill>
                  <a:schemeClr val="tx1"/>
                </a:solidFill>
                <a:latin typeface="+mj-lt"/>
              </a:rPr>
              <a:t>экосистемаҳо</a:t>
            </a:r>
            <a:r>
              <a:rPr lang="ru-RU" altLang="ru-RU" sz="2000" dirty="0">
                <a:solidFill>
                  <a:schemeClr val="tx1"/>
                </a:solidFill>
                <a:latin typeface="+mj-lt"/>
              </a:rPr>
              <a:t> </a:t>
            </a:r>
            <a:r>
              <a:rPr lang="ru-RU" altLang="ru-RU" sz="2000" dirty="0" err="1">
                <a:solidFill>
                  <a:schemeClr val="tx1"/>
                </a:solidFill>
                <a:latin typeface="+mj-lt"/>
              </a:rPr>
              <a:t>бо</a:t>
            </a:r>
            <a:r>
              <a:rPr lang="ru-RU" altLang="ru-RU" sz="2000" dirty="0">
                <a:solidFill>
                  <a:schemeClr val="tx1"/>
                </a:solidFill>
                <a:latin typeface="+mj-lt"/>
              </a:rPr>
              <a:t> </a:t>
            </a:r>
            <a:r>
              <a:rPr lang="ru-RU" altLang="ru-RU" sz="2000" dirty="0" err="1">
                <a:solidFill>
                  <a:schemeClr val="tx1"/>
                </a:solidFill>
                <a:latin typeface="+mj-lt"/>
              </a:rPr>
              <a:t>мақсади</a:t>
            </a:r>
            <a:r>
              <a:rPr lang="ru-RU" altLang="ru-RU" sz="2000" dirty="0">
                <a:solidFill>
                  <a:schemeClr val="tx1"/>
                </a:solidFill>
                <a:latin typeface="+mj-lt"/>
              </a:rPr>
              <a:t> </a:t>
            </a:r>
            <a:r>
              <a:rPr lang="ru-RU" altLang="ru-RU" sz="2000" dirty="0" err="1">
                <a:solidFill>
                  <a:schemeClr val="tx1"/>
                </a:solidFill>
                <a:latin typeface="+mj-lt"/>
              </a:rPr>
              <a:t>рушди</a:t>
            </a:r>
            <a:r>
              <a:rPr lang="ru-RU" altLang="ru-RU" sz="2000" dirty="0">
                <a:solidFill>
                  <a:schemeClr val="tx1"/>
                </a:solidFill>
                <a:latin typeface="+mj-lt"/>
              </a:rPr>
              <a:t> </a:t>
            </a:r>
            <a:r>
              <a:rPr lang="ru-RU" altLang="ru-RU" sz="2000" dirty="0" err="1">
                <a:solidFill>
                  <a:schemeClr val="tx1"/>
                </a:solidFill>
                <a:latin typeface="+mj-lt"/>
              </a:rPr>
              <a:t>устувори</a:t>
            </a:r>
            <a:r>
              <a:rPr lang="ru-RU" altLang="ru-RU" sz="2000" dirty="0">
                <a:solidFill>
                  <a:schemeClr val="tx1"/>
                </a:solidFill>
                <a:latin typeface="+mj-lt"/>
              </a:rPr>
              <a:t> </a:t>
            </a:r>
            <a:r>
              <a:rPr lang="ru-RU" altLang="ru-RU" sz="2000" dirty="0" err="1">
                <a:solidFill>
                  <a:schemeClr val="tx1"/>
                </a:solidFill>
                <a:latin typeface="+mj-lt"/>
              </a:rPr>
              <a:t>иҷтимоию</a:t>
            </a:r>
            <a:r>
              <a:rPr lang="ru-RU" altLang="ru-RU" sz="2000" dirty="0">
                <a:solidFill>
                  <a:schemeClr val="tx1"/>
                </a:solidFill>
                <a:latin typeface="+mj-lt"/>
              </a:rPr>
              <a:t> </a:t>
            </a:r>
            <a:r>
              <a:rPr lang="ru-RU" altLang="ru-RU" sz="2000" dirty="0" err="1">
                <a:solidFill>
                  <a:schemeClr val="tx1"/>
                </a:solidFill>
                <a:latin typeface="+mj-lt"/>
              </a:rPr>
              <a:t>иқтисодӣ</a:t>
            </a:r>
            <a:r>
              <a:rPr lang="ru-RU" altLang="ru-RU" sz="2000" dirty="0">
                <a:solidFill>
                  <a:schemeClr val="tx1"/>
                </a:solidFill>
                <a:latin typeface="+mj-lt"/>
              </a:rPr>
              <a:t> </a:t>
            </a:r>
            <a:r>
              <a:rPr lang="ru-RU" altLang="ru-RU" sz="2000" dirty="0" err="1">
                <a:solidFill>
                  <a:schemeClr val="tx1"/>
                </a:solidFill>
                <a:latin typeface="+mj-lt"/>
              </a:rPr>
              <a:t>ва</a:t>
            </a:r>
            <a:r>
              <a:rPr lang="ru-RU" altLang="ru-RU" sz="2000" dirty="0">
                <a:solidFill>
                  <a:schemeClr val="tx1"/>
                </a:solidFill>
                <a:latin typeface="+mj-lt"/>
              </a:rPr>
              <a:t> экологии </a:t>
            </a:r>
            <a:r>
              <a:rPr lang="ru-RU" altLang="ru-RU" sz="2000" dirty="0" err="1">
                <a:solidFill>
                  <a:schemeClr val="tx1"/>
                </a:solidFill>
                <a:latin typeface="+mj-lt"/>
              </a:rPr>
              <a:t>Ҷумҳурии</a:t>
            </a:r>
            <a:r>
              <a:rPr lang="ru-RU" altLang="ru-RU" sz="2000" dirty="0">
                <a:solidFill>
                  <a:schemeClr val="tx1"/>
                </a:solidFill>
                <a:latin typeface="+mj-lt"/>
              </a:rPr>
              <a:t> </a:t>
            </a:r>
            <a:r>
              <a:rPr lang="ru-RU" altLang="ru-RU" sz="2000" dirty="0" err="1">
                <a:solidFill>
                  <a:schemeClr val="tx1"/>
                </a:solidFill>
                <a:latin typeface="+mj-lt"/>
              </a:rPr>
              <a:t>Тоҷикистон</a:t>
            </a:r>
            <a:r>
              <a:rPr lang="ru-RU" altLang="ru-RU" sz="2000" dirty="0">
                <a:solidFill>
                  <a:schemeClr val="tx1"/>
                </a:solidFill>
                <a:latin typeface="+mj-lt"/>
              </a:rPr>
              <a:t> </a:t>
            </a:r>
            <a:r>
              <a:rPr lang="ru-RU" altLang="ru-RU" sz="2000" dirty="0" err="1">
                <a:solidFill>
                  <a:schemeClr val="tx1"/>
                </a:solidFill>
                <a:latin typeface="+mj-lt"/>
              </a:rPr>
              <a:t>мебошад</a:t>
            </a:r>
            <a:r>
              <a:rPr lang="ru-RU" altLang="ru-RU" sz="2000" dirty="0">
                <a:solidFill>
                  <a:schemeClr val="tx1"/>
                </a:solidFill>
                <a:latin typeface="+mj-lt"/>
              </a:rPr>
              <a:t>.</a:t>
            </a:r>
          </a:p>
        </p:txBody>
      </p:sp>
      <p:pic>
        <p:nvPicPr>
          <p:cNvPr id="26630" name="Рисунок 1"/>
          <p:cNvPicPr>
            <a:picLocks noChangeAspect="1"/>
          </p:cNvPicPr>
          <p:nvPr/>
        </p:nvPicPr>
        <p:blipFill>
          <a:blip r:embed="rId3">
            <a:extLst>
              <a:ext uri="{28A0092B-C50C-407E-A947-70E740481C1C}">
                <a14:useLocalDpi xmlns:a14="http://schemas.microsoft.com/office/drawing/2010/main" val="0"/>
              </a:ext>
            </a:extLst>
          </a:blip>
          <a:srcRect l="39484" t="7672" r="27863" b="10625"/>
          <a:stretch>
            <a:fillRect/>
          </a:stretch>
        </p:blipFill>
        <p:spPr bwMode="auto">
          <a:xfrm>
            <a:off x="5746964" y="1814687"/>
            <a:ext cx="3240000" cy="43484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6" name="Группа 5">
            <a:extLst>
              <a:ext uri="{FF2B5EF4-FFF2-40B4-BE49-F238E27FC236}">
                <a16:creationId xmlns:a16="http://schemas.microsoft.com/office/drawing/2014/main" id="{37D202C2-EAC1-3255-E579-CBFE8C062FC2}"/>
              </a:ext>
            </a:extLst>
          </p:cNvPr>
          <p:cNvGrpSpPr/>
          <p:nvPr/>
        </p:nvGrpSpPr>
        <p:grpSpPr>
          <a:xfrm rot="16200000">
            <a:off x="-2782560" y="3043159"/>
            <a:ext cx="6480000" cy="144000"/>
            <a:chOff x="-4" y="1736086"/>
            <a:chExt cx="9144000" cy="144000"/>
          </a:xfrm>
        </p:grpSpPr>
        <p:sp>
          <p:nvSpPr>
            <p:cNvPr id="7" name="Параллелограмм 6">
              <a:extLst>
                <a:ext uri="{FF2B5EF4-FFF2-40B4-BE49-F238E27FC236}">
                  <a16:creationId xmlns:a16="http://schemas.microsoft.com/office/drawing/2014/main" id="{DCCD5814-98C3-A373-6B99-E47F8D5710FB}"/>
                </a:ext>
              </a:extLst>
            </p:cNvPr>
            <p:cNvSpPr/>
            <p:nvPr/>
          </p:nvSpPr>
          <p:spPr>
            <a:xfrm>
              <a:off x="-4" y="1772101"/>
              <a:ext cx="5400000" cy="72000"/>
            </a:xfrm>
            <a:prstGeom prst="parallelogram">
              <a:avLst>
                <a:gd name="adj" fmla="val 88962"/>
              </a:avLst>
            </a:prstGeom>
            <a:solidFill>
              <a:srgbClr val="008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араллелограмм 7">
              <a:extLst>
                <a:ext uri="{FF2B5EF4-FFF2-40B4-BE49-F238E27FC236}">
                  <a16:creationId xmlns:a16="http://schemas.microsoft.com/office/drawing/2014/main" id="{46386974-3A65-20AE-A48B-79B3B2BB6AB6}"/>
                </a:ext>
              </a:extLst>
            </p:cNvPr>
            <p:cNvSpPr/>
            <p:nvPr/>
          </p:nvSpPr>
          <p:spPr>
            <a:xfrm>
              <a:off x="5543996" y="1736086"/>
              <a:ext cx="3600000" cy="144000"/>
            </a:xfrm>
            <a:prstGeom prst="parallelogram">
              <a:avLst>
                <a:gd name="adj" fmla="val 88962"/>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ru-RU"/>
            </a:p>
          </p:txBody>
        </p:sp>
      </p:grpSp>
      <p:sp>
        <p:nvSpPr>
          <p:cNvPr id="3" name="TextBox 2">
            <a:extLst>
              <a:ext uri="{FF2B5EF4-FFF2-40B4-BE49-F238E27FC236}">
                <a16:creationId xmlns:a16="http://schemas.microsoft.com/office/drawing/2014/main" id="{CBF47283-387B-8AA5-D12F-34CF1A25B3A8}"/>
              </a:ext>
            </a:extLst>
          </p:cNvPr>
          <p:cNvSpPr txBox="1"/>
          <p:nvPr/>
        </p:nvSpPr>
        <p:spPr>
          <a:xfrm>
            <a:off x="720257" y="3346704"/>
            <a:ext cx="4871873" cy="1200329"/>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36576" indent="0" algn="just">
              <a:spcBef>
                <a:spcPts val="0"/>
              </a:spcBef>
              <a:buClrTx/>
              <a:buFont typeface="Wingdings 2"/>
              <a:buNone/>
              <a:defRPr/>
            </a:pPr>
            <a:r>
              <a:rPr lang="ru-RU" sz="1800" dirty="0" err="1">
                <a:ln w="0"/>
                <a:solidFill>
                  <a:schemeClr val="tx1"/>
                </a:solidFill>
                <a:effectLst>
                  <a:outerShdw blurRad="38100" dist="19050" dir="2700000" algn="tl" rotWithShape="0">
                    <a:schemeClr val="dk1">
                      <a:alpha val="40000"/>
                    </a:schemeClr>
                  </a:outerShdw>
                </a:effectLst>
                <a:latin typeface="+mj-lt"/>
              </a:rPr>
              <a:t>Вазифаҳои</a:t>
            </a:r>
            <a:r>
              <a:rPr lang="ru-RU" sz="1800" dirty="0">
                <a:ln w="0"/>
                <a:solidFill>
                  <a:schemeClr val="tx1"/>
                </a:solidFill>
                <a:effectLst>
                  <a:outerShdw blurRad="38100" dist="19050" dir="2700000" algn="tl" rotWithShape="0">
                    <a:schemeClr val="dk1">
                      <a:alpha val="40000"/>
                    </a:schemeClr>
                  </a:outerShdw>
                </a:effectLst>
                <a:latin typeface="+mj-lt"/>
              </a:rPr>
              <a:t> </a:t>
            </a:r>
            <a:r>
              <a:rPr lang="ru-RU" sz="1800" dirty="0" err="1">
                <a:ln w="0"/>
                <a:solidFill>
                  <a:schemeClr val="tx1"/>
                </a:solidFill>
                <a:effectLst>
                  <a:outerShdw blurRad="38100" dist="19050" dir="2700000" algn="tl" rotWithShape="0">
                    <a:schemeClr val="dk1">
                      <a:alpha val="40000"/>
                    </a:schemeClr>
                  </a:outerShdw>
                </a:effectLst>
                <a:latin typeface="+mj-lt"/>
              </a:rPr>
              <a:t>Айчи</a:t>
            </a:r>
            <a:r>
              <a:rPr lang="ru-RU" sz="1800" dirty="0">
                <a:ln w="0"/>
                <a:solidFill>
                  <a:schemeClr val="tx1"/>
                </a:solidFill>
                <a:effectLst>
                  <a:outerShdw blurRad="38100" dist="19050" dir="2700000" algn="tl" rotWithShape="0">
                    <a:schemeClr val="dk1">
                      <a:alpha val="40000"/>
                    </a:schemeClr>
                  </a:outerShdw>
                </a:effectLst>
                <a:latin typeface="+mj-lt"/>
              </a:rPr>
              <a:t>-Нагоя </a:t>
            </a:r>
            <a:r>
              <a:rPr lang="ru-RU" sz="1800" dirty="0" err="1">
                <a:ln w="0"/>
                <a:solidFill>
                  <a:schemeClr val="tx1"/>
                </a:solidFill>
                <a:effectLst>
                  <a:outerShdw blurRad="38100" dist="19050" dir="2700000" algn="tl" rotWithShape="0">
                    <a:schemeClr val="dk1">
                      <a:alpha val="40000"/>
                    </a:schemeClr>
                  </a:outerShdw>
                </a:effectLst>
                <a:latin typeface="+mj-lt"/>
              </a:rPr>
              <a:t>барои</a:t>
            </a:r>
            <a:r>
              <a:rPr lang="ru-RU" sz="1800" dirty="0">
                <a:ln w="0"/>
                <a:solidFill>
                  <a:schemeClr val="tx1"/>
                </a:solidFill>
                <a:effectLst>
                  <a:outerShdw blurRad="38100" dist="19050" dir="2700000" algn="tl" rotWithShape="0">
                    <a:schemeClr val="dk1">
                      <a:alpha val="40000"/>
                    </a:schemeClr>
                  </a:outerShdw>
                </a:effectLst>
                <a:latin typeface="+mj-lt"/>
              </a:rPr>
              <a:t> </a:t>
            </a:r>
            <a:r>
              <a:rPr lang="ru-RU" sz="1800" dirty="0" err="1">
                <a:ln w="0"/>
                <a:solidFill>
                  <a:schemeClr val="tx1"/>
                </a:solidFill>
                <a:effectLst>
                  <a:outerShdw blurRad="38100" dist="19050" dir="2700000" algn="tl" rotWithShape="0">
                    <a:schemeClr val="dk1">
                      <a:alpha val="40000"/>
                    </a:schemeClr>
                  </a:outerShdw>
                </a:effectLst>
                <a:latin typeface="+mj-lt"/>
              </a:rPr>
              <a:t>давраи</a:t>
            </a:r>
            <a:r>
              <a:rPr lang="ru-RU" sz="1800" dirty="0">
                <a:ln w="0"/>
                <a:solidFill>
                  <a:schemeClr val="tx1"/>
                </a:solidFill>
                <a:effectLst>
                  <a:outerShdw blurRad="38100" dist="19050" dir="2700000" algn="tl" rotWithShape="0">
                    <a:schemeClr val="dk1">
                      <a:alpha val="40000"/>
                    </a:schemeClr>
                  </a:outerShdw>
                </a:effectLst>
                <a:latin typeface="+mj-lt"/>
              </a:rPr>
              <a:t> то соли 2020 аз: </a:t>
            </a:r>
          </a:p>
          <a:p>
            <a:pPr marL="36576" indent="0" algn="just">
              <a:spcBef>
                <a:spcPts val="0"/>
              </a:spcBef>
              <a:buClrTx/>
              <a:buFont typeface="Wingdings 2"/>
              <a:buNone/>
              <a:defRPr/>
            </a:pPr>
            <a:r>
              <a:rPr lang="ru-RU" sz="1800" dirty="0">
                <a:solidFill>
                  <a:srgbClr val="008000"/>
                </a:solidFill>
                <a:effectLst>
                  <a:outerShdw blurRad="38100" dist="38100" dir="2700000" algn="tl">
                    <a:srgbClr val="000000">
                      <a:alpha val="43137"/>
                    </a:srgbClr>
                  </a:outerShdw>
                </a:effectLst>
                <a:latin typeface="+mj-lt"/>
              </a:rPr>
              <a:t>- 5 </a:t>
            </a:r>
            <a:r>
              <a:rPr lang="ru-RU" sz="1800" dirty="0" err="1">
                <a:solidFill>
                  <a:srgbClr val="008000"/>
                </a:solidFill>
                <a:effectLst>
                  <a:outerShdw blurRad="38100" dist="38100" dir="2700000" algn="tl">
                    <a:srgbClr val="000000">
                      <a:alpha val="43137"/>
                    </a:srgbClr>
                  </a:outerShdw>
                </a:effectLst>
                <a:latin typeface="+mj-lt"/>
              </a:rPr>
              <a:t>мақсади</a:t>
            </a:r>
            <a:r>
              <a:rPr lang="ru-RU" sz="1800" dirty="0">
                <a:solidFill>
                  <a:srgbClr val="008000"/>
                </a:solidFill>
                <a:effectLst>
                  <a:outerShdw blurRad="38100" dist="38100" dir="2700000" algn="tl">
                    <a:srgbClr val="000000">
                      <a:alpha val="43137"/>
                    </a:srgbClr>
                  </a:outerShdw>
                </a:effectLst>
                <a:latin typeface="+mj-lt"/>
              </a:rPr>
              <a:t> </a:t>
            </a:r>
            <a:r>
              <a:rPr lang="ru-RU" sz="1800" dirty="0" err="1">
                <a:solidFill>
                  <a:srgbClr val="008000"/>
                </a:solidFill>
                <a:effectLst>
                  <a:outerShdw blurRad="38100" dist="38100" dir="2700000" algn="tl">
                    <a:srgbClr val="000000">
                      <a:alpha val="43137"/>
                    </a:srgbClr>
                  </a:outerShdw>
                </a:effectLst>
                <a:latin typeface="+mj-lt"/>
              </a:rPr>
              <a:t>миллӣ</a:t>
            </a:r>
            <a:r>
              <a:rPr lang="ru-RU" sz="1800" dirty="0">
                <a:solidFill>
                  <a:srgbClr val="008000"/>
                </a:solidFill>
                <a:effectLst>
                  <a:outerShdw blurRad="38100" dist="38100" dir="2700000" algn="tl">
                    <a:srgbClr val="000000">
                      <a:alpha val="43137"/>
                    </a:srgbClr>
                  </a:outerShdw>
                </a:effectLst>
                <a:latin typeface="+mj-lt"/>
              </a:rPr>
              <a:t> </a:t>
            </a:r>
          </a:p>
          <a:p>
            <a:pPr marL="36576" indent="0" algn="just">
              <a:spcBef>
                <a:spcPts val="0"/>
              </a:spcBef>
              <a:buClrTx/>
              <a:buFont typeface="Wingdings 2"/>
              <a:buNone/>
              <a:defRPr/>
            </a:pPr>
            <a:r>
              <a:rPr lang="ru-RU" sz="1800" dirty="0">
                <a:solidFill>
                  <a:srgbClr val="008000"/>
                </a:solidFill>
                <a:effectLst>
                  <a:outerShdw blurRad="38100" dist="38100" dir="2700000" algn="tl">
                    <a:srgbClr val="000000">
                      <a:alpha val="43137"/>
                    </a:srgbClr>
                  </a:outerShdw>
                </a:effectLst>
                <a:latin typeface="+mj-lt"/>
              </a:rPr>
              <a:t>- 20 </a:t>
            </a:r>
            <a:r>
              <a:rPr lang="ru-RU" sz="1800" dirty="0" err="1">
                <a:solidFill>
                  <a:srgbClr val="008000"/>
                </a:solidFill>
                <a:effectLst>
                  <a:outerShdw blurRad="38100" dist="38100" dir="2700000" algn="tl">
                    <a:srgbClr val="000000">
                      <a:alpha val="43137"/>
                    </a:srgbClr>
                  </a:outerShdw>
                </a:effectLst>
                <a:latin typeface="+mj-lt"/>
              </a:rPr>
              <a:t>вазифаи</a:t>
            </a:r>
            <a:r>
              <a:rPr lang="ru-RU" sz="1800" dirty="0">
                <a:solidFill>
                  <a:srgbClr val="008000"/>
                </a:solidFill>
                <a:effectLst>
                  <a:outerShdw blurRad="38100" dist="38100" dir="2700000" algn="tl">
                    <a:srgbClr val="000000">
                      <a:alpha val="43137"/>
                    </a:srgbClr>
                  </a:outerShdw>
                </a:effectLst>
                <a:latin typeface="+mj-lt"/>
              </a:rPr>
              <a:t> </a:t>
            </a:r>
            <a:r>
              <a:rPr lang="ru-RU" sz="1800" dirty="0" err="1">
                <a:solidFill>
                  <a:srgbClr val="008000"/>
                </a:solidFill>
                <a:effectLst>
                  <a:outerShdw blurRad="38100" dist="38100" dir="2700000" algn="tl">
                    <a:srgbClr val="000000">
                      <a:alpha val="43137"/>
                    </a:srgbClr>
                  </a:outerShdw>
                </a:effectLst>
                <a:latin typeface="+mj-lt"/>
              </a:rPr>
              <a:t>миллӣ</a:t>
            </a:r>
            <a:r>
              <a:rPr lang="ru-RU" sz="1800" dirty="0">
                <a:solidFill>
                  <a:srgbClr val="008000"/>
                </a:solidFill>
                <a:effectLst>
                  <a:outerShdw blurRad="38100" dist="38100" dir="2700000" algn="tl">
                    <a:srgbClr val="000000">
                      <a:alpha val="43137"/>
                    </a:srgbClr>
                  </a:outerShdw>
                </a:effectLst>
                <a:latin typeface="+mj-lt"/>
              </a:rPr>
              <a:t> </a:t>
            </a:r>
            <a:r>
              <a:rPr lang="ru-RU" sz="1800" b="1" dirty="0">
                <a:solidFill>
                  <a:srgbClr val="008000"/>
                </a:solidFill>
                <a:effectLst>
                  <a:outerShdw blurRad="38100" dist="38100" dir="2700000" algn="tl">
                    <a:srgbClr val="000000">
                      <a:alpha val="43137"/>
                    </a:srgbClr>
                  </a:outerShdw>
                </a:effectLst>
                <a:latin typeface="+mj-lt"/>
              </a:rPr>
              <a:t> </a:t>
            </a:r>
            <a:endParaRPr lang="ru-RU" sz="900" b="1" dirty="0">
              <a:solidFill>
                <a:srgbClr val="008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33728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5842" y="260648"/>
            <a:ext cx="8385757" cy="585980"/>
          </a:xfrm>
        </p:spPr>
        <p:txBody>
          <a:bodyPr>
            <a:noAutofit/>
          </a:bodyPr>
          <a:lstStyle/>
          <a:p>
            <a:r>
              <a:rPr lang="tg-Cyrl-TJ" sz="2800" b="1" dirty="0">
                <a:solidFill>
                  <a:srgbClr val="008000"/>
                </a:solidFill>
                <a:effectLst>
                  <a:outerShdw blurRad="38100" dist="38100" dir="2700000" algn="tl">
                    <a:srgbClr val="000000">
                      <a:alpha val="43137"/>
                    </a:srgbClr>
                  </a:outerShdw>
                </a:effectLst>
              </a:rPr>
              <a:t>ҲИСОБОТҲОИ МИЛЛӢ ДОИР БА ГУНОГУНИИ БИОЛОГӢ</a:t>
            </a:r>
            <a:endParaRPr lang="ru-RU" sz="2800" b="1" dirty="0">
              <a:solidFill>
                <a:srgbClr val="008000"/>
              </a:solidFill>
              <a:effectLst>
                <a:outerShdw blurRad="38100" dist="38100" dir="2700000" algn="tl">
                  <a:srgbClr val="000000">
                    <a:alpha val="43137"/>
                  </a:srgbClr>
                </a:outerShdw>
              </a:effectLst>
            </a:endParaRPr>
          </a:p>
        </p:txBody>
      </p:sp>
      <p:pic>
        <p:nvPicPr>
          <p:cNvPr id="4" name="Picture 6" descr="!НС-Титульный, введение-русс"/>
          <p:cNvPicPr>
            <a:picLocks noChangeAspect="1" noChangeArrowheads="1"/>
          </p:cNvPicPr>
          <p:nvPr/>
        </p:nvPicPr>
        <p:blipFill>
          <a:blip r:embed="rId2"/>
          <a:srcRect/>
          <a:stretch>
            <a:fillRect/>
          </a:stretch>
        </p:blipFill>
        <p:spPr bwMode="auto">
          <a:xfrm>
            <a:off x="754395" y="2598481"/>
            <a:ext cx="1789729" cy="2530997"/>
          </a:xfrm>
          <a:prstGeom prst="rect">
            <a:avLst/>
          </a:prstGeom>
          <a:noFill/>
          <a:effectLst>
            <a:outerShdw blurRad="50800" dist="127000" dir="2700000" algn="tl" rotWithShape="0">
              <a:prstClr val="black">
                <a:alpha val="40000"/>
              </a:prstClr>
            </a:outerShdw>
          </a:effectLst>
        </p:spPr>
      </p:pic>
      <p:pic>
        <p:nvPicPr>
          <p:cNvPr id="6" name="Picture 8" descr="2NR"/>
          <p:cNvPicPr>
            <a:picLocks noChangeAspect="1" noChangeArrowheads="1"/>
          </p:cNvPicPr>
          <p:nvPr/>
        </p:nvPicPr>
        <p:blipFill>
          <a:blip r:embed="rId3"/>
          <a:srcRect/>
          <a:stretch>
            <a:fillRect/>
          </a:stretch>
        </p:blipFill>
        <p:spPr bwMode="auto">
          <a:xfrm>
            <a:off x="1655970" y="4066355"/>
            <a:ext cx="1776309" cy="2530997"/>
          </a:xfrm>
          <a:prstGeom prst="rect">
            <a:avLst/>
          </a:prstGeom>
          <a:noFill/>
          <a:effectLst>
            <a:outerShdw blurRad="50800" dist="127000" dir="2700000" algn="tl" rotWithShape="0">
              <a:prstClr val="black">
                <a:alpha val="40000"/>
              </a:prstClr>
            </a:outerShdw>
          </a:effec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3681" y="2563598"/>
            <a:ext cx="1829531" cy="2582372"/>
          </a:xfrm>
          <a:prstGeom prst="rect">
            <a:avLst/>
          </a:prstGeom>
          <a:noFill/>
          <a:ln>
            <a:noFill/>
          </a:ln>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8447" y="4057160"/>
            <a:ext cx="1841181" cy="2582371"/>
          </a:xfrm>
          <a:prstGeom prst="rect">
            <a:avLst/>
          </a:prstGeom>
          <a:noFill/>
          <a:ln>
            <a:noFill/>
          </a:ln>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82048" y="905572"/>
            <a:ext cx="8076513" cy="1323439"/>
          </a:xfrm>
          <a:prstGeom prst="rect">
            <a:avLst/>
          </a:prstGeom>
          <a:noFill/>
        </p:spPr>
        <p:txBody>
          <a:bodyPr wrap="square" rtlCol="0">
            <a:spAutoFit/>
          </a:bodyPr>
          <a:lstStyle/>
          <a:p>
            <a:pPr algn="just"/>
            <a:r>
              <a:rPr lang="tg-Cyrl-TJ" sz="2000" dirty="0"/>
              <a:t>Ҷумҳурии Тоҷикистон дар доираи иҷроиши Конвенсия СММ оид ба гуногунии биологӣ то ин давра шаш ҳисоботи миллиро оид ба нигоҳдорӣ ва истифодаи оқилонаи гуногунии биологӣ Ҷумҳурии Тоҷикистон омода ва ба Котиботи Конвенсияи СММ пешниҳод намуд.</a:t>
            </a:r>
            <a:endParaRPr lang="ru-RU" sz="2000" dirty="0"/>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1031" y="2563598"/>
            <a:ext cx="1793276" cy="2540122"/>
          </a:xfrm>
          <a:prstGeom prst="rect">
            <a:avLst/>
          </a:prstGeom>
          <a:noFill/>
          <a:ln w="19050">
            <a:solidFill>
              <a:schemeClr val="bg1"/>
            </a:solidFill>
            <a:miter lim="800000"/>
            <a:headEnd/>
            <a:tailEnd/>
          </a:ln>
          <a:effectLst>
            <a:outerShdw blurRad="50800" dist="1270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 name="Рисунок 2" descr="C:\Users\Fraufi.CORP\AppData\Local\Microsoft\Windows\INetCache\Content.Word\ТИТУЛ документа - 2.jpg">
            <a:extLst>
              <a:ext uri="{FF2B5EF4-FFF2-40B4-BE49-F238E27FC236}">
                <a16:creationId xmlns:a16="http://schemas.microsoft.com/office/drawing/2014/main" id="{698CC4B5-F7E4-EF23-53F9-1BCFEA119105}"/>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43716" y="4068380"/>
            <a:ext cx="1841182" cy="2582372"/>
          </a:xfrm>
          <a:prstGeom prst="rect">
            <a:avLst/>
          </a:prstGeom>
          <a:noFill/>
          <a:ln>
            <a:noFill/>
          </a:ln>
          <a:effectLst>
            <a:outerShdw blurRad="50800" dist="127000" dir="2700000" algn="tl" rotWithShape="0">
              <a:prstClr val="black">
                <a:alpha val="40000"/>
              </a:prstClr>
            </a:outerShdw>
          </a:effectLst>
        </p:spPr>
      </p:pic>
      <p:grpSp>
        <p:nvGrpSpPr>
          <p:cNvPr id="13" name="Группа 12">
            <a:extLst>
              <a:ext uri="{FF2B5EF4-FFF2-40B4-BE49-F238E27FC236}">
                <a16:creationId xmlns:a16="http://schemas.microsoft.com/office/drawing/2014/main" id="{3D42DC1C-F6E3-01B7-2727-179886832430}"/>
              </a:ext>
            </a:extLst>
          </p:cNvPr>
          <p:cNvGrpSpPr/>
          <p:nvPr/>
        </p:nvGrpSpPr>
        <p:grpSpPr>
          <a:xfrm rot="16200000">
            <a:off x="-2782560" y="3043159"/>
            <a:ext cx="6480000" cy="144000"/>
            <a:chOff x="-4" y="1736086"/>
            <a:chExt cx="9144000" cy="144000"/>
          </a:xfrm>
        </p:grpSpPr>
        <p:sp>
          <p:nvSpPr>
            <p:cNvPr id="14" name="Параллелограмм 13">
              <a:extLst>
                <a:ext uri="{FF2B5EF4-FFF2-40B4-BE49-F238E27FC236}">
                  <a16:creationId xmlns:a16="http://schemas.microsoft.com/office/drawing/2014/main" id="{9661D443-42B5-90B3-8982-95232B16FBF0}"/>
                </a:ext>
              </a:extLst>
            </p:cNvPr>
            <p:cNvSpPr/>
            <p:nvPr/>
          </p:nvSpPr>
          <p:spPr>
            <a:xfrm>
              <a:off x="-4" y="1772101"/>
              <a:ext cx="5400000" cy="72000"/>
            </a:xfrm>
            <a:prstGeom prst="parallelogram">
              <a:avLst>
                <a:gd name="adj" fmla="val 88962"/>
              </a:avLst>
            </a:prstGeom>
            <a:solidFill>
              <a:srgbClr val="008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араллелограмм 14">
              <a:extLst>
                <a:ext uri="{FF2B5EF4-FFF2-40B4-BE49-F238E27FC236}">
                  <a16:creationId xmlns:a16="http://schemas.microsoft.com/office/drawing/2014/main" id="{4E56B2F4-AF8D-A695-382C-BC8E752E155C}"/>
                </a:ext>
              </a:extLst>
            </p:cNvPr>
            <p:cNvSpPr/>
            <p:nvPr/>
          </p:nvSpPr>
          <p:spPr>
            <a:xfrm>
              <a:off x="5543996" y="1736086"/>
              <a:ext cx="3600000" cy="144000"/>
            </a:xfrm>
            <a:prstGeom prst="parallelogram">
              <a:avLst>
                <a:gd name="adj" fmla="val 88962"/>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484700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906E9E-C958-46BF-4112-185ADA38B5F8}"/>
              </a:ext>
            </a:extLst>
          </p:cNvPr>
          <p:cNvSpPr>
            <a:spLocks noGrp="1"/>
          </p:cNvSpPr>
          <p:nvPr>
            <p:ph type="title"/>
          </p:nvPr>
        </p:nvSpPr>
        <p:spPr>
          <a:xfrm>
            <a:off x="695324" y="225778"/>
            <a:ext cx="8064853" cy="571852"/>
          </a:xfrm>
        </p:spPr>
        <p:txBody>
          <a:bodyPr>
            <a:normAutofit fontScale="90000"/>
          </a:bodyPr>
          <a:lstStyle/>
          <a:p>
            <a:r>
              <a:rPr lang="tg-Cyrl-TJ" sz="2800" b="1" dirty="0">
                <a:solidFill>
                  <a:srgbClr val="008000"/>
                </a:solidFill>
                <a:effectLst>
                  <a:outerShdw blurRad="38100" dist="38100" dir="2700000" algn="tl">
                    <a:srgbClr val="000000">
                      <a:alpha val="43137"/>
                    </a:srgbClr>
                  </a:outerShdw>
                </a:effectLst>
              </a:rPr>
              <a:t>СИЁСАТИ ГУНОГУНИИ БИОЛОГӢ ва БЕХАТАРИИ БИОЛОГӢ</a:t>
            </a:r>
            <a:endParaRPr lang="ru-RU" sz="2800" b="1" dirty="0">
              <a:solidFill>
                <a:srgbClr val="008000"/>
              </a:solidFill>
              <a:effectLst>
                <a:outerShdw blurRad="38100" dist="38100" dir="2700000" algn="tl">
                  <a:srgbClr val="000000">
                    <a:alpha val="43137"/>
                  </a:srgbClr>
                </a:outerShdw>
              </a:effectLst>
            </a:endParaRPr>
          </a:p>
        </p:txBody>
      </p:sp>
      <p:sp>
        <p:nvSpPr>
          <p:cNvPr id="3" name="Объект 2">
            <a:extLst>
              <a:ext uri="{FF2B5EF4-FFF2-40B4-BE49-F238E27FC236}">
                <a16:creationId xmlns:a16="http://schemas.microsoft.com/office/drawing/2014/main" id="{BDB4FAFA-21B7-D251-C363-30D11BFEF503}"/>
              </a:ext>
            </a:extLst>
          </p:cNvPr>
          <p:cNvSpPr>
            <a:spLocks noGrp="1"/>
          </p:cNvSpPr>
          <p:nvPr>
            <p:ph idx="1"/>
          </p:nvPr>
        </p:nvSpPr>
        <p:spPr>
          <a:xfrm>
            <a:off x="695325" y="797630"/>
            <a:ext cx="8234186" cy="5920886"/>
          </a:xfrm>
        </p:spPr>
        <p:txBody>
          <a:bodyPr>
            <a:noAutofit/>
          </a:bodyPr>
          <a:lstStyle/>
          <a:p>
            <a:pPr marL="0" indent="0">
              <a:lnSpc>
                <a:spcPct val="100000"/>
              </a:lnSpc>
              <a:spcBef>
                <a:spcPts val="200"/>
              </a:spcBef>
              <a:spcAft>
                <a:spcPts val="200"/>
              </a:spcAft>
              <a:buNone/>
            </a:pPr>
            <a:r>
              <a:rPr lang="tg-Cyrl-TJ" sz="2000" dirty="0">
                <a:latin typeface="+mj-lt"/>
              </a:rPr>
              <a:t>Қонуни ҶТ </a:t>
            </a:r>
            <a:r>
              <a:rPr lang="tg-Cyrl-TJ" sz="2000" b="1" dirty="0">
                <a:latin typeface="+mj-lt"/>
              </a:rPr>
              <a:t>“Дар бораи захираҳои генетикӣ” </a:t>
            </a:r>
            <a:r>
              <a:rPr lang="tg-Cyrl-TJ" sz="2000" dirty="0">
                <a:latin typeface="+mj-lt"/>
              </a:rPr>
              <a:t>(2022)</a:t>
            </a:r>
          </a:p>
          <a:p>
            <a:pPr marL="450850" lvl="1">
              <a:lnSpc>
                <a:spcPct val="100000"/>
              </a:lnSpc>
              <a:spcBef>
                <a:spcPts val="200"/>
              </a:spcBef>
              <a:spcAft>
                <a:spcPts val="200"/>
              </a:spcAft>
            </a:pPr>
            <a:r>
              <a:rPr lang="tg-Cyrl-TJ" sz="2000" dirty="0">
                <a:effectLst/>
                <a:latin typeface="+mj-lt"/>
                <a:ea typeface="Calibri" panose="020F0502020204030204" pitchFamily="34" charset="0"/>
              </a:rPr>
              <a:t>“Тартиби бақайдгирии давлатии намунаҳои коллексияҳои захираҳои генетикӣ, ки дар ҳудуди ҶТ мавҷуд мебошанд ва ҳамчун асос барои истеҳсоли маҳсулоти хӯрокворӣ ва пешбурди истеҳсолоти кишоварзӣ ба ҳисоб мераванд” №528 (2023)</a:t>
            </a:r>
          </a:p>
          <a:p>
            <a:pPr marL="450850" lvl="1">
              <a:lnSpc>
                <a:spcPct val="100000"/>
              </a:lnSpc>
              <a:spcBef>
                <a:spcPts val="200"/>
              </a:spcBef>
              <a:spcAft>
                <a:spcPts val="200"/>
              </a:spcAft>
            </a:pPr>
            <a:r>
              <a:rPr lang="tg-Cyrl-TJ" sz="2000" dirty="0">
                <a:latin typeface="+mj-lt"/>
                <a:ea typeface="Calibri" panose="020F0502020204030204" pitchFamily="34" charset="0"/>
              </a:rPr>
              <a:t>“Тартиби ба ММЗГ супоридани намунаҳои коллексияи захираҳои генетикии дараҷаи сеюм ҳангоми барҳам ва (ё) тағйир додани самти фаъолияти шахси ҳуқуқӣ” №529 (2023)</a:t>
            </a:r>
            <a:endParaRPr lang="tg-Cyrl-TJ" sz="2000" dirty="0">
              <a:effectLst/>
              <a:latin typeface="+mj-lt"/>
              <a:ea typeface="Calibri" panose="020F0502020204030204" pitchFamily="34" charset="0"/>
            </a:endParaRPr>
          </a:p>
          <a:p>
            <a:pPr marL="450850" lvl="1">
              <a:lnSpc>
                <a:spcPct val="100000"/>
              </a:lnSpc>
              <a:spcBef>
                <a:spcPts val="200"/>
              </a:spcBef>
              <a:spcAft>
                <a:spcPts val="200"/>
              </a:spcAft>
            </a:pPr>
            <a:r>
              <a:rPr lang="tg-Cyrl-TJ" sz="2000" dirty="0">
                <a:effectLst/>
                <a:latin typeface="+mj-lt"/>
                <a:ea typeface="Calibri" panose="020F0502020204030204" pitchFamily="34" charset="0"/>
              </a:rPr>
              <a:t>“Тартиби нигохдори ва истифодабарии захирахои генетики” №61 (2024)</a:t>
            </a:r>
          </a:p>
          <a:p>
            <a:pPr marL="450850" lvl="1">
              <a:lnSpc>
                <a:spcPct val="100000"/>
              </a:lnSpc>
              <a:spcBef>
                <a:spcPts val="200"/>
              </a:spcBef>
              <a:spcAft>
                <a:spcPts val="200"/>
              </a:spcAft>
            </a:pPr>
            <a:r>
              <a:rPr lang="tg-Cyrl-TJ" sz="2000" dirty="0">
                <a:effectLst/>
                <a:latin typeface="+mj-lt"/>
                <a:ea typeface="Calibri" panose="020F0502020204030204" pitchFamily="34" charset="0"/>
              </a:rPr>
              <a:t>“Тартиби пешбурди фехрести миллии захирахои генетики” №62 (</a:t>
            </a:r>
            <a:r>
              <a:rPr lang="tg-Cyrl-TJ" sz="2000" dirty="0">
                <a:latin typeface="+mj-lt"/>
                <a:ea typeface="Calibri" panose="020F0502020204030204" pitchFamily="34" charset="0"/>
              </a:rPr>
              <a:t>2024)</a:t>
            </a:r>
          </a:p>
          <a:p>
            <a:pPr marL="450850" lvl="1">
              <a:lnSpc>
                <a:spcPct val="100000"/>
              </a:lnSpc>
              <a:spcBef>
                <a:spcPts val="200"/>
              </a:spcBef>
              <a:spcAft>
                <a:spcPts val="200"/>
              </a:spcAft>
            </a:pPr>
            <a:r>
              <a:rPr lang="tg-Cyrl-TJ" sz="2000" dirty="0">
                <a:latin typeface="+mj-lt"/>
                <a:ea typeface="Calibri" panose="020F0502020204030204" pitchFamily="34" charset="0"/>
              </a:rPr>
              <a:t>“Тартиби донишхои анъанави оид ба захирахои генетики” №97 (2024)</a:t>
            </a:r>
          </a:p>
          <a:p>
            <a:pPr marL="0" lvl="1" indent="0">
              <a:lnSpc>
                <a:spcPct val="100000"/>
              </a:lnSpc>
              <a:spcBef>
                <a:spcPts val="200"/>
              </a:spcBef>
              <a:spcAft>
                <a:spcPts val="200"/>
              </a:spcAft>
              <a:buNone/>
            </a:pPr>
            <a:r>
              <a:rPr lang="tg-Cyrl-TJ" sz="2000" dirty="0">
                <a:latin typeface="+mj-lt"/>
                <a:ea typeface="Calibri" panose="020F0502020204030204" pitchFamily="34" charset="0"/>
              </a:rPr>
              <a:t>Лоиҳаи Қонуни ҶТ </a:t>
            </a:r>
            <a:r>
              <a:rPr lang="tg-Cyrl-TJ" sz="2000" b="1" dirty="0">
                <a:latin typeface="+mj-lt"/>
                <a:ea typeface="Calibri" panose="020F0502020204030204" pitchFamily="34" charset="0"/>
              </a:rPr>
              <a:t>“Дар бораи фаъолияти бехатар бо организмҳои аз ҷиҳати генетикӣ тағйирдодашуда” </a:t>
            </a:r>
            <a:r>
              <a:rPr lang="tg-Cyrl-TJ" sz="2000" dirty="0">
                <a:latin typeface="+mj-lt"/>
                <a:ea typeface="Calibri" panose="020F0502020204030204" pitchFamily="34" charset="0"/>
              </a:rPr>
              <a:t>(2024)</a:t>
            </a:r>
          </a:p>
          <a:p>
            <a:pPr marL="0" lvl="1" indent="0">
              <a:lnSpc>
                <a:spcPct val="100000"/>
              </a:lnSpc>
              <a:spcBef>
                <a:spcPts val="200"/>
              </a:spcBef>
              <a:spcAft>
                <a:spcPts val="200"/>
              </a:spcAft>
              <a:buNone/>
            </a:pPr>
            <a:r>
              <a:rPr lang="tg-Cyrl-TJ" sz="2000" dirty="0">
                <a:latin typeface="+mj-lt"/>
              </a:rPr>
              <a:t>Қонуни ҶТ </a:t>
            </a:r>
            <a:r>
              <a:rPr lang="tg-Cyrl-TJ" sz="2000" b="1" dirty="0">
                <a:latin typeface="+mj-lt"/>
              </a:rPr>
              <a:t>“Дар бораи ҳифз ва истифодаи олами ҳайвонот”</a:t>
            </a:r>
            <a:r>
              <a:rPr lang="tg-Cyrl-TJ" sz="2000" dirty="0">
                <a:latin typeface="+mj-lt"/>
              </a:rPr>
              <a:t> </a:t>
            </a:r>
          </a:p>
          <a:p>
            <a:pPr marL="0" lvl="1" indent="0">
              <a:lnSpc>
                <a:spcPct val="100000"/>
              </a:lnSpc>
              <a:spcBef>
                <a:spcPts val="200"/>
              </a:spcBef>
              <a:spcAft>
                <a:spcPts val="200"/>
              </a:spcAft>
              <a:buNone/>
            </a:pPr>
            <a:r>
              <a:rPr lang="tg-Cyrl-TJ" sz="2000" dirty="0">
                <a:latin typeface="+mj-lt"/>
              </a:rPr>
              <a:t>Қонуни ҶТ </a:t>
            </a:r>
            <a:r>
              <a:rPr lang="tg-Cyrl-TJ" sz="2000" b="1" dirty="0">
                <a:latin typeface="+mj-lt"/>
              </a:rPr>
              <a:t>“Дар бораи ҳудудҳои махсус муҳофизатшавандаи табиӣ”</a:t>
            </a:r>
            <a:endParaRPr lang="ru-RU" sz="2000" b="1" dirty="0">
              <a:latin typeface="+mj-lt"/>
            </a:endParaRPr>
          </a:p>
        </p:txBody>
      </p:sp>
      <p:grpSp>
        <p:nvGrpSpPr>
          <p:cNvPr id="7" name="Группа 6">
            <a:extLst>
              <a:ext uri="{FF2B5EF4-FFF2-40B4-BE49-F238E27FC236}">
                <a16:creationId xmlns:a16="http://schemas.microsoft.com/office/drawing/2014/main" id="{9DB34965-6D72-420B-F8A5-3F42529638DA}"/>
              </a:ext>
            </a:extLst>
          </p:cNvPr>
          <p:cNvGrpSpPr/>
          <p:nvPr/>
        </p:nvGrpSpPr>
        <p:grpSpPr>
          <a:xfrm rot="16200000">
            <a:off x="-2782560" y="3043159"/>
            <a:ext cx="6480000" cy="144000"/>
            <a:chOff x="-4" y="1736086"/>
            <a:chExt cx="9144000" cy="144000"/>
          </a:xfrm>
        </p:grpSpPr>
        <p:sp>
          <p:nvSpPr>
            <p:cNvPr id="8" name="Параллелограмм 7">
              <a:extLst>
                <a:ext uri="{FF2B5EF4-FFF2-40B4-BE49-F238E27FC236}">
                  <a16:creationId xmlns:a16="http://schemas.microsoft.com/office/drawing/2014/main" id="{C480B6D2-0769-CEE8-CDD6-2C169BD2B367}"/>
                </a:ext>
              </a:extLst>
            </p:cNvPr>
            <p:cNvSpPr/>
            <p:nvPr/>
          </p:nvSpPr>
          <p:spPr>
            <a:xfrm>
              <a:off x="-4" y="1772101"/>
              <a:ext cx="5400000" cy="72000"/>
            </a:xfrm>
            <a:prstGeom prst="parallelogram">
              <a:avLst>
                <a:gd name="adj" fmla="val 88962"/>
              </a:avLst>
            </a:prstGeom>
            <a:solidFill>
              <a:srgbClr val="008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араллелограмм 8">
              <a:extLst>
                <a:ext uri="{FF2B5EF4-FFF2-40B4-BE49-F238E27FC236}">
                  <a16:creationId xmlns:a16="http://schemas.microsoft.com/office/drawing/2014/main" id="{BF29633B-8DBE-1932-D3E3-163D52632361}"/>
                </a:ext>
              </a:extLst>
            </p:cNvPr>
            <p:cNvSpPr/>
            <p:nvPr/>
          </p:nvSpPr>
          <p:spPr>
            <a:xfrm>
              <a:off x="5543996" y="1736086"/>
              <a:ext cx="3600000" cy="144000"/>
            </a:xfrm>
            <a:prstGeom prst="parallelogram">
              <a:avLst>
                <a:gd name="adj" fmla="val 88962"/>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05882967"/>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1117</TotalTime>
  <Words>1930</Words>
  <Application>Microsoft Office PowerPoint</Application>
  <PresentationFormat>Экран (4:3)</PresentationFormat>
  <Paragraphs>171</Paragraphs>
  <Slides>17</Slides>
  <Notes>10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17</vt:i4>
      </vt:variant>
    </vt:vector>
  </HeadingPairs>
  <TitlesOfParts>
    <vt:vector size="27" baseType="lpstr">
      <vt:lpstr>Arial</vt:lpstr>
      <vt:lpstr>Calibri</vt:lpstr>
      <vt:lpstr>Calibri Light</vt:lpstr>
      <vt:lpstr>Candara</vt:lpstr>
      <vt:lpstr>Courier New</vt:lpstr>
      <vt:lpstr>Palatino Linotype</vt:lpstr>
      <vt:lpstr>Symbol</vt:lpstr>
      <vt:lpstr>Times New Roman</vt:lpstr>
      <vt:lpstr>Wingdings 2</vt:lpstr>
      <vt:lpstr>Тема Office</vt:lpstr>
      <vt:lpstr>Вазифаи таҳияи маҷмӯи тадбирҳо барои барқарор кардани низомҳои экологии вайроншудаи табиӣ ва нигоҳ доштани гуногунии биологӣ </vt:lpstr>
      <vt:lpstr>Презентация PowerPoint</vt:lpstr>
      <vt:lpstr>Барномаи миёнамӯҳлати рушди  Ҷумҳурии Тоҷикистон барои солҳои 2021-2025, марҳилаи дуюми “Стратегияи миллии рушди Ҷумҳурии Тоҷикистон барои давраи то соли 2030”</vt:lpstr>
      <vt:lpstr>Презентация PowerPoint</vt:lpstr>
      <vt:lpstr>МАРКАЗИ МИЛЛИИ ГУНОГУНИИ БИОЛОГӢ ВА БЕХАТАРИИ БИОЛОГӢ</vt:lpstr>
      <vt:lpstr>СТРАТЕГИЯ МИЛЛӢ ВА НАҚШАИ АМАЛ ОИД БА НИГОҲДОРӢ ВА ИСТИФОДАИ ОҚИЛОНАИ ГУНОГУНИИ БИОЛОГӢ ҶУМҲУРИИ ТОҶИКИСТОН</vt:lpstr>
      <vt:lpstr>СТРАТЕГИЯИ МИЛӢ ВА НАҚШАИ АМАЛ ОИД БА НИГОҲДОРИИ ГУНОГУНИИ БИОЛОГИИ ҶУМҲУРИИ ТОҶИКИСТОН БАРОИ СОЛҲОИ 2015-2020 </vt:lpstr>
      <vt:lpstr>ҲИСОБОТҲОИ МИЛЛӢ ДОИР БА ГУНОГУНИИ БИОЛОГӢ</vt:lpstr>
      <vt:lpstr>СИЁСАТИ ГУНОГУНИИ БИОЛОГӢ ва БЕХАТАРИИ БИОЛОГӢ</vt:lpstr>
      <vt:lpstr>БАРНОМАИ ДАВЛАТИИ КАБУДИЗОРКУНИИ ҶУМҲУРИИ ТОҶИКИСТОН БАРОИ ДАВРАИ ТО СОЛИ 2040</vt:lpstr>
      <vt:lpstr>НАҚШАИ ИДОРАКУНӢ ва БАРНОМАИ НИГОҲДОРИИ ГУНОГУНИИ АГРОБИОЛОГӢ</vt:lpstr>
      <vt:lpstr>БАРНОМАИ МИЁНАМӮҲЛАТИ НИГОҲДОРИИ ГУНОГУНИИ АГРОБИОЛОГӢ ТОҶИКИСТОН ТО СОЛИ 2030</vt:lpstr>
      <vt:lpstr>БАРНОМАИ ГЛОБАЛИИ ГУНОГУНИИ БИОЛОГИӢ КУНМИН-МОНЕРАЛ БАРОИ ДАВРАИ ТО СОЛИ 2030</vt:lpstr>
      <vt:lpstr>БАРНОМАИ ГЛОБАЛИИ ГУНОГУНИИ БИОЛОГИӢ КУНМИН-МОНЕРАЛ БАРОИ ДАВРАИ ТО СОЛИ 2030</vt:lpstr>
      <vt:lpstr>ЛОИҲАҲОИ ГРАНТИ ДАР САМТИ ГУНОГУНИИ БИОЛОГӢ</vt:lpstr>
      <vt:lpstr>ЛОИҲАИ БРСММ/ФГЭ “Нигоҳдорӣ ва идоракунии устувори экосистемаҳои арзишноки хушк дар ҳавзаи поёноби Амударё” </vt:lpstr>
      <vt:lpstr>Ташаккур барои таваҷҷуҳ!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Irgashev, Sukhrob (FAOTJ)</dc:creator>
  <cp:lastModifiedBy>Irgashev, Sukhrob (FAOTJ)</cp:lastModifiedBy>
  <cp:revision>47</cp:revision>
  <cp:lastPrinted>2025-06-24T03:42:13Z</cp:lastPrinted>
  <dcterms:created xsi:type="dcterms:W3CDTF">2024-12-05T04:26:32Z</dcterms:created>
  <dcterms:modified xsi:type="dcterms:W3CDTF">2025-06-24T04:53:20Z</dcterms:modified>
</cp:coreProperties>
</file>