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3" r:id="rId2"/>
  </p:sldMasterIdLst>
  <p:sldIdLst>
    <p:sldId id="256" r:id="rId3"/>
    <p:sldId id="257" r:id="rId4"/>
    <p:sldId id="258" r:id="rId5"/>
    <p:sldId id="259" r:id="rId6"/>
    <p:sldId id="327" r:id="rId7"/>
    <p:sldId id="325" r:id="rId8"/>
    <p:sldId id="339" r:id="rId9"/>
    <p:sldId id="340" r:id="rId10"/>
    <p:sldId id="341" r:id="rId11"/>
    <p:sldId id="370" r:id="rId12"/>
    <p:sldId id="371" r:id="rId13"/>
    <p:sldId id="372" r:id="rId14"/>
    <p:sldId id="373" r:id="rId15"/>
    <p:sldId id="260" r:id="rId16"/>
    <p:sldId id="374" r:id="rId17"/>
    <p:sldId id="375" r:id="rId18"/>
    <p:sldId id="261" r:id="rId19"/>
    <p:sldId id="262" r:id="rId20"/>
    <p:sldId id="263" r:id="rId21"/>
    <p:sldId id="265" r:id="rId22"/>
  </p:sldIdLst>
  <p:sldSz cx="18288000" cy="10287000"/>
  <p:notesSz cx="6858000" cy="9144000"/>
  <p:embeddedFontLst>
    <p:embeddedFont>
      <p:font typeface="Aileron" panose="020B0604020202020204" charset="0"/>
      <p:regular r:id="rId23"/>
    </p:embeddedFont>
    <p:embeddedFont>
      <p:font typeface="Aileron Bold" panose="020B0604020202020204" charset="0"/>
      <p:regular r:id="rId24"/>
    </p:embeddedFont>
    <p:embeddedFont>
      <p:font typeface="Constantia" panose="02030602050306030303" pitchFamily="18" charset="0"/>
      <p:regular r:id="rId25"/>
      <p:bold r:id="rId26"/>
      <p:italic r:id="rId27"/>
      <p:boldItalic r:id="rId28"/>
    </p:embeddedFont>
    <p:embeddedFont>
      <p:font typeface="Gill Sans MT" panose="020B0502020104020203" pitchFamily="34" charset="0"/>
      <p:regular r:id="rId29"/>
      <p:bold r:id="rId30"/>
      <p:italic r:id="rId31"/>
      <p:boldItalic r:id="rId32"/>
    </p:embeddedFont>
    <p:embeddedFont>
      <p:font typeface="ITC Franklin Gothic LT Condensed Semi-Bold" panose="020B0604020202020204" charset="0"/>
      <p:regular r:id="rId33"/>
    </p:embeddedFont>
    <p:embeddedFont>
      <p:font typeface="Wingdings 2" panose="05020102010507070707" pitchFamily="18" charset="2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40AA"/>
    <a:srgbClr val="1E3FAA"/>
    <a:srgbClr val="2051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1632" y="7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d/Gray 1 Content + Bottom Photo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04800" y="5143499"/>
            <a:ext cx="17678400" cy="4842330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90713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381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573324"/>
            <a:ext cx="15544800" cy="2267802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  <a:lvl2pPr>
              <a:defRPr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9659080"/>
            <a:ext cx="4267200" cy="27546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119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193355D5-F1DA-0F48-9E7E-0A3FEBF9FF84}" type="datetime1">
              <a:rPr lang="en-US" smtClean="0"/>
              <a:pPr/>
              <a:t>6/24/2025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659080"/>
            <a:ext cx="5791200" cy="27546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119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716000" y="9659080"/>
            <a:ext cx="4267200" cy="27546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119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15741136" y="7063167"/>
            <a:ext cx="4114800" cy="275460"/>
          </a:xfrm>
        </p:spPr>
        <p:txBody>
          <a:bodyPr>
            <a:spAutoFit/>
          </a:bodyPr>
          <a:lstStyle>
            <a:lvl1pPr marL="0" indent="0" algn="r">
              <a:buNone/>
              <a:defRPr sz="1190" baseline="0">
                <a:solidFill>
                  <a:srgbClr val="FFFFFF"/>
                </a:solidFill>
              </a:defRPr>
            </a:lvl1pPr>
            <a:lvl2pPr marL="456714" indent="0">
              <a:buNone/>
              <a:defRPr sz="3571">
                <a:solidFill>
                  <a:schemeClr val="bg1"/>
                </a:solidFill>
              </a:defRPr>
            </a:lvl2pPr>
            <a:lvl3pPr marL="913430" indent="0">
              <a:buNone/>
              <a:defRPr sz="3175">
                <a:solidFill>
                  <a:schemeClr val="bg1"/>
                </a:solidFill>
              </a:defRPr>
            </a:lvl3pPr>
            <a:lvl4pPr marL="1357545" indent="0">
              <a:buNone/>
              <a:defRPr sz="2778">
                <a:solidFill>
                  <a:schemeClr val="bg1"/>
                </a:solidFill>
              </a:defRPr>
            </a:lvl4pPr>
            <a:lvl5pPr marL="2034744" indent="0">
              <a:buNone/>
              <a:defRPr sz="238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372208" y="1501510"/>
            <a:ext cx="15544800" cy="769441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1891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d/Gray 1 Content + Right Photo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9144000" y="305524"/>
            <a:ext cx="8839200" cy="9675953"/>
          </a:xfrm>
          <a:solidFill>
            <a:srgbClr val="FFFFFF"/>
          </a:solidFill>
        </p:spPr>
        <p:txBody>
          <a:bodyPr>
            <a:normAutofit/>
          </a:bodyPr>
          <a:lstStyle>
            <a:lvl1pPr marL="0" marR="0" indent="0" algn="l" defTabSz="90713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381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9659080"/>
            <a:ext cx="4267200" cy="27546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119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6/24/2025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716000" y="9659080"/>
            <a:ext cx="4267200" cy="27546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119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371600" y="3329258"/>
            <a:ext cx="7315200" cy="5593911"/>
          </a:xfrm>
        </p:spPr>
        <p:txBody>
          <a:bodyPr>
            <a:normAutofit/>
          </a:bodyPr>
          <a:lstStyle>
            <a:lvl1pPr>
              <a:defRPr sz="3175">
                <a:solidFill>
                  <a:srgbClr val="6C6463"/>
                </a:solidFill>
              </a:defRPr>
            </a:lvl1pPr>
            <a:lvl2pPr>
              <a:defRPr sz="3175">
                <a:solidFill>
                  <a:srgbClr val="6C6463"/>
                </a:solidFill>
              </a:defRPr>
            </a:lvl2pPr>
            <a:lvl3pPr>
              <a:defRPr sz="3175">
                <a:solidFill>
                  <a:srgbClr val="6C6463"/>
                </a:solidFill>
              </a:defRPr>
            </a:lvl3pPr>
            <a:lvl4pPr>
              <a:defRPr sz="2778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15741134" y="2225192"/>
            <a:ext cx="4114800" cy="275460"/>
          </a:xfrm>
        </p:spPr>
        <p:txBody>
          <a:bodyPr>
            <a:spAutoFit/>
          </a:bodyPr>
          <a:lstStyle>
            <a:lvl1pPr marL="0" indent="0" algn="r">
              <a:buNone/>
              <a:defRPr sz="1190" baseline="0">
                <a:solidFill>
                  <a:srgbClr val="FFFFFF"/>
                </a:solidFill>
              </a:defRPr>
            </a:lvl1pPr>
            <a:lvl2pPr marL="456714" indent="0">
              <a:buNone/>
              <a:defRPr sz="3571">
                <a:solidFill>
                  <a:schemeClr val="bg1"/>
                </a:solidFill>
              </a:defRPr>
            </a:lvl2pPr>
            <a:lvl3pPr marL="913430" indent="0">
              <a:buNone/>
              <a:defRPr sz="3175">
                <a:solidFill>
                  <a:schemeClr val="bg1"/>
                </a:solidFill>
              </a:defRPr>
            </a:lvl3pPr>
            <a:lvl4pPr marL="1357545" indent="0">
              <a:buNone/>
              <a:defRPr sz="2778">
                <a:solidFill>
                  <a:schemeClr val="bg1"/>
                </a:solidFill>
              </a:defRPr>
            </a:lvl4pPr>
            <a:lvl5pPr marL="2034744" indent="0">
              <a:buNone/>
              <a:defRPr sz="238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1548838"/>
            <a:ext cx="7315200" cy="1446550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4582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d/Gray 2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2208" y="2573324"/>
            <a:ext cx="15544800" cy="6349844"/>
          </a:xfrm>
        </p:spPr>
        <p:txBody>
          <a:bodyPr>
            <a:normAutofit/>
          </a:bodyPr>
          <a:lstStyle>
            <a:lvl1pPr>
              <a:defRPr sz="3175">
                <a:solidFill>
                  <a:srgbClr val="6C6463"/>
                </a:solidFill>
              </a:defRPr>
            </a:lvl1pPr>
            <a:lvl2pPr>
              <a:defRPr sz="3175">
                <a:solidFill>
                  <a:srgbClr val="6C6463"/>
                </a:solidFill>
              </a:defRPr>
            </a:lvl2pPr>
            <a:lvl3pPr>
              <a:defRPr sz="3175">
                <a:solidFill>
                  <a:srgbClr val="6C6463"/>
                </a:solidFill>
              </a:defRPr>
            </a:lvl3pPr>
            <a:lvl4pPr>
              <a:defRPr sz="2778">
                <a:solidFill>
                  <a:srgbClr val="6C6463"/>
                </a:solidFill>
              </a:defRPr>
            </a:lvl4pPr>
            <a:lvl5pPr>
              <a:defRPr sz="3175">
                <a:solidFill>
                  <a:srgbClr val="6C6463"/>
                </a:solidFill>
              </a:defRPr>
            </a:lvl5pPr>
            <a:lvl6pPr>
              <a:defRPr sz="3571"/>
            </a:lvl6pPr>
            <a:lvl7pPr>
              <a:defRPr sz="3571"/>
            </a:lvl7pPr>
            <a:lvl8pPr>
              <a:defRPr sz="3571"/>
            </a:lvl8pPr>
            <a:lvl9pPr>
              <a:defRPr sz="357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9612144"/>
            <a:ext cx="4267200" cy="369332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AB18E012-EC0C-1649-A039-CB178266D114}" type="datetime1">
              <a:rPr lang="en-US" smtClean="0"/>
              <a:t>6/24/2025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48400" y="9612144"/>
            <a:ext cx="5791200" cy="369332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0" y="9612144"/>
            <a:ext cx="4267200" cy="369332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372208" y="1501510"/>
            <a:ext cx="15544800" cy="769441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61217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1066800" y="2057400"/>
            <a:ext cx="15703296" cy="27432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84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1066800" y="4842804"/>
            <a:ext cx="15709392" cy="2628900"/>
          </a:xfrm>
        </p:spPr>
        <p:txBody>
          <a:bodyPr lIns="0" rIns="18288"/>
          <a:lstStyle>
            <a:lvl1pPr marL="0" marR="68580" indent="0" algn="r">
              <a:buNone/>
              <a:defRPr>
                <a:solidFill>
                  <a:schemeClr val="tx1"/>
                </a:solidFill>
              </a:defRPr>
            </a:lvl1pPr>
            <a:lvl2pPr marL="685800" indent="0" algn="ctr">
              <a:buNone/>
            </a:lvl2pPr>
            <a:lvl3pPr marL="1371600" indent="0" algn="ctr">
              <a:buNone/>
            </a:lvl3pPr>
            <a:lvl4pPr marL="2057400" indent="0" algn="ctr">
              <a:buNone/>
            </a:lvl4pPr>
            <a:lvl5pPr marL="2743200" indent="0" algn="ctr">
              <a:buNone/>
            </a:lvl5pPr>
            <a:lvl6pPr marL="3429000" indent="0" algn="ctr">
              <a:buNone/>
            </a:lvl6pPr>
            <a:lvl7pPr marL="4114800" indent="0" algn="ctr">
              <a:buNone/>
            </a:lvl7pPr>
            <a:lvl8pPr marL="4800600" indent="0" algn="ctr">
              <a:buNone/>
            </a:lvl8pPr>
            <a:lvl9pPr marL="54864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24.06.2025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9808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9653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0704" y="1975104"/>
            <a:ext cx="15544800" cy="2043684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84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0704" y="4056996"/>
            <a:ext cx="15544800" cy="2264568"/>
          </a:xfrm>
        </p:spPr>
        <p:txBody>
          <a:bodyPr lIns="45720" rIns="45720" anchor="t"/>
          <a:lstStyle>
            <a:lvl1pPr marL="0" indent="0">
              <a:buNone/>
              <a:defRPr sz="3300">
                <a:solidFill>
                  <a:schemeClr val="tx1"/>
                </a:solidFill>
              </a:defRPr>
            </a:lvl1pPr>
            <a:lvl2pPr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8079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056132"/>
            <a:ext cx="16459200" cy="17145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2880128"/>
            <a:ext cx="8077200" cy="6652260"/>
          </a:xfrm>
        </p:spPr>
        <p:txBody>
          <a:bodyPr/>
          <a:lstStyle>
            <a:lvl1pPr>
              <a:defRPr sz="39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9296400" y="2880128"/>
            <a:ext cx="8077200" cy="6652260"/>
          </a:xfrm>
        </p:spPr>
        <p:txBody>
          <a:bodyPr/>
          <a:lstStyle>
            <a:lvl1pPr>
              <a:defRPr sz="39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9788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056132"/>
            <a:ext cx="16459200" cy="17145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2782872"/>
            <a:ext cx="8080376" cy="989028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36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3000" b="1"/>
            </a:lvl2pPr>
            <a:lvl3pPr>
              <a:buNone/>
              <a:defRPr sz="2700" b="1"/>
            </a:lvl3pPr>
            <a:lvl4pPr>
              <a:buNone/>
              <a:defRPr sz="2400" b="1"/>
            </a:lvl4pPr>
            <a:lvl5pPr>
              <a:buNone/>
              <a:defRPr sz="24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9290051" y="2789636"/>
            <a:ext cx="8083550" cy="982265"/>
          </a:xfrm>
        </p:spPr>
        <p:txBody>
          <a:bodyPr lIns="45720" tIns="0" rIns="45720" bIns="0" anchor="ctr"/>
          <a:lstStyle>
            <a:lvl1pPr marL="0" indent="0">
              <a:buNone/>
              <a:defRPr sz="36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3000" b="1"/>
            </a:lvl2pPr>
            <a:lvl3pPr>
              <a:buNone/>
              <a:defRPr sz="2700" b="1"/>
            </a:lvl3pPr>
            <a:lvl4pPr>
              <a:buNone/>
              <a:defRPr sz="2400" b="1"/>
            </a:lvl4pPr>
            <a:lvl5pPr>
              <a:buNone/>
              <a:defRPr sz="24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914400" y="3771900"/>
            <a:ext cx="8080376" cy="5768580"/>
          </a:xfrm>
        </p:spPr>
        <p:txBody>
          <a:bodyPr tIns="0"/>
          <a:lstStyle>
            <a:lvl1pPr>
              <a:defRPr sz="33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9290051" y="3771900"/>
            <a:ext cx="8083550" cy="5768580"/>
          </a:xfrm>
        </p:spPr>
        <p:txBody>
          <a:bodyPr tIns="0"/>
          <a:lstStyle>
            <a:lvl1pPr>
              <a:defRPr sz="33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397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056132"/>
            <a:ext cx="16611600" cy="17145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75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676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3805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771528"/>
            <a:ext cx="5486400" cy="1743075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9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371600" y="2514600"/>
            <a:ext cx="5486400" cy="6858000"/>
          </a:xfrm>
        </p:spPr>
        <p:txBody>
          <a:bodyPr lIns="18288" rIns="18288"/>
          <a:lstStyle>
            <a:lvl1pPr marL="0" indent="0" algn="l">
              <a:buNone/>
              <a:defRPr sz="2100"/>
            </a:lvl1pPr>
            <a:lvl2pPr indent="0" algn="l">
              <a:buNone/>
              <a:defRPr sz="1800"/>
            </a:lvl2pPr>
            <a:lvl3pPr indent="0" algn="l">
              <a:buNone/>
              <a:defRPr sz="1500"/>
            </a:lvl3pPr>
            <a:lvl4pPr indent="0" algn="l">
              <a:buNone/>
              <a:defRPr sz="1350"/>
            </a:lvl4pPr>
            <a:lvl5pPr indent="0" algn="l">
              <a:buNone/>
              <a:defRPr sz="135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150100" y="2514600"/>
            <a:ext cx="10223500" cy="6858000"/>
          </a:xfrm>
        </p:spPr>
        <p:txBody>
          <a:bodyPr tIns="0"/>
          <a:lstStyle>
            <a:lvl1pPr>
              <a:defRPr sz="4200"/>
            </a:lvl1pPr>
            <a:lvl2pPr>
              <a:defRPr sz="3900"/>
            </a:lvl2pPr>
            <a:lvl3pPr>
              <a:defRPr sz="3600"/>
            </a:lvl3pPr>
            <a:lvl4pPr>
              <a:defRPr sz="3000"/>
            </a:lvl4pPr>
            <a:lvl5pPr>
              <a:defRPr sz="27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4714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6331506" y="1662116"/>
            <a:ext cx="10515600" cy="61722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2700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16008268" y="8039654"/>
            <a:ext cx="310896" cy="233172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27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765495"/>
            <a:ext cx="4425696" cy="2373932"/>
          </a:xfrm>
        </p:spPr>
        <p:txBody>
          <a:bodyPr vert="horz" lIns="45720" tIns="45720" rIns="45720" bIns="45720" anchor="b"/>
          <a:lstStyle>
            <a:lvl1pPr algn="l">
              <a:buNone/>
              <a:defRPr sz="3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9200" y="4243178"/>
            <a:ext cx="4419600" cy="3268980"/>
          </a:xfrm>
        </p:spPr>
        <p:txBody>
          <a:bodyPr lIns="64008" rIns="45720" bIns="45720" anchor="t"/>
          <a:lstStyle>
            <a:lvl1pPr marL="0" indent="0" algn="l">
              <a:spcBef>
                <a:spcPts val="375"/>
              </a:spcBef>
              <a:buFontTx/>
              <a:buNone/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6154400" y="9534526"/>
            <a:ext cx="1219200" cy="5476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6971586" y="1799276"/>
            <a:ext cx="9235440" cy="589788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8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19050" y="8724900"/>
            <a:ext cx="18326100" cy="15621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7160" tIns="68580" rIns="137160" bIns="68580" anchor="t" compatLnSpc="1"/>
          <a:lstStyle/>
          <a:p>
            <a:pPr marL="0" algn="l" rtl="0" eaLnBrk="1" latinLnBrk="0" hangingPunct="1"/>
            <a:endParaRPr kumimoji="0" lang="en-US" sz="27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8763000" y="9329738"/>
            <a:ext cx="9525000" cy="95726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7160" tIns="68580" rIns="137160" bIns="68580" anchor="t" compatLnSpc="1"/>
          <a:lstStyle/>
          <a:p>
            <a:pPr marL="0" algn="l" rtl="0" eaLnBrk="1" latinLnBrk="0" hangingPunct="1"/>
            <a:endParaRPr kumimoji="0" lang="en-US" sz="27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66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6998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3258800" y="1371602"/>
            <a:ext cx="4114800" cy="781764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1371602"/>
            <a:ext cx="12039600" cy="781764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818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19050" y="-10716"/>
            <a:ext cx="18326100" cy="15621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7160" tIns="68580" rIns="137160" bIns="68580" anchor="t" compatLnSpc="1"/>
          <a:lstStyle/>
          <a:p>
            <a:pPr marL="0" algn="l" rtl="0" eaLnBrk="1" latinLnBrk="0" hangingPunct="1"/>
            <a:endParaRPr kumimoji="0" lang="en-US" sz="27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8763000" y="-10716"/>
            <a:ext cx="9525000" cy="95726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7160" tIns="68580" rIns="137160" bIns="68580" anchor="t" compatLnSpc="1"/>
          <a:lstStyle/>
          <a:p>
            <a:pPr marL="0" algn="l" rtl="0" eaLnBrk="1" latinLnBrk="0" hangingPunct="1"/>
            <a:endParaRPr kumimoji="0" lang="en-US" sz="27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914400" y="1056132"/>
            <a:ext cx="16459200" cy="17145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914400" y="2903220"/>
            <a:ext cx="16459200" cy="65836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8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24.06.2025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5334000" y="9534526"/>
            <a:ext cx="6705600" cy="547688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8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5849600" y="9534526"/>
            <a:ext cx="1524000" cy="547688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8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38034" y="303612"/>
            <a:ext cx="18361096" cy="973836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2700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2700"/>
            </a:p>
          </p:txBody>
        </p:sp>
      </p:grpSp>
    </p:spTree>
    <p:extLst>
      <p:ext uri="{BB962C8B-B14F-4D97-AF65-F5344CB8AC3E}">
        <p14:creationId xmlns:p14="http://schemas.microsoft.com/office/powerpoint/2010/main" val="1776862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rtl="0" eaLnBrk="1" latinLnBrk="0" hangingPunct="1">
        <a:spcBef>
          <a:spcPct val="0"/>
        </a:spcBef>
        <a:buNone/>
        <a:defRPr kumimoji="0" sz="75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411480" indent="-41148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70332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370332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3150" kern="1200">
          <a:solidFill>
            <a:schemeClr val="tx1"/>
          </a:solidFill>
          <a:latin typeface="+mn-lt"/>
          <a:ea typeface="+mn-ea"/>
          <a:cs typeface="+mn-cs"/>
        </a:defRPr>
      </a:lvl3pPr>
      <a:lvl4pPr marL="1783080" indent="-315468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indent="-315468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2606040" indent="-315468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indent="-27432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91840" indent="-274320" algn="l" rtl="0" eaLnBrk="1" latinLnBrk="0" hangingPunct="1">
        <a:spcBef>
          <a:spcPct val="20000"/>
        </a:spcBef>
        <a:buClr>
          <a:schemeClr val="tx2"/>
        </a:buClr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3703320" indent="-27432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1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.svg"/><Relationship Id="rId7" Type="http://schemas.openxmlformats.org/officeDocument/2006/relationships/image" Target="../media/image40.svg"/><Relationship Id="rId12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jpeg"/><Relationship Id="rId10" Type="http://schemas.openxmlformats.org/officeDocument/2006/relationships/image" Target="../media/image43.png"/><Relationship Id="rId4" Type="http://schemas.openxmlformats.org/officeDocument/2006/relationships/image" Target="../media/image37.jpeg"/><Relationship Id="rId9" Type="http://schemas.openxmlformats.org/officeDocument/2006/relationships/image" Target="../media/image4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20627" y="7441139"/>
            <a:ext cx="10898347" cy="3898242"/>
            <a:chOff x="0" y="0"/>
            <a:chExt cx="2870346" cy="10266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70347" cy="1026698"/>
            </a:xfrm>
            <a:custGeom>
              <a:avLst/>
              <a:gdLst/>
              <a:ahLst/>
              <a:cxnLst/>
              <a:rect l="l" t="t" r="r" b="b"/>
              <a:pathLst>
                <a:path w="2870347" h="1026698">
                  <a:moveTo>
                    <a:pt x="71038" y="0"/>
                  </a:moveTo>
                  <a:lnTo>
                    <a:pt x="2799309" y="0"/>
                  </a:lnTo>
                  <a:cubicBezTo>
                    <a:pt x="2838542" y="0"/>
                    <a:pt x="2870347" y="31805"/>
                    <a:pt x="2870347" y="71038"/>
                  </a:cubicBezTo>
                  <a:lnTo>
                    <a:pt x="2870347" y="955660"/>
                  </a:lnTo>
                  <a:cubicBezTo>
                    <a:pt x="2870347" y="974500"/>
                    <a:pt x="2862862" y="992569"/>
                    <a:pt x="2849540" y="1005891"/>
                  </a:cubicBezTo>
                  <a:cubicBezTo>
                    <a:pt x="2836218" y="1019213"/>
                    <a:pt x="2818149" y="1026698"/>
                    <a:pt x="2799309" y="1026698"/>
                  </a:cubicBezTo>
                  <a:lnTo>
                    <a:pt x="71038" y="1026698"/>
                  </a:lnTo>
                  <a:cubicBezTo>
                    <a:pt x="52197" y="1026698"/>
                    <a:pt x="34129" y="1019213"/>
                    <a:pt x="20806" y="1005891"/>
                  </a:cubicBezTo>
                  <a:cubicBezTo>
                    <a:pt x="7484" y="992569"/>
                    <a:pt x="0" y="974500"/>
                    <a:pt x="0" y="955660"/>
                  </a:cubicBezTo>
                  <a:lnTo>
                    <a:pt x="0" y="71038"/>
                  </a:lnTo>
                  <a:cubicBezTo>
                    <a:pt x="0" y="52197"/>
                    <a:pt x="7484" y="34129"/>
                    <a:pt x="20806" y="20806"/>
                  </a:cubicBezTo>
                  <a:cubicBezTo>
                    <a:pt x="34129" y="7484"/>
                    <a:pt x="52197" y="0"/>
                    <a:pt x="7103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5B2D">
                    <a:alpha val="100000"/>
                  </a:srgbClr>
                </a:gs>
                <a:gs pos="100000">
                  <a:srgbClr val="1C4A52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870346" cy="1064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97566" y="8223470"/>
            <a:ext cx="7857249" cy="1993431"/>
            <a:chOff x="0" y="0"/>
            <a:chExt cx="2069399" cy="52501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69399" cy="525019"/>
            </a:xfrm>
            <a:custGeom>
              <a:avLst/>
              <a:gdLst/>
              <a:ahLst/>
              <a:cxnLst/>
              <a:rect l="l" t="t" r="r" b="b"/>
              <a:pathLst>
                <a:path w="2069399" h="525019">
                  <a:moveTo>
                    <a:pt x="39413" y="0"/>
                  </a:moveTo>
                  <a:lnTo>
                    <a:pt x="2029986" y="0"/>
                  </a:lnTo>
                  <a:cubicBezTo>
                    <a:pt x="2040439" y="0"/>
                    <a:pt x="2050464" y="4152"/>
                    <a:pt x="2057855" y="11544"/>
                  </a:cubicBezTo>
                  <a:cubicBezTo>
                    <a:pt x="2065246" y="18935"/>
                    <a:pt x="2069399" y="28960"/>
                    <a:pt x="2069399" y="39413"/>
                  </a:cubicBezTo>
                  <a:lnTo>
                    <a:pt x="2069399" y="485606"/>
                  </a:lnTo>
                  <a:cubicBezTo>
                    <a:pt x="2069399" y="496059"/>
                    <a:pt x="2065246" y="506084"/>
                    <a:pt x="2057855" y="513475"/>
                  </a:cubicBezTo>
                  <a:cubicBezTo>
                    <a:pt x="2050464" y="520866"/>
                    <a:pt x="2040439" y="525019"/>
                    <a:pt x="2029986" y="525019"/>
                  </a:cubicBezTo>
                  <a:lnTo>
                    <a:pt x="39413" y="525019"/>
                  </a:lnTo>
                  <a:cubicBezTo>
                    <a:pt x="17646" y="525019"/>
                    <a:pt x="0" y="507373"/>
                    <a:pt x="0" y="485606"/>
                  </a:cubicBezTo>
                  <a:lnTo>
                    <a:pt x="0" y="39413"/>
                  </a:lnTo>
                  <a:cubicBezTo>
                    <a:pt x="0" y="28960"/>
                    <a:pt x="4152" y="18935"/>
                    <a:pt x="11544" y="11544"/>
                  </a:cubicBezTo>
                  <a:cubicBezTo>
                    <a:pt x="18935" y="4152"/>
                    <a:pt x="28960" y="0"/>
                    <a:pt x="3941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5B2D">
                    <a:alpha val="100000"/>
                  </a:srgbClr>
                </a:gs>
                <a:gs pos="100000">
                  <a:srgbClr val="1C4A52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069399" cy="5631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5400000">
            <a:off x="12562438" y="504092"/>
            <a:ext cx="7552881" cy="3898242"/>
            <a:chOff x="0" y="0"/>
            <a:chExt cx="1989236" cy="102669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89236" cy="1026698"/>
            </a:xfrm>
            <a:custGeom>
              <a:avLst/>
              <a:gdLst/>
              <a:ahLst/>
              <a:cxnLst/>
              <a:rect l="l" t="t" r="r" b="b"/>
              <a:pathLst>
                <a:path w="1989236" h="1026698">
                  <a:moveTo>
                    <a:pt x="102503" y="0"/>
                  </a:moveTo>
                  <a:lnTo>
                    <a:pt x="1886733" y="0"/>
                  </a:lnTo>
                  <a:cubicBezTo>
                    <a:pt x="1943344" y="0"/>
                    <a:pt x="1989236" y="45892"/>
                    <a:pt x="1989236" y="102503"/>
                  </a:cubicBezTo>
                  <a:lnTo>
                    <a:pt x="1989236" y="924195"/>
                  </a:lnTo>
                  <a:cubicBezTo>
                    <a:pt x="1989236" y="980805"/>
                    <a:pt x="1943344" y="1026698"/>
                    <a:pt x="1886733" y="1026698"/>
                  </a:cubicBezTo>
                  <a:lnTo>
                    <a:pt x="102503" y="1026698"/>
                  </a:lnTo>
                  <a:cubicBezTo>
                    <a:pt x="45892" y="1026698"/>
                    <a:pt x="0" y="980805"/>
                    <a:pt x="0" y="924195"/>
                  </a:cubicBezTo>
                  <a:lnTo>
                    <a:pt x="0" y="102503"/>
                  </a:lnTo>
                  <a:cubicBezTo>
                    <a:pt x="0" y="45892"/>
                    <a:pt x="45892" y="0"/>
                    <a:pt x="10250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5B2D">
                    <a:alpha val="100000"/>
                  </a:srgbClr>
                </a:gs>
                <a:gs pos="100000">
                  <a:srgbClr val="1C4A52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989236" cy="1064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823920" y="3517505"/>
            <a:ext cx="3879465" cy="5532803"/>
            <a:chOff x="0" y="0"/>
            <a:chExt cx="1021752" cy="145719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21752" cy="1457199"/>
            </a:xfrm>
            <a:custGeom>
              <a:avLst/>
              <a:gdLst/>
              <a:ahLst/>
              <a:cxnLst/>
              <a:rect l="l" t="t" r="r" b="b"/>
              <a:pathLst>
                <a:path w="1021752" h="1457199">
                  <a:moveTo>
                    <a:pt x="103772" y="0"/>
                  </a:moveTo>
                  <a:lnTo>
                    <a:pt x="917980" y="0"/>
                  </a:lnTo>
                  <a:cubicBezTo>
                    <a:pt x="945502" y="0"/>
                    <a:pt x="971897" y="10933"/>
                    <a:pt x="991358" y="30394"/>
                  </a:cubicBezTo>
                  <a:cubicBezTo>
                    <a:pt x="1010819" y="49855"/>
                    <a:pt x="1021752" y="76250"/>
                    <a:pt x="1021752" y="103772"/>
                  </a:cubicBezTo>
                  <a:lnTo>
                    <a:pt x="1021752" y="1353427"/>
                  </a:lnTo>
                  <a:cubicBezTo>
                    <a:pt x="1021752" y="1410739"/>
                    <a:pt x="975292" y="1457199"/>
                    <a:pt x="917980" y="1457199"/>
                  </a:cubicBezTo>
                  <a:lnTo>
                    <a:pt x="103772" y="1457199"/>
                  </a:lnTo>
                  <a:cubicBezTo>
                    <a:pt x="46460" y="1457199"/>
                    <a:pt x="0" y="1410739"/>
                    <a:pt x="0" y="1353427"/>
                  </a:cubicBezTo>
                  <a:lnTo>
                    <a:pt x="0" y="103772"/>
                  </a:lnTo>
                  <a:cubicBezTo>
                    <a:pt x="0" y="46460"/>
                    <a:pt x="46460" y="0"/>
                    <a:pt x="1037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021752" cy="14952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984296" y="3682736"/>
            <a:ext cx="3558714" cy="5202342"/>
            <a:chOff x="0" y="0"/>
            <a:chExt cx="4744953" cy="6936455"/>
          </a:xfrm>
        </p:grpSpPr>
        <p:pic>
          <p:nvPicPr>
            <p:cNvPr id="15" name="Picture 15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rcRect l="30697" r="30697"/>
            <a:stretch>
              <a:fillRect/>
            </a:stretch>
          </p:blipFill>
          <p:spPr>
            <a:xfrm>
              <a:off x="0" y="0"/>
              <a:ext cx="4744953" cy="6936455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12912190" y="1236692"/>
            <a:ext cx="4441022" cy="7813616"/>
            <a:chOff x="0" y="0"/>
            <a:chExt cx="1169652" cy="205790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69652" cy="2057907"/>
            </a:xfrm>
            <a:custGeom>
              <a:avLst/>
              <a:gdLst/>
              <a:ahLst/>
              <a:cxnLst/>
              <a:rect l="l" t="t" r="r" b="b"/>
              <a:pathLst>
                <a:path w="1169652" h="2057907">
                  <a:moveTo>
                    <a:pt x="90650" y="0"/>
                  </a:moveTo>
                  <a:lnTo>
                    <a:pt x="1079002" y="0"/>
                  </a:lnTo>
                  <a:cubicBezTo>
                    <a:pt x="1103044" y="0"/>
                    <a:pt x="1126101" y="9551"/>
                    <a:pt x="1143101" y="26551"/>
                  </a:cubicBezTo>
                  <a:cubicBezTo>
                    <a:pt x="1160101" y="43551"/>
                    <a:pt x="1169652" y="66608"/>
                    <a:pt x="1169652" y="90650"/>
                  </a:cubicBezTo>
                  <a:lnTo>
                    <a:pt x="1169652" y="1967257"/>
                  </a:lnTo>
                  <a:cubicBezTo>
                    <a:pt x="1169652" y="2017322"/>
                    <a:pt x="1129066" y="2057907"/>
                    <a:pt x="1079002" y="2057907"/>
                  </a:cubicBezTo>
                  <a:lnTo>
                    <a:pt x="90650" y="2057907"/>
                  </a:lnTo>
                  <a:cubicBezTo>
                    <a:pt x="40586" y="2057907"/>
                    <a:pt x="0" y="2017322"/>
                    <a:pt x="0" y="1967257"/>
                  </a:cubicBezTo>
                  <a:lnTo>
                    <a:pt x="0" y="90650"/>
                  </a:lnTo>
                  <a:cubicBezTo>
                    <a:pt x="0" y="40586"/>
                    <a:pt x="40586" y="0"/>
                    <a:pt x="9065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169652" cy="20960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056404" y="1401923"/>
            <a:ext cx="4152594" cy="7483155"/>
            <a:chOff x="0" y="0"/>
            <a:chExt cx="5536793" cy="9977540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5"/>
            <a:srcRect l="32350" r="30192"/>
            <a:stretch>
              <a:fillRect/>
            </a:stretch>
          </p:blipFill>
          <p:spPr>
            <a:xfrm>
              <a:off x="0" y="0"/>
              <a:ext cx="5536793" cy="9977540"/>
            </a:xfrm>
            <a:prstGeom prst="rect">
              <a:avLst/>
            </a:prstGeom>
          </p:spPr>
        </p:pic>
      </p:grpSp>
      <p:sp>
        <p:nvSpPr>
          <p:cNvPr id="21" name="TextBox 21"/>
          <p:cNvSpPr txBox="1"/>
          <p:nvPr/>
        </p:nvSpPr>
        <p:spPr>
          <a:xfrm>
            <a:off x="1105847" y="2119346"/>
            <a:ext cx="7878449" cy="2416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737"/>
              </a:lnSpc>
            </a:pPr>
            <a:r>
              <a:rPr lang="en-US" sz="12669">
                <a:solidFill>
                  <a:srgbClr val="1C4A52"/>
                </a:solidFill>
                <a:latin typeface="ITC Franklin Gothic LT Condensed Semi-Bold"/>
              </a:rPr>
              <a:t>СИСТЕМА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45560" y="4203705"/>
            <a:ext cx="7955596" cy="2034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83"/>
              </a:lnSpc>
            </a:pPr>
            <a:r>
              <a:rPr lang="ru-RU" sz="3845" dirty="0">
                <a:solidFill>
                  <a:srgbClr val="335B2D"/>
                </a:solidFill>
                <a:latin typeface="ITC Franklin Gothic LT Condensed Semi-Bold"/>
              </a:rPr>
              <a:t>Цифровизации обращения с опасными химическими веществами и отходами</a:t>
            </a:r>
            <a:endParaRPr lang="en-US" sz="3845" dirty="0">
              <a:solidFill>
                <a:srgbClr val="335B2D"/>
              </a:solidFill>
              <a:latin typeface="ITC Franklin Gothic LT Condensed Semi-Bold"/>
            </a:endParaRPr>
          </a:p>
        </p:txBody>
      </p:sp>
      <p:sp>
        <p:nvSpPr>
          <p:cNvPr id="23" name="AutoShape 23"/>
          <p:cNvSpPr/>
          <p:nvPr/>
        </p:nvSpPr>
        <p:spPr>
          <a:xfrm>
            <a:off x="914400" y="6515100"/>
            <a:ext cx="6811343" cy="0"/>
          </a:xfrm>
          <a:prstGeom prst="line">
            <a:avLst/>
          </a:prstGeom>
          <a:ln w="95250" cap="rnd">
            <a:solidFill>
              <a:srgbClr val="1C4A5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4" name="Freeform 24"/>
          <p:cNvSpPr/>
          <p:nvPr/>
        </p:nvSpPr>
        <p:spPr>
          <a:xfrm>
            <a:off x="9080401" y="634620"/>
            <a:ext cx="3366503" cy="2276598"/>
          </a:xfrm>
          <a:custGeom>
            <a:avLst/>
            <a:gdLst/>
            <a:ahLst/>
            <a:cxnLst/>
            <a:rect l="l" t="t" r="r" b="b"/>
            <a:pathLst>
              <a:path w="3366503" h="2276598">
                <a:moveTo>
                  <a:pt x="0" y="0"/>
                </a:moveTo>
                <a:lnTo>
                  <a:pt x="3366503" y="0"/>
                </a:lnTo>
                <a:lnTo>
                  <a:pt x="3366503" y="2276598"/>
                </a:lnTo>
                <a:lnTo>
                  <a:pt x="0" y="22765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>
            <a:off x="420414" y="292758"/>
            <a:ext cx="1250292" cy="1250292"/>
          </a:xfrm>
          <a:custGeom>
            <a:avLst/>
            <a:gdLst/>
            <a:ahLst/>
            <a:cxnLst/>
            <a:rect l="l" t="t" r="r" b="b"/>
            <a:pathLst>
              <a:path w="1250292" h="1250292">
                <a:moveTo>
                  <a:pt x="0" y="0"/>
                </a:moveTo>
                <a:lnTo>
                  <a:pt x="1250292" y="0"/>
                </a:lnTo>
                <a:lnTo>
                  <a:pt x="1250292" y="1250292"/>
                </a:lnTo>
                <a:lnTo>
                  <a:pt x="0" y="12502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TextBox 27"/>
          <p:cNvSpPr txBox="1"/>
          <p:nvPr/>
        </p:nvSpPr>
        <p:spPr>
          <a:xfrm>
            <a:off x="216886" y="8252809"/>
            <a:ext cx="2907640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79"/>
              </a:lnSpc>
            </a:pPr>
            <a:r>
              <a:rPr lang="en-US" sz="3399" spc="-101">
                <a:solidFill>
                  <a:srgbClr val="FFFFFF"/>
                </a:solidFill>
                <a:latin typeface="Aileron Bold"/>
              </a:rPr>
              <a:t>Улугов У.А.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014900" y="485775"/>
            <a:ext cx="5983196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2400" spc="-72">
                <a:solidFill>
                  <a:srgbClr val="000000"/>
                </a:solidFill>
                <a:latin typeface="Aileron Bold"/>
              </a:rPr>
              <a:t>КОМИТЕТ ПО ОХРАНЕ ОКРУЖАЮЩЕЙ СРЕДЫ ПРИ ПРАВИТЕЛЬСТВЕ РЕСПУБЛИКИ ТАДЖИКИСТАН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438020" y="8323449"/>
            <a:ext cx="3305952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14"/>
              </a:lnSpc>
            </a:pPr>
            <a:r>
              <a:rPr lang="en-US" sz="1762" spc="-52" dirty="0" err="1">
                <a:solidFill>
                  <a:srgbClr val="FFFFFF"/>
                </a:solidFill>
                <a:latin typeface="Aileron"/>
              </a:rPr>
              <a:t>директор</a:t>
            </a:r>
            <a:r>
              <a:rPr lang="en-US" sz="1762" spc="-52" dirty="0">
                <a:solidFill>
                  <a:srgbClr val="FFFFFF"/>
                </a:solidFill>
                <a:latin typeface="Aileron"/>
              </a:rPr>
              <a:t> </a:t>
            </a:r>
            <a:r>
              <a:rPr lang="en-US" sz="1762" spc="-52" dirty="0" err="1">
                <a:solidFill>
                  <a:srgbClr val="FFFFFF"/>
                </a:solidFill>
                <a:latin typeface="Aileron"/>
              </a:rPr>
              <a:t>Национального</a:t>
            </a:r>
            <a:r>
              <a:rPr lang="en-US" sz="1762" spc="-52" dirty="0">
                <a:solidFill>
                  <a:srgbClr val="FFFFFF"/>
                </a:solidFill>
                <a:latin typeface="Aileron"/>
              </a:rPr>
              <a:t> </a:t>
            </a:r>
            <a:r>
              <a:rPr lang="en-US" sz="1762" spc="-52" dirty="0" err="1">
                <a:solidFill>
                  <a:srgbClr val="FFFFFF"/>
                </a:solidFill>
                <a:latin typeface="Aileron"/>
              </a:rPr>
              <a:t>Центра</a:t>
            </a:r>
            <a:r>
              <a:rPr lang="en-US" sz="1762" spc="-52" dirty="0">
                <a:solidFill>
                  <a:srgbClr val="FFFFFF"/>
                </a:solidFill>
                <a:latin typeface="Aileron"/>
              </a:rPr>
              <a:t> </a:t>
            </a:r>
            <a:r>
              <a:rPr lang="en-US" sz="1762" spc="-52" dirty="0" err="1">
                <a:solidFill>
                  <a:srgbClr val="FFFFFF"/>
                </a:solidFill>
                <a:latin typeface="Aileron"/>
              </a:rPr>
              <a:t>по</a:t>
            </a:r>
            <a:r>
              <a:rPr lang="en-US" sz="1762" spc="-52" dirty="0">
                <a:solidFill>
                  <a:srgbClr val="FFFFFF"/>
                </a:solidFill>
                <a:latin typeface="Aileron"/>
              </a:rPr>
              <a:t> </a:t>
            </a:r>
            <a:r>
              <a:rPr lang="en-US" sz="1762" spc="-52" dirty="0" err="1">
                <a:solidFill>
                  <a:srgbClr val="FFFFFF"/>
                </a:solidFill>
                <a:latin typeface="Aileron"/>
              </a:rPr>
              <a:t>реализации</a:t>
            </a:r>
            <a:r>
              <a:rPr lang="en-US" sz="1762" spc="-52" dirty="0">
                <a:solidFill>
                  <a:srgbClr val="FFFFFF"/>
                </a:solidFill>
                <a:latin typeface="Aileron"/>
              </a:rPr>
              <a:t> </a:t>
            </a:r>
            <a:r>
              <a:rPr lang="en-US" sz="1762" spc="-52" dirty="0" err="1">
                <a:solidFill>
                  <a:srgbClr val="FFFFFF"/>
                </a:solidFill>
                <a:latin typeface="Aileron"/>
              </a:rPr>
              <a:t>обязательств</a:t>
            </a:r>
            <a:r>
              <a:rPr lang="en-US" sz="1762" spc="-52" dirty="0">
                <a:solidFill>
                  <a:srgbClr val="FFFFFF"/>
                </a:solidFill>
                <a:latin typeface="Aileron"/>
              </a:rPr>
              <a:t> </a:t>
            </a:r>
            <a:r>
              <a:rPr lang="en-US" sz="1762" spc="-52" dirty="0" err="1">
                <a:solidFill>
                  <a:srgbClr val="FFFFFF"/>
                </a:solidFill>
                <a:latin typeface="Aileron"/>
              </a:rPr>
              <a:t>Стокгольмской</a:t>
            </a:r>
            <a:r>
              <a:rPr lang="en-US" sz="1762" spc="-52" dirty="0">
                <a:solidFill>
                  <a:srgbClr val="FFFFFF"/>
                </a:solidFill>
                <a:latin typeface="Aileron"/>
              </a:rPr>
              <a:t> </a:t>
            </a:r>
            <a:r>
              <a:rPr lang="en-US" sz="1762" spc="-52" dirty="0" err="1">
                <a:solidFill>
                  <a:srgbClr val="FFFFFF"/>
                </a:solidFill>
                <a:latin typeface="Aileron"/>
              </a:rPr>
              <a:t>Конвенции</a:t>
            </a:r>
            <a:r>
              <a:rPr lang="en-US" sz="1762" spc="-52" dirty="0">
                <a:solidFill>
                  <a:srgbClr val="FFFFFF"/>
                </a:solidFill>
                <a:latin typeface="Aileron"/>
              </a:rPr>
              <a:t> о СОЗ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420" y="2573327"/>
            <a:ext cx="9566414" cy="6349844"/>
          </a:xfrm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8E012-EC0C-1649-A039-CB178266D114}" type="datetime1">
              <a:rPr lang="en-US" smtClean="0"/>
              <a:t>6/24/2025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GOES HERE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326568" y="815640"/>
            <a:ext cx="15421051" cy="769441"/>
          </a:xfrm>
        </p:spPr>
        <p:txBody>
          <a:bodyPr/>
          <a:lstStyle/>
          <a:p>
            <a:r>
              <a:rPr lang="ru-RU" dirty="0"/>
              <a:t>Идентификация новых объектов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5168" y="2042703"/>
            <a:ext cx="7505584" cy="8334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71" b="1" dirty="0">
                <a:solidFill>
                  <a:srgbClr val="651D32"/>
                </a:solidFill>
              </a:rPr>
              <a:t>Бывший склад ядохимикатов </a:t>
            </a:r>
            <a:r>
              <a:rPr lang="ru-RU" sz="3571" dirty="0" err="1">
                <a:solidFill>
                  <a:srgbClr val="BA0C2F"/>
                </a:solidFill>
              </a:rPr>
              <a:t>Носири</a:t>
            </a:r>
            <a:r>
              <a:rPr lang="ru-RU" sz="3571" dirty="0">
                <a:solidFill>
                  <a:srgbClr val="BA0C2F"/>
                </a:solidFill>
              </a:rPr>
              <a:t> Хусрав, </a:t>
            </a:r>
            <a:r>
              <a:rPr lang="ru-RU" sz="3571" dirty="0" err="1">
                <a:solidFill>
                  <a:srgbClr val="BA0C2F"/>
                </a:solidFill>
              </a:rPr>
              <a:t>дж.</a:t>
            </a:r>
            <a:r>
              <a:rPr lang="ru-RU" sz="3571" dirty="0">
                <a:solidFill>
                  <a:srgbClr val="BA0C2F"/>
                </a:solidFill>
              </a:rPr>
              <a:t> </a:t>
            </a:r>
            <a:r>
              <a:rPr lang="ru-RU" sz="3571" dirty="0" err="1">
                <a:solidFill>
                  <a:srgbClr val="BA0C2F"/>
                </a:solidFill>
              </a:rPr>
              <a:t>Истиклол</a:t>
            </a:r>
            <a:endParaRPr lang="ru-RU" sz="3571" dirty="0">
              <a:solidFill>
                <a:srgbClr val="BA0C2F"/>
              </a:solidFill>
            </a:endParaRPr>
          </a:p>
          <a:p>
            <a:endParaRPr lang="ru-RU" sz="3571" dirty="0"/>
          </a:p>
          <a:p>
            <a:r>
              <a:rPr lang="ru-RU" sz="3571" dirty="0"/>
              <a:t>ПДК ДДТ – 5590</a:t>
            </a:r>
          </a:p>
          <a:p>
            <a:endParaRPr lang="ru-RU" sz="3571" dirty="0"/>
          </a:p>
          <a:p>
            <a:r>
              <a:rPr lang="ru-RU" sz="3571" dirty="0"/>
              <a:t>Загрязненная почва</a:t>
            </a:r>
          </a:p>
          <a:p>
            <a:endParaRPr lang="ru-RU" sz="3571" dirty="0"/>
          </a:p>
          <a:p>
            <a:r>
              <a:rPr lang="ru-RU" sz="3571" dirty="0"/>
              <a:t>Складировано на проезжей части</a:t>
            </a:r>
          </a:p>
          <a:p>
            <a:endParaRPr lang="ru-RU" sz="3571" dirty="0"/>
          </a:p>
          <a:p>
            <a:r>
              <a:rPr lang="ru-RU" sz="3571" dirty="0"/>
              <a:t>Акция по очистке проведена в 2019 году</a:t>
            </a:r>
          </a:p>
          <a:p>
            <a:r>
              <a:rPr lang="ru-RU" sz="3571" dirty="0"/>
              <a:t>Примерно до 650 </a:t>
            </a:r>
            <a:r>
              <a:rPr lang="ru-RU" sz="3571" dirty="0" err="1"/>
              <a:t>куб.метров</a:t>
            </a:r>
            <a:r>
              <a:rPr lang="ru-RU" sz="3571" dirty="0"/>
              <a:t> загрязняющих веществ вывезено</a:t>
            </a:r>
          </a:p>
          <a:p>
            <a:endParaRPr lang="ru-RU" sz="3571" dirty="0"/>
          </a:p>
          <a:p>
            <a:endParaRPr lang="en-US" sz="3571" dirty="0"/>
          </a:p>
        </p:txBody>
      </p:sp>
    </p:spTree>
    <p:extLst>
      <p:ext uri="{BB962C8B-B14F-4D97-AF65-F5344CB8AC3E}">
        <p14:creationId xmlns:p14="http://schemas.microsoft.com/office/powerpoint/2010/main" val="3566048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8E012-EC0C-1649-A039-CB178266D114}" type="datetime1">
              <a:rPr lang="en-US" smtClean="0"/>
              <a:t>6/24/2025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GOES HERE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326568" y="815640"/>
            <a:ext cx="15421051" cy="769441"/>
          </a:xfrm>
        </p:spPr>
        <p:txBody>
          <a:bodyPr/>
          <a:lstStyle/>
          <a:p>
            <a:r>
              <a:rPr lang="ru-RU" dirty="0"/>
              <a:t>Идентификация новых объектов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5168" y="1585081"/>
            <a:ext cx="7505584" cy="7510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71" b="1" dirty="0">
                <a:solidFill>
                  <a:srgbClr val="651D32"/>
                </a:solidFill>
              </a:rPr>
              <a:t>Бывший склад ядохимикатов </a:t>
            </a:r>
            <a:r>
              <a:rPr lang="ru-RU" sz="3571" dirty="0" err="1">
                <a:solidFill>
                  <a:srgbClr val="BA0C2F"/>
                </a:solidFill>
              </a:rPr>
              <a:t>Кубодиен</a:t>
            </a:r>
            <a:r>
              <a:rPr lang="ru-RU" sz="3571" dirty="0">
                <a:solidFill>
                  <a:srgbClr val="BA0C2F"/>
                </a:solidFill>
              </a:rPr>
              <a:t>, </a:t>
            </a:r>
            <a:r>
              <a:rPr lang="ru-RU" sz="3571" dirty="0" err="1">
                <a:solidFill>
                  <a:srgbClr val="BA0C2F"/>
                </a:solidFill>
              </a:rPr>
              <a:t>дж.</a:t>
            </a:r>
            <a:r>
              <a:rPr lang="ru-RU" sz="3571" dirty="0">
                <a:solidFill>
                  <a:srgbClr val="BA0C2F"/>
                </a:solidFill>
              </a:rPr>
              <a:t> 20 лет независимости</a:t>
            </a:r>
          </a:p>
          <a:p>
            <a:pPr>
              <a:lnSpc>
                <a:spcPct val="150000"/>
              </a:lnSpc>
            </a:pPr>
            <a:r>
              <a:rPr lang="ru-RU" sz="3571" dirty="0"/>
              <a:t>ПДК ДДТ – 15800</a:t>
            </a:r>
          </a:p>
          <a:p>
            <a:pPr>
              <a:lnSpc>
                <a:spcPct val="150000"/>
              </a:lnSpc>
            </a:pPr>
            <a:r>
              <a:rPr lang="ru-RU" sz="3571" dirty="0"/>
              <a:t>Загрязненная почва</a:t>
            </a:r>
          </a:p>
          <a:p>
            <a:pPr>
              <a:lnSpc>
                <a:spcPct val="150000"/>
              </a:lnSpc>
            </a:pPr>
            <a:r>
              <a:rPr lang="ru-RU" sz="3571" dirty="0"/>
              <a:t>Захоронения на месте разрушенного склада</a:t>
            </a:r>
          </a:p>
          <a:p>
            <a:pPr>
              <a:lnSpc>
                <a:spcPct val="150000"/>
              </a:lnSpc>
            </a:pPr>
            <a:r>
              <a:rPr lang="ru-RU" sz="3571" dirty="0"/>
              <a:t>Акция проведена в 2019 году</a:t>
            </a:r>
          </a:p>
          <a:p>
            <a:pPr>
              <a:lnSpc>
                <a:spcPct val="150000"/>
              </a:lnSpc>
            </a:pPr>
            <a:r>
              <a:rPr lang="ru-RU" sz="3571" dirty="0"/>
              <a:t>Примерно до 70 </a:t>
            </a:r>
            <a:r>
              <a:rPr lang="ru-RU" sz="3571" dirty="0" err="1"/>
              <a:t>куб.метров</a:t>
            </a:r>
            <a:r>
              <a:rPr lang="ru-RU" sz="3571" dirty="0"/>
              <a:t> устаревших пестицидов</a:t>
            </a:r>
          </a:p>
          <a:p>
            <a:endParaRPr lang="en-US" sz="3571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747" y="1861069"/>
            <a:ext cx="10445712" cy="6349844"/>
          </a:xfrm>
        </p:spPr>
      </p:pic>
    </p:spTree>
    <p:extLst>
      <p:ext uri="{BB962C8B-B14F-4D97-AF65-F5344CB8AC3E}">
        <p14:creationId xmlns:p14="http://schemas.microsoft.com/office/powerpoint/2010/main" val="2445536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8E012-EC0C-1649-A039-CB178266D114}" type="datetime1">
              <a:rPr lang="en-US" smtClean="0"/>
              <a:t>6/24/2025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GOES HERE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326568" y="815640"/>
            <a:ext cx="15421051" cy="769441"/>
          </a:xfrm>
        </p:spPr>
        <p:txBody>
          <a:bodyPr/>
          <a:lstStyle/>
          <a:p>
            <a:r>
              <a:rPr lang="ru-RU" dirty="0"/>
              <a:t>Идентификация новых объектов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5168" y="2042703"/>
            <a:ext cx="7505584" cy="8609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71" b="1" dirty="0">
                <a:solidFill>
                  <a:srgbClr val="651D32"/>
                </a:solidFill>
              </a:rPr>
              <a:t>Бывший склад ядохимикатов </a:t>
            </a:r>
            <a:r>
              <a:rPr lang="ru-RU" sz="3571" dirty="0" err="1">
                <a:solidFill>
                  <a:srgbClr val="BA0C2F"/>
                </a:solidFill>
              </a:rPr>
              <a:t>Джоми</a:t>
            </a:r>
            <a:r>
              <a:rPr lang="ru-RU" sz="3571" dirty="0">
                <a:solidFill>
                  <a:srgbClr val="BA0C2F"/>
                </a:solidFill>
              </a:rPr>
              <a:t>, </a:t>
            </a:r>
            <a:r>
              <a:rPr lang="ru-RU" sz="3571" dirty="0" err="1">
                <a:solidFill>
                  <a:srgbClr val="BA0C2F"/>
                </a:solidFill>
              </a:rPr>
              <a:t>дж.</a:t>
            </a:r>
            <a:r>
              <a:rPr lang="ru-RU" sz="3571" dirty="0">
                <a:solidFill>
                  <a:srgbClr val="BA0C2F"/>
                </a:solidFill>
              </a:rPr>
              <a:t> </a:t>
            </a:r>
            <a:r>
              <a:rPr lang="ru-RU" sz="3571" dirty="0" err="1">
                <a:solidFill>
                  <a:srgbClr val="BA0C2F"/>
                </a:solidFill>
              </a:rPr>
              <a:t>Шеробод</a:t>
            </a:r>
            <a:endParaRPr lang="ru-RU" sz="3571" dirty="0">
              <a:solidFill>
                <a:srgbClr val="BA0C2F"/>
              </a:solidFill>
            </a:endParaRPr>
          </a:p>
          <a:p>
            <a:endParaRPr lang="ru-RU" sz="3571" dirty="0"/>
          </a:p>
          <a:p>
            <a:pPr>
              <a:lnSpc>
                <a:spcPct val="150000"/>
              </a:lnSpc>
            </a:pPr>
            <a:r>
              <a:rPr lang="ru-RU" sz="3571" dirty="0"/>
              <a:t>ПДК ДДТ – 22450</a:t>
            </a:r>
          </a:p>
          <a:p>
            <a:pPr>
              <a:lnSpc>
                <a:spcPct val="150000"/>
              </a:lnSpc>
            </a:pPr>
            <a:r>
              <a:rPr lang="ru-RU" sz="3571" dirty="0"/>
              <a:t>Загрязненная почва</a:t>
            </a:r>
          </a:p>
          <a:p>
            <a:pPr>
              <a:lnSpc>
                <a:spcPct val="150000"/>
              </a:lnSpc>
            </a:pPr>
            <a:r>
              <a:rPr lang="ru-RU" sz="3571" dirty="0"/>
              <a:t>Захоронения вдоль обрыва</a:t>
            </a:r>
          </a:p>
          <a:p>
            <a:pPr>
              <a:lnSpc>
                <a:spcPct val="150000"/>
              </a:lnSpc>
            </a:pPr>
            <a:r>
              <a:rPr lang="ru-RU" sz="3571" dirty="0"/>
              <a:t>Акция проведена в 2019 году</a:t>
            </a:r>
          </a:p>
          <a:p>
            <a:pPr>
              <a:lnSpc>
                <a:spcPct val="150000"/>
              </a:lnSpc>
            </a:pPr>
            <a:r>
              <a:rPr lang="ru-RU" sz="3571" dirty="0"/>
              <a:t>Примерно до 700 </a:t>
            </a:r>
            <a:r>
              <a:rPr lang="ru-RU" sz="3571" dirty="0" err="1"/>
              <a:t>куб.метров</a:t>
            </a:r>
            <a:r>
              <a:rPr lang="ru-RU" sz="3571" dirty="0"/>
              <a:t> устаревших пестицидов и загрязненной почвы</a:t>
            </a:r>
          </a:p>
          <a:p>
            <a:endParaRPr lang="ru-RU" sz="3571" dirty="0"/>
          </a:p>
          <a:p>
            <a:endParaRPr lang="en-US" sz="3571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618" y="2423690"/>
            <a:ext cx="9549216" cy="5814310"/>
          </a:xfrm>
        </p:spPr>
      </p:pic>
    </p:spTree>
    <p:extLst>
      <p:ext uri="{BB962C8B-B14F-4D97-AF65-F5344CB8AC3E}">
        <p14:creationId xmlns:p14="http://schemas.microsoft.com/office/powerpoint/2010/main" val="1570304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F6A14D60-03E7-FD64-80B3-BFC2C1904B1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B3776E0-23A0-B7EB-59D3-2480CE333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Система автоматической регистрации пестицидов</a:t>
            </a:r>
            <a:endParaRPr lang="en-GB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954D87-7756-A790-1607-C6C654DD1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126" y="2857500"/>
            <a:ext cx="18270908" cy="726290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6CB592D-3E87-D28D-0725-0CE63DCB48E3}"/>
              </a:ext>
            </a:extLst>
          </p:cNvPr>
          <p:cNvSpPr/>
          <p:nvPr/>
        </p:nvSpPr>
        <p:spPr>
          <a:xfrm>
            <a:off x="228600" y="3162300"/>
            <a:ext cx="1828800" cy="609600"/>
          </a:xfrm>
          <a:prstGeom prst="rect">
            <a:avLst/>
          </a:prstGeom>
          <a:solidFill>
            <a:srgbClr val="1E3FAA"/>
          </a:solidFill>
          <a:ln>
            <a:solidFill>
              <a:srgbClr val="1E40A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107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679E89-27AB-5059-DAEC-F6DE73A602A1}"/>
              </a:ext>
            </a:extLst>
          </p:cNvPr>
          <p:cNvSpPr txBox="1"/>
          <p:nvPr/>
        </p:nvSpPr>
        <p:spPr>
          <a:xfrm>
            <a:off x="5633610" y="823020"/>
            <a:ext cx="8234790" cy="9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lnSpc>
                <a:spcPct val="150000"/>
              </a:lnSpc>
            </a:pPr>
            <a:r>
              <a:rPr lang="ru-RU" altLang="en-US" sz="420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с помощью </a:t>
            </a:r>
            <a:r>
              <a:rPr lang="en-GB" altLang="en-US" sz="420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QR </a:t>
            </a:r>
            <a:r>
              <a:rPr lang="ru-RU" altLang="en-US" sz="420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BF7600-0946-FD86-E8E3-919BCC9915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252" y="6331632"/>
            <a:ext cx="3564396" cy="35643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2C64178-C5AF-CED4-F56E-EBDC4BC5F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328" y="1903140"/>
            <a:ext cx="11881320" cy="413014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350" y="4235514"/>
            <a:ext cx="7089579" cy="1174626"/>
            <a:chOff x="0" y="0"/>
            <a:chExt cx="1867214" cy="3093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67214" cy="309367"/>
            </a:xfrm>
            <a:custGeom>
              <a:avLst/>
              <a:gdLst/>
              <a:ahLst/>
              <a:cxnLst/>
              <a:rect l="l" t="t" r="r" b="b"/>
              <a:pathLst>
                <a:path w="1867214" h="309367">
                  <a:moveTo>
                    <a:pt x="43681" y="0"/>
                  </a:moveTo>
                  <a:lnTo>
                    <a:pt x="1823534" y="0"/>
                  </a:lnTo>
                  <a:cubicBezTo>
                    <a:pt x="1835119" y="0"/>
                    <a:pt x="1846229" y="4602"/>
                    <a:pt x="1854421" y="12794"/>
                  </a:cubicBezTo>
                  <a:cubicBezTo>
                    <a:pt x="1862612" y="20985"/>
                    <a:pt x="1867214" y="32096"/>
                    <a:pt x="1867214" y="43681"/>
                  </a:cubicBezTo>
                  <a:lnTo>
                    <a:pt x="1867214" y="265686"/>
                  </a:lnTo>
                  <a:cubicBezTo>
                    <a:pt x="1867214" y="289810"/>
                    <a:pt x="1847658" y="309367"/>
                    <a:pt x="1823534" y="309367"/>
                  </a:cubicBezTo>
                  <a:lnTo>
                    <a:pt x="43681" y="309367"/>
                  </a:lnTo>
                  <a:cubicBezTo>
                    <a:pt x="19556" y="309367"/>
                    <a:pt x="0" y="289810"/>
                    <a:pt x="0" y="265686"/>
                  </a:cubicBezTo>
                  <a:lnTo>
                    <a:pt x="0" y="43681"/>
                  </a:lnTo>
                  <a:cubicBezTo>
                    <a:pt x="0" y="19556"/>
                    <a:pt x="19556" y="0"/>
                    <a:pt x="4368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5B2D">
                    <a:alpha val="100000"/>
                  </a:srgbClr>
                </a:gs>
                <a:gs pos="100000">
                  <a:srgbClr val="1C4A52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867214" cy="3474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45331" y="5596893"/>
            <a:ext cx="6972490" cy="3781047"/>
            <a:chOff x="0" y="0"/>
            <a:chExt cx="1836376" cy="9958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36376" cy="995831"/>
            </a:xfrm>
            <a:custGeom>
              <a:avLst/>
              <a:gdLst/>
              <a:ahLst/>
              <a:cxnLst/>
              <a:rect l="l" t="t" r="r" b="b"/>
              <a:pathLst>
                <a:path w="1836376" h="995831">
                  <a:moveTo>
                    <a:pt x="111035" y="0"/>
                  </a:moveTo>
                  <a:lnTo>
                    <a:pt x="1725341" y="0"/>
                  </a:lnTo>
                  <a:cubicBezTo>
                    <a:pt x="1754789" y="0"/>
                    <a:pt x="1783031" y="11698"/>
                    <a:pt x="1803854" y="32521"/>
                  </a:cubicBezTo>
                  <a:cubicBezTo>
                    <a:pt x="1824678" y="53345"/>
                    <a:pt x="1836376" y="81587"/>
                    <a:pt x="1836376" y="111035"/>
                  </a:cubicBezTo>
                  <a:lnTo>
                    <a:pt x="1836376" y="884796"/>
                  </a:lnTo>
                  <a:cubicBezTo>
                    <a:pt x="1836376" y="946119"/>
                    <a:pt x="1786664" y="995831"/>
                    <a:pt x="1725341" y="995831"/>
                  </a:cubicBezTo>
                  <a:lnTo>
                    <a:pt x="111035" y="995831"/>
                  </a:lnTo>
                  <a:cubicBezTo>
                    <a:pt x="81587" y="995831"/>
                    <a:pt x="53345" y="984133"/>
                    <a:pt x="32521" y="963310"/>
                  </a:cubicBezTo>
                  <a:cubicBezTo>
                    <a:pt x="11698" y="942487"/>
                    <a:pt x="0" y="914244"/>
                    <a:pt x="0" y="884796"/>
                  </a:cubicBezTo>
                  <a:lnTo>
                    <a:pt x="0" y="111035"/>
                  </a:lnTo>
                  <a:cubicBezTo>
                    <a:pt x="0" y="81587"/>
                    <a:pt x="11698" y="53345"/>
                    <a:pt x="32521" y="32521"/>
                  </a:cubicBezTo>
                  <a:cubicBezTo>
                    <a:pt x="53345" y="11698"/>
                    <a:pt x="81587" y="0"/>
                    <a:pt x="11103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rnd">
              <a:gradFill>
                <a:gsLst>
                  <a:gs pos="0">
                    <a:srgbClr val="335B2D">
                      <a:alpha val="100000"/>
                    </a:srgbClr>
                  </a:gs>
                  <a:gs pos="100000">
                    <a:srgbClr val="1C4A52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836376" cy="10339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952285" y="5596893"/>
            <a:ext cx="7849028" cy="3781047"/>
            <a:chOff x="0" y="0"/>
            <a:chExt cx="2067234" cy="99583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67234" cy="995831"/>
            </a:xfrm>
            <a:custGeom>
              <a:avLst/>
              <a:gdLst/>
              <a:ahLst/>
              <a:cxnLst/>
              <a:rect l="l" t="t" r="r" b="b"/>
              <a:pathLst>
                <a:path w="2067234" h="995831">
                  <a:moveTo>
                    <a:pt x="98635" y="0"/>
                  </a:moveTo>
                  <a:lnTo>
                    <a:pt x="1968598" y="0"/>
                  </a:lnTo>
                  <a:cubicBezTo>
                    <a:pt x="1994758" y="0"/>
                    <a:pt x="2019846" y="10392"/>
                    <a:pt x="2038344" y="28890"/>
                  </a:cubicBezTo>
                  <a:cubicBezTo>
                    <a:pt x="2056842" y="47387"/>
                    <a:pt x="2067234" y="72476"/>
                    <a:pt x="2067234" y="98635"/>
                  </a:cubicBezTo>
                  <a:lnTo>
                    <a:pt x="2067234" y="897196"/>
                  </a:lnTo>
                  <a:cubicBezTo>
                    <a:pt x="2067234" y="923356"/>
                    <a:pt x="2056842" y="948444"/>
                    <a:pt x="2038344" y="966942"/>
                  </a:cubicBezTo>
                  <a:cubicBezTo>
                    <a:pt x="2019846" y="985439"/>
                    <a:pt x="1994758" y="995831"/>
                    <a:pt x="1968598" y="995831"/>
                  </a:cubicBezTo>
                  <a:lnTo>
                    <a:pt x="98635" y="995831"/>
                  </a:lnTo>
                  <a:cubicBezTo>
                    <a:pt x="72476" y="995831"/>
                    <a:pt x="47387" y="985439"/>
                    <a:pt x="28890" y="966942"/>
                  </a:cubicBezTo>
                  <a:cubicBezTo>
                    <a:pt x="10392" y="948444"/>
                    <a:pt x="0" y="923356"/>
                    <a:pt x="0" y="897196"/>
                  </a:cubicBezTo>
                  <a:lnTo>
                    <a:pt x="0" y="98635"/>
                  </a:lnTo>
                  <a:cubicBezTo>
                    <a:pt x="0" y="72476"/>
                    <a:pt x="10392" y="47387"/>
                    <a:pt x="28890" y="28890"/>
                  </a:cubicBezTo>
                  <a:cubicBezTo>
                    <a:pt x="47387" y="10392"/>
                    <a:pt x="72476" y="0"/>
                    <a:pt x="9863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5B2D">
                    <a:alpha val="100000"/>
                  </a:srgbClr>
                </a:gs>
                <a:gs pos="100000">
                  <a:srgbClr val="1C4A52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067234" cy="10339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0"/>
            <a:ext cx="18288000" cy="3226435"/>
            <a:chOff x="0" y="0"/>
            <a:chExt cx="24384000" cy="4301913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"/>
            <a:srcRect t="15313" b="58222"/>
            <a:stretch>
              <a:fillRect/>
            </a:stretch>
          </p:blipFill>
          <p:spPr>
            <a:xfrm>
              <a:off x="0" y="0"/>
              <a:ext cx="24384000" cy="4301913"/>
            </a:xfrm>
            <a:prstGeom prst="rect">
              <a:avLst/>
            </a:prstGeom>
          </p:spPr>
        </p:pic>
      </p:grpSp>
      <p:sp>
        <p:nvSpPr>
          <p:cNvPr id="13" name="Freeform 13"/>
          <p:cNvSpPr/>
          <p:nvPr/>
        </p:nvSpPr>
        <p:spPr>
          <a:xfrm>
            <a:off x="14180249" y="3580320"/>
            <a:ext cx="3079051" cy="1662687"/>
          </a:xfrm>
          <a:custGeom>
            <a:avLst/>
            <a:gdLst/>
            <a:ahLst/>
            <a:cxnLst/>
            <a:rect l="l" t="t" r="r" b="b"/>
            <a:pathLst>
              <a:path w="3079051" h="1662687">
                <a:moveTo>
                  <a:pt x="0" y="0"/>
                </a:moveTo>
                <a:lnTo>
                  <a:pt x="3079051" y="0"/>
                </a:lnTo>
                <a:lnTo>
                  <a:pt x="3079051" y="1662687"/>
                </a:lnTo>
                <a:lnTo>
                  <a:pt x="0" y="16626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28700" y="4144645"/>
            <a:ext cx="5373698" cy="1127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leron Bold"/>
                <a:ea typeface="+mn-ea"/>
                <a:cs typeface="+mn-cs"/>
              </a:rPr>
              <a:t>системы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3121660"/>
            <a:ext cx="5373698" cy="1127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99" b="0" i="0" u="none" strike="noStrike" kern="1200" cap="none" spc="0" normalizeH="0" baseline="0" noProof="0">
                <a:ln>
                  <a:noFill/>
                </a:ln>
                <a:solidFill>
                  <a:srgbClr val="1C4A52"/>
                </a:solidFill>
                <a:effectLst/>
                <a:uLnTx/>
                <a:uFillTx/>
                <a:latin typeface="Aileron Bold"/>
                <a:ea typeface="+mn-ea"/>
                <a:cs typeface="+mn-cs"/>
              </a:rPr>
              <a:t>Видение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6798177"/>
            <a:ext cx="3786394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9" b="0" i="0" u="none" strike="noStrike" kern="1200" cap="none" spc="-10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ileron"/>
                <a:ea typeface="+mn-ea"/>
                <a:cs typeface="+mn-cs"/>
              </a:rPr>
              <a:t>Существенная наработка законодательства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6100205"/>
            <a:ext cx="3612696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9" b="0" i="0" u="none" strike="noStrike" kern="1200" cap="none" spc="-10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ileron Bold"/>
                <a:ea typeface="+mn-ea"/>
                <a:cs typeface="+mn-cs"/>
              </a:rPr>
              <a:t>Правовая часть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563172" y="6798177"/>
            <a:ext cx="4696128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9" b="0" i="0" u="none" strike="noStrike" kern="1200" cap="none" spc="-10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leron"/>
                <a:ea typeface="+mn-ea"/>
                <a:cs typeface="+mn-cs"/>
              </a:rPr>
              <a:t>Министерства, ведомства, бизнес, фермеры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563172" y="5843030"/>
            <a:ext cx="2348064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9" b="0" i="0" u="none" strike="noStrike" kern="1200" cap="none" spc="-10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leron Bold"/>
                <a:ea typeface="+mn-ea"/>
                <a:cs typeface="+mn-cs"/>
              </a:rPr>
              <a:t>Обучение 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5573256" y="5477253"/>
            <a:ext cx="6122865" cy="3781047"/>
            <a:chOff x="0" y="0"/>
            <a:chExt cx="1612606" cy="99583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612606" cy="995831"/>
            </a:xfrm>
            <a:custGeom>
              <a:avLst/>
              <a:gdLst/>
              <a:ahLst/>
              <a:cxnLst/>
              <a:rect l="l" t="t" r="r" b="b"/>
              <a:pathLst>
                <a:path w="1612606" h="995831">
                  <a:moveTo>
                    <a:pt x="126443" y="0"/>
                  </a:moveTo>
                  <a:lnTo>
                    <a:pt x="1486164" y="0"/>
                  </a:lnTo>
                  <a:cubicBezTo>
                    <a:pt x="1555996" y="0"/>
                    <a:pt x="1612606" y="56610"/>
                    <a:pt x="1612606" y="126443"/>
                  </a:cubicBezTo>
                  <a:lnTo>
                    <a:pt x="1612606" y="869389"/>
                  </a:lnTo>
                  <a:cubicBezTo>
                    <a:pt x="1612606" y="939221"/>
                    <a:pt x="1555996" y="995831"/>
                    <a:pt x="1486164" y="995831"/>
                  </a:cubicBezTo>
                  <a:lnTo>
                    <a:pt x="126443" y="995831"/>
                  </a:lnTo>
                  <a:cubicBezTo>
                    <a:pt x="56610" y="995831"/>
                    <a:pt x="0" y="939221"/>
                    <a:pt x="0" y="869389"/>
                  </a:cubicBezTo>
                  <a:lnTo>
                    <a:pt x="0" y="126443"/>
                  </a:lnTo>
                  <a:cubicBezTo>
                    <a:pt x="0" y="56610"/>
                    <a:pt x="56610" y="0"/>
                    <a:pt x="126443" y="0"/>
                  </a:cubicBezTo>
                  <a:close/>
                </a:path>
              </a:pathLst>
            </a:custGeom>
            <a:solidFill>
              <a:srgbClr val="77A14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1612606" cy="10339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6286625" y="7053839"/>
            <a:ext cx="4750697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9" b="0" i="0" u="none" strike="noStrike" kern="1200" cap="none" spc="-10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leron"/>
                <a:ea typeface="+mn-ea"/>
                <a:cs typeface="+mn-cs"/>
              </a:rPr>
              <a:t>Созданы системы управления, контроля, разделение полномочий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286625" y="5970052"/>
            <a:ext cx="4750697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9" b="0" i="0" u="none" strike="noStrike" kern="1200" cap="none" spc="-10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leron Bold"/>
                <a:ea typeface="+mn-ea"/>
                <a:cs typeface="+mn-cs"/>
              </a:rPr>
              <a:t>Институциональная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71954" y="470352"/>
            <a:ext cx="7094194" cy="9346295"/>
            <a:chOff x="0" y="0"/>
            <a:chExt cx="1868430" cy="24615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68430" cy="2461576"/>
            </a:xfrm>
            <a:custGeom>
              <a:avLst/>
              <a:gdLst/>
              <a:ahLst/>
              <a:cxnLst/>
              <a:rect l="l" t="t" r="r" b="b"/>
              <a:pathLst>
                <a:path w="1868430" h="2461576">
                  <a:moveTo>
                    <a:pt x="56748" y="0"/>
                  </a:moveTo>
                  <a:lnTo>
                    <a:pt x="1811682" y="0"/>
                  </a:lnTo>
                  <a:cubicBezTo>
                    <a:pt x="1826732" y="0"/>
                    <a:pt x="1841166" y="5979"/>
                    <a:pt x="1851809" y="16621"/>
                  </a:cubicBezTo>
                  <a:cubicBezTo>
                    <a:pt x="1862451" y="27263"/>
                    <a:pt x="1868430" y="41697"/>
                    <a:pt x="1868430" y="56748"/>
                  </a:cubicBezTo>
                  <a:lnTo>
                    <a:pt x="1868430" y="2404828"/>
                  </a:lnTo>
                  <a:cubicBezTo>
                    <a:pt x="1868430" y="2419878"/>
                    <a:pt x="1862451" y="2434312"/>
                    <a:pt x="1851809" y="2444955"/>
                  </a:cubicBezTo>
                  <a:cubicBezTo>
                    <a:pt x="1841166" y="2455597"/>
                    <a:pt x="1826732" y="2461576"/>
                    <a:pt x="1811682" y="2461576"/>
                  </a:cubicBezTo>
                  <a:lnTo>
                    <a:pt x="56748" y="2461576"/>
                  </a:lnTo>
                  <a:cubicBezTo>
                    <a:pt x="41697" y="2461576"/>
                    <a:pt x="27263" y="2455597"/>
                    <a:pt x="16621" y="2444955"/>
                  </a:cubicBezTo>
                  <a:cubicBezTo>
                    <a:pt x="5979" y="2434312"/>
                    <a:pt x="0" y="2419878"/>
                    <a:pt x="0" y="2404828"/>
                  </a:cubicBezTo>
                  <a:lnTo>
                    <a:pt x="0" y="56748"/>
                  </a:lnTo>
                  <a:cubicBezTo>
                    <a:pt x="0" y="41697"/>
                    <a:pt x="5979" y="27263"/>
                    <a:pt x="16621" y="16621"/>
                  </a:cubicBezTo>
                  <a:cubicBezTo>
                    <a:pt x="27263" y="5979"/>
                    <a:pt x="41697" y="0"/>
                    <a:pt x="5674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gradFill>
                <a:gsLst>
                  <a:gs pos="0">
                    <a:srgbClr val="335B2D">
                      <a:alpha val="100000"/>
                    </a:srgbClr>
                  </a:gs>
                  <a:gs pos="100000">
                    <a:srgbClr val="1C4A52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868430" cy="24996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43083" y="1028700"/>
            <a:ext cx="13139446" cy="8229600"/>
            <a:chOff x="0" y="0"/>
            <a:chExt cx="3460595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60595" cy="2167467"/>
            </a:xfrm>
            <a:custGeom>
              <a:avLst/>
              <a:gdLst/>
              <a:ahLst/>
              <a:cxnLst/>
              <a:rect l="l" t="t" r="r" b="b"/>
              <a:pathLst>
                <a:path w="3460595" h="2167467">
                  <a:moveTo>
                    <a:pt x="58921" y="0"/>
                  </a:moveTo>
                  <a:lnTo>
                    <a:pt x="3401674" y="0"/>
                  </a:lnTo>
                  <a:cubicBezTo>
                    <a:pt x="3417301" y="0"/>
                    <a:pt x="3432287" y="6208"/>
                    <a:pt x="3443337" y="17258"/>
                  </a:cubicBezTo>
                  <a:cubicBezTo>
                    <a:pt x="3454387" y="28307"/>
                    <a:pt x="3460595" y="43294"/>
                    <a:pt x="3460595" y="58921"/>
                  </a:cubicBezTo>
                  <a:lnTo>
                    <a:pt x="3460595" y="2108546"/>
                  </a:lnTo>
                  <a:cubicBezTo>
                    <a:pt x="3460595" y="2141087"/>
                    <a:pt x="3434215" y="2167467"/>
                    <a:pt x="3401674" y="2167467"/>
                  </a:cubicBezTo>
                  <a:lnTo>
                    <a:pt x="58921" y="2167467"/>
                  </a:lnTo>
                  <a:cubicBezTo>
                    <a:pt x="43294" y="2167467"/>
                    <a:pt x="28307" y="2161259"/>
                    <a:pt x="17258" y="2150209"/>
                  </a:cubicBezTo>
                  <a:cubicBezTo>
                    <a:pt x="6208" y="2139159"/>
                    <a:pt x="0" y="2124172"/>
                    <a:pt x="0" y="2108546"/>
                  </a:cubicBezTo>
                  <a:lnTo>
                    <a:pt x="0" y="58921"/>
                  </a:lnTo>
                  <a:cubicBezTo>
                    <a:pt x="0" y="43294"/>
                    <a:pt x="6208" y="28307"/>
                    <a:pt x="17258" y="17258"/>
                  </a:cubicBezTo>
                  <a:cubicBezTo>
                    <a:pt x="28307" y="6208"/>
                    <a:pt x="43294" y="0"/>
                    <a:pt x="5892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5B2D">
                    <a:alpha val="100000"/>
                  </a:srgbClr>
                </a:gs>
                <a:gs pos="100000">
                  <a:srgbClr val="1C4A52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460595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97281" y="2359411"/>
            <a:ext cx="268982" cy="26898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950199" y="2359411"/>
            <a:ext cx="268982" cy="26898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605016" y="2359411"/>
            <a:ext cx="268982" cy="26898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060994" y="-2858202"/>
            <a:ext cx="5227006" cy="8229600"/>
            <a:chOff x="0" y="0"/>
            <a:chExt cx="1376660" cy="216746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376660" cy="2167467"/>
            </a:xfrm>
            <a:custGeom>
              <a:avLst/>
              <a:gdLst/>
              <a:ahLst/>
              <a:cxnLst/>
              <a:rect l="l" t="t" r="r" b="b"/>
              <a:pathLst>
                <a:path w="1376660" h="2167467">
                  <a:moveTo>
                    <a:pt x="148114" y="0"/>
                  </a:moveTo>
                  <a:lnTo>
                    <a:pt x="1228546" y="0"/>
                  </a:lnTo>
                  <a:cubicBezTo>
                    <a:pt x="1310347" y="0"/>
                    <a:pt x="1376660" y="66313"/>
                    <a:pt x="1376660" y="148114"/>
                  </a:cubicBezTo>
                  <a:lnTo>
                    <a:pt x="1376660" y="2019353"/>
                  </a:lnTo>
                  <a:cubicBezTo>
                    <a:pt x="1376660" y="2101154"/>
                    <a:pt x="1310347" y="2167467"/>
                    <a:pt x="1228546" y="2167467"/>
                  </a:cubicBezTo>
                  <a:lnTo>
                    <a:pt x="148114" y="2167467"/>
                  </a:lnTo>
                  <a:cubicBezTo>
                    <a:pt x="108832" y="2167467"/>
                    <a:pt x="71158" y="2151862"/>
                    <a:pt x="43382" y="2124085"/>
                  </a:cubicBezTo>
                  <a:cubicBezTo>
                    <a:pt x="15605" y="2096308"/>
                    <a:pt x="0" y="2058635"/>
                    <a:pt x="0" y="2019353"/>
                  </a:cubicBezTo>
                  <a:lnTo>
                    <a:pt x="0" y="148114"/>
                  </a:lnTo>
                  <a:cubicBezTo>
                    <a:pt x="0" y="66313"/>
                    <a:pt x="66313" y="0"/>
                    <a:pt x="14811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5B2D">
                    <a:alpha val="100000"/>
                  </a:srgbClr>
                </a:gs>
                <a:gs pos="100000">
                  <a:srgbClr val="1C4A52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376660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034513" y="1003806"/>
            <a:ext cx="5224787" cy="8279388"/>
            <a:chOff x="0" y="0"/>
            <a:chExt cx="1376076" cy="218058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376076" cy="2180580"/>
            </a:xfrm>
            <a:custGeom>
              <a:avLst/>
              <a:gdLst/>
              <a:ahLst/>
              <a:cxnLst/>
              <a:rect l="l" t="t" r="r" b="b"/>
              <a:pathLst>
                <a:path w="1376076" h="2180580">
                  <a:moveTo>
                    <a:pt x="77052" y="0"/>
                  </a:moveTo>
                  <a:lnTo>
                    <a:pt x="1299024" y="0"/>
                  </a:lnTo>
                  <a:cubicBezTo>
                    <a:pt x="1341578" y="0"/>
                    <a:pt x="1376076" y="34497"/>
                    <a:pt x="1376076" y="77052"/>
                  </a:cubicBezTo>
                  <a:lnTo>
                    <a:pt x="1376076" y="2103528"/>
                  </a:lnTo>
                  <a:cubicBezTo>
                    <a:pt x="1376076" y="2123963"/>
                    <a:pt x="1367958" y="2143562"/>
                    <a:pt x="1353508" y="2158012"/>
                  </a:cubicBezTo>
                  <a:cubicBezTo>
                    <a:pt x="1339058" y="2172462"/>
                    <a:pt x="1319459" y="2180580"/>
                    <a:pt x="1299024" y="2180580"/>
                  </a:cubicBezTo>
                  <a:lnTo>
                    <a:pt x="77052" y="2180580"/>
                  </a:lnTo>
                  <a:cubicBezTo>
                    <a:pt x="56616" y="2180580"/>
                    <a:pt x="37018" y="2172462"/>
                    <a:pt x="22568" y="2158012"/>
                  </a:cubicBezTo>
                  <a:cubicBezTo>
                    <a:pt x="8118" y="2143562"/>
                    <a:pt x="0" y="2123963"/>
                    <a:pt x="0" y="2103528"/>
                  </a:cubicBezTo>
                  <a:lnTo>
                    <a:pt x="0" y="77052"/>
                  </a:lnTo>
                  <a:cubicBezTo>
                    <a:pt x="0" y="56616"/>
                    <a:pt x="8118" y="37018"/>
                    <a:pt x="22568" y="22568"/>
                  </a:cubicBezTo>
                  <a:cubicBezTo>
                    <a:pt x="37018" y="8118"/>
                    <a:pt x="56616" y="0"/>
                    <a:pt x="7705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1376076" cy="2218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235891" y="1202814"/>
            <a:ext cx="4822031" cy="7881373"/>
            <a:chOff x="0" y="0"/>
            <a:chExt cx="6429374" cy="10508497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2"/>
            <a:srcRect l="32218" r="32218"/>
            <a:stretch>
              <a:fillRect/>
            </a:stretch>
          </p:blipFill>
          <p:spPr>
            <a:xfrm>
              <a:off x="0" y="0"/>
              <a:ext cx="6429374" cy="10508497"/>
            </a:xfrm>
            <a:prstGeom prst="rect">
              <a:avLst/>
            </a:prstGeom>
          </p:spPr>
        </p:pic>
      </p:grpSp>
      <p:sp>
        <p:nvSpPr>
          <p:cNvPr id="25" name="TextBox 25"/>
          <p:cNvSpPr txBox="1"/>
          <p:nvPr/>
        </p:nvSpPr>
        <p:spPr>
          <a:xfrm>
            <a:off x="1028700" y="1790769"/>
            <a:ext cx="8500116" cy="1127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leron Bold"/>
                <a:ea typeface="+mn-ea"/>
                <a:cs typeface="+mn-cs"/>
              </a:rPr>
              <a:t>Законодательство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28700" y="3228906"/>
            <a:ext cx="10013765" cy="495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3352" marR="0" lvl="1" indent="-356676" algn="just" defTabSz="914400" rtl="0" eaLnBrk="1" fontAlgn="auto" latinLnBrk="0" hangingPunct="1">
              <a:lnSpc>
                <a:spcPts val="39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304" b="0" i="0" u="none" strike="noStrike" kern="1200" cap="none" spc="-9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leron"/>
                <a:ea typeface="+mn-ea"/>
                <a:cs typeface="+mn-cs"/>
              </a:rPr>
              <a:t>ППРТ о разделение полномочий между органами государственной власти</a:t>
            </a:r>
          </a:p>
          <a:p>
            <a:pPr marL="713352" marR="0" lvl="1" indent="-356676" algn="just" defTabSz="914400" rtl="0" eaLnBrk="1" fontAlgn="auto" latinLnBrk="0" hangingPunct="1">
              <a:lnSpc>
                <a:spcPts val="39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304" b="0" i="0" u="none" strike="noStrike" kern="1200" cap="none" spc="-9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leron"/>
                <a:ea typeface="+mn-ea"/>
                <a:cs typeface="+mn-cs"/>
              </a:rPr>
              <a:t>ППРТ Правила регистрации, маркировки и экспертизы агрохимикатов</a:t>
            </a:r>
          </a:p>
          <a:p>
            <a:pPr marL="713352" marR="0" lvl="1" indent="-356676" algn="just" defTabSz="914400" rtl="0" eaLnBrk="1" fontAlgn="auto" latinLnBrk="0" hangingPunct="1">
              <a:lnSpc>
                <a:spcPts val="39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304" b="0" i="0" u="none" strike="noStrike" kern="1200" cap="none" spc="-9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leron"/>
                <a:ea typeface="+mn-ea"/>
                <a:cs typeface="+mn-cs"/>
              </a:rPr>
              <a:t>ППРТ Правила по обращению с тарой из-под пестицидов</a:t>
            </a:r>
          </a:p>
          <a:p>
            <a:pPr marL="713352" marR="0" lvl="1" indent="-356676" algn="just" defTabSz="914400" rtl="0" eaLnBrk="1" fontAlgn="auto" latinLnBrk="0" hangingPunct="1">
              <a:lnSpc>
                <a:spcPts val="39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304" b="0" i="0" u="none" strike="noStrike" kern="1200" cap="none" spc="-9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leron"/>
                <a:ea typeface="+mn-ea"/>
                <a:cs typeface="+mn-cs"/>
              </a:rPr>
              <a:t>ППРТ Порядок создания Единого Окна регистрации агрохимикатов</a:t>
            </a:r>
          </a:p>
          <a:p>
            <a:pPr marL="713352" marR="0" lvl="1" indent="-356676" algn="just" defTabSz="914400" rtl="0" eaLnBrk="1" fontAlgn="auto" latinLnBrk="0" hangingPunct="1">
              <a:lnSpc>
                <a:spcPts val="39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304" b="0" i="0" u="none" strike="noStrike" kern="1200" cap="none" spc="-9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leron"/>
                <a:ea typeface="+mn-ea"/>
                <a:cs typeface="+mn-cs"/>
              </a:rPr>
              <a:t>ППРТ Порядок деятельности киосков и складов розничной и оптовой продажи агрохимикатов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67526" y="927182"/>
            <a:ext cx="15000605" cy="4033533"/>
            <a:chOff x="0" y="0"/>
            <a:chExt cx="3950777" cy="10623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50777" cy="1062330"/>
            </a:xfrm>
            <a:custGeom>
              <a:avLst/>
              <a:gdLst/>
              <a:ahLst/>
              <a:cxnLst/>
              <a:rect l="l" t="t" r="r" b="b"/>
              <a:pathLst>
                <a:path w="3950777" h="1062330">
                  <a:moveTo>
                    <a:pt x="36128" y="0"/>
                  </a:moveTo>
                  <a:lnTo>
                    <a:pt x="3914649" y="0"/>
                  </a:lnTo>
                  <a:cubicBezTo>
                    <a:pt x="3924231" y="0"/>
                    <a:pt x="3933420" y="3806"/>
                    <a:pt x="3940195" y="10582"/>
                  </a:cubicBezTo>
                  <a:cubicBezTo>
                    <a:pt x="3946970" y="17357"/>
                    <a:pt x="3950777" y="26546"/>
                    <a:pt x="3950777" y="36128"/>
                  </a:cubicBezTo>
                  <a:lnTo>
                    <a:pt x="3950777" y="1026202"/>
                  </a:lnTo>
                  <a:cubicBezTo>
                    <a:pt x="3950777" y="1035784"/>
                    <a:pt x="3946970" y="1044973"/>
                    <a:pt x="3940195" y="1051748"/>
                  </a:cubicBezTo>
                  <a:cubicBezTo>
                    <a:pt x="3933420" y="1058523"/>
                    <a:pt x="3924231" y="1062330"/>
                    <a:pt x="3914649" y="1062330"/>
                  </a:cubicBezTo>
                  <a:lnTo>
                    <a:pt x="36128" y="1062330"/>
                  </a:lnTo>
                  <a:cubicBezTo>
                    <a:pt x="26546" y="1062330"/>
                    <a:pt x="17357" y="1058523"/>
                    <a:pt x="10582" y="1051748"/>
                  </a:cubicBezTo>
                  <a:cubicBezTo>
                    <a:pt x="3806" y="1044973"/>
                    <a:pt x="0" y="1035784"/>
                    <a:pt x="0" y="1026202"/>
                  </a:cubicBezTo>
                  <a:lnTo>
                    <a:pt x="0" y="36128"/>
                  </a:lnTo>
                  <a:cubicBezTo>
                    <a:pt x="0" y="26546"/>
                    <a:pt x="3806" y="17357"/>
                    <a:pt x="10582" y="10582"/>
                  </a:cubicBezTo>
                  <a:cubicBezTo>
                    <a:pt x="17357" y="3806"/>
                    <a:pt x="26546" y="0"/>
                    <a:pt x="3612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5B2D">
                    <a:alpha val="100000"/>
                  </a:srgbClr>
                </a:gs>
                <a:gs pos="100000">
                  <a:srgbClr val="1C4A52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950777" cy="11004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654922" y="5224767"/>
            <a:ext cx="15000605" cy="5062233"/>
            <a:chOff x="0" y="0"/>
            <a:chExt cx="3950777" cy="133326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50777" cy="1333263"/>
            </a:xfrm>
            <a:custGeom>
              <a:avLst/>
              <a:gdLst/>
              <a:ahLst/>
              <a:cxnLst/>
              <a:rect l="l" t="t" r="r" b="b"/>
              <a:pathLst>
                <a:path w="3950777" h="1333263">
                  <a:moveTo>
                    <a:pt x="36128" y="0"/>
                  </a:moveTo>
                  <a:lnTo>
                    <a:pt x="3914649" y="0"/>
                  </a:lnTo>
                  <a:cubicBezTo>
                    <a:pt x="3924231" y="0"/>
                    <a:pt x="3933420" y="3806"/>
                    <a:pt x="3940195" y="10582"/>
                  </a:cubicBezTo>
                  <a:cubicBezTo>
                    <a:pt x="3946970" y="17357"/>
                    <a:pt x="3950777" y="26546"/>
                    <a:pt x="3950777" y="36128"/>
                  </a:cubicBezTo>
                  <a:lnTo>
                    <a:pt x="3950777" y="1297136"/>
                  </a:lnTo>
                  <a:cubicBezTo>
                    <a:pt x="3950777" y="1306717"/>
                    <a:pt x="3946970" y="1315906"/>
                    <a:pt x="3940195" y="1322681"/>
                  </a:cubicBezTo>
                  <a:cubicBezTo>
                    <a:pt x="3933420" y="1329457"/>
                    <a:pt x="3924231" y="1333263"/>
                    <a:pt x="3914649" y="1333263"/>
                  </a:cubicBezTo>
                  <a:lnTo>
                    <a:pt x="36128" y="1333263"/>
                  </a:lnTo>
                  <a:cubicBezTo>
                    <a:pt x="26546" y="1333263"/>
                    <a:pt x="17357" y="1329457"/>
                    <a:pt x="10582" y="1322681"/>
                  </a:cubicBezTo>
                  <a:cubicBezTo>
                    <a:pt x="3806" y="1315906"/>
                    <a:pt x="0" y="1306717"/>
                    <a:pt x="0" y="1297136"/>
                  </a:cubicBezTo>
                  <a:lnTo>
                    <a:pt x="0" y="36128"/>
                  </a:lnTo>
                  <a:cubicBezTo>
                    <a:pt x="0" y="26546"/>
                    <a:pt x="3806" y="17357"/>
                    <a:pt x="10582" y="10582"/>
                  </a:cubicBezTo>
                  <a:cubicBezTo>
                    <a:pt x="17357" y="3806"/>
                    <a:pt x="26546" y="0"/>
                    <a:pt x="3612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5B2D">
                    <a:alpha val="100000"/>
                  </a:srgbClr>
                </a:gs>
                <a:gs pos="100000">
                  <a:srgbClr val="1C4A52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950777" cy="13713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2254710"/>
            <a:ext cx="10950967" cy="258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marR="0" lvl="1" indent="-367030" algn="just" defTabSz="914400" rtl="0" eaLnBrk="1" fontAlgn="auto" latinLnBrk="0" hangingPunct="1">
              <a:lnSpc>
                <a:spcPts val="4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399" b="0" i="0" u="none" strike="noStrike" kern="1200" cap="none" spc="-10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leron"/>
                <a:ea typeface="+mn-ea"/>
                <a:cs typeface="+mn-cs"/>
              </a:rPr>
              <a:t>Лицензирование обращения с агрохимикатами</a:t>
            </a:r>
          </a:p>
          <a:p>
            <a:pPr marL="734059" marR="0" lvl="1" indent="-367030" algn="just" defTabSz="914400" rtl="0" eaLnBrk="1" fontAlgn="auto" latinLnBrk="0" hangingPunct="1">
              <a:lnSpc>
                <a:spcPts val="4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399" b="0" i="0" u="none" strike="noStrike" kern="1200" cap="none" spc="-10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leron"/>
                <a:ea typeface="+mn-ea"/>
                <a:cs typeface="+mn-cs"/>
              </a:rPr>
              <a:t>Новый закон об отходах</a:t>
            </a:r>
          </a:p>
          <a:p>
            <a:pPr marL="734059" marR="0" lvl="1" indent="-367030" algn="just" defTabSz="914400" rtl="0" eaLnBrk="1" fontAlgn="auto" latinLnBrk="0" hangingPunct="1">
              <a:lnSpc>
                <a:spcPts val="4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399" b="0" i="0" u="none" strike="noStrike" kern="1200" cap="none" spc="-10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leron"/>
                <a:ea typeface="+mn-ea"/>
                <a:cs typeface="+mn-cs"/>
              </a:rPr>
              <a:t>Порядок ведения кадастра отходов</a:t>
            </a:r>
          </a:p>
          <a:p>
            <a:pPr marL="734059" marR="0" lvl="1" indent="-367030" algn="just" defTabSz="914400" rtl="0" eaLnBrk="1" fontAlgn="auto" latinLnBrk="0" hangingPunct="1">
              <a:lnSpc>
                <a:spcPts val="4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399" b="0" i="0" u="none" strike="noStrike" kern="1200" cap="none" spc="-10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leron"/>
                <a:ea typeface="+mn-ea"/>
                <a:cs typeface="+mn-cs"/>
              </a:rPr>
              <a:t>Порядок государственного контроля за обращением с опасными отходами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1556737"/>
            <a:ext cx="9444342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9" b="0" i="0" u="none" strike="noStrike" kern="1200" cap="none" spc="-10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leron Bold"/>
                <a:ea typeface="+mn-ea"/>
                <a:cs typeface="+mn-cs"/>
              </a:rPr>
              <a:t>Сопутствующее законодательство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2776277" y="1409877"/>
            <a:ext cx="4483023" cy="3068144"/>
            <a:chOff x="0" y="0"/>
            <a:chExt cx="1180714" cy="80807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80714" cy="808071"/>
            </a:xfrm>
            <a:custGeom>
              <a:avLst/>
              <a:gdLst/>
              <a:ahLst/>
              <a:cxnLst/>
              <a:rect l="l" t="t" r="r" b="b"/>
              <a:pathLst>
                <a:path w="1180714" h="808071">
                  <a:moveTo>
                    <a:pt x="89801" y="0"/>
                  </a:moveTo>
                  <a:lnTo>
                    <a:pt x="1090913" y="0"/>
                  </a:lnTo>
                  <a:cubicBezTo>
                    <a:pt x="1140509" y="0"/>
                    <a:pt x="1180714" y="40205"/>
                    <a:pt x="1180714" y="89801"/>
                  </a:cubicBezTo>
                  <a:lnTo>
                    <a:pt x="1180714" y="718270"/>
                  </a:lnTo>
                  <a:cubicBezTo>
                    <a:pt x="1180714" y="767866"/>
                    <a:pt x="1140509" y="808071"/>
                    <a:pt x="1090913" y="808071"/>
                  </a:cubicBezTo>
                  <a:lnTo>
                    <a:pt x="89801" y="808071"/>
                  </a:lnTo>
                  <a:cubicBezTo>
                    <a:pt x="40205" y="808071"/>
                    <a:pt x="0" y="767866"/>
                    <a:pt x="0" y="718270"/>
                  </a:cubicBezTo>
                  <a:lnTo>
                    <a:pt x="0" y="89801"/>
                  </a:lnTo>
                  <a:cubicBezTo>
                    <a:pt x="0" y="40205"/>
                    <a:pt x="40205" y="0"/>
                    <a:pt x="8980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180714" cy="8461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949065" y="1566262"/>
            <a:ext cx="4137446" cy="2755373"/>
            <a:chOff x="0" y="0"/>
            <a:chExt cx="5516595" cy="3673830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"/>
            <a:srcRect t="115" b="115"/>
            <a:stretch>
              <a:fillRect/>
            </a:stretch>
          </p:blipFill>
          <p:spPr>
            <a:xfrm>
              <a:off x="0" y="0"/>
              <a:ext cx="5516595" cy="3673830"/>
            </a:xfrm>
            <a:prstGeom prst="rect">
              <a:avLst/>
            </a:prstGeom>
          </p:spPr>
        </p:pic>
      </p:grpSp>
      <p:sp>
        <p:nvSpPr>
          <p:cNvPr id="15" name="TextBox 15"/>
          <p:cNvSpPr txBox="1"/>
          <p:nvPr/>
        </p:nvSpPr>
        <p:spPr>
          <a:xfrm>
            <a:off x="5750871" y="6212834"/>
            <a:ext cx="11977335" cy="3352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3" marR="0" lvl="1" indent="-302261" algn="just" defTabSz="914400" rtl="0" eaLnBrk="1" fontAlgn="auto" latinLnBrk="0" hangingPunct="1">
              <a:lnSpc>
                <a:spcPts val="3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-8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leron"/>
                <a:ea typeface="+mn-ea"/>
                <a:cs typeface="+mn-cs"/>
              </a:rPr>
              <a:t>Нормативы безопасности труда при обращении с агрохимикатами</a:t>
            </a:r>
          </a:p>
          <a:p>
            <a:pPr marL="604523" marR="0" lvl="1" indent="-302261" algn="just" defTabSz="914400" rtl="0" eaLnBrk="1" fontAlgn="auto" latinLnBrk="0" hangingPunct="1">
              <a:lnSpc>
                <a:spcPts val="3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-8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leron"/>
                <a:ea typeface="+mn-ea"/>
                <a:cs typeface="+mn-cs"/>
              </a:rPr>
              <a:t>Нормативы ПДК агрохимикатов</a:t>
            </a:r>
          </a:p>
          <a:p>
            <a:pPr marL="604523" marR="0" lvl="1" indent="-302261" algn="just" defTabSz="914400" rtl="0" eaLnBrk="1" fontAlgn="auto" latinLnBrk="0" hangingPunct="1">
              <a:lnSpc>
                <a:spcPts val="3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-8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leron"/>
                <a:ea typeface="+mn-ea"/>
                <a:cs typeface="+mn-cs"/>
              </a:rPr>
              <a:t>Нормативы ввоза агрохимикатов и порядок идентификации</a:t>
            </a:r>
          </a:p>
          <a:p>
            <a:pPr marL="604523" marR="0" lvl="1" indent="-302261" algn="just" defTabSz="914400" rtl="0" eaLnBrk="1" fontAlgn="auto" latinLnBrk="0" hangingPunct="1">
              <a:lnSpc>
                <a:spcPts val="3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-8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leron"/>
                <a:ea typeface="+mn-ea"/>
                <a:cs typeface="+mn-cs"/>
              </a:rPr>
              <a:t>Правила проведения полевых испытаний</a:t>
            </a:r>
          </a:p>
          <a:p>
            <a:pPr marL="604523" marR="0" lvl="1" indent="-302261" algn="just" defTabSz="914400" rtl="0" eaLnBrk="1" fontAlgn="auto" latinLnBrk="0" hangingPunct="1">
              <a:lnSpc>
                <a:spcPts val="3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-8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leron"/>
                <a:ea typeface="+mn-ea"/>
                <a:cs typeface="+mn-cs"/>
              </a:rPr>
              <a:t>Правила проведения лабораторных испытаний</a:t>
            </a:r>
          </a:p>
          <a:p>
            <a:pPr marL="604523" marR="0" lvl="1" indent="-302261" algn="just" defTabSz="914400" rtl="0" eaLnBrk="1" fontAlgn="auto" latinLnBrk="0" hangingPunct="1">
              <a:lnSpc>
                <a:spcPts val="3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-8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leron"/>
                <a:ea typeface="+mn-ea"/>
                <a:cs typeface="+mn-cs"/>
              </a:rPr>
              <a:t>Гигиенические нормативы по рабочим зонам</a:t>
            </a:r>
          </a:p>
          <a:p>
            <a:pPr marL="604523" marR="0" lvl="1" indent="-302261" algn="just" defTabSz="914400" rtl="0" eaLnBrk="1" fontAlgn="auto" latinLnBrk="0" hangingPunct="1">
              <a:lnSpc>
                <a:spcPts val="3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-8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leron"/>
                <a:ea typeface="+mn-ea"/>
                <a:cs typeface="+mn-cs"/>
              </a:rPr>
              <a:t>Гигиенические нормативы по хранению</a:t>
            </a:r>
          </a:p>
          <a:p>
            <a:pPr marL="604523" marR="0" lvl="1" indent="-302261" algn="just" defTabSz="914400" rtl="0" eaLnBrk="1" fontAlgn="auto" latinLnBrk="0" hangingPunct="1">
              <a:lnSpc>
                <a:spcPts val="3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-8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leron"/>
                <a:ea typeface="+mn-ea"/>
                <a:cs typeface="+mn-cs"/>
              </a:rPr>
              <a:t>Правила для пчеловодов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132776" y="5440762"/>
            <a:ext cx="3460122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9" b="0" i="0" u="none" strike="noStrike" kern="1200" cap="none" spc="-10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leron Bold"/>
                <a:ea typeface="+mn-ea"/>
                <a:cs typeface="+mn-cs"/>
              </a:rPr>
              <a:t>Прямые акты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028700" y="5707462"/>
            <a:ext cx="4483023" cy="3068144"/>
            <a:chOff x="0" y="0"/>
            <a:chExt cx="1180714" cy="80807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80714" cy="808071"/>
            </a:xfrm>
            <a:custGeom>
              <a:avLst/>
              <a:gdLst/>
              <a:ahLst/>
              <a:cxnLst/>
              <a:rect l="l" t="t" r="r" b="b"/>
              <a:pathLst>
                <a:path w="1180714" h="808071">
                  <a:moveTo>
                    <a:pt x="89801" y="0"/>
                  </a:moveTo>
                  <a:lnTo>
                    <a:pt x="1090913" y="0"/>
                  </a:lnTo>
                  <a:cubicBezTo>
                    <a:pt x="1140509" y="0"/>
                    <a:pt x="1180714" y="40205"/>
                    <a:pt x="1180714" y="89801"/>
                  </a:cubicBezTo>
                  <a:lnTo>
                    <a:pt x="1180714" y="718270"/>
                  </a:lnTo>
                  <a:cubicBezTo>
                    <a:pt x="1180714" y="767866"/>
                    <a:pt x="1140509" y="808071"/>
                    <a:pt x="1090913" y="808071"/>
                  </a:cubicBezTo>
                  <a:lnTo>
                    <a:pt x="89801" y="808071"/>
                  </a:lnTo>
                  <a:cubicBezTo>
                    <a:pt x="40205" y="808071"/>
                    <a:pt x="0" y="767866"/>
                    <a:pt x="0" y="718270"/>
                  </a:cubicBezTo>
                  <a:lnTo>
                    <a:pt x="0" y="89801"/>
                  </a:lnTo>
                  <a:cubicBezTo>
                    <a:pt x="0" y="40205"/>
                    <a:pt x="40205" y="0"/>
                    <a:pt x="8980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180714" cy="8461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28700" y="5863847"/>
            <a:ext cx="4137446" cy="2755373"/>
            <a:chOff x="0" y="0"/>
            <a:chExt cx="5516595" cy="3673830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3"/>
            <a:srcRect l="4858" r="4858"/>
            <a:stretch>
              <a:fillRect/>
            </a:stretch>
          </p:blipFill>
          <p:spPr>
            <a:xfrm>
              <a:off x="0" y="0"/>
              <a:ext cx="5516595" cy="367383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82062" y="1606902"/>
            <a:ext cx="1867903" cy="2181492"/>
          </a:xfrm>
          <a:custGeom>
            <a:avLst/>
            <a:gdLst/>
            <a:ahLst/>
            <a:cxnLst/>
            <a:rect l="l" t="t" r="r" b="b"/>
            <a:pathLst>
              <a:path w="1867903" h="2181492">
                <a:moveTo>
                  <a:pt x="0" y="0"/>
                </a:moveTo>
                <a:lnTo>
                  <a:pt x="1867903" y="0"/>
                </a:lnTo>
                <a:lnTo>
                  <a:pt x="1867903" y="2181492"/>
                </a:lnTo>
                <a:lnTo>
                  <a:pt x="0" y="21814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514350" y="2734662"/>
            <a:ext cx="7586728" cy="1174626"/>
            <a:chOff x="0" y="0"/>
            <a:chExt cx="1998151" cy="3093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98151" cy="309367"/>
            </a:xfrm>
            <a:custGeom>
              <a:avLst/>
              <a:gdLst/>
              <a:ahLst/>
              <a:cxnLst/>
              <a:rect l="l" t="t" r="r" b="b"/>
              <a:pathLst>
                <a:path w="1998151" h="309367">
                  <a:moveTo>
                    <a:pt x="40818" y="0"/>
                  </a:moveTo>
                  <a:lnTo>
                    <a:pt x="1957332" y="0"/>
                  </a:lnTo>
                  <a:cubicBezTo>
                    <a:pt x="1968158" y="0"/>
                    <a:pt x="1978540" y="4300"/>
                    <a:pt x="1986195" y="11955"/>
                  </a:cubicBezTo>
                  <a:cubicBezTo>
                    <a:pt x="1993850" y="19610"/>
                    <a:pt x="1998151" y="29993"/>
                    <a:pt x="1998151" y="40818"/>
                  </a:cubicBezTo>
                  <a:lnTo>
                    <a:pt x="1998151" y="268548"/>
                  </a:lnTo>
                  <a:cubicBezTo>
                    <a:pt x="1998151" y="279374"/>
                    <a:pt x="1993850" y="289756"/>
                    <a:pt x="1986195" y="297411"/>
                  </a:cubicBezTo>
                  <a:cubicBezTo>
                    <a:pt x="1978540" y="305066"/>
                    <a:pt x="1968158" y="309367"/>
                    <a:pt x="1957332" y="309367"/>
                  </a:cubicBezTo>
                  <a:lnTo>
                    <a:pt x="40818" y="309367"/>
                  </a:lnTo>
                  <a:cubicBezTo>
                    <a:pt x="29993" y="309367"/>
                    <a:pt x="19610" y="305066"/>
                    <a:pt x="11955" y="297411"/>
                  </a:cubicBezTo>
                  <a:cubicBezTo>
                    <a:pt x="4300" y="289756"/>
                    <a:pt x="0" y="279374"/>
                    <a:pt x="0" y="268548"/>
                  </a:cubicBezTo>
                  <a:lnTo>
                    <a:pt x="0" y="40818"/>
                  </a:lnTo>
                  <a:cubicBezTo>
                    <a:pt x="0" y="29993"/>
                    <a:pt x="4300" y="19610"/>
                    <a:pt x="11955" y="11955"/>
                  </a:cubicBezTo>
                  <a:cubicBezTo>
                    <a:pt x="19610" y="4300"/>
                    <a:pt x="29993" y="0"/>
                    <a:pt x="4081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5B2D">
                    <a:alpha val="100000"/>
                  </a:srgbClr>
                </a:gs>
                <a:gs pos="100000">
                  <a:srgbClr val="1C4A52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998151" cy="3474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4194021"/>
            <a:ext cx="10721265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9" b="0" i="0" u="none" strike="noStrike" kern="1200" cap="none" spc="-10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ileron"/>
                <a:ea typeface="+mn-ea"/>
                <a:cs typeface="+mn-cs"/>
              </a:rPr>
              <a:t>Совершенствование системы принятия решений, касающихся агрохимикатов в Республике Таджикистан.</a:t>
            </a:r>
          </a:p>
        </p:txBody>
      </p:sp>
      <p:sp>
        <p:nvSpPr>
          <p:cNvPr id="7" name="Freeform 7"/>
          <p:cNvSpPr/>
          <p:nvPr/>
        </p:nvSpPr>
        <p:spPr>
          <a:xfrm>
            <a:off x="587611" y="6762634"/>
            <a:ext cx="253528" cy="253528"/>
          </a:xfrm>
          <a:custGeom>
            <a:avLst/>
            <a:gdLst/>
            <a:ahLst/>
            <a:cxnLst/>
            <a:rect l="l" t="t" r="r" b="b"/>
            <a:pathLst>
              <a:path w="253528" h="253528">
                <a:moveTo>
                  <a:pt x="0" y="0"/>
                </a:moveTo>
                <a:lnTo>
                  <a:pt x="253528" y="0"/>
                </a:lnTo>
                <a:lnTo>
                  <a:pt x="253528" y="253528"/>
                </a:lnTo>
                <a:lnTo>
                  <a:pt x="0" y="2535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87611" y="7276984"/>
            <a:ext cx="253528" cy="253528"/>
          </a:xfrm>
          <a:custGeom>
            <a:avLst/>
            <a:gdLst/>
            <a:ahLst/>
            <a:cxnLst/>
            <a:rect l="l" t="t" r="r" b="b"/>
            <a:pathLst>
              <a:path w="253528" h="253528">
                <a:moveTo>
                  <a:pt x="0" y="0"/>
                </a:moveTo>
                <a:lnTo>
                  <a:pt x="253528" y="0"/>
                </a:lnTo>
                <a:lnTo>
                  <a:pt x="253528" y="253528"/>
                </a:lnTo>
                <a:lnTo>
                  <a:pt x="0" y="2535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87611" y="7791334"/>
            <a:ext cx="253528" cy="253528"/>
          </a:xfrm>
          <a:custGeom>
            <a:avLst/>
            <a:gdLst/>
            <a:ahLst/>
            <a:cxnLst/>
            <a:rect l="l" t="t" r="r" b="b"/>
            <a:pathLst>
              <a:path w="253528" h="253528">
                <a:moveTo>
                  <a:pt x="0" y="0"/>
                </a:moveTo>
                <a:lnTo>
                  <a:pt x="253528" y="0"/>
                </a:lnTo>
                <a:lnTo>
                  <a:pt x="253528" y="253528"/>
                </a:lnTo>
                <a:lnTo>
                  <a:pt x="0" y="2535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87611" y="8305684"/>
            <a:ext cx="253528" cy="253528"/>
          </a:xfrm>
          <a:custGeom>
            <a:avLst/>
            <a:gdLst/>
            <a:ahLst/>
            <a:cxnLst/>
            <a:rect l="l" t="t" r="r" b="b"/>
            <a:pathLst>
              <a:path w="253528" h="253528">
                <a:moveTo>
                  <a:pt x="0" y="0"/>
                </a:moveTo>
                <a:lnTo>
                  <a:pt x="253528" y="0"/>
                </a:lnTo>
                <a:lnTo>
                  <a:pt x="253528" y="253528"/>
                </a:lnTo>
                <a:lnTo>
                  <a:pt x="0" y="2535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26004" y="6613173"/>
            <a:ext cx="4583456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9" b="0" i="0" u="none" strike="noStrike" kern="1200" cap="none" spc="-10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ileron"/>
                <a:ea typeface="+mn-ea"/>
                <a:cs typeface="+mn-cs"/>
              </a:rPr>
              <a:t>Ответственный орган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26004" y="7127523"/>
            <a:ext cx="4456692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9" b="0" i="0" u="none" strike="noStrike" kern="1200" cap="none" spc="-10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ileron"/>
                <a:ea typeface="+mn-ea"/>
                <a:cs typeface="+mn-cs"/>
              </a:rPr>
              <a:t>Единое окно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26004" y="7651398"/>
            <a:ext cx="6146374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-8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ileron"/>
                <a:ea typeface="+mn-ea"/>
                <a:cs typeface="+mn-cs"/>
              </a:rPr>
              <a:t>Цифровизация регистрации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26004" y="8156223"/>
            <a:ext cx="4157593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9" b="0" i="0" u="none" strike="noStrike" kern="1200" cap="none" spc="-10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ileron"/>
                <a:ea typeface="+mn-ea"/>
                <a:cs typeface="+mn-cs"/>
              </a:rPr>
              <a:t>Реестр запр/разр</a:t>
            </a:r>
          </a:p>
        </p:txBody>
      </p:sp>
      <p:sp>
        <p:nvSpPr>
          <p:cNvPr id="15" name="Freeform 15"/>
          <p:cNvSpPr/>
          <p:nvPr/>
        </p:nvSpPr>
        <p:spPr>
          <a:xfrm>
            <a:off x="6100513" y="6762634"/>
            <a:ext cx="253528" cy="253528"/>
          </a:xfrm>
          <a:custGeom>
            <a:avLst/>
            <a:gdLst/>
            <a:ahLst/>
            <a:cxnLst/>
            <a:rect l="l" t="t" r="r" b="b"/>
            <a:pathLst>
              <a:path w="253528" h="253528">
                <a:moveTo>
                  <a:pt x="0" y="0"/>
                </a:moveTo>
                <a:lnTo>
                  <a:pt x="253528" y="0"/>
                </a:lnTo>
                <a:lnTo>
                  <a:pt x="253528" y="253528"/>
                </a:lnTo>
                <a:lnTo>
                  <a:pt x="0" y="2535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6100513" y="7276984"/>
            <a:ext cx="253528" cy="253528"/>
          </a:xfrm>
          <a:custGeom>
            <a:avLst/>
            <a:gdLst/>
            <a:ahLst/>
            <a:cxnLst/>
            <a:rect l="l" t="t" r="r" b="b"/>
            <a:pathLst>
              <a:path w="253528" h="253528">
                <a:moveTo>
                  <a:pt x="0" y="0"/>
                </a:moveTo>
                <a:lnTo>
                  <a:pt x="253528" y="0"/>
                </a:lnTo>
                <a:lnTo>
                  <a:pt x="253528" y="253528"/>
                </a:lnTo>
                <a:lnTo>
                  <a:pt x="0" y="2535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6100513" y="7791334"/>
            <a:ext cx="253528" cy="253528"/>
          </a:xfrm>
          <a:custGeom>
            <a:avLst/>
            <a:gdLst/>
            <a:ahLst/>
            <a:cxnLst/>
            <a:rect l="l" t="t" r="r" b="b"/>
            <a:pathLst>
              <a:path w="253528" h="253528">
                <a:moveTo>
                  <a:pt x="0" y="0"/>
                </a:moveTo>
                <a:lnTo>
                  <a:pt x="253528" y="0"/>
                </a:lnTo>
                <a:lnTo>
                  <a:pt x="253528" y="253528"/>
                </a:lnTo>
                <a:lnTo>
                  <a:pt x="0" y="2535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6100513" y="8305684"/>
            <a:ext cx="253528" cy="253528"/>
          </a:xfrm>
          <a:custGeom>
            <a:avLst/>
            <a:gdLst/>
            <a:ahLst/>
            <a:cxnLst/>
            <a:rect l="l" t="t" r="r" b="b"/>
            <a:pathLst>
              <a:path w="253528" h="253528">
                <a:moveTo>
                  <a:pt x="0" y="0"/>
                </a:moveTo>
                <a:lnTo>
                  <a:pt x="253528" y="0"/>
                </a:lnTo>
                <a:lnTo>
                  <a:pt x="253528" y="253528"/>
                </a:lnTo>
                <a:lnTo>
                  <a:pt x="0" y="2535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438905" y="6613173"/>
            <a:ext cx="5958132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9" b="0" i="0" u="none" strike="noStrike" kern="1200" cap="none" spc="-10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ileron"/>
                <a:ea typeface="+mn-ea"/>
                <a:cs typeface="+mn-cs"/>
              </a:rPr>
              <a:t>Цифровой кадастр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438905" y="7127523"/>
            <a:ext cx="5958132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9" b="0" i="0" u="none" strike="noStrike" kern="1200" cap="none" spc="-10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ileron"/>
                <a:ea typeface="+mn-ea"/>
                <a:cs typeface="+mn-cs"/>
              </a:rPr>
              <a:t>Нормативы единого окна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438905" y="7641873"/>
            <a:ext cx="5958132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9" b="0" i="0" u="none" strike="noStrike" kern="1200" cap="none" spc="-10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ileron"/>
                <a:ea typeface="+mn-ea"/>
                <a:cs typeface="+mn-cs"/>
              </a:rPr>
              <a:t>Лабораторный потенциал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438905" y="8156223"/>
            <a:ext cx="5958132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9" b="0" i="0" u="none" strike="noStrike" kern="1200" cap="none" spc="-10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ileron"/>
                <a:ea typeface="+mn-ea"/>
                <a:cs typeface="+mn-cs"/>
              </a:rPr>
              <a:t>Цифровой реестр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700" y="2660634"/>
            <a:ext cx="6043678" cy="1127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leron Bold"/>
                <a:ea typeface="+mn-ea"/>
                <a:cs typeface="+mn-cs"/>
              </a:rPr>
              <a:t>часть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8700" y="1483077"/>
            <a:ext cx="9787313" cy="1127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99" b="0" i="0" u="none" strike="noStrike" kern="1200" cap="none" spc="0" normalizeH="0" baseline="0" noProof="0">
                <a:ln>
                  <a:noFill/>
                </a:ln>
                <a:solidFill>
                  <a:srgbClr val="1C4A52"/>
                </a:solidFill>
                <a:effectLst/>
                <a:uLnTx/>
                <a:uFillTx/>
                <a:latin typeface="Aileron Bold"/>
                <a:ea typeface="+mn-ea"/>
                <a:cs typeface="+mn-cs"/>
              </a:rPr>
              <a:t>Институциональная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14753508" y="0"/>
            <a:ext cx="4414312" cy="10287000"/>
            <a:chOff x="0" y="0"/>
            <a:chExt cx="1162617" cy="270933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62617" cy="2709333"/>
            </a:xfrm>
            <a:custGeom>
              <a:avLst/>
              <a:gdLst/>
              <a:ahLst/>
              <a:cxnLst/>
              <a:rect l="l" t="t" r="r" b="b"/>
              <a:pathLst>
                <a:path w="1162617" h="2709333">
                  <a:moveTo>
                    <a:pt x="175382" y="0"/>
                  </a:moveTo>
                  <a:lnTo>
                    <a:pt x="987235" y="0"/>
                  </a:lnTo>
                  <a:cubicBezTo>
                    <a:pt x="1033749" y="0"/>
                    <a:pt x="1078358" y="18478"/>
                    <a:pt x="1111249" y="51368"/>
                  </a:cubicBezTo>
                  <a:cubicBezTo>
                    <a:pt x="1144139" y="84259"/>
                    <a:pt x="1162617" y="128868"/>
                    <a:pt x="1162617" y="175382"/>
                  </a:cubicBezTo>
                  <a:lnTo>
                    <a:pt x="1162617" y="2533951"/>
                  </a:lnTo>
                  <a:cubicBezTo>
                    <a:pt x="1162617" y="2630812"/>
                    <a:pt x="1084096" y="2709333"/>
                    <a:pt x="987235" y="2709333"/>
                  </a:cubicBezTo>
                  <a:lnTo>
                    <a:pt x="175382" y="2709333"/>
                  </a:lnTo>
                  <a:cubicBezTo>
                    <a:pt x="78521" y="2709333"/>
                    <a:pt x="0" y="2630812"/>
                    <a:pt x="0" y="2533951"/>
                  </a:cubicBezTo>
                  <a:lnTo>
                    <a:pt x="0" y="175382"/>
                  </a:lnTo>
                  <a:cubicBezTo>
                    <a:pt x="0" y="78521"/>
                    <a:pt x="78521" y="0"/>
                    <a:pt x="17538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5B2D">
                    <a:alpha val="100000"/>
                  </a:srgbClr>
                </a:gs>
                <a:gs pos="100000">
                  <a:srgbClr val="1C4A52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1162617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2463209" y="1003806"/>
            <a:ext cx="4944713" cy="8279388"/>
            <a:chOff x="0" y="0"/>
            <a:chExt cx="1302311" cy="218058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302311" cy="2180580"/>
            </a:xfrm>
            <a:custGeom>
              <a:avLst/>
              <a:gdLst/>
              <a:ahLst/>
              <a:cxnLst/>
              <a:rect l="l" t="t" r="r" b="b"/>
              <a:pathLst>
                <a:path w="1302311" h="2180580">
                  <a:moveTo>
                    <a:pt x="81416" y="0"/>
                  </a:moveTo>
                  <a:lnTo>
                    <a:pt x="1220895" y="0"/>
                  </a:lnTo>
                  <a:cubicBezTo>
                    <a:pt x="1265860" y="0"/>
                    <a:pt x="1302311" y="36451"/>
                    <a:pt x="1302311" y="81416"/>
                  </a:cubicBezTo>
                  <a:lnTo>
                    <a:pt x="1302311" y="2099164"/>
                  </a:lnTo>
                  <a:cubicBezTo>
                    <a:pt x="1302311" y="2144128"/>
                    <a:pt x="1265860" y="2180580"/>
                    <a:pt x="1220895" y="2180580"/>
                  </a:cubicBezTo>
                  <a:lnTo>
                    <a:pt x="81416" y="2180580"/>
                  </a:lnTo>
                  <a:cubicBezTo>
                    <a:pt x="36451" y="2180580"/>
                    <a:pt x="0" y="2144128"/>
                    <a:pt x="0" y="2099164"/>
                  </a:cubicBezTo>
                  <a:lnTo>
                    <a:pt x="0" y="81416"/>
                  </a:lnTo>
                  <a:cubicBezTo>
                    <a:pt x="0" y="36451"/>
                    <a:pt x="36451" y="0"/>
                    <a:pt x="8141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1302311" cy="2218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2640327" y="1202814"/>
            <a:ext cx="4590476" cy="7881373"/>
            <a:chOff x="0" y="0"/>
            <a:chExt cx="6120634" cy="10508497"/>
          </a:xfrm>
        </p:grpSpPr>
        <p:pic>
          <p:nvPicPr>
            <p:cNvPr id="32" name="Picture 32"/>
            <p:cNvPicPr>
              <a:picLocks noChangeAspect="1"/>
            </p:cNvPicPr>
            <p:nvPr/>
          </p:nvPicPr>
          <p:blipFill>
            <a:blip r:embed="rId6"/>
            <a:srcRect l="30560" r="30560"/>
            <a:stretch>
              <a:fillRect/>
            </a:stretch>
          </p:blipFill>
          <p:spPr>
            <a:xfrm>
              <a:off x="0" y="0"/>
              <a:ext cx="6120634" cy="1050849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71954" y="470352"/>
            <a:ext cx="7094194" cy="9346295"/>
            <a:chOff x="0" y="0"/>
            <a:chExt cx="1868430" cy="24615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68430" cy="2461576"/>
            </a:xfrm>
            <a:custGeom>
              <a:avLst/>
              <a:gdLst/>
              <a:ahLst/>
              <a:cxnLst/>
              <a:rect l="l" t="t" r="r" b="b"/>
              <a:pathLst>
                <a:path w="1868430" h="2461576">
                  <a:moveTo>
                    <a:pt x="56748" y="0"/>
                  </a:moveTo>
                  <a:lnTo>
                    <a:pt x="1811682" y="0"/>
                  </a:lnTo>
                  <a:cubicBezTo>
                    <a:pt x="1826732" y="0"/>
                    <a:pt x="1841166" y="5979"/>
                    <a:pt x="1851809" y="16621"/>
                  </a:cubicBezTo>
                  <a:cubicBezTo>
                    <a:pt x="1862451" y="27263"/>
                    <a:pt x="1868430" y="41697"/>
                    <a:pt x="1868430" y="56748"/>
                  </a:cubicBezTo>
                  <a:lnTo>
                    <a:pt x="1868430" y="2404828"/>
                  </a:lnTo>
                  <a:cubicBezTo>
                    <a:pt x="1868430" y="2419878"/>
                    <a:pt x="1862451" y="2434312"/>
                    <a:pt x="1851809" y="2444955"/>
                  </a:cubicBezTo>
                  <a:cubicBezTo>
                    <a:pt x="1841166" y="2455597"/>
                    <a:pt x="1826732" y="2461576"/>
                    <a:pt x="1811682" y="2461576"/>
                  </a:cubicBezTo>
                  <a:lnTo>
                    <a:pt x="56748" y="2461576"/>
                  </a:lnTo>
                  <a:cubicBezTo>
                    <a:pt x="41697" y="2461576"/>
                    <a:pt x="27263" y="2455597"/>
                    <a:pt x="16621" y="2444955"/>
                  </a:cubicBezTo>
                  <a:cubicBezTo>
                    <a:pt x="5979" y="2434312"/>
                    <a:pt x="0" y="2419878"/>
                    <a:pt x="0" y="2404828"/>
                  </a:cubicBezTo>
                  <a:lnTo>
                    <a:pt x="0" y="56748"/>
                  </a:lnTo>
                  <a:cubicBezTo>
                    <a:pt x="0" y="41697"/>
                    <a:pt x="5979" y="27263"/>
                    <a:pt x="16621" y="16621"/>
                  </a:cubicBezTo>
                  <a:cubicBezTo>
                    <a:pt x="27263" y="5979"/>
                    <a:pt x="41697" y="0"/>
                    <a:pt x="5674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gradFill>
                <a:gsLst>
                  <a:gs pos="0">
                    <a:srgbClr val="335B2D">
                      <a:alpha val="100000"/>
                    </a:srgbClr>
                  </a:gs>
                  <a:gs pos="100000">
                    <a:srgbClr val="1C4A52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868430" cy="24996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43083" y="1028700"/>
            <a:ext cx="12257330" cy="8229600"/>
            <a:chOff x="0" y="0"/>
            <a:chExt cx="3228268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28268" cy="2167467"/>
            </a:xfrm>
            <a:custGeom>
              <a:avLst/>
              <a:gdLst/>
              <a:ahLst/>
              <a:cxnLst/>
              <a:rect l="l" t="t" r="r" b="b"/>
              <a:pathLst>
                <a:path w="3228268" h="2167467">
                  <a:moveTo>
                    <a:pt x="63162" y="0"/>
                  </a:moveTo>
                  <a:lnTo>
                    <a:pt x="3165106" y="0"/>
                  </a:lnTo>
                  <a:cubicBezTo>
                    <a:pt x="3181858" y="0"/>
                    <a:pt x="3197923" y="6655"/>
                    <a:pt x="3209768" y="18500"/>
                  </a:cubicBezTo>
                  <a:cubicBezTo>
                    <a:pt x="3221613" y="30345"/>
                    <a:pt x="3228268" y="46410"/>
                    <a:pt x="3228268" y="63162"/>
                  </a:cubicBezTo>
                  <a:lnTo>
                    <a:pt x="3228268" y="2104305"/>
                  </a:lnTo>
                  <a:cubicBezTo>
                    <a:pt x="3228268" y="2139188"/>
                    <a:pt x="3199990" y="2167467"/>
                    <a:pt x="3165106" y="2167467"/>
                  </a:cubicBezTo>
                  <a:lnTo>
                    <a:pt x="63162" y="2167467"/>
                  </a:lnTo>
                  <a:cubicBezTo>
                    <a:pt x="46410" y="2167467"/>
                    <a:pt x="30345" y="2160812"/>
                    <a:pt x="18500" y="2148967"/>
                  </a:cubicBezTo>
                  <a:cubicBezTo>
                    <a:pt x="6655" y="2137122"/>
                    <a:pt x="0" y="2121057"/>
                    <a:pt x="0" y="2104305"/>
                  </a:cubicBezTo>
                  <a:lnTo>
                    <a:pt x="0" y="63162"/>
                  </a:lnTo>
                  <a:cubicBezTo>
                    <a:pt x="0" y="46410"/>
                    <a:pt x="6655" y="30345"/>
                    <a:pt x="18500" y="18500"/>
                  </a:cubicBezTo>
                  <a:cubicBezTo>
                    <a:pt x="30345" y="6655"/>
                    <a:pt x="46410" y="0"/>
                    <a:pt x="631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5B2D">
                    <a:alpha val="100000"/>
                  </a:srgbClr>
                </a:gs>
                <a:gs pos="100000">
                  <a:srgbClr val="1C4A52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228268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6383803" y="6157778"/>
            <a:ext cx="3722389" cy="2517266"/>
          </a:xfrm>
          <a:custGeom>
            <a:avLst/>
            <a:gdLst/>
            <a:ahLst/>
            <a:cxnLst/>
            <a:rect l="l" t="t" r="r" b="b"/>
            <a:pathLst>
              <a:path w="3722389" h="2517266">
                <a:moveTo>
                  <a:pt x="0" y="0"/>
                </a:moveTo>
                <a:lnTo>
                  <a:pt x="3722389" y="0"/>
                </a:lnTo>
                <a:lnTo>
                  <a:pt x="3722389" y="2517265"/>
                </a:lnTo>
                <a:lnTo>
                  <a:pt x="0" y="25172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9412390" y="2459721"/>
            <a:ext cx="243302" cy="268982"/>
            <a:chOff x="0" y="0"/>
            <a:chExt cx="7352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35200" cy="812800"/>
            </a:xfrm>
            <a:custGeom>
              <a:avLst/>
              <a:gdLst/>
              <a:ahLst/>
              <a:cxnLst/>
              <a:rect l="l" t="t" r="r" b="b"/>
              <a:pathLst>
                <a:path w="735200" h="812800">
                  <a:moveTo>
                    <a:pt x="367600" y="0"/>
                  </a:moveTo>
                  <a:cubicBezTo>
                    <a:pt x="164580" y="0"/>
                    <a:pt x="0" y="181951"/>
                    <a:pt x="0" y="406400"/>
                  </a:cubicBezTo>
                  <a:cubicBezTo>
                    <a:pt x="0" y="630849"/>
                    <a:pt x="164580" y="812800"/>
                    <a:pt x="367600" y="812800"/>
                  </a:cubicBezTo>
                  <a:cubicBezTo>
                    <a:pt x="570620" y="812800"/>
                    <a:pt x="735200" y="630849"/>
                    <a:pt x="735200" y="406400"/>
                  </a:cubicBezTo>
                  <a:cubicBezTo>
                    <a:pt x="735200" y="181951"/>
                    <a:pt x="570620" y="0"/>
                    <a:pt x="3676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68925" y="38100"/>
              <a:ext cx="59735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098444" y="2459721"/>
            <a:ext cx="243302" cy="268982"/>
            <a:chOff x="0" y="0"/>
            <a:chExt cx="7352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35200" cy="812800"/>
            </a:xfrm>
            <a:custGeom>
              <a:avLst/>
              <a:gdLst/>
              <a:ahLst/>
              <a:cxnLst/>
              <a:rect l="l" t="t" r="r" b="b"/>
              <a:pathLst>
                <a:path w="735200" h="812800">
                  <a:moveTo>
                    <a:pt x="367600" y="0"/>
                  </a:moveTo>
                  <a:cubicBezTo>
                    <a:pt x="164580" y="0"/>
                    <a:pt x="0" y="181951"/>
                    <a:pt x="0" y="406400"/>
                  </a:cubicBezTo>
                  <a:cubicBezTo>
                    <a:pt x="0" y="630849"/>
                    <a:pt x="164580" y="812800"/>
                    <a:pt x="367600" y="812800"/>
                  </a:cubicBezTo>
                  <a:cubicBezTo>
                    <a:pt x="570620" y="812800"/>
                    <a:pt x="735200" y="630849"/>
                    <a:pt x="735200" y="406400"/>
                  </a:cubicBezTo>
                  <a:cubicBezTo>
                    <a:pt x="735200" y="181951"/>
                    <a:pt x="570620" y="0"/>
                    <a:pt x="3676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68925" y="38100"/>
              <a:ext cx="59735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786217" y="2459721"/>
            <a:ext cx="243302" cy="268982"/>
            <a:chOff x="0" y="0"/>
            <a:chExt cx="7352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35200" cy="812800"/>
            </a:xfrm>
            <a:custGeom>
              <a:avLst/>
              <a:gdLst/>
              <a:ahLst/>
              <a:cxnLst/>
              <a:rect l="l" t="t" r="r" b="b"/>
              <a:pathLst>
                <a:path w="735200" h="812800">
                  <a:moveTo>
                    <a:pt x="367600" y="0"/>
                  </a:moveTo>
                  <a:cubicBezTo>
                    <a:pt x="164580" y="0"/>
                    <a:pt x="0" y="181951"/>
                    <a:pt x="0" y="406400"/>
                  </a:cubicBezTo>
                  <a:cubicBezTo>
                    <a:pt x="0" y="630849"/>
                    <a:pt x="164580" y="812800"/>
                    <a:pt x="367600" y="812800"/>
                  </a:cubicBezTo>
                  <a:cubicBezTo>
                    <a:pt x="570620" y="812800"/>
                    <a:pt x="735200" y="630849"/>
                    <a:pt x="735200" y="406400"/>
                  </a:cubicBezTo>
                  <a:cubicBezTo>
                    <a:pt x="735200" y="181951"/>
                    <a:pt x="570620" y="0"/>
                    <a:pt x="3676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68925" y="38100"/>
              <a:ext cx="59735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1028700" y="6877811"/>
            <a:ext cx="313892" cy="239343"/>
          </a:xfrm>
          <a:custGeom>
            <a:avLst/>
            <a:gdLst/>
            <a:ahLst/>
            <a:cxnLst/>
            <a:rect l="l" t="t" r="r" b="b"/>
            <a:pathLst>
              <a:path w="313892" h="239343">
                <a:moveTo>
                  <a:pt x="0" y="0"/>
                </a:moveTo>
                <a:lnTo>
                  <a:pt x="313892" y="0"/>
                </a:lnTo>
                <a:lnTo>
                  <a:pt x="313892" y="239343"/>
                </a:lnTo>
                <a:lnTo>
                  <a:pt x="0" y="2393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028700" y="7392095"/>
            <a:ext cx="313892" cy="239343"/>
          </a:xfrm>
          <a:custGeom>
            <a:avLst/>
            <a:gdLst/>
            <a:ahLst/>
            <a:cxnLst/>
            <a:rect l="l" t="t" r="r" b="b"/>
            <a:pathLst>
              <a:path w="313892" h="239343">
                <a:moveTo>
                  <a:pt x="0" y="0"/>
                </a:moveTo>
                <a:lnTo>
                  <a:pt x="313892" y="0"/>
                </a:lnTo>
                <a:lnTo>
                  <a:pt x="313892" y="239343"/>
                </a:lnTo>
                <a:lnTo>
                  <a:pt x="0" y="2393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028700" y="7906379"/>
            <a:ext cx="313892" cy="239343"/>
          </a:xfrm>
          <a:custGeom>
            <a:avLst/>
            <a:gdLst/>
            <a:ahLst/>
            <a:cxnLst/>
            <a:rect l="l" t="t" r="r" b="b"/>
            <a:pathLst>
              <a:path w="313892" h="239343">
                <a:moveTo>
                  <a:pt x="0" y="0"/>
                </a:moveTo>
                <a:lnTo>
                  <a:pt x="313892" y="0"/>
                </a:lnTo>
                <a:lnTo>
                  <a:pt x="313892" y="239343"/>
                </a:lnTo>
                <a:lnTo>
                  <a:pt x="0" y="2393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82251" y="1891079"/>
            <a:ext cx="8042187" cy="1127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leron Bold"/>
                <a:ea typeface="+mn-ea"/>
                <a:cs typeface="+mn-cs"/>
              </a:rPr>
              <a:t>Информирование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3319691"/>
            <a:ext cx="8626992" cy="258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9" b="0" i="0" u="none" strike="noStrike" kern="1200" cap="none" spc="-10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leron"/>
                <a:ea typeface="+mn-ea"/>
                <a:cs typeface="+mn-cs"/>
              </a:rPr>
              <a:t>Широкая информационная работа по повышению уровня осведомленности различных стейкхолдеров, от которых может зависеть решения или исполнятся предписания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33136" y="6719720"/>
            <a:ext cx="9056137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9" b="0" i="0" u="none" strike="noStrike" kern="1200" cap="none" spc="-10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leron"/>
                <a:ea typeface="+mn-ea"/>
                <a:cs typeface="+mn-cs"/>
              </a:rPr>
              <a:t>Органы государственной  власти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33136" y="7234003"/>
            <a:ext cx="4950668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9" b="0" i="0" u="none" strike="noStrike" kern="1200" cap="none" spc="-10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leron"/>
                <a:ea typeface="+mn-ea"/>
                <a:cs typeface="+mn-cs"/>
              </a:rPr>
              <a:t>Фермеры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433136" y="7748287"/>
            <a:ext cx="4950668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9" b="0" i="0" u="none" strike="noStrike" kern="1200" cap="none" spc="-10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leron"/>
                <a:ea typeface="+mn-ea"/>
                <a:cs typeface="+mn-cs"/>
              </a:rPr>
              <a:t>Бизнес-структуры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3883111" y="5867713"/>
            <a:ext cx="4404889" cy="8229600"/>
            <a:chOff x="0" y="0"/>
            <a:chExt cx="1160135" cy="216746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160135" cy="2167467"/>
            </a:xfrm>
            <a:custGeom>
              <a:avLst/>
              <a:gdLst/>
              <a:ahLst/>
              <a:cxnLst/>
              <a:rect l="l" t="t" r="r" b="b"/>
              <a:pathLst>
                <a:path w="1160135" h="2167467">
                  <a:moveTo>
                    <a:pt x="175757" y="0"/>
                  </a:moveTo>
                  <a:lnTo>
                    <a:pt x="984378" y="0"/>
                  </a:lnTo>
                  <a:cubicBezTo>
                    <a:pt x="1081446" y="0"/>
                    <a:pt x="1160135" y="78689"/>
                    <a:pt x="1160135" y="175757"/>
                  </a:cubicBezTo>
                  <a:lnTo>
                    <a:pt x="1160135" y="1991709"/>
                  </a:lnTo>
                  <a:cubicBezTo>
                    <a:pt x="1160135" y="2088778"/>
                    <a:pt x="1081446" y="2167467"/>
                    <a:pt x="984378" y="2167467"/>
                  </a:cubicBezTo>
                  <a:lnTo>
                    <a:pt x="175757" y="2167467"/>
                  </a:lnTo>
                  <a:cubicBezTo>
                    <a:pt x="129144" y="2167467"/>
                    <a:pt x="84439" y="2148949"/>
                    <a:pt x="51478" y="2115989"/>
                  </a:cubicBezTo>
                  <a:cubicBezTo>
                    <a:pt x="18517" y="2083028"/>
                    <a:pt x="0" y="2038323"/>
                    <a:pt x="0" y="1991709"/>
                  </a:cubicBezTo>
                  <a:lnTo>
                    <a:pt x="0" y="175757"/>
                  </a:lnTo>
                  <a:cubicBezTo>
                    <a:pt x="0" y="78689"/>
                    <a:pt x="78689" y="0"/>
                    <a:pt x="17575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5B2D">
                    <a:alpha val="100000"/>
                  </a:srgbClr>
                </a:gs>
                <a:gs pos="100000">
                  <a:srgbClr val="1C4A52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160135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485772" y="1028700"/>
            <a:ext cx="5773528" cy="8229600"/>
            <a:chOff x="0" y="0"/>
            <a:chExt cx="1520600" cy="2167467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520600" cy="2167467"/>
            </a:xfrm>
            <a:custGeom>
              <a:avLst/>
              <a:gdLst/>
              <a:ahLst/>
              <a:cxnLst/>
              <a:rect l="l" t="t" r="r" b="b"/>
              <a:pathLst>
                <a:path w="1520600" h="2167467">
                  <a:moveTo>
                    <a:pt x="69729" y="0"/>
                  </a:moveTo>
                  <a:lnTo>
                    <a:pt x="1450871" y="0"/>
                  </a:lnTo>
                  <a:cubicBezTo>
                    <a:pt x="1469365" y="0"/>
                    <a:pt x="1487100" y="7346"/>
                    <a:pt x="1500177" y="20423"/>
                  </a:cubicBezTo>
                  <a:cubicBezTo>
                    <a:pt x="1513254" y="33500"/>
                    <a:pt x="1520600" y="51235"/>
                    <a:pt x="1520600" y="69729"/>
                  </a:cubicBezTo>
                  <a:lnTo>
                    <a:pt x="1520600" y="2097738"/>
                  </a:lnTo>
                  <a:cubicBezTo>
                    <a:pt x="1520600" y="2136248"/>
                    <a:pt x="1489381" y="2167467"/>
                    <a:pt x="1450871" y="2167467"/>
                  </a:cubicBezTo>
                  <a:lnTo>
                    <a:pt x="69729" y="2167467"/>
                  </a:lnTo>
                  <a:cubicBezTo>
                    <a:pt x="51235" y="2167467"/>
                    <a:pt x="33500" y="2160120"/>
                    <a:pt x="20423" y="2147044"/>
                  </a:cubicBezTo>
                  <a:cubicBezTo>
                    <a:pt x="7346" y="2133967"/>
                    <a:pt x="0" y="2116231"/>
                    <a:pt x="0" y="2097738"/>
                  </a:cubicBezTo>
                  <a:lnTo>
                    <a:pt x="0" y="69729"/>
                  </a:lnTo>
                  <a:cubicBezTo>
                    <a:pt x="0" y="51235"/>
                    <a:pt x="7346" y="33500"/>
                    <a:pt x="20423" y="20423"/>
                  </a:cubicBezTo>
                  <a:cubicBezTo>
                    <a:pt x="33500" y="7346"/>
                    <a:pt x="51235" y="0"/>
                    <a:pt x="6972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520600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726522" y="1274467"/>
            <a:ext cx="5292028" cy="7738066"/>
            <a:chOff x="0" y="0"/>
            <a:chExt cx="7056037" cy="10317421"/>
          </a:xfrm>
        </p:grpSpPr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6"/>
            <a:srcRect l="23356" r="30993"/>
            <a:stretch>
              <a:fillRect/>
            </a:stretch>
          </p:blipFill>
          <p:spPr>
            <a:xfrm>
              <a:off x="0" y="0"/>
              <a:ext cx="7056037" cy="1031742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47335" y="5867713"/>
            <a:ext cx="6140665" cy="8229600"/>
            <a:chOff x="0" y="0"/>
            <a:chExt cx="1617295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17295" cy="2167467"/>
            </a:xfrm>
            <a:custGeom>
              <a:avLst/>
              <a:gdLst/>
              <a:ahLst/>
              <a:cxnLst/>
              <a:rect l="l" t="t" r="r" b="b"/>
              <a:pathLst>
                <a:path w="1617295" h="2167467">
                  <a:moveTo>
                    <a:pt x="126076" y="0"/>
                  </a:moveTo>
                  <a:lnTo>
                    <a:pt x="1491218" y="0"/>
                  </a:lnTo>
                  <a:cubicBezTo>
                    <a:pt x="1524656" y="0"/>
                    <a:pt x="1556724" y="13283"/>
                    <a:pt x="1580368" y="36927"/>
                  </a:cubicBezTo>
                  <a:cubicBezTo>
                    <a:pt x="1604012" y="60571"/>
                    <a:pt x="1617295" y="92639"/>
                    <a:pt x="1617295" y="126076"/>
                  </a:cubicBezTo>
                  <a:lnTo>
                    <a:pt x="1617295" y="2041391"/>
                  </a:lnTo>
                  <a:cubicBezTo>
                    <a:pt x="1617295" y="2111021"/>
                    <a:pt x="1560848" y="2167467"/>
                    <a:pt x="1491218" y="2167467"/>
                  </a:cubicBezTo>
                  <a:lnTo>
                    <a:pt x="126076" y="2167467"/>
                  </a:lnTo>
                  <a:cubicBezTo>
                    <a:pt x="92639" y="2167467"/>
                    <a:pt x="60571" y="2154184"/>
                    <a:pt x="36927" y="2130540"/>
                  </a:cubicBezTo>
                  <a:cubicBezTo>
                    <a:pt x="13283" y="2106896"/>
                    <a:pt x="0" y="2074828"/>
                    <a:pt x="0" y="2041391"/>
                  </a:cubicBezTo>
                  <a:lnTo>
                    <a:pt x="0" y="126076"/>
                  </a:lnTo>
                  <a:cubicBezTo>
                    <a:pt x="0" y="92639"/>
                    <a:pt x="13283" y="60571"/>
                    <a:pt x="36927" y="36927"/>
                  </a:cubicBezTo>
                  <a:cubicBezTo>
                    <a:pt x="60571" y="13283"/>
                    <a:pt x="92639" y="0"/>
                    <a:pt x="12607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5B2D">
                    <a:alpha val="100000"/>
                  </a:srgbClr>
                </a:gs>
                <a:gs pos="100000">
                  <a:srgbClr val="1C4A52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617295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071954" y="470352"/>
            <a:ext cx="7094194" cy="9346295"/>
            <a:chOff x="0" y="0"/>
            <a:chExt cx="1868430" cy="246157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68430" cy="2461576"/>
            </a:xfrm>
            <a:custGeom>
              <a:avLst/>
              <a:gdLst/>
              <a:ahLst/>
              <a:cxnLst/>
              <a:rect l="l" t="t" r="r" b="b"/>
              <a:pathLst>
                <a:path w="1868430" h="2461576">
                  <a:moveTo>
                    <a:pt x="109130" y="0"/>
                  </a:moveTo>
                  <a:lnTo>
                    <a:pt x="1759299" y="0"/>
                  </a:lnTo>
                  <a:cubicBezTo>
                    <a:pt x="1819570" y="0"/>
                    <a:pt x="1868430" y="48859"/>
                    <a:pt x="1868430" y="109130"/>
                  </a:cubicBezTo>
                  <a:lnTo>
                    <a:pt x="1868430" y="2352445"/>
                  </a:lnTo>
                  <a:cubicBezTo>
                    <a:pt x="1868430" y="2381389"/>
                    <a:pt x="1856932" y="2409146"/>
                    <a:pt x="1836466" y="2429612"/>
                  </a:cubicBezTo>
                  <a:cubicBezTo>
                    <a:pt x="1816000" y="2450078"/>
                    <a:pt x="1788243" y="2461576"/>
                    <a:pt x="1759299" y="2461576"/>
                  </a:cubicBezTo>
                  <a:lnTo>
                    <a:pt x="109130" y="2461576"/>
                  </a:lnTo>
                  <a:cubicBezTo>
                    <a:pt x="48859" y="2461576"/>
                    <a:pt x="0" y="2412716"/>
                    <a:pt x="0" y="2352445"/>
                  </a:cubicBezTo>
                  <a:lnTo>
                    <a:pt x="0" y="109130"/>
                  </a:lnTo>
                  <a:cubicBezTo>
                    <a:pt x="0" y="48859"/>
                    <a:pt x="48859" y="0"/>
                    <a:pt x="10913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gradFill>
                <a:gsLst>
                  <a:gs pos="0">
                    <a:srgbClr val="335B2D">
                      <a:alpha val="100000"/>
                    </a:srgbClr>
                  </a:gs>
                  <a:gs pos="100000">
                    <a:srgbClr val="1C4A52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868430" cy="24996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543083" y="1028700"/>
            <a:ext cx="11130645" cy="8229600"/>
            <a:chOff x="0" y="0"/>
            <a:chExt cx="2931528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931528" cy="2167467"/>
            </a:xfrm>
            <a:custGeom>
              <a:avLst/>
              <a:gdLst/>
              <a:ahLst/>
              <a:cxnLst/>
              <a:rect l="l" t="t" r="r" b="b"/>
              <a:pathLst>
                <a:path w="2931528" h="2167467">
                  <a:moveTo>
                    <a:pt x="69555" y="0"/>
                  </a:moveTo>
                  <a:lnTo>
                    <a:pt x="2861973" y="0"/>
                  </a:lnTo>
                  <a:cubicBezTo>
                    <a:pt x="2900387" y="0"/>
                    <a:pt x="2931528" y="31141"/>
                    <a:pt x="2931528" y="69555"/>
                  </a:cubicBezTo>
                  <a:lnTo>
                    <a:pt x="2931528" y="2097912"/>
                  </a:lnTo>
                  <a:cubicBezTo>
                    <a:pt x="2931528" y="2136326"/>
                    <a:pt x="2900387" y="2167467"/>
                    <a:pt x="2861973" y="2167467"/>
                  </a:cubicBezTo>
                  <a:lnTo>
                    <a:pt x="69555" y="2167467"/>
                  </a:lnTo>
                  <a:cubicBezTo>
                    <a:pt x="31141" y="2167467"/>
                    <a:pt x="0" y="2136326"/>
                    <a:pt x="0" y="2097912"/>
                  </a:cubicBezTo>
                  <a:lnTo>
                    <a:pt x="0" y="69555"/>
                  </a:lnTo>
                  <a:cubicBezTo>
                    <a:pt x="0" y="31141"/>
                    <a:pt x="31141" y="0"/>
                    <a:pt x="6955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5B2D">
                    <a:alpha val="100000"/>
                  </a:srgbClr>
                </a:gs>
                <a:gs pos="100000">
                  <a:srgbClr val="1C4A52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931528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165106" y="1028700"/>
            <a:ext cx="7094194" cy="8229600"/>
            <a:chOff x="0" y="0"/>
            <a:chExt cx="1868430" cy="21674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68430" cy="2167467"/>
            </a:xfrm>
            <a:custGeom>
              <a:avLst/>
              <a:gdLst/>
              <a:ahLst/>
              <a:cxnLst/>
              <a:rect l="l" t="t" r="r" b="b"/>
              <a:pathLst>
                <a:path w="1868430" h="2167467">
                  <a:moveTo>
                    <a:pt x="56748" y="0"/>
                  </a:moveTo>
                  <a:lnTo>
                    <a:pt x="1811682" y="0"/>
                  </a:lnTo>
                  <a:cubicBezTo>
                    <a:pt x="1826732" y="0"/>
                    <a:pt x="1841166" y="5979"/>
                    <a:pt x="1851809" y="16621"/>
                  </a:cubicBezTo>
                  <a:cubicBezTo>
                    <a:pt x="1862451" y="27263"/>
                    <a:pt x="1868430" y="41697"/>
                    <a:pt x="1868430" y="56748"/>
                  </a:cubicBezTo>
                  <a:lnTo>
                    <a:pt x="1868430" y="2110719"/>
                  </a:lnTo>
                  <a:cubicBezTo>
                    <a:pt x="1868430" y="2125769"/>
                    <a:pt x="1862451" y="2140203"/>
                    <a:pt x="1851809" y="2150846"/>
                  </a:cubicBezTo>
                  <a:cubicBezTo>
                    <a:pt x="1841166" y="2161488"/>
                    <a:pt x="1826732" y="2167467"/>
                    <a:pt x="1811682" y="2167467"/>
                  </a:cubicBezTo>
                  <a:lnTo>
                    <a:pt x="56748" y="2167467"/>
                  </a:lnTo>
                  <a:cubicBezTo>
                    <a:pt x="41697" y="2167467"/>
                    <a:pt x="27263" y="2161488"/>
                    <a:pt x="16621" y="2150846"/>
                  </a:cubicBezTo>
                  <a:cubicBezTo>
                    <a:pt x="5979" y="2140203"/>
                    <a:pt x="0" y="2125769"/>
                    <a:pt x="0" y="2110719"/>
                  </a:cubicBezTo>
                  <a:lnTo>
                    <a:pt x="0" y="56748"/>
                  </a:lnTo>
                  <a:cubicBezTo>
                    <a:pt x="0" y="41697"/>
                    <a:pt x="5979" y="27263"/>
                    <a:pt x="16621" y="16621"/>
                  </a:cubicBezTo>
                  <a:cubicBezTo>
                    <a:pt x="27263" y="5979"/>
                    <a:pt x="41697" y="0"/>
                    <a:pt x="5674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868430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398557" y="1274467"/>
            <a:ext cx="6627291" cy="7738066"/>
            <a:chOff x="0" y="0"/>
            <a:chExt cx="8836388" cy="10317421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/>
            <a:srcRect l="21469" r="21469"/>
            <a:stretch>
              <a:fillRect/>
            </a:stretch>
          </p:blipFill>
          <p:spPr>
            <a:xfrm>
              <a:off x="0" y="0"/>
              <a:ext cx="8836388" cy="10317421"/>
            </a:xfrm>
            <a:prstGeom prst="rect">
              <a:avLst/>
            </a:prstGeom>
          </p:spPr>
        </p:pic>
      </p:grpSp>
      <p:sp>
        <p:nvSpPr>
          <p:cNvPr id="16" name="Freeform 16"/>
          <p:cNvSpPr/>
          <p:nvPr/>
        </p:nvSpPr>
        <p:spPr>
          <a:xfrm>
            <a:off x="4022240" y="5411640"/>
            <a:ext cx="5324796" cy="3600893"/>
          </a:xfrm>
          <a:custGeom>
            <a:avLst/>
            <a:gdLst/>
            <a:ahLst/>
            <a:cxnLst/>
            <a:rect l="l" t="t" r="r" b="b"/>
            <a:pathLst>
              <a:path w="5324796" h="3600893">
                <a:moveTo>
                  <a:pt x="0" y="0"/>
                </a:moveTo>
                <a:lnTo>
                  <a:pt x="5324796" y="0"/>
                </a:lnTo>
                <a:lnTo>
                  <a:pt x="5324796" y="3600893"/>
                </a:lnTo>
                <a:lnTo>
                  <a:pt x="0" y="36008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7" name="Group 17"/>
          <p:cNvGrpSpPr/>
          <p:nvPr/>
        </p:nvGrpSpPr>
        <p:grpSpPr>
          <a:xfrm>
            <a:off x="8203114" y="2873761"/>
            <a:ext cx="268982" cy="26898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856032" y="2873761"/>
            <a:ext cx="268982" cy="268982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510849" y="2873761"/>
            <a:ext cx="268982" cy="268982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381000" y="1512843"/>
            <a:ext cx="6043678" cy="1127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39"/>
              </a:lnSpc>
            </a:pPr>
            <a:r>
              <a:rPr lang="en-US" sz="6599" dirty="0">
                <a:solidFill>
                  <a:srgbClr val="FFFFFF"/>
                </a:solidFill>
                <a:latin typeface="Aileron Bold"/>
              </a:rPr>
              <a:t>ВВЕДЕНИЕ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47108" y="2873761"/>
            <a:ext cx="7443397" cy="4712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ru-RU" sz="3399" spc="-101" dirty="0">
                <a:solidFill>
                  <a:srgbClr val="FFFFFF"/>
                </a:solidFill>
                <a:latin typeface="Aileron"/>
              </a:rPr>
              <a:t>в 2025 году необходимо принять конкретные меры по вопросам предотвращения влияния вероятных угроз на национальную экономику, формирования «зеленой» экономики, цифровизации государственных услуг и широкого использования безналичного расчета</a:t>
            </a:r>
            <a:endParaRPr lang="en-US" sz="3399" spc="-101" dirty="0">
              <a:solidFill>
                <a:srgbClr val="FFFFFF"/>
              </a:solidFill>
              <a:latin typeface="Aileron"/>
            </a:endParaRPr>
          </a:p>
          <a:p>
            <a:pPr algn="r">
              <a:lnSpc>
                <a:spcPts val="4079"/>
              </a:lnSpc>
            </a:pPr>
            <a:r>
              <a:rPr lang="en-US" sz="3399" spc="-101" dirty="0" err="1">
                <a:solidFill>
                  <a:srgbClr val="FFFFFF"/>
                </a:solidFill>
                <a:latin typeface="Aileron"/>
              </a:rPr>
              <a:t>Эмомали</a:t>
            </a:r>
            <a:r>
              <a:rPr lang="en-US" sz="3399" spc="-101" dirty="0">
                <a:solidFill>
                  <a:srgbClr val="FFFFFF"/>
                </a:solidFill>
                <a:latin typeface="Aileron"/>
              </a:rPr>
              <a:t> </a:t>
            </a:r>
            <a:r>
              <a:rPr lang="en-US" sz="3399" spc="-101" dirty="0" err="1">
                <a:solidFill>
                  <a:srgbClr val="FFFFFF"/>
                </a:solidFill>
                <a:latin typeface="Aileron"/>
              </a:rPr>
              <a:t>Рахмон</a:t>
            </a:r>
            <a:endParaRPr lang="en-US" sz="3399" spc="-101" dirty="0">
              <a:solidFill>
                <a:srgbClr val="FFFFFF"/>
              </a:solidFill>
              <a:latin typeface="Ailero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135706"/>
            <a:ext cx="18288000" cy="5203674"/>
            <a:chOff x="0" y="0"/>
            <a:chExt cx="4816593" cy="13705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370515"/>
            </a:xfrm>
            <a:custGeom>
              <a:avLst/>
              <a:gdLst/>
              <a:ahLst/>
              <a:cxnLst/>
              <a:rect l="l" t="t" r="r" b="b"/>
              <a:pathLst>
                <a:path w="4816592" h="1370515">
                  <a:moveTo>
                    <a:pt x="42333" y="0"/>
                  </a:moveTo>
                  <a:lnTo>
                    <a:pt x="4774259" y="0"/>
                  </a:lnTo>
                  <a:cubicBezTo>
                    <a:pt x="4785487" y="0"/>
                    <a:pt x="4796254" y="4460"/>
                    <a:pt x="4804193" y="12399"/>
                  </a:cubicBezTo>
                  <a:cubicBezTo>
                    <a:pt x="4812132" y="20338"/>
                    <a:pt x="4816592" y="31106"/>
                    <a:pt x="4816592" y="42333"/>
                  </a:cubicBezTo>
                  <a:lnTo>
                    <a:pt x="4816592" y="1328182"/>
                  </a:lnTo>
                  <a:cubicBezTo>
                    <a:pt x="4816592" y="1339409"/>
                    <a:pt x="4812132" y="1350177"/>
                    <a:pt x="4804193" y="1358116"/>
                  </a:cubicBezTo>
                  <a:cubicBezTo>
                    <a:pt x="4796254" y="1366055"/>
                    <a:pt x="4785487" y="1370515"/>
                    <a:pt x="4774259" y="1370515"/>
                  </a:cubicBezTo>
                  <a:lnTo>
                    <a:pt x="42333" y="1370515"/>
                  </a:lnTo>
                  <a:cubicBezTo>
                    <a:pt x="31106" y="1370515"/>
                    <a:pt x="20338" y="1366055"/>
                    <a:pt x="12399" y="1358116"/>
                  </a:cubicBezTo>
                  <a:cubicBezTo>
                    <a:pt x="4460" y="1350177"/>
                    <a:pt x="0" y="1339409"/>
                    <a:pt x="0" y="1328182"/>
                  </a:cubicBezTo>
                  <a:lnTo>
                    <a:pt x="0" y="42333"/>
                  </a:lnTo>
                  <a:cubicBezTo>
                    <a:pt x="0" y="31106"/>
                    <a:pt x="4460" y="20338"/>
                    <a:pt x="12399" y="12399"/>
                  </a:cubicBezTo>
                  <a:cubicBezTo>
                    <a:pt x="20338" y="4460"/>
                    <a:pt x="31106" y="0"/>
                    <a:pt x="4233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5B2D">
                    <a:alpha val="100000"/>
                  </a:srgbClr>
                </a:gs>
                <a:gs pos="100000">
                  <a:srgbClr val="1C4A52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4086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105847" y="2119346"/>
            <a:ext cx="8201787" cy="2416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737"/>
              </a:lnSpc>
            </a:pPr>
            <a:r>
              <a:rPr lang="en-US" sz="12669">
                <a:solidFill>
                  <a:srgbClr val="335B2D"/>
                </a:solidFill>
                <a:latin typeface="ITC Franklin Gothic LT Condensed Semi-Bold"/>
              </a:rPr>
              <a:t>СПАСИБО</a:t>
            </a:r>
          </a:p>
        </p:txBody>
      </p:sp>
      <p:sp>
        <p:nvSpPr>
          <p:cNvPr id="6" name="AutoShape 6"/>
          <p:cNvSpPr/>
          <p:nvPr/>
        </p:nvSpPr>
        <p:spPr>
          <a:xfrm>
            <a:off x="1028700" y="4254864"/>
            <a:ext cx="7218262" cy="0"/>
          </a:xfrm>
          <a:prstGeom prst="line">
            <a:avLst/>
          </a:prstGeom>
          <a:ln w="95250" cap="rnd">
            <a:solidFill>
              <a:srgbClr val="1C4A5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flipH="1">
            <a:off x="13445136" y="798831"/>
            <a:ext cx="3814164" cy="2579329"/>
          </a:xfrm>
          <a:custGeom>
            <a:avLst/>
            <a:gdLst/>
            <a:ahLst/>
            <a:cxnLst/>
            <a:rect l="l" t="t" r="r" b="b"/>
            <a:pathLst>
              <a:path w="3814164" h="2579329">
                <a:moveTo>
                  <a:pt x="3814164" y="0"/>
                </a:moveTo>
                <a:lnTo>
                  <a:pt x="0" y="0"/>
                </a:lnTo>
                <a:lnTo>
                  <a:pt x="0" y="2579328"/>
                </a:lnTo>
                <a:lnTo>
                  <a:pt x="3814164" y="2579328"/>
                </a:lnTo>
                <a:lnTo>
                  <a:pt x="381416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" name="Group 8"/>
          <p:cNvGrpSpPr/>
          <p:nvPr/>
        </p:nvGrpSpPr>
        <p:grpSpPr>
          <a:xfrm>
            <a:off x="13445136" y="3792695"/>
            <a:ext cx="3814164" cy="5465605"/>
            <a:chOff x="0" y="0"/>
            <a:chExt cx="843972" cy="120939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43972" cy="1209392"/>
            </a:xfrm>
            <a:custGeom>
              <a:avLst/>
              <a:gdLst/>
              <a:ahLst/>
              <a:cxnLst/>
              <a:rect l="l" t="t" r="r" b="b"/>
              <a:pathLst>
                <a:path w="843972" h="1209392">
                  <a:moveTo>
                    <a:pt x="105549" y="0"/>
                  </a:moveTo>
                  <a:lnTo>
                    <a:pt x="738424" y="0"/>
                  </a:lnTo>
                  <a:cubicBezTo>
                    <a:pt x="766417" y="0"/>
                    <a:pt x="793264" y="11120"/>
                    <a:pt x="813058" y="30914"/>
                  </a:cubicBezTo>
                  <a:cubicBezTo>
                    <a:pt x="832852" y="50709"/>
                    <a:pt x="843972" y="77555"/>
                    <a:pt x="843972" y="105549"/>
                  </a:cubicBezTo>
                  <a:lnTo>
                    <a:pt x="843972" y="1103843"/>
                  </a:lnTo>
                  <a:cubicBezTo>
                    <a:pt x="843972" y="1131836"/>
                    <a:pt x="832852" y="1158683"/>
                    <a:pt x="813058" y="1178477"/>
                  </a:cubicBezTo>
                  <a:cubicBezTo>
                    <a:pt x="793264" y="1198272"/>
                    <a:pt x="766417" y="1209392"/>
                    <a:pt x="738424" y="1209392"/>
                  </a:cubicBezTo>
                  <a:lnTo>
                    <a:pt x="105549" y="1209392"/>
                  </a:lnTo>
                  <a:cubicBezTo>
                    <a:pt x="77555" y="1209392"/>
                    <a:pt x="50709" y="1198272"/>
                    <a:pt x="30914" y="1178477"/>
                  </a:cubicBezTo>
                  <a:cubicBezTo>
                    <a:pt x="11120" y="1158683"/>
                    <a:pt x="0" y="1131836"/>
                    <a:pt x="0" y="1103843"/>
                  </a:cubicBezTo>
                  <a:lnTo>
                    <a:pt x="0" y="105549"/>
                  </a:lnTo>
                  <a:cubicBezTo>
                    <a:pt x="0" y="77555"/>
                    <a:pt x="11120" y="50709"/>
                    <a:pt x="30914" y="30914"/>
                  </a:cubicBezTo>
                  <a:cubicBezTo>
                    <a:pt x="50709" y="11120"/>
                    <a:pt x="77555" y="0"/>
                    <a:pt x="10554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43972" cy="12474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621780" y="4000512"/>
            <a:ext cx="3460876" cy="5049971"/>
            <a:chOff x="0" y="0"/>
            <a:chExt cx="4614501" cy="6733295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/>
            <a:srcRect l="27212" r="27212"/>
            <a:stretch>
              <a:fillRect/>
            </a:stretch>
          </p:blipFill>
          <p:spPr>
            <a:xfrm>
              <a:off x="0" y="0"/>
              <a:ext cx="4614501" cy="6733295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9307634" y="3792695"/>
            <a:ext cx="3814164" cy="5465605"/>
            <a:chOff x="0" y="0"/>
            <a:chExt cx="843972" cy="120939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43972" cy="1209392"/>
            </a:xfrm>
            <a:custGeom>
              <a:avLst/>
              <a:gdLst/>
              <a:ahLst/>
              <a:cxnLst/>
              <a:rect l="l" t="t" r="r" b="b"/>
              <a:pathLst>
                <a:path w="843972" h="1209392">
                  <a:moveTo>
                    <a:pt x="105549" y="0"/>
                  </a:moveTo>
                  <a:lnTo>
                    <a:pt x="738424" y="0"/>
                  </a:lnTo>
                  <a:cubicBezTo>
                    <a:pt x="766417" y="0"/>
                    <a:pt x="793264" y="11120"/>
                    <a:pt x="813058" y="30914"/>
                  </a:cubicBezTo>
                  <a:cubicBezTo>
                    <a:pt x="832852" y="50709"/>
                    <a:pt x="843972" y="77555"/>
                    <a:pt x="843972" y="105549"/>
                  </a:cubicBezTo>
                  <a:lnTo>
                    <a:pt x="843972" y="1103843"/>
                  </a:lnTo>
                  <a:cubicBezTo>
                    <a:pt x="843972" y="1131836"/>
                    <a:pt x="832852" y="1158683"/>
                    <a:pt x="813058" y="1178477"/>
                  </a:cubicBezTo>
                  <a:cubicBezTo>
                    <a:pt x="793264" y="1198272"/>
                    <a:pt x="766417" y="1209392"/>
                    <a:pt x="738424" y="1209392"/>
                  </a:cubicBezTo>
                  <a:lnTo>
                    <a:pt x="105549" y="1209392"/>
                  </a:lnTo>
                  <a:cubicBezTo>
                    <a:pt x="77555" y="1209392"/>
                    <a:pt x="50709" y="1198272"/>
                    <a:pt x="30914" y="1178477"/>
                  </a:cubicBezTo>
                  <a:cubicBezTo>
                    <a:pt x="11120" y="1158683"/>
                    <a:pt x="0" y="1131836"/>
                    <a:pt x="0" y="1103843"/>
                  </a:cubicBezTo>
                  <a:lnTo>
                    <a:pt x="0" y="105549"/>
                  </a:lnTo>
                  <a:cubicBezTo>
                    <a:pt x="0" y="77555"/>
                    <a:pt x="11120" y="50709"/>
                    <a:pt x="30914" y="30914"/>
                  </a:cubicBezTo>
                  <a:cubicBezTo>
                    <a:pt x="50709" y="11120"/>
                    <a:pt x="77555" y="0"/>
                    <a:pt x="10554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43972" cy="12474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484278" y="4000512"/>
            <a:ext cx="3460876" cy="5049971"/>
            <a:chOff x="0" y="0"/>
            <a:chExt cx="4614501" cy="6733295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5"/>
            <a:srcRect l="2545" r="2545"/>
            <a:stretch>
              <a:fillRect/>
            </a:stretch>
          </p:blipFill>
          <p:spPr>
            <a:xfrm>
              <a:off x="0" y="0"/>
              <a:ext cx="4614501" cy="6733295"/>
            </a:xfrm>
            <a:prstGeom prst="rect">
              <a:avLst/>
            </a:prstGeom>
          </p:spPr>
        </p:pic>
      </p:grpSp>
      <p:sp>
        <p:nvSpPr>
          <p:cNvPr id="18" name="Freeform 18"/>
          <p:cNvSpPr/>
          <p:nvPr/>
        </p:nvSpPr>
        <p:spPr>
          <a:xfrm>
            <a:off x="1028700" y="6976572"/>
            <a:ext cx="639825" cy="639825"/>
          </a:xfrm>
          <a:custGeom>
            <a:avLst/>
            <a:gdLst/>
            <a:ahLst/>
            <a:cxnLst/>
            <a:rect l="l" t="t" r="r" b="b"/>
            <a:pathLst>
              <a:path w="639825" h="639825">
                <a:moveTo>
                  <a:pt x="0" y="0"/>
                </a:moveTo>
                <a:lnTo>
                  <a:pt x="639825" y="0"/>
                </a:lnTo>
                <a:lnTo>
                  <a:pt x="639825" y="639825"/>
                </a:lnTo>
                <a:lnTo>
                  <a:pt x="0" y="639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1028700" y="7805916"/>
            <a:ext cx="639825" cy="639825"/>
          </a:xfrm>
          <a:custGeom>
            <a:avLst/>
            <a:gdLst/>
            <a:ahLst/>
            <a:cxnLst/>
            <a:rect l="l" t="t" r="r" b="b"/>
            <a:pathLst>
              <a:path w="639825" h="639825">
                <a:moveTo>
                  <a:pt x="0" y="0"/>
                </a:moveTo>
                <a:lnTo>
                  <a:pt x="639825" y="0"/>
                </a:lnTo>
                <a:lnTo>
                  <a:pt x="639825" y="639825"/>
                </a:lnTo>
                <a:lnTo>
                  <a:pt x="0" y="6398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1028700" y="8618475"/>
            <a:ext cx="639825" cy="639825"/>
          </a:xfrm>
          <a:custGeom>
            <a:avLst/>
            <a:gdLst/>
            <a:ahLst/>
            <a:cxnLst/>
            <a:rect l="l" t="t" r="r" b="b"/>
            <a:pathLst>
              <a:path w="639825" h="639825">
                <a:moveTo>
                  <a:pt x="0" y="0"/>
                </a:moveTo>
                <a:lnTo>
                  <a:pt x="639825" y="0"/>
                </a:lnTo>
                <a:lnTo>
                  <a:pt x="639825" y="639825"/>
                </a:lnTo>
                <a:lnTo>
                  <a:pt x="0" y="6398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21"/>
          <p:cNvSpPr/>
          <p:nvPr/>
        </p:nvSpPr>
        <p:spPr>
          <a:xfrm>
            <a:off x="420414" y="292758"/>
            <a:ext cx="1250292" cy="1250292"/>
          </a:xfrm>
          <a:custGeom>
            <a:avLst/>
            <a:gdLst/>
            <a:ahLst/>
            <a:cxnLst/>
            <a:rect l="l" t="t" r="r" b="b"/>
            <a:pathLst>
              <a:path w="1250292" h="1250292">
                <a:moveTo>
                  <a:pt x="0" y="0"/>
                </a:moveTo>
                <a:lnTo>
                  <a:pt x="1250292" y="0"/>
                </a:lnTo>
                <a:lnTo>
                  <a:pt x="1250292" y="1250292"/>
                </a:lnTo>
                <a:lnTo>
                  <a:pt x="0" y="125029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TextBox 22"/>
          <p:cNvSpPr txBox="1"/>
          <p:nvPr/>
        </p:nvSpPr>
        <p:spPr>
          <a:xfrm>
            <a:off x="1028700" y="4622000"/>
            <a:ext cx="7118669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99"/>
              </a:lnSpc>
            </a:pPr>
            <a:r>
              <a:rPr lang="en-US" sz="3999" spc="-119">
                <a:solidFill>
                  <a:srgbClr val="000000"/>
                </a:solidFill>
                <a:latin typeface="Aileron"/>
              </a:rPr>
              <a:t>Объединится ради зеленого будущего!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784929" y="6996447"/>
            <a:ext cx="4301607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99"/>
              </a:lnSpc>
            </a:pPr>
            <a:r>
              <a:rPr lang="en-US" sz="3999" spc="-119">
                <a:solidFill>
                  <a:srgbClr val="FFFFFF"/>
                </a:solidFill>
                <a:latin typeface="Aileron"/>
              </a:rPr>
              <a:t>+992778888753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784929" y="7825791"/>
            <a:ext cx="6462033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99"/>
              </a:lnSpc>
            </a:pPr>
            <a:r>
              <a:rPr lang="en-US" sz="3999" spc="-119">
                <a:solidFill>
                  <a:srgbClr val="FFFFFF"/>
                </a:solidFill>
                <a:latin typeface="Aileron"/>
              </a:rPr>
              <a:t>www.tajnature.tj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784929" y="8638350"/>
            <a:ext cx="6462033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99"/>
              </a:lnSpc>
            </a:pPr>
            <a:r>
              <a:rPr lang="en-US" sz="3999" spc="-119">
                <a:solidFill>
                  <a:srgbClr val="FFFFFF"/>
                </a:solidFill>
                <a:latin typeface="Aileron"/>
              </a:rPr>
              <a:t>5/1 Shamsi Street, Dushanbe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014900" y="485775"/>
            <a:ext cx="5983196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2400" spc="-72">
                <a:solidFill>
                  <a:srgbClr val="000000"/>
                </a:solidFill>
                <a:latin typeface="Aileron Bold"/>
              </a:rPr>
              <a:t>КОМИТЕТ ПО ОХРАНЕ ОКРУЖАЮЩЕЙ СРЕДЫ ПРИ ПРАВИТЕЛЬСТВЕ РЕСПУБЛИКИ ТАДЖИКИСТАН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350" y="2156460"/>
            <a:ext cx="6662747" cy="1174626"/>
            <a:chOff x="0" y="0"/>
            <a:chExt cx="1754797" cy="3093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4798" cy="309367"/>
            </a:xfrm>
            <a:custGeom>
              <a:avLst/>
              <a:gdLst/>
              <a:ahLst/>
              <a:cxnLst/>
              <a:rect l="l" t="t" r="r" b="b"/>
              <a:pathLst>
                <a:path w="1754798" h="309367">
                  <a:moveTo>
                    <a:pt x="46479" y="0"/>
                  </a:moveTo>
                  <a:lnTo>
                    <a:pt x="1708319" y="0"/>
                  </a:lnTo>
                  <a:cubicBezTo>
                    <a:pt x="1720646" y="0"/>
                    <a:pt x="1732468" y="4897"/>
                    <a:pt x="1741184" y="13613"/>
                  </a:cubicBezTo>
                  <a:cubicBezTo>
                    <a:pt x="1749901" y="22330"/>
                    <a:pt x="1754798" y="34152"/>
                    <a:pt x="1754798" y="46479"/>
                  </a:cubicBezTo>
                  <a:lnTo>
                    <a:pt x="1754798" y="262888"/>
                  </a:lnTo>
                  <a:cubicBezTo>
                    <a:pt x="1754798" y="275215"/>
                    <a:pt x="1749901" y="287037"/>
                    <a:pt x="1741184" y="295753"/>
                  </a:cubicBezTo>
                  <a:cubicBezTo>
                    <a:pt x="1732468" y="304470"/>
                    <a:pt x="1720646" y="309367"/>
                    <a:pt x="1708319" y="309367"/>
                  </a:cubicBezTo>
                  <a:lnTo>
                    <a:pt x="46479" y="309367"/>
                  </a:lnTo>
                  <a:cubicBezTo>
                    <a:pt x="20809" y="309367"/>
                    <a:pt x="0" y="288557"/>
                    <a:pt x="0" y="262888"/>
                  </a:cubicBezTo>
                  <a:lnTo>
                    <a:pt x="0" y="46479"/>
                  </a:lnTo>
                  <a:cubicBezTo>
                    <a:pt x="0" y="20809"/>
                    <a:pt x="20809" y="0"/>
                    <a:pt x="4647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5B2D">
                    <a:alpha val="100000"/>
                  </a:srgbClr>
                </a:gs>
                <a:gs pos="100000">
                  <a:srgbClr val="1C4A52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754797" cy="3474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3625344"/>
            <a:ext cx="9801142" cy="5360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just">
              <a:lnSpc>
                <a:spcPts val="3840"/>
              </a:lnSpc>
              <a:buFont typeface="Arial"/>
              <a:buChar char="•"/>
            </a:pPr>
            <a:r>
              <a:rPr lang="en-US" sz="3200" spc="-96" dirty="0" err="1">
                <a:solidFill>
                  <a:srgbClr val="000000"/>
                </a:solidFill>
                <a:latin typeface="Aileron"/>
              </a:rPr>
              <a:t>Закон</a:t>
            </a:r>
            <a:r>
              <a:rPr lang="en-US" sz="3200" spc="-96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-96" dirty="0" err="1">
                <a:solidFill>
                  <a:srgbClr val="000000"/>
                </a:solidFill>
                <a:latin typeface="Aileron"/>
              </a:rPr>
              <a:t>Республики</a:t>
            </a:r>
            <a:r>
              <a:rPr lang="en-US" sz="3200" spc="-96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-96" dirty="0" err="1">
                <a:solidFill>
                  <a:srgbClr val="000000"/>
                </a:solidFill>
                <a:latin typeface="Aileron"/>
              </a:rPr>
              <a:t>Таджикистан</a:t>
            </a:r>
            <a:r>
              <a:rPr lang="en-US" sz="3200" spc="-96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-96" dirty="0" err="1">
                <a:solidFill>
                  <a:srgbClr val="000000"/>
                </a:solidFill>
                <a:latin typeface="Aileron"/>
              </a:rPr>
              <a:t>от</a:t>
            </a:r>
            <a:r>
              <a:rPr lang="en-US" sz="3200" spc="-96" dirty="0">
                <a:solidFill>
                  <a:srgbClr val="000000"/>
                </a:solidFill>
                <a:latin typeface="Aileron"/>
              </a:rPr>
              <a:t> 2 </a:t>
            </a:r>
            <a:r>
              <a:rPr lang="en-US" sz="3200" spc="-96" dirty="0" err="1">
                <a:solidFill>
                  <a:srgbClr val="000000"/>
                </a:solidFill>
                <a:latin typeface="Aileron"/>
              </a:rPr>
              <a:t>января</a:t>
            </a:r>
            <a:r>
              <a:rPr lang="en-US" sz="3200" spc="-96" dirty="0">
                <a:solidFill>
                  <a:srgbClr val="000000"/>
                </a:solidFill>
                <a:latin typeface="Aileron"/>
              </a:rPr>
              <a:t> 2019 </a:t>
            </a:r>
            <a:r>
              <a:rPr lang="en-US" sz="3200" spc="-96" dirty="0" err="1">
                <a:solidFill>
                  <a:srgbClr val="000000"/>
                </a:solidFill>
                <a:latin typeface="Aileron"/>
              </a:rPr>
              <a:t>года</a:t>
            </a:r>
            <a:r>
              <a:rPr lang="en-US" sz="3200" spc="-96" dirty="0">
                <a:solidFill>
                  <a:srgbClr val="000000"/>
                </a:solidFill>
                <a:latin typeface="Aileron"/>
              </a:rPr>
              <a:t>, №1567 "О </a:t>
            </a:r>
            <a:r>
              <a:rPr lang="en-US" sz="3200" spc="-96" dirty="0" err="1">
                <a:solidFill>
                  <a:srgbClr val="000000"/>
                </a:solidFill>
                <a:latin typeface="Aileron"/>
              </a:rPr>
              <a:t>карантине</a:t>
            </a:r>
            <a:r>
              <a:rPr lang="en-US" sz="3200" spc="-96" dirty="0">
                <a:solidFill>
                  <a:srgbClr val="000000"/>
                </a:solidFill>
                <a:latin typeface="Aileron"/>
              </a:rPr>
              <a:t> и </a:t>
            </a:r>
            <a:r>
              <a:rPr lang="en-US" sz="3200" spc="-96" dirty="0" err="1">
                <a:solidFill>
                  <a:srgbClr val="000000"/>
                </a:solidFill>
                <a:latin typeface="Aileron"/>
              </a:rPr>
              <a:t>защите</a:t>
            </a:r>
            <a:r>
              <a:rPr lang="en-US" sz="3200" spc="-96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-96" dirty="0" err="1">
                <a:solidFill>
                  <a:srgbClr val="000000"/>
                </a:solidFill>
                <a:latin typeface="Aileron"/>
              </a:rPr>
              <a:t>растений</a:t>
            </a:r>
            <a:r>
              <a:rPr lang="en-US" sz="3200" spc="-96" dirty="0">
                <a:solidFill>
                  <a:srgbClr val="000000"/>
                </a:solidFill>
                <a:latin typeface="Aileron"/>
              </a:rPr>
              <a:t>"</a:t>
            </a:r>
          </a:p>
          <a:p>
            <a:pPr marL="690881" lvl="1" indent="-345440" algn="just">
              <a:lnSpc>
                <a:spcPts val="3840"/>
              </a:lnSpc>
              <a:buFont typeface="Arial"/>
              <a:buChar char="•"/>
            </a:pPr>
            <a:r>
              <a:rPr lang="en-US" sz="3200" spc="-96" dirty="0" err="1">
                <a:solidFill>
                  <a:srgbClr val="000000"/>
                </a:solidFill>
                <a:latin typeface="Aileron"/>
              </a:rPr>
              <a:t>Постановление</a:t>
            </a:r>
            <a:r>
              <a:rPr lang="en-US" sz="3200" spc="-96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-96" dirty="0" err="1">
                <a:solidFill>
                  <a:srgbClr val="000000"/>
                </a:solidFill>
                <a:latin typeface="Aileron"/>
              </a:rPr>
              <a:t>Правительства</a:t>
            </a:r>
            <a:r>
              <a:rPr lang="en-US" sz="3200" spc="-96" dirty="0">
                <a:solidFill>
                  <a:srgbClr val="000000"/>
                </a:solidFill>
                <a:latin typeface="Aileron"/>
              </a:rPr>
              <a:t> «О </a:t>
            </a:r>
            <a:r>
              <a:rPr lang="en-US" sz="3200" spc="-96" dirty="0" err="1">
                <a:solidFill>
                  <a:srgbClr val="000000"/>
                </a:solidFill>
                <a:latin typeface="Aileron"/>
              </a:rPr>
              <a:t>создании</a:t>
            </a:r>
            <a:r>
              <a:rPr lang="en-US" sz="3200" spc="-96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-96" dirty="0" err="1">
                <a:solidFill>
                  <a:srgbClr val="000000"/>
                </a:solidFill>
                <a:latin typeface="Aileron"/>
              </a:rPr>
              <a:t>Комиссии</a:t>
            </a:r>
            <a:r>
              <a:rPr lang="en-US" sz="3200" spc="-96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-96" dirty="0" err="1">
                <a:solidFill>
                  <a:srgbClr val="000000"/>
                </a:solidFill>
                <a:latin typeface="Aileron"/>
              </a:rPr>
              <a:t>по</a:t>
            </a:r>
            <a:r>
              <a:rPr lang="en-US" sz="3200" spc="-96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-96" dirty="0" err="1">
                <a:solidFill>
                  <a:srgbClr val="000000"/>
                </a:solidFill>
                <a:latin typeface="Aileron"/>
              </a:rPr>
              <a:t>химической</a:t>
            </a:r>
            <a:r>
              <a:rPr lang="en-US" sz="3200" spc="-96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-96" dirty="0" err="1">
                <a:solidFill>
                  <a:srgbClr val="000000"/>
                </a:solidFill>
                <a:latin typeface="Aileron"/>
              </a:rPr>
              <a:t>безопасности</a:t>
            </a:r>
            <a:r>
              <a:rPr lang="en-US" sz="3200" spc="-96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-96" dirty="0" err="1">
                <a:solidFill>
                  <a:srgbClr val="000000"/>
                </a:solidFill>
                <a:latin typeface="Aileron"/>
              </a:rPr>
              <a:t>Республики</a:t>
            </a:r>
            <a:r>
              <a:rPr lang="en-US" sz="3200" spc="-96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-96" dirty="0" err="1">
                <a:solidFill>
                  <a:srgbClr val="000000"/>
                </a:solidFill>
                <a:latin typeface="Aileron"/>
              </a:rPr>
              <a:t>Таджикистан</a:t>
            </a:r>
            <a:r>
              <a:rPr lang="en-US" sz="3200" spc="-96" dirty="0">
                <a:solidFill>
                  <a:srgbClr val="000000"/>
                </a:solidFill>
                <a:latin typeface="Aileron"/>
              </a:rPr>
              <a:t>» №92 </a:t>
            </a:r>
            <a:r>
              <a:rPr lang="en-US" sz="3200" spc="-96" dirty="0" err="1">
                <a:solidFill>
                  <a:srgbClr val="000000"/>
                </a:solidFill>
                <a:latin typeface="Aileron"/>
              </a:rPr>
              <a:t>от</a:t>
            </a:r>
            <a:r>
              <a:rPr lang="en-US" sz="3200" spc="-96" dirty="0">
                <a:solidFill>
                  <a:srgbClr val="000000"/>
                </a:solidFill>
                <a:latin typeface="Aileron"/>
              </a:rPr>
              <a:t> 3 </a:t>
            </a:r>
            <a:r>
              <a:rPr lang="en-US" sz="3200" spc="-96" dirty="0" err="1">
                <a:solidFill>
                  <a:srgbClr val="000000"/>
                </a:solidFill>
                <a:latin typeface="Aileron"/>
              </a:rPr>
              <a:t>марта</a:t>
            </a:r>
            <a:r>
              <a:rPr lang="en-US" sz="3200" spc="-96" dirty="0">
                <a:solidFill>
                  <a:srgbClr val="000000"/>
                </a:solidFill>
                <a:latin typeface="Aileron"/>
              </a:rPr>
              <a:t> 2003 </a:t>
            </a:r>
            <a:r>
              <a:rPr lang="en-US" sz="3200" spc="-96" dirty="0" err="1">
                <a:solidFill>
                  <a:srgbClr val="000000"/>
                </a:solidFill>
                <a:latin typeface="Aileron"/>
              </a:rPr>
              <a:t>года</a:t>
            </a:r>
            <a:endParaRPr lang="en-US" sz="3200" spc="-96" dirty="0">
              <a:solidFill>
                <a:srgbClr val="000000"/>
              </a:solidFill>
              <a:latin typeface="Aileron"/>
            </a:endParaRPr>
          </a:p>
          <a:p>
            <a:pPr marL="690881" lvl="1" indent="-345440" algn="just">
              <a:lnSpc>
                <a:spcPts val="3840"/>
              </a:lnSpc>
              <a:buFont typeface="Arial"/>
              <a:buChar char="•"/>
            </a:pPr>
            <a:r>
              <a:rPr lang="en-US" sz="3200" spc="-96" dirty="0" err="1">
                <a:solidFill>
                  <a:srgbClr val="000000"/>
                </a:solidFill>
                <a:latin typeface="Aileron"/>
              </a:rPr>
              <a:t>Перечень</a:t>
            </a:r>
            <a:r>
              <a:rPr lang="en-US" sz="3200" spc="-96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-96" dirty="0" err="1">
                <a:solidFill>
                  <a:srgbClr val="000000"/>
                </a:solidFill>
                <a:latin typeface="Aileron"/>
              </a:rPr>
              <a:t>химических</a:t>
            </a:r>
            <a:r>
              <a:rPr lang="en-US" sz="3200" spc="-96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-96" dirty="0" err="1">
                <a:solidFill>
                  <a:srgbClr val="000000"/>
                </a:solidFill>
                <a:latin typeface="Aileron"/>
              </a:rPr>
              <a:t>веществ</a:t>
            </a:r>
            <a:r>
              <a:rPr lang="en-US" sz="3200" spc="-96" dirty="0">
                <a:solidFill>
                  <a:srgbClr val="000000"/>
                </a:solidFill>
                <a:latin typeface="Aileron"/>
              </a:rPr>
              <a:t> и </a:t>
            </a:r>
            <a:r>
              <a:rPr lang="en-US" sz="3200" spc="-96" dirty="0" err="1">
                <a:solidFill>
                  <a:srgbClr val="000000"/>
                </a:solidFill>
                <a:latin typeface="Aileron"/>
              </a:rPr>
              <a:t>биологических</a:t>
            </a:r>
            <a:r>
              <a:rPr lang="en-US" sz="3200" spc="-96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-96" dirty="0" err="1">
                <a:solidFill>
                  <a:srgbClr val="000000"/>
                </a:solidFill>
                <a:latin typeface="Aileron"/>
              </a:rPr>
              <a:t>препаратов</a:t>
            </a:r>
            <a:r>
              <a:rPr lang="en-US" sz="3200" spc="-96" dirty="0">
                <a:solidFill>
                  <a:srgbClr val="000000"/>
                </a:solidFill>
                <a:latin typeface="Aileron"/>
              </a:rPr>
              <a:t>, </a:t>
            </a:r>
            <a:r>
              <a:rPr lang="en-US" sz="3200" spc="-96" dirty="0" err="1">
                <a:solidFill>
                  <a:srgbClr val="000000"/>
                </a:solidFill>
                <a:latin typeface="Aileron"/>
              </a:rPr>
              <a:t>разрешенных</a:t>
            </a:r>
            <a:r>
              <a:rPr lang="en-US" sz="3200" spc="-96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-96" dirty="0" err="1">
                <a:solidFill>
                  <a:srgbClr val="000000"/>
                </a:solidFill>
                <a:latin typeface="Aileron"/>
              </a:rPr>
              <a:t>для</a:t>
            </a:r>
            <a:r>
              <a:rPr lang="en-US" sz="3200" spc="-96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-96" dirty="0" err="1">
                <a:solidFill>
                  <a:srgbClr val="000000"/>
                </a:solidFill>
                <a:latin typeface="Aileron"/>
              </a:rPr>
              <a:t>применения</a:t>
            </a:r>
            <a:r>
              <a:rPr lang="en-US" sz="3200" spc="-96" dirty="0">
                <a:solidFill>
                  <a:srgbClr val="000000"/>
                </a:solidFill>
                <a:latin typeface="Aileron"/>
              </a:rPr>
              <a:t> в </a:t>
            </a:r>
            <a:r>
              <a:rPr lang="en-US" sz="3200" spc="-96" dirty="0" err="1">
                <a:solidFill>
                  <a:srgbClr val="000000"/>
                </a:solidFill>
                <a:latin typeface="Aileron"/>
              </a:rPr>
              <a:t>Республике</a:t>
            </a:r>
            <a:r>
              <a:rPr lang="en-US" sz="3200" spc="-96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-96" dirty="0" err="1">
                <a:solidFill>
                  <a:srgbClr val="000000"/>
                </a:solidFill>
                <a:latin typeface="Aileron"/>
              </a:rPr>
              <a:t>Таджикистан</a:t>
            </a:r>
            <a:r>
              <a:rPr lang="en-US" sz="3200" spc="-96" dirty="0">
                <a:solidFill>
                  <a:srgbClr val="000000"/>
                </a:solidFill>
                <a:latin typeface="Aileron"/>
              </a:rPr>
              <a:t>, </a:t>
            </a:r>
            <a:r>
              <a:rPr lang="en-US" sz="3200" spc="-96" dirty="0" err="1">
                <a:solidFill>
                  <a:srgbClr val="000000"/>
                </a:solidFill>
                <a:latin typeface="Aileron"/>
              </a:rPr>
              <a:t>который</a:t>
            </a:r>
            <a:r>
              <a:rPr lang="en-US" sz="3200" spc="-96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-96" dirty="0" err="1">
                <a:solidFill>
                  <a:srgbClr val="000000"/>
                </a:solidFill>
                <a:latin typeface="Aileron"/>
              </a:rPr>
              <a:t>был</a:t>
            </a:r>
            <a:r>
              <a:rPr lang="en-US" sz="3200" spc="-96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-96" dirty="0" err="1">
                <a:solidFill>
                  <a:srgbClr val="000000"/>
                </a:solidFill>
                <a:latin typeface="Aileron"/>
              </a:rPr>
              <a:t>утверждён</a:t>
            </a:r>
            <a:r>
              <a:rPr lang="en-US" sz="3200" spc="-96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-96" dirty="0" err="1">
                <a:solidFill>
                  <a:srgbClr val="000000"/>
                </a:solidFill>
                <a:latin typeface="Aileron"/>
              </a:rPr>
              <a:t>решением</a:t>
            </a:r>
            <a:r>
              <a:rPr lang="en-US" sz="3200" spc="-96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-96" dirty="0" err="1">
                <a:solidFill>
                  <a:srgbClr val="000000"/>
                </a:solidFill>
                <a:latin typeface="Aileron"/>
              </a:rPr>
              <a:t>Комиссией</a:t>
            </a:r>
            <a:r>
              <a:rPr lang="en-US" sz="3200" spc="-96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-96" dirty="0" err="1">
                <a:solidFill>
                  <a:srgbClr val="000000"/>
                </a:solidFill>
                <a:latin typeface="Aileron"/>
              </a:rPr>
              <a:t>по</a:t>
            </a:r>
            <a:r>
              <a:rPr lang="en-US" sz="3200" spc="-96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-96" dirty="0" err="1">
                <a:solidFill>
                  <a:srgbClr val="000000"/>
                </a:solidFill>
                <a:latin typeface="Aileron"/>
              </a:rPr>
              <a:t>химической</a:t>
            </a:r>
            <a:r>
              <a:rPr lang="en-US" sz="3200" spc="-96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-96" dirty="0" err="1">
                <a:solidFill>
                  <a:srgbClr val="000000"/>
                </a:solidFill>
                <a:latin typeface="Aileron"/>
              </a:rPr>
              <a:t>безопасности</a:t>
            </a:r>
            <a:r>
              <a:rPr lang="en-US" sz="3200" spc="-96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-96" dirty="0" err="1">
                <a:solidFill>
                  <a:srgbClr val="000000"/>
                </a:solidFill>
                <a:latin typeface="Aileron"/>
              </a:rPr>
              <a:t>Республики</a:t>
            </a:r>
            <a:r>
              <a:rPr lang="en-US" sz="3200" spc="-96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-96" dirty="0" err="1">
                <a:solidFill>
                  <a:srgbClr val="000000"/>
                </a:solidFill>
                <a:latin typeface="Aileron"/>
              </a:rPr>
              <a:t>Таджикистан</a:t>
            </a:r>
            <a:r>
              <a:rPr lang="en-US" sz="3200" spc="-96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-96" dirty="0" err="1">
                <a:solidFill>
                  <a:srgbClr val="000000"/>
                </a:solidFill>
                <a:latin typeface="Aileron"/>
              </a:rPr>
              <a:t>от</a:t>
            </a:r>
            <a:r>
              <a:rPr lang="en-US" sz="3200" spc="-96" dirty="0">
                <a:solidFill>
                  <a:srgbClr val="000000"/>
                </a:solidFill>
                <a:latin typeface="Aileron"/>
              </a:rPr>
              <a:t> 11 </a:t>
            </a:r>
            <a:r>
              <a:rPr lang="en-US" sz="3200" spc="-96" dirty="0" err="1">
                <a:solidFill>
                  <a:srgbClr val="000000"/>
                </a:solidFill>
                <a:latin typeface="Aileron"/>
              </a:rPr>
              <a:t>июня</a:t>
            </a:r>
            <a:r>
              <a:rPr lang="en-US" sz="3200" spc="-96" dirty="0">
                <a:solidFill>
                  <a:srgbClr val="000000"/>
                </a:solidFill>
                <a:latin typeface="Aileron"/>
              </a:rPr>
              <a:t> 2004 </a:t>
            </a:r>
            <a:r>
              <a:rPr lang="en-US" sz="3200" spc="-96" dirty="0" err="1">
                <a:solidFill>
                  <a:srgbClr val="000000"/>
                </a:solidFill>
                <a:latin typeface="Aileron"/>
              </a:rPr>
              <a:t>года</a:t>
            </a:r>
            <a:r>
              <a:rPr lang="en-US" sz="3200" spc="-96" dirty="0">
                <a:solidFill>
                  <a:srgbClr val="000000"/>
                </a:solidFill>
                <a:latin typeface="Aileron"/>
              </a:rPr>
              <a:t> №4</a:t>
            </a:r>
            <a:endParaRPr lang="ru-RU" sz="3200" spc="-96" dirty="0">
              <a:solidFill>
                <a:srgbClr val="000000"/>
              </a:solidFill>
              <a:latin typeface="Aileron"/>
            </a:endParaRPr>
          </a:p>
          <a:p>
            <a:pPr marL="690881" lvl="1" indent="-345440" algn="just">
              <a:lnSpc>
                <a:spcPts val="3840"/>
              </a:lnSpc>
              <a:buFont typeface="Arial"/>
              <a:buChar char="•"/>
            </a:pPr>
            <a:r>
              <a:rPr lang="ru-RU" sz="3200" spc="-96" dirty="0">
                <a:solidFill>
                  <a:srgbClr val="000000"/>
                </a:solidFill>
                <a:latin typeface="Aileron"/>
              </a:rPr>
              <a:t>Стокгольмская конвенция о СОЗ</a:t>
            </a:r>
            <a:endParaRPr lang="en-US" sz="3200" spc="-96" dirty="0">
              <a:solidFill>
                <a:srgbClr val="000000"/>
              </a:solidFill>
              <a:latin typeface="Aileron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4380725" y="0"/>
            <a:ext cx="4787095" cy="10287000"/>
            <a:chOff x="0" y="0"/>
            <a:chExt cx="1260799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60799" cy="2709333"/>
            </a:xfrm>
            <a:custGeom>
              <a:avLst/>
              <a:gdLst/>
              <a:ahLst/>
              <a:cxnLst/>
              <a:rect l="l" t="t" r="r" b="b"/>
              <a:pathLst>
                <a:path w="1260799" h="2709333">
                  <a:moveTo>
                    <a:pt x="161725" y="0"/>
                  </a:moveTo>
                  <a:lnTo>
                    <a:pt x="1099074" y="0"/>
                  </a:lnTo>
                  <a:cubicBezTo>
                    <a:pt x="1141966" y="0"/>
                    <a:pt x="1183101" y="17039"/>
                    <a:pt x="1213431" y="47368"/>
                  </a:cubicBezTo>
                  <a:cubicBezTo>
                    <a:pt x="1243760" y="77697"/>
                    <a:pt x="1260799" y="118833"/>
                    <a:pt x="1260799" y="161725"/>
                  </a:cubicBezTo>
                  <a:lnTo>
                    <a:pt x="1260799" y="2547608"/>
                  </a:lnTo>
                  <a:cubicBezTo>
                    <a:pt x="1260799" y="2590501"/>
                    <a:pt x="1243760" y="2631636"/>
                    <a:pt x="1213431" y="2661965"/>
                  </a:cubicBezTo>
                  <a:cubicBezTo>
                    <a:pt x="1183101" y="2692294"/>
                    <a:pt x="1141966" y="2709333"/>
                    <a:pt x="1099074" y="2709333"/>
                  </a:cubicBezTo>
                  <a:lnTo>
                    <a:pt x="161725" y="2709333"/>
                  </a:lnTo>
                  <a:cubicBezTo>
                    <a:pt x="118833" y="2709333"/>
                    <a:pt x="77697" y="2692294"/>
                    <a:pt x="47368" y="2661965"/>
                  </a:cubicBezTo>
                  <a:cubicBezTo>
                    <a:pt x="17039" y="2631636"/>
                    <a:pt x="0" y="2590501"/>
                    <a:pt x="0" y="2547608"/>
                  </a:cubicBezTo>
                  <a:lnTo>
                    <a:pt x="0" y="161725"/>
                  </a:lnTo>
                  <a:cubicBezTo>
                    <a:pt x="0" y="118833"/>
                    <a:pt x="17039" y="77697"/>
                    <a:pt x="47368" y="47368"/>
                  </a:cubicBezTo>
                  <a:cubicBezTo>
                    <a:pt x="77697" y="17039"/>
                    <a:pt x="118833" y="0"/>
                    <a:pt x="16172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5B2D">
                    <a:alpha val="100000"/>
                  </a:srgbClr>
                </a:gs>
                <a:gs pos="100000">
                  <a:srgbClr val="1C4A52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260799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897013" y="1003806"/>
            <a:ext cx="5362287" cy="8279388"/>
            <a:chOff x="0" y="0"/>
            <a:chExt cx="1412290" cy="218058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12290" cy="2180580"/>
            </a:xfrm>
            <a:custGeom>
              <a:avLst/>
              <a:gdLst/>
              <a:ahLst/>
              <a:cxnLst/>
              <a:rect l="l" t="t" r="r" b="b"/>
              <a:pathLst>
                <a:path w="1412290" h="2180580">
                  <a:moveTo>
                    <a:pt x="75076" y="0"/>
                  </a:moveTo>
                  <a:lnTo>
                    <a:pt x="1337214" y="0"/>
                  </a:lnTo>
                  <a:cubicBezTo>
                    <a:pt x="1357125" y="0"/>
                    <a:pt x="1376221" y="7910"/>
                    <a:pt x="1390301" y="21989"/>
                  </a:cubicBezTo>
                  <a:cubicBezTo>
                    <a:pt x="1404380" y="36069"/>
                    <a:pt x="1412290" y="55165"/>
                    <a:pt x="1412290" y="75076"/>
                  </a:cubicBezTo>
                  <a:lnTo>
                    <a:pt x="1412290" y="2105504"/>
                  </a:lnTo>
                  <a:cubicBezTo>
                    <a:pt x="1412290" y="2146967"/>
                    <a:pt x="1378677" y="2180580"/>
                    <a:pt x="1337214" y="2180580"/>
                  </a:cubicBezTo>
                  <a:lnTo>
                    <a:pt x="75076" y="2180580"/>
                  </a:lnTo>
                  <a:cubicBezTo>
                    <a:pt x="55165" y="2180580"/>
                    <a:pt x="36069" y="2172670"/>
                    <a:pt x="21989" y="2158590"/>
                  </a:cubicBezTo>
                  <a:cubicBezTo>
                    <a:pt x="7910" y="2144511"/>
                    <a:pt x="0" y="2125415"/>
                    <a:pt x="0" y="2105504"/>
                  </a:cubicBezTo>
                  <a:lnTo>
                    <a:pt x="0" y="75076"/>
                  </a:lnTo>
                  <a:cubicBezTo>
                    <a:pt x="0" y="55165"/>
                    <a:pt x="7910" y="36069"/>
                    <a:pt x="21989" y="21989"/>
                  </a:cubicBezTo>
                  <a:cubicBezTo>
                    <a:pt x="36069" y="7910"/>
                    <a:pt x="55165" y="0"/>
                    <a:pt x="7507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412290" cy="2218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089088" y="1202814"/>
            <a:ext cx="4978136" cy="7881373"/>
            <a:chOff x="0" y="0"/>
            <a:chExt cx="6637514" cy="10508497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/>
            <a:srcRect l="29182" r="29182"/>
            <a:stretch>
              <a:fillRect/>
            </a:stretch>
          </p:blipFill>
          <p:spPr>
            <a:xfrm>
              <a:off x="0" y="0"/>
              <a:ext cx="6637514" cy="10508497"/>
            </a:xfrm>
            <a:prstGeom prst="rect">
              <a:avLst/>
            </a:prstGeom>
          </p:spPr>
        </p:pic>
      </p:grpSp>
      <p:sp>
        <p:nvSpPr>
          <p:cNvPr id="14" name="Freeform 14"/>
          <p:cNvSpPr/>
          <p:nvPr/>
        </p:nvSpPr>
        <p:spPr>
          <a:xfrm>
            <a:off x="8489721" y="477203"/>
            <a:ext cx="2340122" cy="2732989"/>
          </a:xfrm>
          <a:custGeom>
            <a:avLst/>
            <a:gdLst/>
            <a:ahLst/>
            <a:cxnLst/>
            <a:rect l="l" t="t" r="r" b="b"/>
            <a:pathLst>
              <a:path w="2340122" h="2732989">
                <a:moveTo>
                  <a:pt x="0" y="0"/>
                </a:moveTo>
                <a:lnTo>
                  <a:pt x="2340121" y="0"/>
                </a:lnTo>
                <a:lnTo>
                  <a:pt x="2340121" y="2732989"/>
                </a:lnTo>
                <a:lnTo>
                  <a:pt x="0" y="27329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TextBox 15"/>
          <p:cNvSpPr txBox="1"/>
          <p:nvPr/>
        </p:nvSpPr>
        <p:spPr>
          <a:xfrm>
            <a:off x="1028700" y="2082432"/>
            <a:ext cx="6043678" cy="1127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39"/>
              </a:lnSpc>
            </a:pPr>
            <a:r>
              <a:rPr lang="en-US" sz="6599">
                <a:solidFill>
                  <a:srgbClr val="FFFFFF"/>
                </a:solidFill>
                <a:latin typeface="Aileron Bold"/>
              </a:rPr>
              <a:t>основа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54644" y="904875"/>
            <a:ext cx="11442369" cy="1127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39"/>
              </a:lnSpc>
            </a:pPr>
            <a:r>
              <a:rPr lang="en-US" sz="6599">
                <a:solidFill>
                  <a:srgbClr val="1C4A52"/>
                </a:solidFill>
                <a:latin typeface="Aileron Bold"/>
              </a:rPr>
              <a:t>Существующая правовая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DDEE9E1-010E-446A-B086-245589EE0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8" y="-1"/>
            <a:ext cx="18268122" cy="1011202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B33DAFF-4BFA-08CA-3B1A-5B4A3BD6C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337" y="1376335"/>
            <a:ext cx="13611325" cy="753433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Более 200 известных объектов токсического загрязнения (данные инвентаризации за 2005-2009 </a:t>
            </a:r>
            <a:r>
              <a:rPr lang="ru-RU" dirty="0" err="1"/>
              <a:t>гг</a:t>
            </a:r>
            <a:r>
              <a:rPr lang="ru-RU" dirty="0"/>
              <a:t>)</a:t>
            </a:r>
          </a:p>
          <a:p>
            <a:r>
              <a:rPr lang="ru-RU" dirty="0"/>
              <a:t>Более 200 объектов на данный момент изучены с лабораторными данными и внесены в базу данных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15C1E33-7843-DD4E-A777-43ECB6153BE3}" type="datetime1">
              <a:rPr lang="en-US" smtClean="0"/>
              <a:pPr/>
              <a:t>6/24/2025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 GOES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34078" y="824402"/>
            <a:ext cx="15421051" cy="1446550"/>
          </a:xfrm>
        </p:spPr>
        <p:txBody>
          <a:bodyPr/>
          <a:lstStyle/>
          <a:p>
            <a:r>
              <a:rPr lang="ru-RU" dirty="0">
                <a:solidFill>
                  <a:srgbClr val="651D32"/>
                </a:solidFill>
              </a:rPr>
              <a:t>Программа инвентаризации объектов токсического загрязнения и ее цифровизация</a:t>
            </a:r>
            <a:endParaRPr lang="en-US" dirty="0"/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7" b="315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13553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1B7343D-1FD4-744C-9192-B6EF5881B96B}" type="datetime1">
              <a:rPr lang="en-US" smtClean="0"/>
              <a:pPr/>
              <a:t>6/24/2025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ПДК ДДТ 1000</a:t>
            </a:r>
          </a:p>
          <a:p>
            <a:r>
              <a:rPr lang="ru-RU" dirty="0"/>
              <a:t>4 семьи на грани выживания</a:t>
            </a:r>
          </a:p>
          <a:p>
            <a:r>
              <a:rPr lang="ru-RU" dirty="0"/>
              <a:t>Переселение при поддержке Комитета охраны окружающей среды</a:t>
            </a:r>
            <a:r>
              <a:rPr lang="en-US" dirty="0"/>
              <a:t>,</a:t>
            </a:r>
            <a:r>
              <a:rPr lang="ru-RU" dirty="0"/>
              <a:t> </a:t>
            </a:r>
            <a:r>
              <a:rPr lang="en-US" dirty="0"/>
              <a:t>FSD</a:t>
            </a:r>
            <a:r>
              <a:rPr lang="ru-RU" dirty="0"/>
              <a:t>, Зеленого креста и </a:t>
            </a:r>
            <a:r>
              <a:rPr lang="ru-RU" dirty="0" err="1"/>
              <a:t>Хукумата</a:t>
            </a:r>
            <a:r>
              <a:rPr lang="ru-RU" dirty="0"/>
              <a:t> района</a:t>
            </a:r>
          </a:p>
          <a:p>
            <a:r>
              <a:rPr lang="ru-RU" dirty="0"/>
              <a:t>Объект очищен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433475" y="1548839"/>
            <a:ext cx="7256965" cy="1446550"/>
          </a:xfrm>
        </p:spPr>
        <p:txBody>
          <a:bodyPr/>
          <a:lstStyle/>
          <a:p>
            <a:r>
              <a:rPr lang="ru-RU" dirty="0">
                <a:solidFill>
                  <a:srgbClr val="651D32"/>
                </a:solidFill>
              </a:rPr>
              <a:t>ПОСЕЛОК №1</a:t>
            </a:r>
            <a:br>
              <a:rPr lang="en-US" dirty="0">
                <a:solidFill>
                  <a:srgbClr val="651D32"/>
                </a:solidFill>
              </a:rPr>
            </a:br>
            <a:r>
              <a:rPr lang="ru-RU" dirty="0"/>
              <a:t>района </a:t>
            </a:r>
            <a:r>
              <a:rPr lang="ru-RU" dirty="0" err="1"/>
              <a:t>Джайхун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02D7DD-722B-5920-ABF7-D1F63051C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2127" y="0"/>
            <a:ext cx="771525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2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1B7343D-1FD4-744C-9192-B6EF5881B96B}" type="datetime1">
              <a:rPr lang="en-US" smtClean="0"/>
              <a:pPr/>
              <a:t>6/24/2025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r>
              <a:rPr lang="ru-RU" dirty="0"/>
              <a:t>ПДК альфа </a:t>
            </a:r>
            <a:r>
              <a:rPr lang="ru-RU" dirty="0" err="1"/>
              <a:t>линдан</a:t>
            </a:r>
            <a:r>
              <a:rPr lang="ru-RU" dirty="0"/>
              <a:t> 830</a:t>
            </a:r>
          </a:p>
          <a:p>
            <a:r>
              <a:rPr lang="ru-RU" dirty="0"/>
              <a:t>16 семей получили участки на территории бывшего склада ядохимикатов</a:t>
            </a:r>
          </a:p>
          <a:p>
            <a:r>
              <a:rPr lang="ru-RU" dirty="0"/>
              <a:t>10-17 мая 2017 акция по очистке</a:t>
            </a:r>
          </a:p>
          <a:p>
            <a:r>
              <a:rPr lang="ru-RU" dirty="0"/>
              <a:t>До 100 м3 загрязненной почвы</a:t>
            </a:r>
          </a:p>
          <a:p>
            <a:r>
              <a:rPr lang="ru-RU" dirty="0"/>
              <a:t>Склад разрушен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433475" y="1548839"/>
            <a:ext cx="7256965" cy="1446550"/>
          </a:xfrm>
        </p:spPr>
        <p:txBody>
          <a:bodyPr/>
          <a:lstStyle/>
          <a:p>
            <a:r>
              <a:rPr lang="ru-RU" dirty="0" err="1">
                <a:solidFill>
                  <a:srgbClr val="651D32"/>
                </a:solidFill>
              </a:rPr>
              <a:t>Джамоат</a:t>
            </a:r>
            <a:r>
              <a:rPr lang="ru-RU" dirty="0">
                <a:solidFill>
                  <a:srgbClr val="651D32"/>
                </a:solidFill>
              </a:rPr>
              <a:t> </a:t>
            </a:r>
            <a:r>
              <a:rPr lang="ru-RU" dirty="0" err="1">
                <a:solidFill>
                  <a:srgbClr val="651D32"/>
                </a:solidFill>
              </a:rPr>
              <a:t>Яккатут</a:t>
            </a:r>
            <a:br>
              <a:rPr lang="en-US" dirty="0">
                <a:solidFill>
                  <a:srgbClr val="651D32"/>
                </a:solidFill>
              </a:rPr>
            </a:br>
            <a:r>
              <a:rPr lang="ru-RU" dirty="0"/>
              <a:t>района </a:t>
            </a:r>
            <a:r>
              <a:rPr lang="ru-RU" dirty="0" err="1"/>
              <a:t>Джами</a:t>
            </a:r>
            <a:endParaRPr lang="en-US" dirty="0"/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6" r="160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03685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1B7343D-1FD4-744C-9192-B6EF5881B96B}" type="datetime1">
              <a:rPr lang="en-US" smtClean="0"/>
              <a:pPr/>
              <a:t>6/24/2025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1106490" y="3329258"/>
            <a:ext cx="7583951" cy="6282888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dirty="0"/>
              <a:t>Хранение устаревших пестицидов</a:t>
            </a:r>
          </a:p>
          <a:p>
            <a:r>
              <a:rPr lang="ru-RU" dirty="0"/>
              <a:t>ПДК мышьяка - 83000</a:t>
            </a:r>
          </a:p>
          <a:p>
            <a:r>
              <a:rPr lang="ru-RU" dirty="0"/>
              <a:t>До 20000 пустой тары из-под устаревших пестицидов</a:t>
            </a:r>
          </a:p>
          <a:p>
            <a:r>
              <a:rPr lang="ru-RU" dirty="0"/>
              <a:t>17-22 октября 2018 акция по очистке</a:t>
            </a:r>
          </a:p>
          <a:p>
            <a:r>
              <a:rPr lang="ru-RU" dirty="0"/>
              <a:t>До 12 тонн устаревших пестицидов и тары</a:t>
            </a:r>
          </a:p>
          <a:p>
            <a:r>
              <a:rPr lang="ru-RU" dirty="0"/>
              <a:t>Склад полностью очищен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433475" y="1548839"/>
            <a:ext cx="7256965" cy="1446550"/>
          </a:xfrm>
        </p:spPr>
        <p:txBody>
          <a:bodyPr/>
          <a:lstStyle/>
          <a:p>
            <a:r>
              <a:rPr lang="ru-RU" dirty="0" err="1">
                <a:solidFill>
                  <a:srgbClr val="651D32"/>
                </a:solidFill>
              </a:rPr>
              <a:t>Джамоат</a:t>
            </a:r>
            <a:r>
              <a:rPr lang="ru-RU" dirty="0">
                <a:solidFill>
                  <a:srgbClr val="651D32"/>
                </a:solidFill>
              </a:rPr>
              <a:t> </a:t>
            </a:r>
            <a:r>
              <a:rPr lang="ru-RU" dirty="0" err="1">
                <a:solidFill>
                  <a:srgbClr val="651D32"/>
                </a:solidFill>
              </a:rPr>
              <a:t>Зираки</a:t>
            </a:r>
            <a:br>
              <a:rPr lang="en-US" dirty="0">
                <a:solidFill>
                  <a:srgbClr val="651D32"/>
                </a:solidFill>
              </a:rPr>
            </a:br>
            <a:r>
              <a:rPr lang="ru-RU" dirty="0"/>
              <a:t>района Куляб</a:t>
            </a:r>
            <a:endParaRPr lang="en-US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4" r="199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25697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1B7343D-1FD4-744C-9192-B6EF5881B96B}" type="datetime1">
              <a:rPr lang="en-US" smtClean="0"/>
              <a:pPr/>
              <a:t>6/24/2025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1106490" y="3329258"/>
            <a:ext cx="7583951" cy="6282888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dirty="0"/>
              <a:t>Хранение устаревших пестицидов (</a:t>
            </a:r>
            <a:r>
              <a:rPr lang="ru-RU" dirty="0" err="1"/>
              <a:t>тиодан</a:t>
            </a:r>
            <a:r>
              <a:rPr lang="ru-RU" dirty="0"/>
              <a:t>, ДДТ)</a:t>
            </a:r>
          </a:p>
          <a:p>
            <a:r>
              <a:rPr lang="ru-RU" dirty="0"/>
              <a:t>Открытый доступ к бывшему складу</a:t>
            </a:r>
          </a:p>
          <a:p>
            <a:r>
              <a:rPr lang="ru-RU" dirty="0"/>
              <a:t>23-27 октября 2018 акция по очистке</a:t>
            </a:r>
          </a:p>
          <a:p>
            <a:r>
              <a:rPr lang="ru-RU" dirty="0"/>
              <a:t>До 30 тонн устаревших пестицидов и тары</a:t>
            </a:r>
          </a:p>
          <a:p>
            <a:r>
              <a:rPr lang="ru-RU" dirty="0"/>
              <a:t>Склад полностью очищен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433475" y="1548839"/>
            <a:ext cx="7256965" cy="1446550"/>
          </a:xfrm>
        </p:spPr>
        <p:txBody>
          <a:bodyPr/>
          <a:lstStyle/>
          <a:p>
            <a:r>
              <a:rPr lang="ru-RU" dirty="0">
                <a:solidFill>
                  <a:srgbClr val="651D32"/>
                </a:solidFill>
              </a:rPr>
              <a:t>Участок </a:t>
            </a:r>
            <a:r>
              <a:rPr lang="ru-RU" dirty="0" err="1">
                <a:solidFill>
                  <a:srgbClr val="651D32"/>
                </a:solidFill>
              </a:rPr>
              <a:t>Даркат</a:t>
            </a:r>
            <a:br>
              <a:rPr lang="en-US" dirty="0">
                <a:solidFill>
                  <a:srgbClr val="651D32"/>
                </a:solidFill>
              </a:rPr>
            </a:br>
            <a:r>
              <a:rPr lang="ru-RU" dirty="0"/>
              <a:t>района </a:t>
            </a:r>
            <a:r>
              <a:rPr lang="ru-RU" dirty="0" err="1"/>
              <a:t>Фархор</a:t>
            </a:r>
            <a:endParaRPr lang="en-US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4" r="199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73956728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667</Words>
  <Application>Microsoft Office PowerPoint</Application>
  <PresentationFormat>Произвольный</PresentationFormat>
  <Paragraphs>142</Paragraphs>
  <Slides>20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31" baseType="lpstr">
      <vt:lpstr>Arial</vt:lpstr>
      <vt:lpstr>Times New Roman</vt:lpstr>
      <vt:lpstr>Constantia</vt:lpstr>
      <vt:lpstr>Calibri</vt:lpstr>
      <vt:lpstr>Aileron Bold</vt:lpstr>
      <vt:lpstr>Gill Sans MT</vt:lpstr>
      <vt:lpstr>Aileron</vt:lpstr>
      <vt:lpstr>ITC Franklin Gothic LT Condensed Semi-Bold</vt:lpstr>
      <vt:lpstr>Wingdings 2</vt:lpstr>
      <vt:lpstr>Office Theme</vt:lpstr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Программа инвентаризации объектов токсического загрязнения и ее цифровизация</vt:lpstr>
      <vt:lpstr>ПОСЕЛОК №1 района Джайхун</vt:lpstr>
      <vt:lpstr>Джамоат Яккатут района Джами</vt:lpstr>
      <vt:lpstr>Джамоат Зираки района Куляб</vt:lpstr>
      <vt:lpstr>Участок Даркат района Фархор</vt:lpstr>
      <vt:lpstr>Идентификация новых объектов</vt:lpstr>
      <vt:lpstr>Идентификация новых объектов</vt:lpstr>
      <vt:lpstr>Идентификация новых объектов</vt:lpstr>
      <vt:lpstr>Система автоматической регистрации пестицидов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Регистрация пестицидов_Улугов</dc:title>
  <dc:creator>Umed Ulugov</dc:creator>
  <cp:lastModifiedBy>Umed Ulugov</cp:lastModifiedBy>
  <cp:revision>3</cp:revision>
  <dcterms:created xsi:type="dcterms:W3CDTF">2006-08-16T00:00:00Z</dcterms:created>
  <dcterms:modified xsi:type="dcterms:W3CDTF">2025-06-24T04:49:33Z</dcterms:modified>
  <dc:identifier>DAGIpCNR93k</dc:identifier>
</cp:coreProperties>
</file>