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849" r:id="rId2"/>
    <p:sldId id="850" r:id="rId3"/>
    <p:sldId id="851" r:id="rId4"/>
    <p:sldId id="85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23493E-C863-4BE5-B6B5-F7961458A2C8}">
          <p14:sldIdLst>
            <p14:sldId id="849"/>
            <p14:sldId id="850"/>
            <p14:sldId id="851"/>
            <p14:sldId id="852"/>
          </p14:sldIdLst>
        </p14:section>
        <p14:section name="Раздел по умолчанию" id="{24CD4625-0986-4342-A3DC-51E8EA07461F}">
          <p14:sldIdLst/>
        </p14:section>
        <p14:section name="Раздел по умолчанию" id="{807C2BD3-823B-4908-A9A9-6E2743FDEC57}">
          <p14:sldIdLst/>
        </p14:section>
        <p14:section name="Раздел по умолчанию" id="{D26664D8-DC42-43BD-8E6E-248555DDB4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Anna E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2060"/>
    <a:srgbClr val="E6E6E6"/>
    <a:srgbClr val="0066FF"/>
    <a:srgbClr val="FF00FF"/>
    <a:srgbClr val="FFFF00"/>
    <a:srgbClr val="FFC000"/>
    <a:srgbClr val="FFFFFF"/>
    <a:srgbClr val="1F3266"/>
    <a:srgbClr val="253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6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baseline="0">
                <a:solidFill>
                  <a:schemeClr val="tx1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uk-UA" sz="1600" dirty="0" err="1">
                <a:solidFill>
                  <a:schemeClr val="tx1"/>
                </a:solidFill>
              </a:rPr>
              <a:t>Рафти</a:t>
            </a:r>
            <a:r>
              <a:rPr lang="uk-UA" sz="1600" dirty="0">
                <a:solidFill>
                  <a:schemeClr val="tx1"/>
                </a:solidFill>
              </a:rPr>
              <a:t> </a:t>
            </a:r>
            <a:r>
              <a:rPr lang="uk-UA" sz="1600" dirty="0" err="1">
                <a:solidFill>
                  <a:schemeClr val="tx1"/>
                </a:solidFill>
              </a:rPr>
              <a:t>иљроиши</a:t>
            </a:r>
            <a:r>
              <a:rPr lang="uk-UA" sz="1600" dirty="0">
                <a:solidFill>
                  <a:schemeClr val="tx1"/>
                </a:solidFill>
              </a:rPr>
              <a:t> </a:t>
            </a:r>
            <a:r>
              <a:rPr lang="uk-UA" sz="1600" dirty="0" err="1">
                <a:solidFill>
                  <a:schemeClr val="tx1"/>
                </a:solidFill>
              </a:rPr>
              <a:t>барнома</a:t>
            </a:r>
            <a:endParaRPr lang="ru-RU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393905182071607"/>
          <c:y val="1.84758756071457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baseline="0">
              <a:solidFill>
                <a:schemeClr val="tx1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53677891009389"/>
          <c:y val="9.6215775993432687E-2"/>
          <c:w val="0.70805882914882712"/>
          <c:h val="0.637387512400900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8AD-42A8-891F-4D6A59C70DD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8AD-42A8-891F-4D6A59C70DD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8AD-42A8-891F-4D6A59C70DD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A72-43D9-AFE9-0A66EA3DFCEA}"/>
              </c:ext>
            </c:extLst>
          </c:dPt>
          <c:dLbls>
            <c:dLbl>
              <c:idx val="0"/>
              <c:layout>
                <c:manualLayout>
                  <c:x val="-0.20782723631474154"/>
                  <c:y val="-4.4161489245762214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61,3%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04050342489824"/>
                      <c:h val="0.1590563376968202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48AD-42A8-891F-4D6A59C70DDE}"/>
                </c:ext>
              </c:extLst>
            </c:dLbl>
            <c:dLbl>
              <c:idx val="1"/>
              <c:layout>
                <c:manualLayout>
                  <c:x val="0.18200718131461424"/>
                  <c:y val="-0.33647711469344499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15,0%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62806023889147"/>
                      <c:h val="0.1857762478169336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48AD-42A8-891F-4D6A59C70DDE}"/>
                </c:ext>
              </c:extLst>
            </c:dLbl>
            <c:dLbl>
              <c:idx val="2"/>
              <c:layout>
                <c:manualLayout>
                  <c:x val="0.22166823085223467"/>
                  <c:y val="0.3491201078130202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18,5%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35298157336231"/>
                      <c:h val="0.1590563376968202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48AD-42A8-891F-4D6A59C70DDE}"/>
                </c:ext>
              </c:extLst>
            </c:dLbl>
            <c:dLbl>
              <c:idx val="3"/>
              <c:layout>
                <c:manualLayout>
                  <c:x val="0.14717470149347026"/>
                  <c:y val="0.1281467380192188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5,2%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280651534662191"/>
                      <c:h val="0.110061738867485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6-2A72-43D9-AFE9-0A66EA3DF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Ба истифода дода шуд</c:v>
                </c:pt>
                <c:pt idx="1">
                  <c:v>Сохтмон идома дорад</c:v>
                </c:pt>
                <c:pt idx="2">
                  <c:v>Сохтмон пешбинї нагардидааст</c:v>
                </c:pt>
                <c:pt idx="3">
                  <c:v>Ба наќша гирифта шудааст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106</c:v>
                </c:pt>
                <c:pt idx="1">
                  <c:v>32</c:v>
                </c:pt>
                <c:pt idx="2">
                  <c:v>26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AD-42A8-891F-4D6A59C70DD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18608520062027"/>
          <c:y val="0.75689854715987637"/>
          <c:w val="0.71390298715614675"/>
          <c:h val="0.226097826588312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9D586-A486-41A4-A99E-22683CAF46DB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1FFC2-68C5-41B3-AA4D-E8FBBDA3A8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375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70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5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9655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61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5418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46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132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9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70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8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76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61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14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45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69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ABC6-8C3C-4679-B777-27D25B3B415C}" type="datetimeFigureOut">
              <a:rPr lang="ru-RU" smtClean="0"/>
              <a:t>24.06.2025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472EB4-FDD8-4B01-86DD-99860E91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19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337351" y="346230"/>
            <a:ext cx="11638626" cy="672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tg-Cyrl-TJ" sz="1900" b="1" dirty="0">
                <a:solidFill>
                  <a:schemeClr val="tx1"/>
                </a:solidFill>
                <a:latin typeface="Times New Roman Tj" panose="02020603050405020304" pitchFamily="18" charset="-52"/>
              </a:rPr>
              <a:t>НАЌШАИ АМАЛИ </a:t>
            </a:r>
            <a:r>
              <a:rPr lang="uk-UA" sz="1900" b="1" dirty="0">
                <a:solidFill>
                  <a:schemeClr val="tx1"/>
                </a:solidFill>
                <a:latin typeface="Times New Roman Tj" panose="02020603050405020304" pitchFamily="18" charset="-52"/>
              </a:rPr>
              <a:t>БАРНОМАИ ДАВЛАТИИ РУШДИ </a:t>
            </a:r>
            <a:r>
              <a:rPr lang="uk-UA" sz="1900" b="1" dirty="0" err="1">
                <a:solidFill>
                  <a:schemeClr val="tx1"/>
                </a:solidFill>
                <a:latin typeface="Times New Roman Tj" panose="02020603050405020304" pitchFamily="18" charset="-52"/>
              </a:rPr>
              <a:t>МУАССИСАҳОИ</a:t>
            </a:r>
            <a:r>
              <a:rPr lang="uk-UA" sz="1900" b="1" dirty="0">
                <a:solidFill>
                  <a:schemeClr val="tx1"/>
                </a:solidFill>
                <a:latin typeface="Times New Roman Tj" panose="02020603050405020304" pitchFamily="18" charset="-52"/>
              </a:rPr>
              <a:t> СОҲАИ МАОРИФИ ВИЛОЯТИ ХАТЛОН БАРОИ СОЛҲОИ 2022-2027 (ДАР МАРҲИЛАИ ЯКУМ СОЛҲОИ 2022-2024)</a:t>
            </a:r>
            <a:endParaRPr lang="ru-RU" sz="1900" b="1" i="1" kern="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3123EB2-009C-1EA0-E8F0-3503962D17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7594631"/>
              </p:ext>
            </p:extLst>
          </p:nvPr>
        </p:nvGraphicFramePr>
        <p:xfrm>
          <a:off x="7465807" y="1238665"/>
          <a:ext cx="4639262" cy="5228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114107"/>
              </p:ext>
            </p:extLst>
          </p:nvPr>
        </p:nvGraphicFramePr>
        <p:xfrm>
          <a:off x="337351" y="1238665"/>
          <a:ext cx="7128456" cy="5315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722">
                  <a:extLst>
                    <a:ext uri="{9D8B030D-6E8A-4147-A177-3AD203B41FA5}">
                      <a16:colId xmlns:a16="http://schemas.microsoft.com/office/drawing/2014/main" val="962812602"/>
                    </a:ext>
                  </a:extLst>
                </a:gridCol>
                <a:gridCol w="2248576">
                  <a:extLst>
                    <a:ext uri="{9D8B030D-6E8A-4147-A177-3AD203B41FA5}">
                      <a16:colId xmlns:a16="http://schemas.microsoft.com/office/drawing/2014/main" val="145415490"/>
                    </a:ext>
                  </a:extLst>
                </a:gridCol>
                <a:gridCol w="837966">
                  <a:extLst>
                    <a:ext uri="{9D8B030D-6E8A-4147-A177-3AD203B41FA5}">
                      <a16:colId xmlns:a16="http://schemas.microsoft.com/office/drawing/2014/main" val="2219892972"/>
                    </a:ext>
                  </a:extLst>
                </a:gridCol>
                <a:gridCol w="909143">
                  <a:extLst>
                    <a:ext uri="{9D8B030D-6E8A-4147-A177-3AD203B41FA5}">
                      <a16:colId xmlns:a16="http://schemas.microsoft.com/office/drawing/2014/main" val="933387326"/>
                    </a:ext>
                  </a:extLst>
                </a:gridCol>
                <a:gridCol w="849854">
                  <a:extLst>
                    <a:ext uri="{9D8B030D-6E8A-4147-A177-3AD203B41FA5}">
                      <a16:colId xmlns:a16="http://schemas.microsoft.com/office/drawing/2014/main" val="273286522"/>
                    </a:ext>
                  </a:extLst>
                </a:gridCol>
                <a:gridCol w="892884">
                  <a:extLst>
                    <a:ext uri="{9D8B030D-6E8A-4147-A177-3AD203B41FA5}">
                      <a16:colId xmlns:a16="http://schemas.microsoft.com/office/drawing/2014/main" val="3730833556"/>
                    </a:ext>
                  </a:extLst>
                </a:gridCol>
                <a:gridCol w="1140311">
                  <a:extLst>
                    <a:ext uri="{9D8B030D-6E8A-4147-A177-3AD203B41FA5}">
                      <a16:colId xmlns:a16="http://schemas.microsoft.com/office/drawing/2014/main" val="2817019256"/>
                    </a:ext>
                  </a:extLst>
                </a:gridCol>
              </a:tblGrid>
              <a:tr h="6283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</a:rPr>
                        <a:t>№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effectLst/>
                          <a:latin typeface="Times New Roman Tj" panose="02020603050405020304" pitchFamily="18" charset="-52"/>
                        </a:rPr>
                        <a:t>Ќисмҳо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 Tj" panose="02020603050405020304" pitchFamily="18" charset="-52"/>
                        </a:rPr>
                        <a:t>Шумора</a:t>
                      </a:r>
                      <a:endParaRPr lang="ru-RU" sz="1300" b="1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 Tj" panose="02020603050405020304" pitchFamily="18" charset="-52"/>
                        </a:rPr>
                        <a:t>Ба истифода дода шуд</a:t>
                      </a:r>
                      <a:endParaRPr lang="ru-RU" sz="1300" b="1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effectLst/>
                          <a:latin typeface="Times New Roman Tj" panose="02020603050405020304" pitchFamily="18" charset="-52"/>
                        </a:rPr>
                        <a:t>Сохтмонидома</a:t>
                      </a: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</a:rPr>
                        <a:t> дорад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 Tj" panose="02020603050405020304" pitchFamily="18" charset="-52"/>
                        </a:rPr>
                        <a:t>Ба наќша гирифта шуд</a:t>
                      </a:r>
                      <a:endParaRPr lang="ru-RU" sz="1300" b="1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300" b="1" dirty="0" err="1">
                          <a:effectLst/>
                          <a:latin typeface="Times New Roman Tj" panose="02020603050405020304" pitchFamily="18" charset="-52"/>
                        </a:rPr>
                        <a:t>Сохтмон</a:t>
                      </a: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300" b="1" dirty="0" err="1">
                          <a:effectLst/>
                          <a:latin typeface="Times New Roman Tj" panose="02020603050405020304" pitchFamily="18" charset="-52"/>
                        </a:rPr>
                        <a:t>пешбин</a:t>
                      </a:r>
                      <a:r>
                        <a:rPr lang="ru-RU" sz="1300" b="1" kern="1200" dirty="0" err="1">
                          <a:solidFill>
                            <a:schemeClr val="lt1"/>
                          </a:solidFill>
                          <a:effectLst/>
                          <a:latin typeface="Times New Roman Tj" panose="02020603050405020304" pitchFamily="18" charset="-52"/>
                          <a:ea typeface="+mn-ea"/>
                          <a:cs typeface="+mn-cs"/>
                        </a:rPr>
                        <a:t>ї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 Tj" panose="02020603050405020304" pitchFamily="18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dirty="0" err="1">
                          <a:effectLst/>
                          <a:latin typeface="Times New Roman Tj" panose="02020603050405020304" pitchFamily="18" charset="-52"/>
                        </a:rPr>
                        <a:t>нагардидааст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5535574"/>
                  </a:ext>
                </a:extLst>
              </a:tr>
              <a:tr h="1675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 Tj" panose="02020603050405020304" pitchFamily="18" charset="-52"/>
                        </a:rPr>
                        <a:t>1</a:t>
                      </a:r>
                      <a:endParaRPr lang="ru-RU" sz="13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Муассисаҳои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таълимие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, ки дар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вилояти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Хатлон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дар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холати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садамавї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ќарор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доранд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ва ба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синфхонаҳои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иловагї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ниёз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доранд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78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54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18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3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3389939"/>
                  </a:ext>
                </a:extLst>
              </a:tr>
              <a:tr h="14660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 Tj" panose="02020603050405020304" pitchFamily="18" charset="-52"/>
                        </a:rPr>
                        <a:t>2</a:t>
                      </a:r>
                      <a:endParaRPr lang="ru-RU" sz="13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Муассисаҳои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таълимие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,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ки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дар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вилояти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Хатлон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дар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деҳаҳои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навбунёд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ва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деҳаҳое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,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ки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аҳолї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зиёд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шудааст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,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бунёд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карда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мешаванд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58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  <a:ea typeface="+mn-ea"/>
                          <a:cs typeface="+mn-cs"/>
                        </a:rPr>
                        <a:t>34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10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11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0536924"/>
                  </a:ext>
                </a:extLst>
              </a:tr>
              <a:tr h="1256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 Tj" panose="02020603050405020304" pitchFamily="18" charset="-52"/>
                        </a:rPr>
                        <a:t>3</a:t>
                      </a:r>
                      <a:endParaRPr lang="ru-RU" sz="13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Муассисаҳои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таълимие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,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ки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дар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вилояти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Хатлон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бинои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онҳо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ба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таъмиру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азнавсозї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ниёз</a:t>
                      </a:r>
                      <a:r>
                        <a:rPr lang="uk-UA" sz="13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uk-UA" sz="1300" dirty="0" err="1">
                          <a:effectLst/>
                          <a:latin typeface="Times New Roman Tj" panose="02020603050405020304" pitchFamily="18" charset="-52"/>
                        </a:rPr>
                        <a:t>доранд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37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18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3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 Tj" panose="02020603050405020304" pitchFamily="18" charset="-52"/>
                        </a:rPr>
                        <a:t>12</a:t>
                      </a:r>
                      <a:endParaRPr lang="ru-RU" sz="13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212881"/>
                  </a:ext>
                </a:extLst>
              </a:tr>
              <a:tr h="20944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effectLst/>
                          <a:latin typeface="Times New Roman Tj" panose="02020603050405020304" pitchFamily="18" charset="-52"/>
                        </a:rPr>
                        <a:t>ҳамагї</a:t>
                      </a: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</a:rPr>
                        <a:t>: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 Tj" panose="02020603050405020304" pitchFamily="18" charset="-52"/>
                        </a:rPr>
                        <a:t>173</a:t>
                      </a:r>
                      <a:endParaRPr lang="ru-RU" sz="1300" b="1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  <a:ea typeface="+mn-ea"/>
                          <a:cs typeface="+mn-cs"/>
                        </a:rPr>
                        <a:t>106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</a:rPr>
                        <a:t>32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 Tj" panose="02020603050405020304" pitchFamily="18" charset="-52"/>
                          <a:ea typeface="+mn-ea"/>
                          <a:cs typeface="+mn-cs"/>
                        </a:rPr>
                        <a:t>26</a:t>
                      </a:r>
                      <a:endParaRPr lang="ru-RU" sz="13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77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3941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337351" y="346230"/>
            <a:ext cx="11638626" cy="1041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000" dirty="0" err="1">
                <a:latin typeface="Times New Roman Tj" panose="02020603050405020304" pitchFamily="18" charset="-52"/>
              </a:rPr>
              <a:t>Шумораи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муассисаҳои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таълимие</a:t>
            </a:r>
            <a:r>
              <a:rPr lang="ru-RU" sz="2000" dirty="0">
                <a:latin typeface="Times New Roman Tj" panose="02020603050405020304" pitchFamily="18" charset="-52"/>
              </a:rPr>
              <a:t>, ки дар </a:t>
            </a:r>
            <a:r>
              <a:rPr lang="ru-RU" sz="2000" dirty="0" err="1">
                <a:latin typeface="Times New Roman Tj" panose="02020603050405020304" pitchFamily="18" charset="-52"/>
              </a:rPr>
              <a:t>доираи</a:t>
            </a:r>
            <a:r>
              <a:rPr lang="ru-RU" sz="2000" dirty="0">
                <a:latin typeface="Times New Roman Tj" panose="02020603050405020304" pitchFamily="18" charset="-52"/>
              </a:rPr>
              <a:t> амалигардонии </a:t>
            </a:r>
            <a:r>
              <a:rPr lang="ru-RU" sz="2000" dirty="0" err="1">
                <a:latin typeface="Times New Roman Tj" panose="02020603050405020304" pitchFamily="18" charset="-52"/>
              </a:rPr>
              <a:t>Барномаи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давлатии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рушди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муассисаҳои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соҳаи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маорифи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вилояти</a:t>
            </a:r>
            <a:r>
              <a:rPr lang="ru-RU" sz="2000" dirty="0">
                <a:latin typeface="Times New Roman Tj" panose="02020603050405020304" pitchFamily="18" charset="-52"/>
              </a:rPr>
              <a:t> Хатлон </a:t>
            </a:r>
            <a:r>
              <a:rPr lang="ru-RU" sz="2000" dirty="0" err="1">
                <a:latin typeface="Times New Roman Tj" panose="02020603050405020304" pitchFamily="18" charset="-52"/>
              </a:rPr>
              <a:t>барои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солҳои</a:t>
            </a:r>
            <a:r>
              <a:rPr lang="ru-RU" sz="2000" dirty="0">
                <a:latin typeface="Times New Roman Tj" panose="02020603050405020304" pitchFamily="18" charset="-52"/>
              </a:rPr>
              <a:t> 2022-2027 дар </a:t>
            </a:r>
            <a:r>
              <a:rPr lang="ru-RU" sz="2000" dirty="0" err="1">
                <a:latin typeface="Times New Roman Tj" panose="02020603050405020304" pitchFamily="18" charset="-52"/>
              </a:rPr>
              <a:t>марҳилаи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якум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барои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солҳои</a:t>
            </a:r>
            <a:r>
              <a:rPr lang="ru-RU" sz="2000" dirty="0">
                <a:latin typeface="Times New Roman Tj" panose="02020603050405020304" pitchFamily="18" charset="-52"/>
              </a:rPr>
              <a:t> 2022-2024 </a:t>
            </a:r>
            <a:r>
              <a:rPr lang="ru-RU" sz="2000" dirty="0" err="1">
                <a:latin typeface="Times New Roman Tj" panose="02020603050405020304" pitchFamily="18" charset="-52"/>
              </a:rPr>
              <a:t>сохта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мавриди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истифода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ќарор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дода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шудаанд</a:t>
            </a:r>
            <a:r>
              <a:rPr lang="ru-RU" sz="2000" dirty="0">
                <a:latin typeface="Times New Roman Tj" panose="02020603050405020304" pitchFamily="18" charset="-52"/>
              </a:rPr>
              <a:t>.</a:t>
            </a:r>
            <a:endParaRPr lang="ru-RU" sz="2000" b="1" i="1" kern="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11140"/>
              </p:ext>
            </p:extLst>
          </p:nvPr>
        </p:nvGraphicFramePr>
        <p:xfrm>
          <a:off x="1071985" y="1678193"/>
          <a:ext cx="10169357" cy="4591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775">
                  <a:extLst>
                    <a:ext uri="{9D8B030D-6E8A-4147-A177-3AD203B41FA5}">
                      <a16:colId xmlns:a16="http://schemas.microsoft.com/office/drawing/2014/main" val="363232194"/>
                    </a:ext>
                  </a:extLst>
                </a:gridCol>
                <a:gridCol w="4048213">
                  <a:extLst>
                    <a:ext uri="{9D8B030D-6E8A-4147-A177-3AD203B41FA5}">
                      <a16:colId xmlns:a16="http://schemas.microsoft.com/office/drawing/2014/main" val="3839334592"/>
                    </a:ext>
                  </a:extLst>
                </a:gridCol>
                <a:gridCol w="1448069">
                  <a:extLst>
                    <a:ext uri="{9D8B030D-6E8A-4147-A177-3AD203B41FA5}">
                      <a16:colId xmlns:a16="http://schemas.microsoft.com/office/drawing/2014/main" val="486488879"/>
                    </a:ext>
                  </a:extLst>
                </a:gridCol>
                <a:gridCol w="1997650">
                  <a:extLst>
                    <a:ext uri="{9D8B030D-6E8A-4147-A177-3AD203B41FA5}">
                      <a16:colId xmlns:a16="http://schemas.microsoft.com/office/drawing/2014/main" val="2608084288"/>
                    </a:ext>
                  </a:extLst>
                </a:gridCol>
                <a:gridCol w="1997650">
                  <a:extLst>
                    <a:ext uri="{9D8B030D-6E8A-4147-A177-3AD203B41FA5}">
                      <a16:colId xmlns:a16="http://schemas.microsoft.com/office/drawing/2014/main" val="1848169952"/>
                    </a:ext>
                  </a:extLst>
                </a:gridCol>
              </a:tblGrid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№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Сарчашмаи маблаѓгузорї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Шумора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Љойи нишаст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Арзиши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тахминї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ҳазор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сомонї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3091406743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1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Буљети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љумҳуриявї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(МД «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Дирексияи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сохтмони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иншооти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ҳукуматї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»)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1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408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20 000,00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191427892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2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Буљети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љумҳуриявї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 (Вазорати маориф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ва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илм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1 152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14 903,92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360475643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3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Маќомоти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Буљети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маҳаллї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13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6 148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23 047,01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570571585"/>
                  </a:ext>
                </a:extLst>
              </a:tr>
              <a:tr h="6484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4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Маќомоти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љалби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соҳибкорони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маҳаллї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ва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тариќи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ҳашар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28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4 840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46 793,00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544190747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5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Маќомоти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љалби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Сармояи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хориљї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440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2 000,00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1197501146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6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Вазорати маориф ва илм (Сармояи хориљї)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56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11 927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276 994,76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1051075835"/>
                  </a:ext>
                </a:extLst>
              </a:tr>
              <a:tr h="2161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 Tj" panose="02020603050405020304" pitchFamily="18" charset="-52"/>
                        </a:rPr>
                        <a:t>ҳамагї</a:t>
                      </a: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: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106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24 915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363 738,69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1968943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54327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337351" y="346230"/>
            <a:ext cx="11638626" cy="1041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000" dirty="0" err="1">
                <a:latin typeface="Times New Roman Tj" panose="02020603050405020304" pitchFamily="18" charset="-52"/>
              </a:rPr>
              <a:t>Шумораи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муассисаҳои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таълимие</a:t>
            </a:r>
            <a:r>
              <a:rPr lang="ru-RU" sz="2000" dirty="0">
                <a:latin typeface="Times New Roman Tj" panose="02020603050405020304" pitchFamily="18" charset="-52"/>
              </a:rPr>
              <a:t>, ки дар </a:t>
            </a:r>
            <a:r>
              <a:rPr lang="ru-RU" sz="2000" dirty="0" err="1">
                <a:latin typeface="Times New Roman Tj" panose="02020603050405020304" pitchFamily="18" charset="-52"/>
              </a:rPr>
              <a:t>доираи</a:t>
            </a:r>
            <a:r>
              <a:rPr lang="ru-RU" sz="2000" dirty="0">
                <a:latin typeface="Times New Roman Tj" panose="02020603050405020304" pitchFamily="18" charset="-52"/>
              </a:rPr>
              <a:t> амалигардонии </a:t>
            </a:r>
            <a:r>
              <a:rPr lang="ru-RU" sz="2000" dirty="0" err="1">
                <a:latin typeface="Times New Roman Tj" panose="02020603050405020304" pitchFamily="18" charset="-52"/>
              </a:rPr>
              <a:t>Барномаи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давлатии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рушди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муассисаҳои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соҳаи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маорифи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вилояти</a:t>
            </a:r>
            <a:r>
              <a:rPr lang="ru-RU" sz="2000" dirty="0">
                <a:latin typeface="Times New Roman Tj" panose="02020603050405020304" pitchFamily="18" charset="-52"/>
              </a:rPr>
              <a:t> Хатлон </a:t>
            </a:r>
            <a:r>
              <a:rPr lang="ru-RU" sz="2000" dirty="0" err="1">
                <a:latin typeface="Times New Roman Tj" panose="02020603050405020304" pitchFamily="18" charset="-52"/>
              </a:rPr>
              <a:t>барои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солҳои</a:t>
            </a:r>
            <a:r>
              <a:rPr lang="ru-RU" sz="2000" dirty="0">
                <a:latin typeface="Times New Roman Tj" panose="02020603050405020304" pitchFamily="18" charset="-52"/>
              </a:rPr>
              <a:t> 2022-2027 дар </a:t>
            </a:r>
            <a:r>
              <a:rPr lang="ru-RU" sz="2000" dirty="0" err="1">
                <a:latin typeface="Times New Roman Tj" panose="02020603050405020304" pitchFamily="18" charset="-52"/>
              </a:rPr>
              <a:t>марҳилаи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якум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барои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солҳои</a:t>
            </a:r>
            <a:r>
              <a:rPr lang="ru-RU" sz="2000" dirty="0">
                <a:latin typeface="Times New Roman Tj" panose="02020603050405020304" pitchFamily="18" charset="-52"/>
              </a:rPr>
              <a:t> 2022-2024 </a:t>
            </a:r>
            <a:r>
              <a:rPr lang="ru-RU" sz="2000" dirty="0" err="1">
                <a:latin typeface="Times New Roman Tj" panose="02020603050405020304" pitchFamily="18" charset="-52"/>
              </a:rPr>
              <a:t>сохмони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онҳо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идома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доранд</a:t>
            </a:r>
            <a:r>
              <a:rPr lang="ru-RU" sz="2000" dirty="0">
                <a:latin typeface="Times New Roman Tj" panose="02020603050405020304" pitchFamily="18" charset="-52"/>
              </a:rPr>
              <a:t>.</a:t>
            </a:r>
            <a:endParaRPr lang="ru-RU" sz="2000" b="1" i="1" kern="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785231"/>
              </p:ext>
            </p:extLst>
          </p:nvPr>
        </p:nvGraphicFramePr>
        <p:xfrm>
          <a:off x="964807" y="1584595"/>
          <a:ext cx="10556632" cy="4017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586">
                  <a:extLst>
                    <a:ext uri="{9D8B030D-6E8A-4147-A177-3AD203B41FA5}">
                      <a16:colId xmlns:a16="http://schemas.microsoft.com/office/drawing/2014/main" val="1768001846"/>
                    </a:ext>
                  </a:extLst>
                </a:gridCol>
                <a:gridCol w="3631868">
                  <a:extLst>
                    <a:ext uri="{9D8B030D-6E8A-4147-A177-3AD203B41FA5}">
                      <a16:colId xmlns:a16="http://schemas.microsoft.com/office/drawing/2014/main" val="1677380187"/>
                    </a:ext>
                  </a:extLst>
                </a:gridCol>
                <a:gridCol w="2073726">
                  <a:extLst>
                    <a:ext uri="{9D8B030D-6E8A-4147-A177-3AD203B41FA5}">
                      <a16:colId xmlns:a16="http://schemas.microsoft.com/office/drawing/2014/main" val="1048238942"/>
                    </a:ext>
                  </a:extLst>
                </a:gridCol>
                <a:gridCol w="2073726">
                  <a:extLst>
                    <a:ext uri="{9D8B030D-6E8A-4147-A177-3AD203B41FA5}">
                      <a16:colId xmlns:a16="http://schemas.microsoft.com/office/drawing/2014/main" val="3157519259"/>
                    </a:ext>
                  </a:extLst>
                </a:gridCol>
                <a:gridCol w="2073726">
                  <a:extLst>
                    <a:ext uri="{9D8B030D-6E8A-4147-A177-3AD203B41FA5}">
                      <a16:colId xmlns:a16="http://schemas.microsoft.com/office/drawing/2014/main" val="1294142394"/>
                    </a:ext>
                  </a:extLst>
                </a:gridCol>
              </a:tblGrid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№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Сарчашмаи маблаѓгузорї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Шумора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Љойи нишаст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Арзиши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тахминї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ҳазор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сомонї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2743889904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1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Буљети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љумҳуриявї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Вазорати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маориф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ва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илм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624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14 000,00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3767938324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2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Маќомоти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Буљети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маҳаллї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  <a:ea typeface="+mn-ea"/>
                          <a:cs typeface="+mn-cs"/>
                        </a:rPr>
                        <a:t>6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2 795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16 000,00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3781818274"/>
                  </a:ext>
                </a:extLst>
              </a:tr>
              <a:tr h="6484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3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Маќомоти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љалби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соҳибкорони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маҳаллї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ва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тариќи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ҳашар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1 440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35 600,00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59917249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4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Маќомоти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љалби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Сармояи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 Tj" panose="02020603050405020304" pitchFamily="18" charset="-52"/>
                        </a:rPr>
                        <a:t>хориљї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1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240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3 600,00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1695828650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5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 Tj" panose="02020603050405020304" pitchFamily="18" charset="-52"/>
                        </a:rPr>
                        <a:t>Вазорати маориф ва илм (Сармояи хориљї)</a:t>
                      </a:r>
                      <a:endParaRPr lang="ru-RU" sz="18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21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4 442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98</a:t>
                      </a:r>
                      <a:r>
                        <a:rPr lang="ru-RU" sz="1800" baseline="0" dirty="0">
                          <a:effectLst/>
                          <a:latin typeface="Times New Roman Tj" panose="02020603050405020304" pitchFamily="18" charset="-52"/>
                        </a:rPr>
                        <a:t> 000</a:t>
                      </a:r>
                      <a:r>
                        <a:rPr lang="ru-RU" sz="1800" dirty="0">
                          <a:effectLst/>
                          <a:latin typeface="Times New Roman Tj" panose="02020603050405020304" pitchFamily="18" charset="-52"/>
                        </a:rPr>
                        <a:t>,00</a:t>
                      </a:r>
                      <a:endParaRPr lang="ru-RU" sz="18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633865006"/>
                  </a:ext>
                </a:extLst>
              </a:tr>
              <a:tr h="2161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 Tj" panose="02020603050405020304" pitchFamily="18" charset="-52"/>
                        </a:rPr>
                        <a:t>ҳамагї</a:t>
                      </a: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: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32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9 995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Tj" panose="02020603050405020304" pitchFamily="18" charset="-52"/>
                        </a:rPr>
                        <a:t>165 600,0</a:t>
                      </a:r>
                      <a:endParaRPr lang="ru-RU" sz="1800" b="1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3227181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29124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247426" y="346230"/>
            <a:ext cx="11728551" cy="1041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000" dirty="0" err="1">
                <a:latin typeface="Times New Roman Tj" panose="02020603050405020304" pitchFamily="18" charset="-52"/>
              </a:rPr>
              <a:t>Шумораи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муассисаҳои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таълимие</a:t>
            </a:r>
            <a:r>
              <a:rPr lang="ru-RU" sz="2000" dirty="0">
                <a:latin typeface="Times New Roman Tj" panose="02020603050405020304" pitchFamily="18" charset="-52"/>
              </a:rPr>
              <a:t>, ки дар </a:t>
            </a:r>
            <a:r>
              <a:rPr lang="ru-RU" sz="2000" dirty="0" err="1">
                <a:latin typeface="Times New Roman Tj" panose="02020603050405020304" pitchFamily="18" charset="-52"/>
              </a:rPr>
              <a:t>доираи</a:t>
            </a:r>
            <a:r>
              <a:rPr lang="ru-RU" sz="2000" dirty="0">
                <a:latin typeface="Times New Roman Tj" panose="02020603050405020304" pitchFamily="18" charset="-52"/>
              </a:rPr>
              <a:t> амалигардонии </a:t>
            </a:r>
            <a:r>
              <a:rPr lang="ru-RU" sz="2000" dirty="0" err="1">
                <a:latin typeface="Times New Roman Tj" panose="02020603050405020304" pitchFamily="18" charset="-52"/>
              </a:rPr>
              <a:t>Барномаи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давлатии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рушди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муассисаҳои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соҳаи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маорифи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вилояти</a:t>
            </a:r>
            <a:r>
              <a:rPr lang="ru-RU" sz="2000" dirty="0">
                <a:latin typeface="Times New Roman Tj" panose="02020603050405020304" pitchFamily="18" charset="-52"/>
              </a:rPr>
              <a:t> Хатлон </a:t>
            </a:r>
            <a:r>
              <a:rPr lang="ru-RU" sz="2000" dirty="0" err="1">
                <a:latin typeface="Times New Roman Tj" panose="02020603050405020304" pitchFamily="18" charset="-52"/>
              </a:rPr>
              <a:t>барои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солҳои</a:t>
            </a:r>
            <a:r>
              <a:rPr lang="ru-RU" sz="2000" dirty="0">
                <a:latin typeface="Times New Roman Tj" panose="02020603050405020304" pitchFamily="18" charset="-52"/>
              </a:rPr>
              <a:t> 2022-2027 дар </a:t>
            </a:r>
            <a:r>
              <a:rPr lang="ru-RU" sz="2000" dirty="0" err="1">
                <a:latin typeface="Times New Roman Tj" panose="02020603050405020304" pitchFamily="18" charset="-52"/>
              </a:rPr>
              <a:t>марҳилаи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якум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барои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солҳои</a:t>
            </a:r>
            <a:r>
              <a:rPr lang="ru-RU" sz="2000" dirty="0">
                <a:latin typeface="Times New Roman Tj" panose="02020603050405020304" pitchFamily="18" charset="-52"/>
              </a:rPr>
              <a:t> 2022-2024 </a:t>
            </a:r>
            <a:r>
              <a:rPr lang="ru-RU" sz="2000" dirty="0" err="1">
                <a:latin typeface="Times New Roman Tj" panose="02020603050405020304" pitchFamily="18" charset="-52"/>
              </a:rPr>
              <a:t>корҳои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сохтмонӣ</a:t>
            </a:r>
            <a:r>
              <a:rPr lang="ru-RU" sz="2000" dirty="0">
                <a:latin typeface="Times New Roman Tj" panose="02020603050405020304" pitchFamily="18" charset="-52"/>
              </a:rPr>
              <a:t> дар </a:t>
            </a:r>
            <a:r>
              <a:rPr lang="ru-RU" sz="2000" dirty="0" err="1">
                <a:latin typeface="Times New Roman Tj" panose="02020603050405020304" pitchFamily="18" charset="-52"/>
              </a:rPr>
              <a:t>онҳо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оѓоз</a:t>
            </a:r>
            <a:r>
              <a:rPr lang="ru-RU" sz="2000" dirty="0">
                <a:latin typeface="Times New Roman Tj" panose="02020603050405020304" pitchFamily="18" charset="-52"/>
              </a:rPr>
              <a:t> </a:t>
            </a:r>
            <a:r>
              <a:rPr lang="ru-RU" sz="2000" dirty="0" err="1">
                <a:latin typeface="Times New Roman Tj" panose="02020603050405020304" pitchFamily="18" charset="-52"/>
              </a:rPr>
              <a:t>нагардидааст</a:t>
            </a:r>
            <a:r>
              <a:rPr lang="ru-RU" sz="2000" dirty="0">
                <a:latin typeface="Times New Roman Tj" panose="02020603050405020304" pitchFamily="18" charset="-52"/>
              </a:rPr>
              <a:t>.</a:t>
            </a:r>
            <a:endParaRPr lang="ru-RU" sz="2000" b="1" i="1" kern="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794308"/>
              </p:ext>
            </p:extLst>
          </p:nvPr>
        </p:nvGraphicFramePr>
        <p:xfrm>
          <a:off x="570155" y="1615855"/>
          <a:ext cx="11405824" cy="400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0183">
                  <a:extLst>
                    <a:ext uri="{9D8B030D-6E8A-4147-A177-3AD203B41FA5}">
                      <a16:colId xmlns:a16="http://schemas.microsoft.com/office/drawing/2014/main" val="3297934601"/>
                    </a:ext>
                  </a:extLst>
                </a:gridCol>
                <a:gridCol w="3924021">
                  <a:extLst>
                    <a:ext uri="{9D8B030D-6E8A-4147-A177-3AD203B41FA5}">
                      <a16:colId xmlns:a16="http://schemas.microsoft.com/office/drawing/2014/main" val="3696675088"/>
                    </a:ext>
                  </a:extLst>
                </a:gridCol>
                <a:gridCol w="2240540">
                  <a:extLst>
                    <a:ext uri="{9D8B030D-6E8A-4147-A177-3AD203B41FA5}">
                      <a16:colId xmlns:a16="http://schemas.microsoft.com/office/drawing/2014/main" val="534936985"/>
                    </a:ext>
                  </a:extLst>
                </a:gridCol>
                <a:gridCol w="2240540">
                  <a:extLst>
                    <a:ext uri="{9D8B030D-6E8A-4147-A177-3AD203B41FA5}">
                      <a16:colId xmlns:a16="http://schemas.microsoft.com/office/drawing/2014/main" val="1790187136"/>
                    </a:ext>
                  </a:extLst>
                </a:gridCol>
                <a:gridCol w="2240540">
                  <a:extLst>
                    <a:ext uri="{9D8B030D-6E8A-4147-A177-3AD203B41FA5}">
                      <a16:colId xmlns:a16="http://schemas.microsoft.com/office/drawing/2014/main" val="2439251555"/>
                    </a:ext>
                  </a:extLst>
                </a:gridCol>
              </a:tblGrid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№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Сарчашмаи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маблағгузорӣ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Шумора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ҷойи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нишаст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Арзиши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тахминї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ҳазор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сомонї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670489764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1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Буҷети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ҷумҳуриявӣ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(МД «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Дирексияи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сохтмони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иншооти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ҳукуматї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»)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1 280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40 800,00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117372734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2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Буљети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љумҳуриявї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 (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Вазорати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маориф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ва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илм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3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720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10 800,00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3619030615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3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Маќомоти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Буљети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маҳаллї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10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5 970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32 700,00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930909490"/>
                  </a:ext>
                </a:extLst>
              </a:tr>
              <a:tr h="6484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4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Маќомоти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љалби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соҳибкорони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маҳаллї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ва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тариќи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ҳашар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1 930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8 800,00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2131237801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5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Маќомоти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иљроияи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ҳокимияти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давлатї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(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бо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љалби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Сармояи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хориљї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)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5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2 490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14 100,00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3626781120"/>
                  </a:ext>
                </a:extLst>
              </a:tr>
              <a:tr h="432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6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Вазорати маориф ва илм (Сармояи хориљї)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 Tj" panose="02020603050405020304" pitchFamily="18" charset="-52"/>
                        </a:rPr>
                        <a:t>9</a:t>
                      </a:r>
                      <a:endParaRPr lang="ru-RU" sz="160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2 204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39 700,00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649873497"/>
                  </a:ext>
                </a:extLst>
              </a:tr>
              <a:tr h="2161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 Tj" panose="02020603050405020304" pitchFamily="18" charset="-52"/>
                        </a:rPr>
                        <a:t>ҳамагї</a:t>
                      </a: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: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14 594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Tj" panose="02020603050405020304" pitchFamily="18" charset="-52"/>
                        </a:rPr>
                        <a:t>146 900,00</a:t>
                      </a:r>
                      <a:endParaRPr lang="ru-RU" sz="1600" dirty="0">
                        <a:effectLst/>
                        <a:latin typeface="Times New Roman Tj" panose="020206030504050203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40" marR="64940" marT="0" marB="0" anchor="ctr"/>
                </a:tc>
                <a:extLst>
                  <a:ext uri="{0D108BD9-81ED-4DB2-BD59-A6C34878D82A}">
                    <a16:rowId xmlns:a16="http://schemas.microsoft.com/office/drawing/2014/main" val="1757168267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1365" y="5887784"/>
            <a:ext cx="11868400" cy="55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b" anchorCtr="1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1800" dirty="0" err="1">
                <a:latin typeface="Times New Roman Tj" panose="02020603050405020304" pitchFamily="18" charset="-52"/>
              </a:rPr>
              <a:t>Эзоҳ</a:t>
            </a:r>
            <a:r>
              <a:rPr lang="ru-RU" sz="1800" dirty="0">
                <a:latin typeface="Times New Roman Tj" panose="02020603050405020304" pitchFamily="18" charset="-52"/>
              </a:rPr>
              <a:t>: Аз 35 </a:t>
            </a:r>
            <a:r>
              <a:rPr lang="ru-RU" sz="1800" dirty="0" err="1">
                <a:latin typeface="Times New Roman Tj" panose="02020603050405020304" pitchFamily="18" charset="-52"/>
              </a:rPr>
              <a:t>иншооте</a:t>
            </a:r>
            <a:r>
              <a:rPr lang="ru-RU" sz="1800" dirty="0">
                <a:latin typeface="Times New Roman Tj" panose="02020603050405020304" pitchFamily="18" charset="-52"/>
              </a:rPr>
              <a:t>, ки дар </a:t>
            </a:r>
            <a:r>
              <a:rPr lang="ru-RU" sz="1800" dirty="0" err="1">
                <a:latin typeface="Times New Roman Tj" panose="02020603050405020304" pitchFamily="18" charset="-52"/>
              </a:rPr>
              <a:t>онҳои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корҳои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сохтмонию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азнавсозї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оѓоз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нагардидаанд</a:t>
            </a:r>
            <a:r>
              <a:rPr lang="ru-RU" sz="1800" dirty="0">
                <a:latin typeface="Times New Roman Tj" panose="02020603050405020304" pitchFamily="18" charset="-52"/>
              </a:rPr>
              <a:t>, </a:t>
            </a:r>
            <a:r>
              <a:rPr lang="ru-RU" sz="1800" dirty="0" err="1">
                <a:latin typeface="Times New Roman Tj" panose="02020603050405020304" pitchFamily="18" charset="-52"/>
              </a:rPr>
              <a:t>сохтмону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азнавсозии</a:t>
            </a:r>
            <a:r>
              <a:rPr lang="ru-RU" sz="1800" dirty="0">
                <a:latin typeface="Times New Roman Tj" panose="02020603050405020304" pitchFamily="18" charset="-52"/>
              </a:rPr>
              <a:t> 9 иншооти он </a:t>
            </a:r>
            <a:r>
              <a:rPr lang="ru-RU" sz="1800" dirty="0" err="1">
                <a:latin typeface="Times New Roman Tj" panose="02020603050405020304" pitchFamily="18" charset="-52"/>
              </a:rPr>
              <a:t>бо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истифода</a:t>
            </a:r>
            <a:r>
              <a:rPr lang="ru-RU" sz="1800" dirty="0">
                <a:latin typeface="Times New Roman Tj" panose="02020603050405020304" pitchFamily="18" charset="-52"/>
              </a:rPr>
              <a:t> аз </a:t>
            </a:r>
            <a:r>
              <a:rPr lang="ru-RU" sz="1800" dirty="0" err="1">
                <a:latin typeface="Times New Roman Tj" panose="02020603050405020304" pitchFamily="18" charset="-52"/>
              </a:rPr>
              <a:t>сарчашмаҳои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маблаѓгузории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сармояи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хориљї</a:t>
            </a:r>
            <a:r>
              <a:rPr lang="ru-RU" sz="1800" dirty="0">
                <a:latin typeface="Times New Roman Tj" panose="02020603050405020304" pitchFamily="18" charset="-52"/>
              </a:rPr>
              <a:t> ба </a:t>
            </a:r>
            <a:r>
              <a:rPr lang="ru-RU" sz="1800" dirty="0" err="1">
                <a:latin typeface="Times New Roman Tj" panose="02020603050405020304" pitchFamily="18" charset="-52"/>
              </a:rPr>
              <a:t>наќша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гирифта</a:t>
            </a:r>
            <a:r>
              <a:rPr lang="ru-RU" sz="1800" dirty="0">
                <a:latin typeface="Times New Roman Tj" panose="02020603050405020304" pitchFamily="18" charset="-52"/>
              </a:rPr>
              <a:t> </a:t>
            </a:r>
            <a:r>
              <a:rPr lang="ru-RU" sz="1800" dirty="0" err="1">
                <a:latin typeface="Times New Roman Tj" panose="02020603050405020304" pitchFamily="18" charset="-52"/>
              </a:rPr>
              <a:t>шудаанд</a:t>
            </a:r>
            <a:r>
              <a:rPr lang="ru-RU" sz="1800" dirty="0">
                <a:latin typeface="Times New Roman Tj" panose="02020603050405020304" pitchFamily="18" charset="-52"/>
              </a:rPr>
              <a:t>.</a:t>
            </a:r>
            <a:endParaRPr lang="ru-RU" sz="1800" b="1" i="1" kern="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085288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Легкий дым">
  <a:themeElements>
    <a:clrScheme name="Другая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06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2607</TotalTime>
  <Words>569</Words>
  <Application>Microsoft Office PowerPoint</Application>
  <PresentationFormat>Широкоэкранный</PresentationFormat>
  <Paragraphs>156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 Tj</vt:lpstr>
      <vt:lpstr>Wingdings 3</vt:lpstr>
      <vt:lpstr>Легкий дым</vt:lpstr>
      <vt:lpstr>НАЌШАИ АМАЛИ БАРНОМАИ ДАВЛАТИИ РУШДИ МУАССИСАҳОИ СОҲАИ МАОРИФИ ВИЛОЯТИ ХАТЛОН БАРОИ СОЛҲОИ 2022-2027 (ДАР МАРҲИЛАИ ЯКУМ СОЛҲОИ 2022-2024)</vt:lpstr>
      <vt:lpstr>Шумораи муассисаҳои таълимие, ки дар доираи амалигардонии Барномаи давлатии рушди муассисаҳои соҳаи маорифи вилояти Хатлон барои солҳои 2022-2027 дар марҳилаи якум барои солҳои 2022-2024 сохта мавриди истифода ќарор дода шудаанд.</vt:lpstr>
      <vt:lpstr>Шумораи муассисаҳои таълимие, ки дар доираи амалигардонии Барномаи давлатии рушди муассисаҳои соҳаи маорифи вилояти Хатлон барои солҳои 2022-2027 дар марҳилаи якум барои солҳои 2022-2024 сохмони онҳо идома доранд.</vt:lpstr>
      <vt:lpstr>Шумораи муассисаҳои таълимие, ки дар доираи амалигардонии Барномаи давлатии рушди муассисаҳои соҳаи маорифи вилояти Хатлон барои солҳои 2022-2027 дар марҳилаи якум барои солҳои 2022-2024 корҳои сохтмонӣ дар онҳо оѓоз нагардидааст.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197</cp:revision>
  <cp:lastPrinted>2025-06-24T09:21:08Z</cp:lastPrinted>
  <dcterms:created xsi:type="dcterms:W3CDTF">2024-01-04T09:26:21Z</dcterms:created>
  <dcterms:modified xsi:type="dcterms:W3CDTF">2025-06-24T09:22:36Z</dcterms:modified>
</cp:coreProperties>
</file>