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3"/>
    <p:sldId id="289" r:id="rId4"/>
    <p:sldId id="288" r:id="rId5"/>
    <p:sldId id="291" r:id="rId6"/>
    <p:sldId id="290" r:id="rId7"/>
    <p:sldId id="286" r:id="rId8"/>
    <p:sldId id="298" r:id="rId9"/>
    <p:sldId id="297" r:id="rId10"/>
    <p:sldId id="301" r:id="rId11"/>
    <p:sldId id="305" r:id="rId12"/>
    <p:sldId id="306" r:id="rId13"/>
    <p:sldId id="304" r:id="rId14"/>
    <p:sldId id="300" r:id="rId15"/>
    <p:sldId id="302" r:id="rId16"/>
    <p:sldId id="313" r:id="rId17"/>
    <p:sldId id="308" r:id="rId18"/>
    <p:sldId id="309" r:id="rId19"/>
    <p:sldId id="310" r:id="rId20"/>
    <p:sldId id="311" r:id="rId21"/>
    <p:sldId id="285" r:id="rId22"/>
    <p:sldId id="335" r:id="rId23"/>
    <p:sldId id="319" r:id="rId24"/>
    <p:sldId id="345" r:id="rId26"/>
    <p:sldId id="321" r:id="rId27"/>
    <p:sldId id="346" r:id="rId28"/>
    <p:sldId id="350" r:id="rId29"/>
    <p:sldId id="351" r:id="rId30"/>
    <p:sldId id="340" r:id="rId31"/>
    <p:sldId id="331" r:id="rId32"/>
    <p:sldId id="341" r:id="rId33"/>
    <p:sldId id="342" r:id="rId34"/>
    <p:sldId id="332" r:id="rId35"/>
    <p:sldId id="333" r:id="rId36"/>
    <p:sldId id="352" r:id="rId37"/>
    <p:sldId id="353" r:id="rId38"/>
    <p:sldId id="337" r:id="rId39"/>
    <p:sldId id="354" r:id="rId40"/>
    <p:sldId id="338" r:id="rId41"/>
    <p:sldId id="355" r:id="rId42"/>
    <p:sldId id="317" r:id="rId4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ktam Dzhumaev" initials="U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User\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udzhu\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C:\Users\User\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User\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User\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User\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User\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User\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User\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C:\Users\User\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User\Dropbox\&#1055;&#1088;&#1086;&#1077;&#1082;&#1090;%20CSO-GO%20for%20GOVERNANCE%20-%20ACTED,%20&#1061;&#1091;&#1082;&#1091;&#1082;&#1096;&#1080;&#1085;&#1086;&#1089;&#1086;&#1085;\&#1048;&#1055;&#1059;%20-%202025\&#1056;&#1072;&#1089;&#1095;&#1077;&#1090;&#1099;%20&#1088;&#1077;&#1079;&#1091;&#1083;&#1100;&#1090;&#1072;&#1090;&#1086;&#1074;%20&#1080;&#1089;&#1089;&#1083;&#1077;&#1076;&#1086;&#1074;&#1072;&#1085;&#1080;&#1103;%20&#8212;4.%2018.04.2025%20-%2014%20&#1052;&#1056;&#1043;%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dPt>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Лист3!$A$2:$A$7</c:f>
              <c:strCache>
                <c:ptCount val="6"/>
                <c:pt idx="0">
                  <c:v>ИПУ</c:v>
                </c:pt>
                <c:pt idx="1">
                  <c:v>Представленность</c:v>
                </c:pt>
                <c:pt idx="2">
                  <c:v>Условия</c:v>
                </c:pt>
                <c:pt idx="3">
                  <c:v>Вовлеченность</c:v>
                </c:pt>
                <c:pt idx="4">
                  <c:v>Активность</c:v>
                </c:pt>
                <c:pt idx="5">
                  <c:v>Результат</c:v>
                </c:pt>
              </c:strCache>
            </c:strRef>
          </c:cat>
          <c:val>
            <c:numRef>
              <c:f>Лист3!$C$2:$C$7</c:f>
              <c:numCache>
                <c:formatCode>0.0</c:formatCode>
                <c:ptCount val="6"/>
                <c:pt idx="0">
                  <c:v>84.7925170068027</c:v>
                </c:pt>
                <c:pt idx="1">
                  <c:v>91</c:v>
                </c:pt>
                <c:pt idx="2">
                  <c:v>83.8469387755102</c:v>
                </c:pt>
                <c:pt idx="3">
                  <c:v>78.6428571428571</c:v>
                </c:pt>
                <c:pt idx="4">
                  <c:v>78.6428571428571</c:v>
                </c:pt>
                <c:pt idx="5">
                  <c:v>81.8333333333333</c:v>
                </c:pt>
              </c:numCache>
            </c:numRef>
          </c:val>
        </c:ser>
        <c:dLbls>
          <c:showLegendKey val="0"/>
          <c:showVal val="1"/>
          <c:showCatName val="0"/>
          <c:showSerName val="0"/>
          <c:showPercent val="0"/>
          <c:showBubbleSize val="0"/>
        </c:dLbls>
        <c:gapWidth val="117"/>
        <c:overlap val="-27"/>
        <c:axId val="477310312"/>
        <c:axId val="477316872"/>
      </c:barChart>
      <c:catAx>
        <c:axId val="477310312"/>
        <c:scaling>
          <c:orientation val="minMax"/>
        </c:scaling>
        <c:delete val="0"/>
        <c:axPos val="b"/>
        <c:numFmt formatCode="General" sourceLinked="1"/>
        <c:majorTickMark val="out"/>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477316872"/>
        <c:crosses val="autoZero"/>
        <c:auto val="1"/>
        <c:lblAlgn val="ctr"/>
        <c:lblOffset val="100"/>
        <c:noMultiLvlLbl val="0"/>
      </c:catAx>
      <c:valAx>
        <c:axId val="477316872"/>
        <c:scaling>
          <c:orientation val="minMax"/>
          <c:max val="100"/>
        </c:scaling>
        <c:delete val="0"/>
        <c:axPos val="l"/>
        <c:majorGridlines>
          <c:spPr>
            <a:ln w="0" cap="flat" cmpd="sng" algn="ctr">
              <a:solidFill>
                <a:schemeClr val="tx1"/>
              </a:solidFill>
              <a:round/>
            </a:ln>
            <a:effectLst/>
          </c:spPr>
        </c:majorGridlines>
        <c:numFmt formatCode="0.0" sourceLinked="1"/>
        <c:majorTickMark val="none"/>
        <c:minorTickMark val="none"/>
        <c:tickLblPos val="high"/>
        <c:spPr>
          <a:noFill/>
          <a:ln w="0">
            <a:solidFill>
              <a:schemeClr val="tx1"/>
            </a:solidFill>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477310312"/>
        <c:crosses val="autoZero"/>
        <c:crossBetween val="between"/>
        <c:majorUnit val="20"/>
      </c:valAx>
      <c:spPr>
        <a:noFill/>
        <a:ln w="3175">
          <a:solidFill>
            <a:schemeClr val="tx1"/>
          </a:solidFill>
        </a:ln>
        <a:effectLst/>
      </c:spPr>
    </c:plotArea>
    <c:plotVisOnly val="1"/>
    <c:dispBlanksAs val="gap"/>
    <c:showDLblsOverMax val="0"/>
    <c:extLst>
      <c:ext uri="{0b15fc19-7d7d-44ad-8c2d-2c3a37ce22c3}">
        <chartProps xmlns="https://web.wps.cn/et/2018/main" chartId="{8d23d349-8db4-4d6b-82ef-d4aef407439f}"/>
      </c:ext>
    </c:extLst>
  </c:chart>
  <c:spPr>
    <a:noFill/>
    <a:ln>
      <a:noFill/>
    </a:ln>
    <a:effectLst/>
  </c:spPr>
  <c:txPr>
    <a:bodyPr/>
    <a:lstStyle/>
    <a:p>
      <a:pPr>
        <a:defRPr lang="ru-RU" sz="1400">
          <a:solidFill>
            <a:sysClr val="windowText" lastClr="000000"/>
          </a:solidFill>
        </a:defRPr>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Лист3!$B$125</c:f>
              <c:strCache>
                <c:ptCount val="1"/>
                <c:pt idx="0">
                  <c:v>2023 г.</c:v>
                </c:pt>
              </c:strCache>
            </c:strRef>
          </c:tx>
          <c:spPr>
            <a:solidFill>
              <a:schemeClr val="accent1"/>
            </a:solidFill>
            <a:ln>
              <a:noFill/>
            </a:ln>
            <a:effectLst/>
          </c:spPr>
          <c:invertIfNegative val="0"/>
          <c:dPt>
            <c:idx val="1"/>
            <c:invertIfNegative val="0"/>
            <c:bubble3D val="0"/>
            <c:spPr>
              <a:solidFill>
                <a:srgbClr val="FF0000"/>
              </a:solidFill>
              <a:ln>
                <a:noFill/>
              </a:ln>
              <a:effectLst/>
            </c:spPr>
          </c:dPt>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Лист3!$A$126:$A$128</c:f>
              <c:strCache>
                <c:ptCount val="3"/>
                <c:pt idx="0">
                  <c:v>4.1. Активность ОГО в обсуждении повестки дня</c:v>
                </c:pt>
                <c:pt idx="1">
                  <c:v>4.2. Количество предложений, рекомендаций, представленных со стороны ОГО</c:v>
                </c:pt>
                <c:pt idx="2">
                  <c:v>4.3. Количество предложений, рекомендаций ОГО учтенных со стороны МРГ</c:v>
                </c:pt>
              </c:strCache>
            </c:strRef>
          </c:cat>
          <c:val>
            <c:numRef>
              <c:f>Лист3!$B$126:$B$128</c:f>
              <c:numCache>
                <c:formatCode>General</c:formatCode>
                <c:ptCount val="3"/>
                <c:pt idx="0">
                  <c:v>40.29</c:v>
                </c:pt>
                <c:pt idx="1">
                  <c:v>2.36</c:v>
                </c:pt>
                <c:pt idx="2">
                  <c:v>0</c:v>
                </c:pt>
              </c:numCache>
            </c:numRef>
          </c:val>
        </c:ser>
        <c:ser>
          <c:idx val="1"/>
          <c:order val="1"/>
          <c:tx>
            <c:strRef>
              <c:f>Лист3!$C$125</c:f>
              <c:strCache>
                <c:ptCount val="1"/>
                <c:pt idx="0">
                  <c:v>2025 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Лист3!$A$126:$A$128</c:f>
              <c:strCache>
                <c:ptCount val="3"/>
                <c:pt idx="0">
                  <c:v>4.1. Активность ОГО в обсуждении повестки дня</c:v>
                </c:pt>
                <c:pt idx="1">
                  <c:v>4.2. Количество предложений, рекомендаций, представленных со стороны ОГО</c:v>
                </c:pt>
                <c:pt idx="2">
                  <c:v>4.3. Количество предложений, рекомендаций ОГО учтенных со стороны МРГ</c:v>
                </c:pt>
              </c:strCache>
            </c:strRef>
          </c:cat>
          <c:val>
            <c:numRef>
              <c:f>Лист3!$C$126:$C$128</c:f>
              <c:numCache>
                <c:formatCode>General</c:formatCode>
                <c:ptCount val="3"/>
                <c:pt idx="0">
                  <c:v>85.6</c:v>
                </c:pt>
                <c:pt idx="1">
                  <c:v>76.3</c:v>
                </c:pt>
                <c:pt idx="2">
                  <c:v>73.9</c:v>
                </c:pt>
              </c:numCache>
            </c:numRef>
          </c:val>
        </c:ser>
        <c:dLbls>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1928"/>
        <c:crosses val="autoZero"/>
        <c:crossBetween val="between"/>
        <c:majorUnit val="20"/>
      </c:valAx>
      <c:spPr>
        <a:noFill/>
        <a:ln w="3175">
          <a:solidFill>
            <a:schemeClr val="tx1"/>
          </a:solidFill>
        </a:ln>
        <a:effectLst/>
      </c:spPr>
    </c:plotArea>
    <c:legend>
      <c:legendPos val="t"/>
      <c:layout/>
      <c:overlay val="0"/>
      <c:spPr>
        <a:noFill/>
        <a:ln>
          <a:noFill/>
        </a:ln>
        <a:effectLst/>
      </c:spPr>
      <c:txPr>
        <a:bodyPr rot="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legend>
    <c:plotVisOnly val="1"/>
    <c:dispBlanksAs val="gap"/>
    <c:showDLblsOverMax val="0"/>
    <c:extLst>
      <c:ext uri="{0b15fc19-7d7d-44ad-8c2d-2c3a37ce22c3}">
        <chartProps xmlns="https://web.wps.cn/et/2018/main" chartId="{ee925891-a8cb-4631-aac8-c8d5e912dc07}"/>
      </c:ext>
    </c:extLst>
  </c:chart>
  <c:spPr>
    <a:solidFill>
      <a:schemeClr val="bg1"/>
    </a:solidFill>
    <a:ln w="9525" cap="flat" cmpd="sng" algn="ctr">
      <a:noFill/>
      <a:round/>
    </a:ln>
    <a:effectLst/>
  </c:spPr>
  <c:txPr>
    <a:bodyPr/>
    <a:lstStyle/>
    <a:p>
      <a:pPr>
        <a:defRPr lang="ru-RU" sz="1400">
          <a:solidFill>
            <a:sysClr val="windowText" lastClr="000000"/>
          </a:solidFill>
        </a:defRPr>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'1.5'!$B$2</c:f>
              <c:strCache>
                <c:ptCount val="1"/>
                <c:pt idx="0">
                  <c:v>2023 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'1.5'!$A$3:$A$17</c:f>
              <c:strCache>
                <c:ptCount val="15"/>
                <c:pt idx="0">
                  <c:v>1. Обеспеч. энерг. безоп</c:v>
                </c:pt>
                <c:pt idx="1">
                  <c:v>5. Расшир-е производ-й занятости</c:v>
                </c:pt>
                <c:pt idx="2">
                  <c:v>6. Качеств-е образов-е</c:v>
                </c:pt>
                <c:pt idx="3">
                  <c:v>7. Здравоохранение</c:v>
                </c:pt>
                <c:pt idx="4">
                  <c:v>10. Комлпекс. управ. вод. ресурсами</c:v>
                </c:pt>
                <c:pt idx="5">
                  <c:v>11. Защита окруж. среды</c:v>
                </c:pt>
                <c:pt idx="6">
                  <c:v>12. Гендерное равен-во</c:v>
                </c:pt>
                <c:pt idx="7">
                  <c:v>3. Обеспеч-е продов. безоп-сти</c:v>
                </c:pt>
                <c:pt idx="8">
                  <c:v>4. Ускорен. индустриал-я</c:v>
                </c:pt>
                <c:pt idx="9">
                  <c:v>8. Соц. защита</c:v>
                </c:pt>
                <c:pt idx="10">
                  <c:v>Среднее значение</c:v>
                </c:pt>
                <c:pt idx="11">
                  <c:v>13. Мониторинг и оценка</c:v>
                </c:pt>
                <c:pt idx="12">
                  <c:v>2. Преодол-е коммуник-го тупика</c:v>
                </c:pt>
                <c:pt idx="13">
                  <c:v>14. Финансиров-е НСР-2030</c:v>
                </c:pt>
                <c:pt idx="14">
                  <c:v>9. Эфф-ть гос. управления</c:v>
                </c:pt>
              </c:strCache>
            </c:strRef>
          </c:cat>
          <c:val>
            <c:numRef>
              <c:f>'1.5'!$B$3:$B$17</c:f>
              <c:numCache>
                <c:formatCode>General</c:formatCode>
                <c:ptCount val="15"/>
                <c:pt idx="0">
                  <c:v>44.7</c:v>
                </c:pt>
                <c:pt idx="1">
                  <c:v>33.3</c:v>
                </c:pt>
                <c:pt idx="2">
                  <c:v>44.7</c:v>
                </c:pt>
                <c:pt idx="3">
                  <c:v>33.3</c:v>
                </c:pt>
                <c:pt idx="4">
                  <c:v>22</c:v>
                </c:pt>
                <c:pt idx="5">
                  <c:v>33.3</c:v>
                </c:pt>
                <c:pt idx="6">
                  <c:v>44.7</c:v>
                </c:pt>
                <c:pt idx="7">
                  <c:v>22</c:v>
                </c:pt>
                <c:pt idx="8">
                  <c:v>22</c:v>
                </c:pt>
                <c:pt idx="9">
                  <c:v>44.7</c:v>
                </c:pt>
                <c:pt idx="10">
                  <c:v>34.2</c:v>
                </c:pt>
                <c:pt idx="11">
                  <c:v>44.7</c:v>
                </c:pt>
                <c:pt idx="12">
                  <c:v>22</c:v>
                </c:pt>
                <c:pt idx="13">
                  <c:v>44.7</c:v>
                </c:pt>
                <c:pt idx="14">
                  <c:v>22</c:v>
                </c:pt>
              </c:numCache>
            </c:numRef>
          </c:val>
        </c:ser>
        <c:ser>
          <c:idx val="1"/>
          <c:order val="1"/>
          <c:tx>
            <c:strRef>
              <c:f>'1.5'!$C$2</c:f>
              <c:strCache>
                <c:ptCount val="1"/>
                <c:pt idx="0">
                  <c:v>2025 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'1.5'!$A$3:$A$17</c:f>
              <c:strCache>
                <c:ptCount val="15"/>
                <c:pt idx="0">
                  <c:v>1. Обеспеч. энерг. безоп</c:v>
                </c:pt>
                <c:pt idx="1">
                  <c:v>5. Расшир-е производ-й занятости</c:v>
                </c:pt>
                <c:pt idx="2">
                  <c:v>6. Качеств-е образов-е</c:v>
                </c:pt>
                <c:pt idx="3">
                  <c:v>7. Здравоохранение</c:v>
                </c:pt>
                <c:pt idx="4">
                  <c:v>10. Комлпекс. управ. вод. ресурсами</c:v>
                </c:pt>
                <c:pt idx="5">
                  <c:v>11. Защита окруж. среды</c:v>
                </c:pt>
                <c:pt idx="6">
                  <c:v>12. Гендерное равен-во</c:v>
                </c:pt>
                <c:pt idx="7">
                  <c:v>3. Обеспеч-е продов. безоп-сти</c:v>
                </c:pt>
                <c:pt idx="8">
                  <c:v>4. Ускорен. индустриал-я</c:v>
                </c:pt>
                <c:pt idx="9">
                  <c:v>8. Соц. защита</c:v>
                </c:pt>
                <c:pt idx="10">
                  <c:v>Среднее значение</c:v>
                </c:pt>
                <c:pt idx="11">
                  <c:v>13. Мониторинг и оценка</c:v>
                </c:pt>
                <c:pt idx="12">
                  <c:v>2. Преодол-е коммуник-го тупика</c:v>
                </c:pt>
                <c:pt idx="13">
                  <c:v>14. Финансиров-е НСР-2030</c:v>
                </c:pt>
                <c:pt idx="14">
                  <c:v>9. Эфф-ть гос. управления</c:v>
                </c:pt>
              </c:strCache>
            </c:strRef>
          </c:cat>
          <c:val>
            <c:numRef>
              <c:f>'1.5'!$C$3:$C$17</c:f>
              <c:numCache>
                <c:formatCode>General</c:formatCode>
                <c:ptCount val="15"/>
                <c:pt idx="0">
                  <c:v>100</c:v>
                </c:pt>
                <c:pt idx="1">
                  <c:v>100</c:v>
                </c:pt>
                <c:pt idx="2">
                  <c:v>100</c:v>
                </c:pt>
                <c:pt idx="3">
                  <c:v>100</c:v>
                </c:pt>
                <c:pt idx="4">
                  <c:v>89</c:v>
                </c:pt>
                <c:pt idx="5">
                  <c:v>89</c:v>
                </c:pt>
                <c:pt idx="6">
                  <c:v>89</c:v>
                </c:pt>
                <c:pt idx="7">
                  <c:v>89</c:v>
                </c:pt>
                <c:pt idx="8">
                  <c:v>89</c:v>
                </c:pt>
                <c:pt idx="9">
                  <c:v>89</c:v>
                </c:pt>
                <c:pt idx="10">
                  <c:v>79.4</c:v>
                </c:pt>
                <c:pt idx="11">
                  <c:v>67</c:v>
                </c:pt>
                <c:pt idx="12">
                  <c:v>44.6</c:v>
                </c:pt>
                <c:pt idx="13">
                  <c:v>44</c:v>
                </c:pt>
                <c:pt idx="14">
                  <c:v>22</c:v>
                </c:pt>
              </c:numCache>
            </c:numRef>
          </c:val>
        </c:ser>
        <c:dLbls>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1928"/>
        <c:crosses val="autoZero"/>
        <c:crossBetween val="between"/>
        <c:majorUnit val="20"/>
      </c:valAx>
      <c:spPr>
        <a:noFill/>
        <a:ln w="3175">
          <a:solidFill>
            <a:schemeClr val="tx1"/>
          </a:solidFill>
        </a:ln>
        <a:effectLst/>
      </c:spPr>
    </c:plotArea>
    <c:legend>
      <c:legendPos val="t"/>
      <c:layout/>
      <c:overlay val="0"/>
      <c:spPr>
        <a:noFill/>
        <a:ln>
          <a:noFill/>
        </a:ln>
        <a:effectLst/>
      </c:spPr>
      <c:txPr>
        <a:bodyPr rot="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legend>
    <c:plotVisOnly val="1"/>
    <c:dispBlanksAs val="gap"/>
    <c:showDLblsOverMax val="0"/>
    <c:extLst>
      <c:ext uri="{0b15fc19-7d7d-44ad-8c2d-2c3a37ce22c3}">
        <chartProps xmlns="https://web.wps.cn/et/2018/main" chartId="{3617f908-ca1a-4eea-83fa-2095d37d94ec}"/>
      </c:ext>
    </c:extLst>
  </c:chart>
  <c:spPr>
    <a:noFill/>
    <a:ln>
      <a:noFill/>
    </a:ln>
    <a:effectLst/>
  </c:spPr>
  <c:txPr>
    <a:bodyPr/>
    <a:lstStyle/>
    <a:p>
      <a:pPr>
        <a:defRPr lang="ru-RU" sz="1400">
          <a:solidFill>
            <a:sysClr val="windowText" lastClr="000000"/>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Лист3!$B$1</c:f>
              <c:strCache>
                <c:ptCount val="1"/>
                <c:pt idx="0">
                  <c:v>2023 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Лист3!$A$2:$A$7</c:f>
              <c:strCache>
                <c:ptCount val="6"/>
                <c:pt idx="0">
                  <c:v>ИПУ</c:v>
                </c:pt>
                <c:pt idx="1">
                  <c:v>Представленность</c:v>
                </c:pt>
                <c:pt idx="2">
                  <c:v>Условия</c:v>
                </c:pt>
                <c:pt idx="3">
                  <c:v>Вовлеченность</c:v>
                </c:pt>
                <c:pt idx="4">
                  <c:v>Активность</c:v>
                </c:pt>
                <c:pt idx="5">
                  <c:v>Результат</c:v>
                </c:pt>
              </c:strCache>
            </c:strRef>
          </c:cat>
          <c:val>
            <c:numRef>
              <c:f>Лист3!$B$2:$B$7</c:f>
              <c:numCache>
                <c:formatCode>General</c:formatCode>
                <c:ptCount val="6"/>
                <c:pt idx="0">
                  <c:v>40</c:v>
                </c:pt>
                <c:pt idx="1">
                  <c:v>76</c:v>
                </c:pt>
                <c:pt idx="2">
                  <c:v>36</c:v>
                </c:pt>
                <c:pt idx="3">
                  <c:v>5</c:v>
                </c:pt>
                <c:pt idx="4">
                  <c:v>14</c:v>
                </c:pt>
                <c:pt idx="5">
                  <c:v>34</c:v>
                </c:pt>
              </c:numCache>
            </c:numRef>
          </c:val>
        </c:ser>
        <c:ser>
          <c:idx val="1"/>
          <c:order val="1"/>
          <c:tx>
            <c:strRef>
              <c:f>Лист3!$C$1</c:f>
              <c:strCache>
                <c:ptCount val="1"/>
                <c:pt idx="0">
                  <c:v>2025 г.</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Лист3!$A$2:$A$7</c:f>
              <c:strCache>
                <c:ptCount val="6"/>
                <c:pt idx="0">
                  <c:v>ИПУ</c:v>
                </c:pt>
                <c:pt idx="1">
                  <c:v>Представленность</c:v>
                </c:pt>
                <c:pt idx="2">
                  <c:v>Условия</c:v>
                </c:pt>
                <c:pt idx="3">
                  <c:v>Вовлеченность</c:v>
                </c:pt>
                <c:pt idx="4">
                  <c:v>Активность</c:v>
                </c:pt>
                <c:pt idx="5">
                  <c:v>Результат</c:v>
                </c:pt>
              </c:strCache>
            </c:strRef>
          </c:cat>
          <c:val>
            <c:numRef>
              <c:f>Лист3!$C$2:$C$7</c:f>
              <c:numCache>
                <c:formatCode>0.0</c:formatCode>
                <c:ptCount val="6"/>
                <c:pt idx="0">
                  <c:v>84.7925170068027</c:v>
                </c:pt>
                <c:pt idx="1">
                  <c:v>91</c:v>
                </c:pt>
                <c:pt idx="2">
                  <c:v>83.8469387755102</c:v>
                </c:pt>
                <c:pt idx="3">
                  <c:v>78.6428571428571</c:v>
                </c:pt>
                <c:pt idx="4">
                  <c:v>78.6428571428571</c:v>
                </c:pt>
                <c:pt idx="5">
                  <c:v>81.8333333333333</c:v>
                </c:pt>
              </c:numCache>
            </c:numRef>
          </c:val>
        </c:ser>
        <c:dLbls>
          <c:showLegendKey val="0"/>
          <c:showVal val="1"/>
          <c:showCatName val="0"/>
          <c:showSerName val="0"/>
          <c:showPercent val="0"/>
          <c:showBubbleSize val="0"/>
        </c:dLbls>
        <c:gapWidth val="219"/>
        <c:overlap val="-27"/>
        <c:axId val="500834712"/>
        <c:axId val="500843568"/>
      </c:barChart>
      <c:catAx>
        <c:axId val="500834712"/>
        <c:scaling>
          <c:orientation val="minMax"/>
        </c:scaling>
        <c:delete val="0"/>
        <c:axPos val="b"/>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lang="ru-RU" sz="1400" b="0" i="0" u="none" strike="noStrike" kern="1200" baseline="0">
                <a:solidFill>
                  <a:schemeClr val="tx1"/>
                </a:solidFill>
                <a:latin typeface="+mn-lt"/>
                <a:ea typeface="+mn-ea"/>
                <a:cs typeface="+mn-cs"/>
              </a:defRPr>
            </a:pPr>
          </a:p>
        </c:txPr>
        <c:crossAx val="500843568"/>
        <c:crosses val="autoZero"/>
        <c:auto val="1"/>
        <c:lblAlgn val="ctr"/>
        <c:lblOffset val="100"/>
        <c:noMultiLvlLbl val="0"/>
      </c:catAx>
      <c:valAx>
        <c:axId val="500843568"/>
        <c:scaling>
          <c:orientation val="minMax"/>
        </c:scaling>
        <c:delete val="0"/>
        <c:axPos val="l"/>
        <c:majorGridlines>
          <c:spPr>
            <a:ln w="3175" cap="flat" cmpd="sng" algn="ctr">
              <a:solidFill>
                <a:schemeClr val="tx1"/>
              </a:solidFill>
              <a:round/>
            </a:ln>
            <a:effectLst/>
          </c:spPr>
        </c:majorGridlines>
        <c:numFmt formatCode="General" sourceLinked="1"/>
        <c:majorTickMark val="none"/>
        <c:minorTickMark val="none"/>
        <c:tickLblPos val="high"/>
        <c:spPr>
          <a:noFill/>
          <a:ln w="9525">
            <a:solidFill>
              <a:schemeClr val="tx1"/>
            </a:solidFill>
          </a:ln>
          <a:effectLst/>
        </c:spPr>
        <c:txPr>
          <a:bodyPr rot="-60000000" spcFirstLastPara="1" vertOverflow="ellipsis" vert="horz" wrap="square" anchor="ctr" anchorCtr="1"/>
          <a:lstStyle/>
          <a:p>
            <a:pPr>
              <a:defRPr lang="ru-RU" sz="1400" b="0" i="0" u="none" strike="noStrike" kern="1200" baseline="0">
                <a:solidFill>
                  <a:schemeClr val="tx1"/>
                </a:solidFill>
                <a:latin typeface="+mn-lt"/>
                <a:ea typeface="+mn-ea"/>
                <a:cs typeface="+mn-cs"/>
              </a:defRPr>
            </a:pPr>
          </a:p>
        </c:txPr>
        <c:crossAx val="500834712"/>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ru-RU" sz="1400" b="0" i="0" u="none" strike="noStrike" kern="1200" baseline="0">
              <a:solidFill>
                <a:schemeClr val="tx1"/>
              </a:solidFill>
              <a:latin typeface="+mn-lt"/>
              <a:ea typeface="+mn-ea"/>
              <a:cs typeface="+mn-cs"/>
            </a:defRPr>
          </a:pPr>
        </a:p>
      </c:txPr>
    </c:legend>
    <c:plotVisOnly val="1"/>
    <c:dispBlanksAs val="gap"/>
    <c:showDLblsOverMax val="0"/>
    <c:extLst>
      <c:ext uri="{0b15fc19-7d7d-44ad-8c2d-2c3a37ce22c3}">
        <chartProps xmlns="https://web.wps.cn/et/2018/main" chartId="{2c2eba03-12c6-4e28-b890-589a4f519e08}"/>
      </c:ext>
    </c:extLst>
  </c:chart>
  <c:spPr>
    <a:noFill/>
    <a:ln>
      <a:noFill/>
    </a:ln>
    <a:effectLst/>
  </c:spPr>
  <c:txPr>
    <a:bodyPr/>
    <a:lstStyle/>
    <a:p>
      <a:pPr>
        <a:defRPr lang="ru-RU" sz="1400">
          <a:solidFill>
            <a:schemeClr val="tx1"/>
          </a:solidFill>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'Кол-во засед.'!$B$2</c:f>
              <c:strCache>
                <c:ptCount val="1"/>
                <c:pt idx="0">
                  <c:v>2023 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'Кол-во засед.'!$A$3:$A$17</c:f>
              <c:strCache>
                <c:ptCount val="15"/>
                <c:pt idx="0">
                  <c:v>8. Соц. защита</c:v>
                </c:pt>
                <c:pt idx="1">
                  <c:v>5. Расшир-е производ-й занятости</c:v>
                </c:pt>
                <c:pt idx="2">
                  <c:v>3. Обеспеч-е продов. безоп-сти</c:v>
                </c:pt>
                <c:pt idx="3">
                  <c:v>7. Здравоохранение</c:v>
                </c:pt>
                <c:pt idx="4">
                  <c:v>1. Обеспеч. энерг. безоп</c:v>
                </c:pt>
                <c:pt idx="5">
                  <c:v>2. Преодол-е коммуник-го тупика</c:v>
                </c:pt>
                <c:pt idx="6">
                  <c:v>12. Гендерное равен-во</c:v>
                </c:pt>
                <c:pt idx="7">
                  <c:v>6. Качеств-е образов-е</c:v>
                </c:pt>
                <c:pt idx="8">
                  <c:v>4. Ускорен. индустриал-я</c:v>
                </c:pt>
                <c:pt idx="9">
                  <c:v>11. Защита окруж. среды</c:v>
                </c:pt>
                <c:pt idx="10">
                  <c:v>10. Комлпекс. управ. вод. ресурсами</c:v>
                </c:pt>
                <c:pt idx="11">
                  <c:v>Среднее значение</c:v>
                </c:pt>
                <c:pt idx="12">
                  <c:v>13. Мониторинг и оценка</c:v>
                </c:pt>
                <c:pt idx="13">
                  <c:v>14. Финансиров-е НСР-2030</c:v>
                </c:pt>
                <c:pt idx="14">
                  <c:v>9. Эфф-ть гос. управления</c:v>
                </c:pt>
              </c:strCache>
            </c:strRef>
          </c:cat>
          <c:val>
            <c:numRef>
              <c:f>'Кол-во засед.'!$B$3:$B$17</c:f>
              <c:numCache>
                <c:formatCode>General</c:formatCode>
                <c:ptCount val="15"/>
                <c:pt idx="0">
                  <c:v>46</c:v>
                </c:pt>
                <c:pt idx="1">
                  <c:v>40.8</c:v>
                </c:pt>
                <c:pt idx="2">
                  <c:v>37.5</c:v>
                </c:pt>
                <c:pt idx="3">
                  <c:v>37.5</c:v>
                </c:pt>
                <c:pt idx="4">
                  <c:v>42.5</c:v>
                </c:pt>
                <c:pt idx="5">
                  <c:v>39.1</c:v>
                </c:pt>
                <c:pt idx="6">
                  <c:v>42.5</c:v>
                </c:pt>
                <c:pt idx="7">
                  <c:v>37.5</c:v>
                </c:pt>
                <c:pt idx="8">
                  <c:v>35.8</c:v>
                </c:pt>
                <c:pt idx="9">
                  <c:v>37.5</c:v>
                </c:pt>
                <c:pt idx="10">
                  <c:v>35.8</c:v>
                </c:pt>
                <c:pt idx="11">
                  <c:v>39</c:v>
                </c:pt>
                <c:pt idx="12">
                  <c:v>41</c:v>
                </c:pt>
                <c:pt idx="13">
                  <c:v>40</c:v>
                </c:pt>
                <c:pt idx="14">
                  <c:v>37.5</c:v>
                </c:pt>
              </c:numCache>
            </c:numRef>
          </c:val>
        </c:ser>
        <c:ser>
          <c:idx val="1"/>
          <c:order val="1"/>
          <c:tx>
            <c:strRef>
              <c:f>'Кол-во засед.'!$C$2</c:f>
              <c:strCache>
                <c:ptCount val="1"/>
                <c:pt idx="0">
                  <c:v>2025 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'Кол-во засед.'!$A$3:$A$17</c:f>
              <c:strCache>
                <c:ptCount val="15"/>
                <c:pt idx="0">
                  <c:v>8. Соц. защита</c:v>
                </c:pt>
                <c:pt idx="1">
                  <c:v>5. Расшир-е производ-й занятости</c:v>
                </c:pt>
                <c:pt idx="2">
                  <c:v>3. Обеспеч-е продов. безоп-сти</c:v>
                </c:pt>
                <c:pt idx="3">
                  <c:v>7. Здравоохранение</c:v>
                </c:pt>
                <c:pt idx="4">
                  <c:v>1. Обеспеч. энерг. безоп</c:v>
                </c:pt>
                <c:pt idx="5">
                  <c:v>2. Преодол-е коммуник-го тупика</c:v>
                </c:pt>
                <c:pt idx="6">
                  <c:v>12. Гендерное равен-во</c:v>
                </c:pt>
                <c:pt idx="7">
                  <c:v>6. Качеств-е образов-е</c:v>
                </c:pt>
                <c:pt idx="8">
                  <c:v>4. Ускорен. индустриал-я</c:v>
                </c:pt>
                <c:pt idx="9">
                  <c:v>11. Защита окруж. среды</c:v>
                </c:pt>
                <c:pt idx="10">
                  <c:v>10. Комлпекс. управ. вод. ресурсами</c:v>
                </c:pt>
                <c:pt idx="11">
                  <c:v>Среднее значение</c:v>
                </c:pt>
                <c:pt idx="12">
                  <c:v>13. Мониторинг и оценка</c:v>
                </c:pt>
                <c:pt idx="13">
                  <c:v>14. Финансиров-е НСР-2030</c:v>
                </c:pt>
                <c:pt idx="14">
                  <c:v>9. Эфф-ть гос. управления</c:v>
                </c:pt>
              </c:strCache>
            </c:strRef>
          </c:cat>
          <c:val>
            <c:numRef>
              <c:f>'Кол-во засед.'!$C$3:$C$17</c:f>
              <c:numCache>
                <c:formatCode>General</c:formatCode>
                <c:ptCount val="15"/>
                <c:pt idx="0">
                  <c:v>95.3</c:v>
                </c:pt>
                <c:pt idx="1">
                  <c:v>95.3</c:v>
                </c:pt>
                <c:pt idx="2">
                  <c:v>93.7</c:v>
                </c:pt>
                <c:pt idx="3">
                  <c:v>93.7</c:v>
                </c:pt>
                <c:pt idx="4">
                  <c:v>93.6</c:v>
                </c:pt>
                <c:pt idx="5">
                  <c:v>92.1</c:v>
                </c:pt>
                <c:pt idx="6">
                  <c:v>90.5</c:v>
                </c:pt>
                <c:pt idx="7">
                  <c:v>90.4</c:v>
                </c:pt>
                <c:pt idx="8">
                  <c:v>87.3</c:v>
                </c:pt>
                <c:pt idx="9">
                  <c:v>85.7</c:v>
                </c:pt>
                <c:pt idx="10">
                  <c:v>85.7</c:v>
                </c:pt>
                <c:pt idx="11">
                  <c:v>84.7</c:v>
                </c:pt>
                <c:pt idx="12">
                  <c:v>79.4</c:v>
                </c:pt>
                <c:pt idx="13">
                  <c:v>63.4</c:v>
                </c:pt>
                <c:pt idx="14">
                  <c:v>40.4</c:v>
                </c:pt>
              </c:numCache>
            </c:numRef>
          </c:val>
        </c:ser>
        <c:dLbls>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1928"/>
        <c:crosses val="autoZero"/>
        <c:crossBetween val="between"/>
        <c:majorUnit val="20"/>
      </c:valAx>
      <c:spPr>
        <a:noFill/>
        <a:ln w="3175">
          <a:solidFill>
            <a:schemeClr val="tx1"/>
          </a:solidFill>
        </a:ln>
        <a:effectLst/>
      </c:spPr>
    </c:plotArea>
    <c:legend>
      <c:legendPos val="t"/>
      <c:layout/>
      <c:overlay val="0"/>
      <c:spPr>
        <a:noFill/>
        <a:ln>
          <a:noFill/>
        </a:ln>
        <a:effectLst/>
      </c:spPr>
      <c:txPr>
        <a:bodyPr rot="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legend>
    <c:plotVisOnly val="1"/>
    <c:dispBlanksAs val="gap"/>
    <c:showDLblsOverMax val="0"/>
    <c:extLst>
      <c:ext uri="{0b15fc19-7d7d-44ad-8c2d-2c3a37ce22c3}">
        <chartProps xmlns="https://web.wps.cn/et/2018/main" chartId="{58d80716-40df-4fce-967d-d532dc33181f}"/>
      </c:ext>
    </c:extLst>
  </c:chart>
  <c:spPr>
    <a:noFill/>
    <a:ln>
      <a:noFill/>
    </a:ln>
    <a:effectLst/>
  </c:spPr>
  <c:txPr>
    <a:bodyPr/>
    <a:lstStyle/>
    <a:p>
      <a:pPr>
        <a:defRPr lang="ru-RU" sz="1400">
          <a:solidFill>
            <a:sysClr val="windowText" lastClr="000000"/>
          </a:solidFill>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'1.1.'!$B$2</c:f>
              <c:strCache>
                <c:ptCount val="1"/>
                <c:pt idx="0">
                  <c:v>2023 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'1.1.'!$A$3:$A$17</c:f>
              <c:strCache>
                <c:ptCount val="15"/>
                <c:pt idx="0">
                  <c:v>2. Преодол-е коммуник-го тупика</c:v>
                </c:pt>
                <c:pt idx="1">
                  <c:v>5. Расшир-е производ-й занятости</c:v>
                </c:pt>
                <c:pt idx="2">
                  <c:v>8. Соц. защита</c:v>
                </c:pt>
                <c:pt idx="3">
                  <c:v>10. Комлпекс. управ. вод. ресурсами</c:v>
                </c:pt>
                <c:pt idx="4">
                  <c:v>11. Защита окруж. среды</c:v>
                </c:pt>
                <c:pt idx="5">
                  <c:v>12. Гендерное равен-во</c:v>
                </c:pt>
                <c:pt idx="6">
                  <c:v>14. Финансиров-е НСР-2030</c:v>
                </c:pt>
                <c:pt idx="7">
                  <c:v>3. Обеспеч-е продов. безоп-сти</c:v>
                </c:pt>
                <c:pt idx="8">
                  <c:v>7. Здравоохранение</c:v>
                </c:pt>
                <c:pt idx="9">
                  <c:v>Среднее значение</c:v>
                </c:pt>
                <c:pt idx="10">
                  <c:v>1. Обеспеч. энерг. безоп</c:v>
                </c:pt>
                <c:pt idx="11">
                  <c:v>4. Ускорен. индустриал-я</c:v>
                </c:pt>
                <c:pt idx="12">
                  <c:v>6. Качеств-е образов-е</c:v>
                </c:pt>
                <c:pt idx="13">
                  <c:v>9. Эфф-ть гос. управления</c:v>
                </c:pt>
                <c:pt idx="14">
                  <c:v>13. Мониторинг и оценка</c:v>
                </c:pt>
              </c:strCache>
            </c:strRef>
          </c:cat>
          <c:val>
            <c:numRef>
              <c:f>'1.1.'!$B$3:$B$17</c:f>
              <c:numCache>
                <c:formatCode>General</c:formatCode>
                <c:ptCount val="15"/>
                <c:pt idx="0">
                  <c:v>86.8</c:v>
                </c:pt>
                <c:pt idx="1">
                  <c:v>86.8</c:v>
                </c:pt>
                <c:pt idx="2">
                  <c:v>80.2</c:v>
                </c:pt>
                <c:pt idx="3">
                  <c:v>80.2</c:v>
                </c:pt>
                <c:pt idx="4">
                  <c:v>80.2</c:v>
                </c:pt>
                <c:pt idx="5">
                  <c:v>80.2</c:v>
                </c:pt>
                <c:pt idx="6">
                  <c:v>80.2</c:v>
                </c:pt>
                <c:pt idx="7">
                  <c:v>80.2</c:v>
                </c:pt>
                <c:pt idx="8">
                  <c:v>66.8</c:v>
                </c:pt>
                <c:pt idx="9">
                  <c:v>76.4</c:v>
                </c:pt>
                <c:pt idx="10">
                  <c:v>73.6</c:v>
                </c:pt>
                <c:pt idx="11">
                  <c:v>80.2</c:v>
                </c:pt>
                <c:pt idx="12">
                  <c:v>60.2</c:v>
                </c:pt>
                <c:pt idx="13">
                  <c:v>80.2</c:v>
                </c:pt>
                <c:pt idx="14">
                  <c:v>53.4</c:v>
                </c:pt>
              </c:numCache>
            </c:numRef>
          </c:val>
        </c:ser>
        <c:ser>
          <c:idx val="1"/>
          <c:order val="1"/>
          <c:tx>
            <c:strRef>
              <c:f>'1.1.'!$C$2</c:f>
              <c:strCache>
                <c:ptCount val="1"/>
                <c:pt idx="0">
                  <c:v>2025 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'1.1.'!$A$3:$A$17</c:f>
              <c:strCache>
                <c:ptCount val="15"/>
                <c:pt idx="0">
                  <c:v>2. Преодол-е коммуник-го тупика</c:v>
                </c:pt>
                <c:pt idx="1">
                  <c:v>5. Расшир-е производ-й занятости</c:v>
                </c:pt>
                <c:pt idx="2">
                  <c:v>8. Соц. защита</c:v>
                </c:pt>
                <c:pt idx="3">
                  <c:v>10. Комлпекс. управ. вод. ресурсами</c:v>
                </c:pt>
                <c:pt idx="4">
                  <c:v>11. Защита окруж. среды</c:v>
                </c:pt>
                <c:pt idx="5">
                  <c:v>12. Гендерное равен-во</c:v>
                </c:pt>
                <c:pt idx="6">
                  <c:v>14. Финансиров-е НСР-2030</c:v>
                </c:pt>
                <c:pt idx="7">
                  <c:v>3. Обеспеч-е продов. безоп-сти</c:v>
                </c:pt>
                <c:pt idx="8">
                  <c:v>7. Здравоохранение</c:v>
                </c:pt>
                <c:pt idx="9">
                  <c:v>Среднее значение</c:v>
                </c:pt>
                <c:pt idx="10">
                  <c:v>1. Обеспеч. энерг. безоп</c:v>
                </c:pt>
                <c:pt idx="11">
                  <c:v>4. Ускорен. индустриал-я</c:v>
                </c:pt>
                <c:pt idx="12">
                  <c:v>6. Качеств-е образов-е</c:v>
                </c:pt>
                <c:pt idx="13">
                  <c:v>9. Эфф-ть гос. управления</c:v>
                </c:pt>
                <c:pt idx="14">
                  <c:v>13. Мониторинг и оценка</c:v>
                </c:pt>
              </c:strCache>
            </c:strRef>
          </c:cat>
          <c:val>
            <c:numRef>
              <c:f>'1.1.'!$C$3:$C$17</c:f>
              <c:numCache>
                <c:formatCode>General</c:formatCode>
                <c:ptCount val="15"/>
                <c:pt idx="0">
                  <c:v>100</c:v>
                </c:pt>
                <c:pt idx="1">
                  <c:v>100</c:v>
                </c:pt>
                <c:pt idx="2">
                  <c:v>100</c:v>
                </c:pt>
                <c:pt idx="3">
                  <c:v>93.4</c:v>
                </c:pt>
                <c:pt idx="4">
                  <c:v>93.4</c:v>
                </c:pt>
                <c:pt idx="5">
                  <c:v>93.4</c:v>
                </c:pt>
                <c:pt idx="6">
                  <c:v>93.4</c:v>
                </c:pt>
                <c:pt idx="7">
                  <c:v>93.4</c:v>
                </c:pt>
                <c:pt idx="8">
                  <c:v>93.4</c:v>
                </c:pt>
                <c:pt idx="9">
                  <c:v>91</c:v>
                </c:pt>
                <c:pt idx="10">
                  <c:v>86.8</c:v>
                </c:pt>
                <c:pt idx="11">
                  <c:v>86.8</c:v>
                </c:pt>
                <c:pt idx="12">
                  <c:v>86.8</c:v>
                </c:pt>
                <c:pt idx="13">
                  <c:v>80.2</c:v>
                </c:pt>
                <c:pt idx="14">
                  <c:v>73.2</c:v>
                </c:pt>
              </c:numCache>
            </c:numRef>
          </c:val>
        </c:ser>
        <c:dLbls>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1928"/>
        <c:crosses val="autoZero"/>
        <c:crossBetween val="between"/>
        <c:majorUnit val="20"/>
      </c:valAx>
      <c:spPr>
        <a:noFill/>
        <a:ln w="3175">
          <a:solidFill>
            <a:schemeClr val="tx1"/>
          </a:solidFill>
        </a:ln>
        <a:effectLst/>
      </c:spPr>
    </c:plotArea>
    <c:legend>
      <c:legendPos val="t"/>
      <c:layout/>
      <c:overlay val="0"/>
      <c:spPr>
        <a:noFill/>
        <a:ln>
          <a:noFill/>
        </a:ln>
        <a:effectLst/>
      </c:spPr>
      <c:txPr>
        <a:bodyPr rot="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legend>
    <c:plotVisOnly val="1"/>
    <c:dispBlanksAs val="gap"/>
    <c:showDLblsOverMax val="0"/>
    <c:extLst>
      <c:ext uri="{0b15fc19-7d7d-44ad-8c2d-2c3a37ce22c3}">
        <chartProps xmlns="https://web.wps.cn/et/2018/main" chartId="{9703a706-502f-419d-9d46-d0447d736559}"/>
      </c:ext>
    </c:extLst>
  </c:chart>
  <c:spPr>
    <a:noFill/>
    <a:ln>
      <a:noFill/>
    </a:ln>
    <a:effectLst/>
  </c:spPr>
  <c:txPr>
    <a:bodyPr/>
    <a:lstStyle/>
    <a:p>
      <a:pPr>
        <a:defRPr lang="ru-RU" sz="1400">
          <a:solidFill>
            <a:sysClr val="windowText" lastClr="000000"/>
          </a:solidFill>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Лист3!$B$64</c:f>
              <c:strCache>
                <c:ptCount val="1"/>
                <c:pt idx="0">
                  <c:v>2023 г.</c:v>
                </c:pt>
              </c:strCache>
            </c:strRef>
          </c:tx>
          <c:spPr>
            <a:solidFill>
              <a:schemeClr val="accent1"/>
            </a:solidFill>
            <a:ln>
              <a:noFill/>
            </a:ln>
            <a:effectLst/>
          </c:spPr>
          <c:invertIfNegative val="0"/>
          <c:dPt>
            <c:idx val="0"/>
            <c:invertIfNegative val="0"/>
            <c:bubble3D val="0"/>
            <c:spPr>
              <a:solidFill>
                <a:srgbClr val="0070C0"/>
              </a:solidFill>
              <a:ln>
                <a:noFill/>
              </a:ln>
              <a:effectLst/>
            </c:spPr>
          </c:dPt>
          <c:dPt>
            <c:idx val="1"/>
            <c:invertIfNegative val="0"/>
            <c:bubble3D val="0"/>
            <c:spPr>
              <a:solidFill>
                <a:srgbClr val="0070C0"/>
              </a:solidFill>
              <a:ln>
                <a:noFill/>
              </a:ln>
              <a:effectLst/>
            </c:spPr>
          </c:dPt>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Лист3!$A$65:$A$69</c:f>
              <c:strCache>
                <c:ptCount val="5"/>
                <c:pt idx="0">
                  <c:v>1. Доля людей-представителей ОГО в составе МРГ</c:v>
                </c:pt>
                <c:pt idx="1">
                  <c:v>2. Количество организаций ГО в составе МРГ</c:v>
                </c:pt>
                <c:pt idx="2">
                  <c:v>3. Доля женщин в составе МРГ</c:v>
                </c:pt>
                <c:pt idx="3">
                  <c:v>4. Правовой механизм вовлечения ОГО</c:v>
                </c:pt>
                <c:pt idx="4">
                  <c:v>5. Доступ информации о целях, задачах и ожиданиях по вовлечению ОГО</c:v>
                </c:pt>
              </c:strCache>
            </c:strRef>
          </c:cat>
          <c:val>
            <c:numRef>
              <c:f>Лист3!$B$65:$B$69</c:f>
              <c:numCache>
                <c:formatCode>0.0</c:formatCode>
                <c:ptCount val="5"/>
                <c:pt idx="0">
                  <c:v>85.71</c:v>
                </c:pt>
                <c:pt idx="1" c:formatCode="General">
                  <c:v>90.5</c:v>
                </c:pt>
                <c:pt idx="2">
                  <c:v>71.64</c:v>
                </c:pt>
                <c:pt idx="3">
                  <c:v>67</c:v>
                </c:pt>
                <c:pt idx="4">
                  <c:v>67</c:v>
                </c:pt>
              </c:numCache>
            </c:numRef>
          </c:val>
        </c:ser>
        <c:ser>
          <c:idx val="1"/>
          <c:order val="1"/>
          <c:tx>
            <c:strRef>
              <c:f>Лист3!$C$64</c:f>
              <c:strCache>
                <c:ptCount val="1"/>
                <c:pt idx="0">
                  <c:v>2025 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Лист3!$A$65:$A$69</c:f>
              <c:strCache>
                <c:ptCount val="5"/>
                <c:pt idx="0">
                  <c:v>1. Доля людей-представителей ОГО в составе МРГ</c:v>
                </c:pt>
                <c:pt idx="1">
                  <c:v>2. Количество организаций ГО в составе МРГ</c:v>
                </c:pt>
                <c:pt idx="2">
                  <c:v>3. Доля женщин в составе МРГ</c:v>
                </c:pt>
                <c:pt idx="3">
                  <c:v>4. Правовой механизм вовлечения ОГО</c:v>
                </c:pt>
                <c:pt idx="4">
                  <c:v>5. Доступ информации о целях, задачах и ожиданиях по вовлечению ОГО</c:v>
                </c:pt>
              </c:strCache>
            </c:strRef>
          </c:cat>
          <c:val>
            <c:numRef>
              <c:f>Лист3!$C$65:$C$69</c:f>
              <c:numCache>
                <c:formatCode>General</c:formatCode>
                <c:ptCount val="5"/>
                <c:pt idx="0">
                  <c:v>88.1</c:v>
                </c:pt>
                <c:pt idx="1">
                  <c:v>100</c:v>
                </c:pt>
                <c:pt idx="2">
                  <c:v>71.6</c:v>
                </c:pt>
                <c:pt idx="3">
                  <c:v>97.6</c:v>
                </c:pt>
                <c:pt idx="4">
                  <c:v>97.6</c:v>
                </c:pt>
              </c:numCache>
            </c:numRef>
          </c:val>
        </c:ser>
        <c:dLbls>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1928"/>
        <c:crosses val="autoZero"/>
        <c:crossBetween val="between"/>
        <c:majorUnit val="20"/>
      </c:valAx>
      <c:spPr>
        <a:noFill/>
        <a:ln w="3175">
          <a:solidFill>
            <a:schemeClr val="tx1"/>
          </a:solidFill>
        </a:ln>
        <a:effectLst/>
      </c:spPr>
    </c:plotArea>
    <c:legend>
      <c:legendPos val="t"/>
      <c:layout/>
      <c:overlay val="0"/>
      <c:spPr>
        <a:noFill/>
        <a:ln>
          <a:noFill/>
        </a:ln>
        <a:effectLst/>
      </c:spPr>
      <c:txPr>
        <a:bodyPr rot="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legend>
    <c:plotVisOnly val="1"/>
    <c:dispBlanksAs val="gap"/>
    <c:showDLblsOverMax val="0"/>
    <c:extLst>
      <c:ext uri="{0b15fc19-7d7d-44ad-8c2d-2c3a37ce22c3}">
        <chartProps xmlns="https://web.wps.cn/et/2018/main" chartId="{71d16e44-352b-4f7f-96f4-9524f78a19f5}"/>
      </c:ext>
    </c:extLst>
  </c:chart>
  <c:spPr>
    <a:noFill/>
    <a:ln>
      <a:noFill/>
    </a:ln>
    <a:effectLst/>
  </c:spPr>
  <c:txPr>
    <a:bodyPr/>
    <a:lstStyle/>
    <a:p>
      <a:pPr>
        <a:defRPr lang="ru-RU" sz="1400">
          <a:solidFill>
            <a:sysClr val="windowText" lastClr="000000"/>
          </a:solidFill>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'1.2'!$B$2</c:f>
              <c:strCache>
                <c:ptCount val="1"/>
                <c:pt idx="0">
                  <c:v>2023 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'1.2'!$A$3:$A$17</c:f>
              <c:strCache>
                <c:ptCount val="15"/>
                <c:pt idx="0">
                  <c:v>3. Обеспеч-е продов. безоп-сти</c:v>
                </c:pt>
                <c:pt idx="1">
                  <c:v>7. Здравоохранение</c:v>
                </c:pt>
                <c:pt idx="2">
                  <c:v>8. Соц. защита</c:v>
                </c:pt>
                <c:pt idx="3">
                  <c:v>12. Гендерное равен-во</c:v>
                </c:pt>
                <c:pt idx="4">
                  <c:v>1. Обеспеч. энерг. безоп</c:v>
                </c:pt>
                <c:pt idx="5">
                  <c:v>2. Преодол-е коммуник-го тупика</c:v>
                </c:pt>
                <c:pt idx="6">
                  <c:v>4. Ускорен. индустриал-я</c:v>
                </c:pt>
                <c:pt idx="7">
                  <c:v>5. Расшир-е производ-й занятости</c:v>
                </c:pt>
                <c:pt idx="8">
                  <c:v>13. Мониторинг и оценка</c:v>
                </c:pt>
                <c:pt idx="9">
                  <c:v>6. Качеств-е образов-е</c:v>
                </c:pt>
                <c:pt idx="10">
                  <c:v>Среднее значение</c:v>
                </c:pt>
                <c:pt idx="11">
                  <c:v>10. Комлпекс. управ. вод. ресурсами</c:v>
                </c:pt>
                <c:pt idx="12">
                  <c:v>11. Защита окруж. среды</c:v>
                </c:pt>
                <c:pt idx="13">
                  <c:v>14. Финансиров-е НСР-2030</c:v>
                </c:pt>
                <c:pt idx="14">
                  <c:v>9. Эфф-ть гос. управления</c:v>
                </c:pt>
              </c:strCache>
            </c:strRef>
          </c:cat>
          <c:val>
            <c:numRef>
              <c:f>'1.2'!$B$3:$B$17</c:f>
              <c:numCache>
                <c:formatCode>General</c:formatCode>
                <c:ptCount val="15"/>
                <c:pt idx="0">
                  <c:v>35.7</c:v>
                </c:pt>
                <c:pt idx="1">
                  <c:v>40.4</c:v>
                </c:pt>
                <c:pt idx="2">
                  <c:v>45.3</c:v>
                </c:pt>
                <c:pt idx="3">
                  <c:v>40.4</c:v>
                </c:pt>
                <c:pt idx="4">
                  <c:v>35.6</c:v>
                </c:pt>
                <c:pt idx="5">
                  <c:v>35.6</c:v>
                </c:pt>
                <c:pt idx="6">
                  <c:v>30.9</c:v>
                </c:pt>
                <c:pt idx="7">
                  <c:v>35.7</c:v>
                </c:pt>
                <c:pt idx="8">
                  <c:v>40.4</c:v>
                </c:pt>
                <c:pt idx="9">
                  <c:v>30.9</c:v>
                </c:pt>
                <c:pt idx="10">
                  <c:v>35.7</c:v>
                </c:pt>
                <c:pt idx="11">
                  <c:v>30.9</c:v>
                </c:pt>
                <c:pt idx="12">
                  <c:v>30.9</c:v>
                </c:pt>
                <c:pt idx="13">
                  <c:v>30.9</c:v>
                </c:pt>
                <c:pt idx="14">
                  <c:v>35.7</c:v>
                </c:pt>
              </c:numCache>
            </c:numRef>
          </c:val>
        </c:ser>
        <c:ser>
          <c:idx val="1"/>
          <c:order val="1"/>
          <c:tx>
            <c:strRef>
              <c:f>'1.2'!$C$2</c:f>
              <c:strCache>
                <c:ptCount val="1"/>
                <c:pt idx="0">
                  <c:v>2025 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'1.2'!$A$3:$A$17</c:f>
              <c:strCache>
                <c:ptCount val="15"/>
                <c:pt idx="0">
                  <c:v>3. Обеспеч-е продов. безоп-сти</c:v>
                </c:pt>
                <c:pt idx="1">
                  <c:v>7. Здравоохранение</c:v>
                </c:pt>
                <c:pt idx="2">
                  <c:v>8. Соц. защита</c:v>
                </c:pt>
                <c:pt idx="3">
                  <c:v>12. Гендерное равен-во</c:v>
                </c:pt>
                <c:pt idx="4">
                  <c:v>1. Обеспеч. энерг. безоп</c:v>
                </c:pt>
                <c:pt idx="5">
                  <c:v>2. Преодол-е коммуник-го тупика</c:v>
                </c:pt>
                <c:pt idx="6">
                  <c:v>4. Ускорен. индустриал-я</c:v>
                </c:pt>
                <c:pt idx="7">
                  <c:v>5. Расшир-е производ-й занятости</c:v>
                </c:pt>
                <c:pt idx="8">
                  <c:v>13. Мониторинг и оценка</c:v>
                </c:pt>
                <c:pt idx="9">
                  <c:v>6. Качеств-е образов-е</c:v>
                </c:pt>
                <c:pt idx="10">
                  <c:v>Среднее значение</c:v>
                </c:pt>
                <c:pt idx="11">
                  <c:v>10. Комлпекс. управ. вод. ресурсами</c:v>
                </c:pt>
                <c:pt idx="12">
                  <c:v>11. Защита окруж. среды</c:v>
                </c:pt>
                <c:pt idx="13">
                  <c:v>14. Финансиров-е НСР-2030</c:v>
                </c:pt>
                <c:pt idx="14">
                  <c:v>9. Эфф-ть гос. управления</c:v>
                </c:pt>
              </c:strCache>
            </c:strRef>
          </c:cat>
          <c:val>
            <c:numRef>
              <c:f>'1.2'!$C$3:$C$17</c:f>
              <c:numCache>
                <c:formatCode>General</c:formatCode>
                <c:ptCount val="15"/>
                <c:pt idx="0">
                  <c:v>95.2</c:v>
                </c:pt>
                <c:pt idx="1">
                  <c:v>95.2</c:v>
                </c:pt>
                <c:pt idx="2">
                  <c:v>95.2</c:v>
                </c:pt>
                <c:pt idx="3">
                  <c:v>90.5</c:v>
                </c:pt>
                <c:pt idx="4">
                  <c:v>90.4</c:v>
                </c:pt>
                <c:pt idx="5">
                  <c:v>90.4</c:v>
                </c:pt>
                <c:pt idx="6">
                  <c:v>90.4</c:v>
                </c:pt>
                <c:pt idx="7">
                  <c:v>85.8</c:v>
                </c:pt>
                <c:pt idx="8">
                  <c:v>85.7</c:v>
                </c:pt>
                <c:pt idx="9">
                  <c:v>85.7</c:v>
                </c:pt>
                <c:pt idx="10">
                  <c:v>83.8</c:v>
                </c:pt>
                <c:pt idx="11">
                  <c:v>80.8</c:v>
                </c:pt>
                <c:pt idx="12">
                  <c:v>76.1</c:v>
                </c:pt>
                <c:pt idx="13">
                  <c:v>76.1</c:v>
                </c:pt>
                <c:pt idx="14">
                  <c:v>35.7</c:v>
                </c:pt>
              </c:numCache>
            </c:numRef>
          </c:val>
        </c:ser>
        <c:dLbls>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1928"/>
        <c:crosses val="autoZero"/>
        <c:crossBetween val="between"/>
        <c:majorUnit val="20"/>
      </c:valAx>
      <c:spPr>
        <a:noFill/>
        <a:ln w="3175">
          <a:solidFill>
            <a:schemeClr val="tx1"/>
          </a:solidFill>
        </a:ln>
        <a:effectLst/>
      </c:spPr>
    </c:plotArea>
    <c:legend>
      <c:legendPos val="t"/>
      <c:layout/>
      <c:overlay val="0"/>
      <c:spPr>
        <a:noFill/>
        <a:ln>
          <a:noFill/>
        </a:ln>
        <a:effectLst/>
      </c:spPr>
      <c:txPr>
        <a:bodyPr rot="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legend>
    <c:plotVisOnly val="1"/>
    <c:dispBlanksAs val="gap"/>
    <c:showDLblsOverMax val="0"/>
    <c:extLst>
      <c:ext uri="{0b15fc19-7d7d-44ad-8c2d-2c3a37ce22c3}">
        <chartProps xmlns="https://web.wps.cn/et/2018/main" chartId="{c2084537-bd55-4911-864e-9bc0527fb88f}"/>
      </c:ext>
    </c:extLst>
  </c:chart>
  <c:spPr>
    <a:noFill/>
    <a:ln>
      <a:noFill/>
    </a:ln>
    <a:effectLst/>
  </c:spPr>
  <c:txPr>
    <a:bodyPr/>
    <a:lstStyle/>
    <a:p>
      <a:pPr>
        <a:defRPr lang="ru-RU" sz="1400">
          <a:solidFill>
            <a:sysClr val="windowText" lastClr="000000"/>
          </a:solidFill>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'1.3'!$B$3</c:f>
              <c:strCache>
                <c:ptCount val="1"/>
                <c:pt idx="0">
                  <c:v>2023 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'1.3'!$A$4:$A$18</c:f>
              <c:strCache>
                <c:ptCount val="15"/>
                <c:pt idx="0">
                  <c:v>1. Обеспеч. энерг. безоп</c:v>
                </c:pt>
                <c:pt idx="1">
                  <c:v>3. Обеспеч-е продов. безоп-сти</c:v>
                </c:pt>
                <c:pt idx="2">
                  <c:v>5. Расшир-е производ-й занятости</c:v>
                </c:pt>
                <c:pt idx="3">
                  <c:v>6. Качеств-е образов-е</c:v>
                </c:pt>
                <c:pt idx="4">
                  <c:v>2. Преодол-е коммуник-го тупика</c:v>
                </c:pt>
                <c:pt idx="5">
                  <c:v>4. Ускорен. индустриал-я</c:v>
                </c:pt>
                <c:pt idx="6">
                  <c:v>7. Здравоохранение</c:v>
                </c:pt>
                <c:pt idx="7">
                  <c:v>8. Соц. защита</c:v>
                </c:pt>
                <c:pt idx="8">
                  <c:v>10. Комлпекс. управ. вод. ресурсами</c:v>
                </c:pt>
                <c:pt idx="9">
                  <c:v>11. Защита окруж. среды</c:v>
                </c:pt>
                <c:pt idx="10">
                  <c:v>12. Гендерное равен-во</c:v>
                </c:pt>
                <c:pt idx="11">
                  <c:v>13. Мониторинг и оценка</c:v>
                </c:pt>
                <c:pt idx="12">
                  <c:v>Среднее значение</c:v>
                </c:pt>
                <c:pt idx="13">
                  <c:v>14. Финансиров-е НСР-2030</c:v>
                </c:pt>
                <c:pt idx="14">
                  <c:v>9. Эфф-ть гос. управления</c:v>
                </c:pt>
              </c:strCache>
            </c:strRef>
          </c:cat>
          <c:val>
            <c:numRef>
              <c:f>'1.3'!$B$4:$B$18</c:f>
              <c:numCache>
                <c:formatCode>General</c:formatCode>
                <c:ptCount val="15"/>
                <c:pt idx="0">
                  <c:v>16.5</c:v>
                </c:pt>
                <c:pt idx="1">
                  <c:v>0</c:v>
                </c:pt>
                <c:pt idx="2">
                  <c:v>0</c:v>
                </c:pt>
                <c:pt idx="3">
                  <c:v>16.5</c:v>
                </c:pt>
                <c:pt idx="4">
                  <c:v>0</c:v>
                </c:pt>
                <c:pt idx="5">
                  <c:v>0</c:v>
                </c:pt>
                <c:pt idx="6">
                  <c:v>0</c:v>
                </c:pt>
                <c:pt idx="7">
                  <c:v>0</c:v>
                </c:pt>
                <c:pt idx="8">
                  <c:v>0</c:v>
                </c:pt>
                <c:pt idx="9">
                  <c:v>0</c:v>
                </c:pt>
                <c:pt idx="10">
                  <c:v>0</c:v>
                </c:pt>
                <c:pt idx="11">
                  <c:v>33.5</c:v>
                </c:pt>
                <c:pt idx="12">
                  <c:v>5.8</c:v>
                </c:pt>
                <c:pt idx="13">
                  <c:v>0</c:v>
                </c:pt>
                <c:pt idx="14">
                  <c:v>0</c:v>
                </c:pt>
              </c:numCache>
            </c:numRef>
          </c:val>
        </c:ser>
        <c:ser>
          <c:idx val="1"/>
          <c:order val="1"/>
          <c:tx>
            <c:strRef>
              <c:f>'1.3'!$C$3</c:f>
              <c:strCache>
                <c:ptCount val="1"/>
                <c:pt idx="0">
                  <c:v>2025 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'1.3'!$A$4:$A$18</c:f>
              <c:strCache>
                <c:ptCount val="15"/>
                <c:pt idx="0">
                  <c:v>1. Обеспеч. энерг. безоп</c:v>
                </c:pt>
                <c:pt idx="1">
                  <c:v>3. Обеспеч-е продов. безоп-сти</c:v>
                </c:pt>
                <c:pt idx="2">
                  <c:v>5. Расшир-е производ-й занятости</c:v>
                </c:pt>
                <c:pt idx="3">
                  <c:v>6. Качеств-е образов-е</c:v>
                </c:pt>
                <c:pt idx="4">
                  <c:v>2. Преодол-е коммуник-го тупика</c:v>
                </c:pt>
                <c:pt idx="5">
                  <c:v>4. Ускорен. индустриал-я</c:v>
                </c:pt>
                <c:pt idx="6">
                  <c:v>7. Здравоохранение</c:v>
                </c:pt>
                <c:pt idx="7">
                  <c:v>8. Соц. защита</c:v>
                </c:pt>
                <c:pt idx="8">
                  <c:v>10. Комлпекс. управ. вод. ресурсами</c:v>
                </c:pt>
                <c:pt idx="9">
                  <c:v>11. Защита окруж. среды</c:v>
                </c:pt>
                <c:pt idx="10">
                  <c:v>12. Гендерное равен-во</c:v>
                </c:pt>
                <c:pt idx="11">
                  <c:v>13. Мониторинг и оценка</c:v>
                </c:pt>
                <c:pt idx="12">
                  <c:v>Среднее значение</c:v>
                </c:pt>
                <c:pt idx="13">
                  <c:v>14. Финансиров-е НСР-2030</c:v>
                </c:pt>
                <c:pt idx="14">
                  <c:v>9. Эфф-ть гос. управления</c:v>
                </c:pt>
              </c:strCache>
            </c:strRef>
          </c:cat>
          <c:val>
            <c:numRef>
              <c:f>'1.3'!$C$4:$C$18</c:f>
              <c:numCache>
                <c:formatCode>General</c:formatCode>
                <c:ptCount val="15"/>
                <c:pt idx="0">
                  <c:v>100</c:v>
                </c:pt>
                <c:pt idx="1">
                  <c:v>100</c:v>
                </c:pt>
                <c:pt idx="2">
                  <c:v>100</c:v>
                </c:pt>
                <c:pt idx="3">
                  <c:v>100</c:v>
                </c:pt>
                <c:pt idx="4">
                  <c:v>83.5</c:v>
                </c:pt>
                <c:pt idx="5">
                  <c:v>83.5</c:v>
                </c:pt>
                <c:pt idx="6">
                  <c:v>83.5</c:v>
                </c:pt>
                <c:pt idx="7">
                  <c:v>83.5</c:v>
                </c:pt>
                <c:pt idx="8">
                  <c:v>83.5</c:v>
                </c:pt>
                <c:pt idx="9">
                  <c:v>83.5</c:v>
                </c:pt>
                <c:pt idx="10">
                  <c:v>83.5</c:v>
                </c:pt>
                <c:pt idx="11">
                  <c:v>83.5</c:v>
                </c:pt>
                <c:pt idx="12">
                  <c:v>78.6</c:v>
                </c:pt>
                <c:pt idx="13">
                  <c:v>33</c:v>
                </c:pt>
                <c:pt idx="14">
                  <c:v>0</c:v>
                </c:pt>
              </c:numCache>
            </c:numRef>
          </c:val>
        </c:ser>
        <c:dLbls>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1928"/>
        <c:crosses val="autoZero"/>
        <c:crossBetween val="between"/>
        <c:majorUnit val="20"/>
      </c:valAx>
      <c:spPr>
        <a:noFill/>
        <a:ln w="3175">
          <a:solidFill>
            <a:schemeClr val="tx1"/>
          </a:solidFill>
        </a:ln>
        <a:effectLst/>
      </c:spPr>
    </c:plotArea>
    <c:legend>
      <c:legendPos val="t"/>
      <c:layout/>
      <c:overlay val="0"/>
      <c:spPr>
        <a:noFill/>
        <a:ln>
          <a:noFill/>
        </a:ln>
        <a:effectLst/>
      </c:spPr>
      <c:txPr>
        <a:bodyPr rot="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legend>
    <c:plotVisOnly val="1"/>
    <c:dispBlanksAs val="gap"/>
    <c:showDLblsOverMax val="0"/>
    <c:extLst>
      <c:ext uri="{0b15fc19-7d7d-44ad-8c2d-2c3a37ce22c3}">
        <chartProps xmlns="https://web.wps.cn/et/2018/main" chartId="{d79c8349-abdb-4ed9-a39b-989e6b98b331}"/>
      </c:ext>
    </c:extLst>
  </c:chart>
  <c:spPr>
    <a:noFill/>
    <a:ln>
      <a:noFill/>
    </a:ln>
    <a:effectLst/>
  </c:spPr>
  <c:txPr>
    <a:bodyPr/>
    <a:lstStyle/>
    <a:p>
      <a:pPr>
        <a:defRPr lang="ru-RU" sz="1400">
          <a:solidFill>
            <a:sysClr val="windowText" lastClr="000000"/>
          </a:solidFill>
        </a:defRPr>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'1.2'!$A$21:$A$22</c:f>
              <c:strCache>
                <c:ptCount val="2"/>
                <c:pt idx="0">
                  <c:v>Вовлеченность на этапе планирования</c:v>
                </c:pt>
                <c:pt idx="1">
                  <c:v>Вовлеченность на этапе исполнения, анализа, МиО</c:v>
                </c:pt>
              </c:strCache>
            </c:strRef>
          </c:cat>
          <c:val>
            <c:numRef>
              <c:f>'1.2'!$B$21:$B$22</c:f>
              <c:numCache>
                <c:formatCode>General</c:formatCode>
                <c:ptCount val="2"/>
                <c:pt idx="0">
                  <c:v>69.2</c:v>
                </c:pt>
                <c:pt idx="1" c:formatCode="0.0">
                  <c:v>88</c:v>
                </c:pt>
              </c:numCache>
            </c:numRef>
          </c:val>
        </c:ser>
        <c:dLbls>
          <c:showLegendKey val="0"/>
          <c:showVal val="1"/>
          <c:showCatName val="0"/>
          <c:showSerName val="0"/>
          <c:showPercent val="0"/>
          <c:showBubbleSize val="0"/>
        </c:dLbls>
        <c:gapWidth val="219"/>
        <c:overlap val="-27"/>
        <c:axId val="2023054288"/>
        <c:axId val="2023065936"/>
      </c:barChart>
      <c:catAx>
        <c:axId val="202305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400" b="0" i="0" u="none" strike="noStrike" kern="1200" baseline="0">
                <a:solidFill>
                  <a:schemeClr val="tx1"/>
                </a:solidFill>
                <a:latin typeface="+mn-lt"/>
                <a:ea typeface="+mn-ea"/>
                <a:cs typeface="+mn-cs"/>
              </a:defRPr>
            </a:pPr>
          </a:p>
        </c:txPr>
        <c:crossAx val="2023065936"/>
        <c:crosses val="autoZero"/>
        <c:auto val="1"/>
        <c:lblAlgn val="ctr"/>
        <c:lblOffset val="100"/>
        <c:noMultiLvlLbl val="0"/>
      </c:catAx>
      <c:valAx>
        <c:axId val="202306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400" b="0" i="0" u="none" strike="noStrike" kern="1200" baseline="0">
                <a:solidFill>
                  <a:schemeClr val="tx1"/>
                </a:solidFill>
                <a:latin typeface="+mn-lt"/>
                <a:ea typeface="+mn-ea"/>
                <a:cs typeface="+mn-cs"/>
              </a:defRPr>
            </a:pPr>
          </a:p>
        </c:txPr>
        <c:crossAx val="2023054288"/>
        <c:crosses val="autoZero"/>
        <c:crossBetween val="between"/>
        <c:majorUnit val="20"/>
      </c:valAx>
      <c:spPr>
        <a:noFill/>
        <a:ln>
          <a:noFill/>
        </a:ln>
        <a:effectLst/>
      </c:spPr>
    </c:plotArea>
    <c:plotVisOnly val="1"/>
    <c:dispBlanksAs val="gap"/>
    <c:showDLblsOverMax val="0"/>
    <c:extLst>
      <c:ext uri="{0b15fc19-7d7d-44ad-8c2d-2c3a37ce22c3}">
        <chartProps xmlns="https://web.wps.cn/et/2018/main" chartId="{98de367f-3116-4cd5-b50a-112a1d98408d}"/>
      </c:ext>
    </c:extLst>
  </c:chart>
  <c:spPr>
    <a:noFill/>
    <a:ln>
      <a:noFill/>
    </a:ln>
    <a:effectLst/>
  </c:spPr>
  <c:txPr>
    <a:bodyPr/>
    <a:lstStyle/>
    <a:p>
      <a:pPr>
        <a:defRPr lang="ru-RU" sz="1400">
          <a:solidFill>
            <a:schemeClr val="tx1"/>
          </a:solidFill>
        </a:defRPr>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'1.4'!$D$3</c:f>
              <c:strCache>
                <c:ptCount val="1"/>
                <c:pt idx="0">
                  <c:v>2023 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'1.4'!$C$4:$C$18</c:f>
              <c:strCache>
                <c:ptCount val="15"/>
                <c:pt idx="0">
                  <c:v>1. Обеспеч. энерг. безоп</c:v>
                </c:pt>
                <c:pt idx="1">
                  <c:v>2. Преодол-е коммуник-го тупика</c:v>
                </c:pt>
                <c:pt idx="2">
                  <c:v>5. Расшир-е производ-й занятости</c:v>
                </c:pt>
                <c:pt idx="3">
                  <c:v>8. Соц. защита</c:v>
                </c:pt>
                <c:pt idx="4">
                  <c:v>11. Защита окруж. среды</c:v>
                </c:pt>
                <c:pt idx="5">
                  <c:v>12. Гендерное равен-во</c:v>
                </c:pt>
                <c:pt idx="6">
                  <c:v>3. Обеспеч-е продов. безоп-сти</c:v>
                </c:pt>
                <c:pt idx="7">
                  <c:v>6. Качеств-е образов-е</c:v>
                </c:pt>
                <c:pt idx="8">
                  <c:v>7. Здравоохранение</c:v>
                </c:pt>
                <c:pt idx="9">
                  <c:v>Среднее значение</c:v>
                </c:pt>
                <c:pt idx="10">
                  <c:v>10. Комлпекс. управ. вод. ресурсами</c:v>
                </c:pt>
                <c:pt idx="11">
                  <c:v>13. Мониторинг и оценка</c:v>
                </c:pt>
                <c:pt idx="12">
                  <c:v>4. Ускорен. индустриал-я</c:v>
                </c:pt>
                <c:pt idx="13">
                  <c:v>14. Финансиров-е НСР-2030</c:v>
                </c:pt>
                <c:pt idx="14">
                  <c:v>9. Эфф-ть гос. управления</c:v>
                </c:pt>
              </c:strCache>
            </c:strRef>
          </c:cat>
          <c:val>
            <c:numRef>
              <c:f>'1.4'!$D$4:$D$18</c:f>
              <c:numCache>
                <c:formatCode>General</c:formatCode>
                <c:ptCount val="15"/>
                <c:pt idx="0">
                  <c:v>22.3</c:v>
                </c:pt>
                <c:pt idx="1">
                  <c:v>11</c:v>
                </c:pt>
                <c:pt idx="2">
                  <c:v>11</c:v>
                </c:pt>
                <c:pt idx="3">
                  <c:v>22.3</c:v>
                </c:pt>
                <c:pt idx="4">
                  <c:v>11</c:v>
                </c:pt>
                <c:pt idx="5">
                  <c:v>11</c:v>
                </c:pt>
                <c:pt idx="6">
                  <c:v>11</c:v>
                </c:pt>
                <c:pt idx="7">
                  <c:v>22</c:v>
                </c:pt>
                <c:pt idx="8">
                  <c:v>11</c:v>
                </c:pt>
                <c:pt idx="9">
                  <c:v>14.2</c:v>
                </c:pt>
                <c:pt idx="10">
                  <c:v>11</c:v>
                </c:pt>
                <c:pt idx="11">
                  <c:v>22.3</c:v>
                </c:pt>
                <c:pt idx="12">
                  <c:v>11</c:v>
                </c:pt>
                <c:pt idx="13">
                  <c:v>11</c:v>
                </c:pt>
                <c:pt idx="14">
                  <c:v>11</c:v>
                </c:pt>
              </c:numCache>
            </c:numRef>
          </c:val>
        </c:ser>
        <c:ser>
          <c:idx val="1"/>
          <c:order val="1"/>
          <c:tx>
            <c:strRef>
              <c:f>'1.4'!$E$3</c:f>
              <c:strCache>
                <c:ptCount val="1"/>
                <c:pt idx="0">
                  <c:v>2025 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ysClr val="windowText" lastClr="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'1.4'!$C$4:$C$18</c:f>
              <c:strCache>
                <c:ptCount val="15"/>
                <c:pt idx="0">
                  <c:v>1. Обеспеч. энерг. безоп</c:v>
                </c:pt>
                <c:pt idx="1">
                  <c:v>2. Преодол-е коммуник-го тупика</c:v>
                </c:pt>
                <c:pt idx="2">
                  <c:v>5. Расшир-е производ-й занятости</c:v>
                </c:pt>
                <c:pt idx="3">
                  <c:v>8. Соц. защита</c:v>
                </c:pt>
                <c:pt idx="4">
                  <c:v>11. Защита окруж. среды</c:v>
                </c:pt>
                <c:pt idx="5">
                  <c:v>12. Гендерное равен-во</c:v>
                </c:pt>
                <c:pt idx="6">
                  <c:v>3. Обеспеч-е продов. безоп-сти</c:v>
                </c:pt>
                <c:pt idx="7">
                  <c:v>6. Качеств-е образов-е</c:v>
                </c:pt>
                <c:pt idx="8">
                  <c:v>7. Здравоохранение</c:v>
                </c:pt>
                <c:pt idx="9">
                  <c:v>Среднее значение</c:v>
                </c:pt>
                <c:pt idx="10">
                  <c:v>10. Комлпекс. управ. вод. ресурсами</c:v>
                </c:pt>
                <c:pt idx="11">
                  <c:v>13. Мониторинг и оценка</c:v>
                </c:pt>
                <c:pt idx="12">
                  <c:v>4. Ускорен. индустриал-я</c:v>
                </c:pt>
                <c:pt idx="13">
                  <c:v>14. Финансиров-е НСР-2030</c:v>
                </c:pt>
                <c:pt idx="14">
                  <c:v>9. Эфф-ть гос. управления</c:v>
                </c:pt>
              </c:strCache>
            </c:strRef>
          </c:cat>
          <c:val>
            <c:numRef>
              <c:f>'1.4'!$E$4:$E$18</c:f>
              <c:numCache>
                <c:formatCode>General</c:formatCode>
                <c:ptCount val="15"/>
                <c:pt idx="0">
                  <c:v>100</c:v>
                </c:pt>
                <c:pt idx="1">
                  <c:v>100</c:v>
                </c:pt>
                <c:pt idx="2">
                  <c:v>100</c:v>
                </c:pt>
                <c:pt idx="3">
                  <c:v>100</c:v>
                </c:pt>
                <c:pt idx="4">
                  <c:v>89</c:v>
                </c:pt>
                <c:pt idx="5">
                  <c:v>89</c:v>
                </c:pt>
                <c:pt idx="6">
                  <c:v>89</c:v>
                </c:pt>
                <c:pt idx="7">
                  <c:v>89</c:v>
                </c:pt>
                <c:pt idx="8">
                  <c:v>89</c:v>
                </c:pt>
                <c:pt idx="9">
                  <c:v>78.6</c:v>
                </c:pt>
                <c:pt idx="10">
                  <c:v>78</c:v>
                </c:pt>
                <c:pt idx="11">
                  <c:v>78</c:v>
                </c:pt>
                <c:pt idx="12">
                  <c:v>78</c:v>
                </c:pt>
                <c:pt idx="13">
                  <c:v>11</c:v>
                </c:pt>
                <c:pt idx="14">
                  <c:v>11</c:v>
                </c:pt>
              </c:numCache>
            </c:numRef>
          </c:val>
        </c:ser>
        <c:dLbls>
          <c:showLegendKey val="0"/>
          <c:showVal val="1"/>
          <c:showCatName val="0"/>
          <c:showSerName val="0"/>
          <c:showPercent val="0"/>
          <c:showBubbleSize val="0"/>
        </c:dLbls>
        <c:gapWidth val="182"/>
        <c:axId val="132901928"/>
        <c:axId val="132903496"/>
      </c:barChart>
      <c:catAx>
        <c:axId val="132901928"/>
        <c:scaling>
          <c:orientation val="maxMin"/>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3496"/>
        <c:crosses val="autoZero"/>
        <c:auto val="1"/>
        <c:lblAlgn val="ctr"/>
        <c:lblOffset val="100"/>
        <c:noMultiLvlLbl val="0"/>
      </c:catAx>
      <c:valAx>
        <c:axId val="132903496"/>
        <c:scaling>
          <c:orientation val="minMax"/>
          <c:max val="100"/>
        </c:scaling>
        <c:delete val="0"/>
        <c:axPos val="t"/>
        <c:majorGridlines>
          <c:spPr>
            <a:ln w="0"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crossAx val="132901928"/>
        <c:crosses val="autoZero"/>
        <c:crossBetween val="between"/>
        <c:majorUnit val="20"/>
      </c:valAx>
      <c:spPr>
        <a:noFill/>
        <a:ln w="3175">
          <a:solidFill>
            <a:schemeClr val="tx1"/>
          </a:solidFill>
        </a:ln>
        <a:effectLst/>
      </c:spPr>
    </c:plotArea>
    <c:legend>
      <c:legendPos val="t"/>
      <c:layout/>
      <c:overlay val="0"/>
      <c:spPr>
        <a:noFill/>
        <a:ln>
          <a:noFill/>
        </a:ln>
        <a:effectLst/>
      </c:spPr>
      <c:txPr>
        <a:bodyPr rot="0" spcFirstLastPara="1" vertOverflow="ellipsis" vert="horz" wrap="square" anchor="ctr" anchorCtr="1"/>
        <a:lstStyle/>
        <a:p>
          <a:pPr>
            <a:defRPr lang="ru-RU" sz="1400" b="0" i="0" u="none" strike="noStrike" kern="1200" baseline="0">
              <a:solidFill>
                <a:sysClr val="windowText" lastClr="000000"/>
              </a:solidFill>
              <a:latin typeface="+mn-lt"/>
              <a:ea typeface="+mn-ea"/>
              <a:cs typeface="+mn-cs"/>
            </a:defRPr>
          </a:pPr>
        </a:p>
      </c:txPr>
    </c:legend>
    <c:plotVisOnly val="1"/>
    <c:dispBlanksAs val="gap"/>
    <c:showDLblsOverMax val="0"/>
    <c:extLst>
      <c:ext uri="{0b15fc19-7d7d-44ad-8c2d-2c3a37ce22c3}">
        <chartProps xmlns="https://web.wps.cn/et/2018/main" chartId="{23dd524b-c2c0-4bfd-935e-cd8fe7845768}"/>
      </c:ext>
    </c:extLst>
  </c:chart>
  <c:spPr>
    <a:noFill/>
    <a:ln>
      <a:noFill/>
    </a:ln>
    <a:effectLst/>
  </c:spPr>
  <c:txPr>
    <a:bodyPr/>
    <a:lstStyle/>
    <a:p>
      <a:pPr>
        <a:defRPr lang="ru-RU" sz="1400">
          <a:solidFill>
            <a:sysClr val="windowText" lastClr="000000"/>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5DC34-E09F-4D05-ABC4-E1D0B530B885}" type="datetimeFigureOut">
              <a:rPr lang="ru-RU" smtClean="0"/>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515BA-4D91-4F1D-BD36-DC61629B9E3D}"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B20424-4F62-4910-8ACB-CB08AE45944D}" type="slidenum">
              <a:rPr lang="ru-RU" smtClean="0"/>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B20424-4F62-4910-8ACB-CB08AE45944D}" type="slidenum">
              <a:rPr lang="ru-RU" smtClean="0"/>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RU"/>
          </a:p>
        </p:txBody>
      </p:sp>
      <p:sp>
        <p:nvSpPr>
          <p:cNvPr id="4" name="Дата 3"/>
          <p:cNvSpPr>
            <a:spLocks noGrp="1"/>
          </p:cNvSpPr>
          <p:nvPr>
            <p:ph type="dt" sz="half" idx="10"/>
          </p:nvPr>
        </p:nvSpPr>
        <p:spPr/>
        <p:txBody>
          <a:bodyPr/>
          <a:lstStyle/>
          <a:p>
            <a:fld id="{A371D738-2D17-4956-B2C4-F38DAA1043F7}"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BFFEE0-60F0-44CD-A0E5-23C442D6304C}"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A371D738-2D17-4956-B2C4-F38DAA1043F7}"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BFFEE0-60F0-44CD-A0E5-23C442D6304C}"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A371D738-2D17-4956-B2C4-F38DAA1043F7}"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BFFEE0-60F0-44CD-A0E5-23C442D6304C}"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A371D738-2D17-4956-B2C4-F38DAA1043F7}"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BFFEE0-60F0-44CD-A0E5-23C442D6304C}"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endParaRPr lang="ru-RU"/>
          </a:p>
        </p:txBody>
      </p:sp>
      <p:sp>
        <p:nvSpPr>
          <p:cNvPr id="4" name="Дата 3"/>
          <p:cNvSpPr>
            <a:spLocks noGrp="1"/>
          </p:cNvSpPr>
          <p:nvPr>
            <p:ph type="dt" sz="half" idx="10"/>
          </p:nvPr>
        </p:nvSpPr>
        <p:spPr/>
        <p:txBody>
          <a:bodyPr/>
          <a:lstStyle/>
          <a:p>
            <a:fld id="{A371D738-2D17-4956-B2C4-F38DAA1043F7}"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BFFEE0-60F0-44CD-A0E5-23C442D6304C}"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Дата 4"/>
          <p:cNvSpPr>
            <a:spLocks noGrp="1"/>
          </p:cNvSpPr>
          <p:nvPr>
            <p:ph type="dt" sz="half" idx="10"/>
          </p:nvPr>
        </p:nvSpPr>
        <p:spPr/>
        <p:txBody>
          <a:bodyPr/>
          <a:lstStyle/>
          <a:p>
            <a:fld id="{A371D738-2D17-4956-B2C4-F38DAA1043F7}"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BFFEE0-60F0-44CD-A0E5-23C442D6304C}"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7" name="Дата 6"/>
          <p:cNvSpPr>
            <a:spLocks noGrp="1"/>
          </p:cNvSpPr>
          <p:nvPr>
            <p:ph type="dt" sz="half" idx="10"/>
          </p:nvPr>
        </p:nvSpPr>
        <p:spPr/>
        <p:txBody>
          <a:bodyPr/>
          <a:lstStyle/>
          <a:p>
            <a:fld id="{A371D738-2D17-4956-B2C4-F38DAA1043F7}"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BFFEE0-60F0-44CD-A0E5-23C442D6304C}"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Дата 2"/>
          <p:cNvSpPr>
            <a:spLocks noGrp="1"/>
          </p:cNvSpPr>
          <p:nvPr>
            <p:ph type="dt" sz="half" idx="10"/>
          </p:nvPr>
        </p:nvSpPr>
        <p:spPr/>
        <p:txBody>
          <a:bodyPr/>
          <a:lstStyle/>
          <a:p>
            <a:fld id="{A371D738-2D17-4956-B2C4-F38DAA1043F7}"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BFFEE0-60F0-44CD-A0E5-23C442D6304C}"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71D738-2D17-4956-B2C4-F38DAA1043F7}"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BFFEE0-60F0-44CD-A0E5-23C442D6304C}"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A371D738-2D17-4956-B2C4-F38DAA1043F7}"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BFFEE0-60F0-44CD-A0E5-23C442D6304C}"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A371D738-2D17-4956-B2C4-F38DAA1043F7}"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BFFEE0-60F0-44CD-A0E5-23C442D6304C}"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1D738-2D17-4956-B2C4-F38DAA1043F7}" type="datetimeFigureOut">
              <a:rPr lang="ru-RU" smtClean="0"/>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FFEE0-60F0-44CD-A0E5-23C442D6304C}"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developmentcouncil.tj/"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8.xml"/><Relationship Id="rId1"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10.xml"/><Relationship Id="rId1" Type="http://schemas.openxmlformats.org/officeDocument/2006/relationships/chart" Target="../charts/chart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39.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slideLayout" Target="../slideLayouts/slideLayout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png"/><Relationship Id="rId7" Type="http://schemas.openxmlformats.org/officeDocument/2006/relationships/image" Target="../media/image3.jpeg"/><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hyperlink" Target="https://www.iap2.org/page/pillars" TargetMode="External"/><Relationship Id="rId1" Type="http://schemas.openxmlformats.org/officeDocument/2006/relationships/hyperlink" Target="https://fiscaltransparency.net/public-participation-principles-and-gu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446" y="2099892"/>
            <a:ext cx="10437205" cy="1308261"/>
          </a:xfrm>
        </p:spPr>
        <p:txBody>
          <a:bodyPr>
            <a:noAutofit/>
          </a:bodyPr>
          <a:lstStyle/>
          <a:p>
            <a:r>
              <a:rPr lang="en-GB" sz="2400" b="1" dirty="0">
                <a:solidFill>
                  <a:srgbClr val="002060"/>
                </a:solidFill>
                <a:latin typeface="Bookman Old Style" panose="02050604050505020204" pitchFamily="18" charset="0"/>
              </a:rPr>
              <a:t>COUNTY PLATFORM INDEX – VOLUME MEASUREMENT INSTRUMENT AND COUNTY CIVIL SOCIETY AND DIALOGUE SQUARE</a:t>
            </a:r>
            <a:endParaRPr lang="ru-RU" sz="2000" dirty="0">
              <a:solidFill>
                <a:srgbClr val="002060"/>
              </a:solidFill>
              <a:latin typeface="Bookman Old Style" panose="02050604050505020204" pitchFamily="18" charset="0"/>
            </a:endParaRPr>
          </a:p>
        </p:txBody>
      </p:sp>
      <p:sp>
        <p:nvSpPr>
          <p:cNvPr id="9" name="Подзаголовок 2"/>
          <p:cNvSpPr txBox="1"/>
          <p:nvPr/>
        </p:nvSpPr>
        <p:spPr>
          <a:xfrm>
            <a:off x="1479873" y="6227422"/>
            <a:ext cx="9280336" cy="4825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solidFill>
                  <a:srgbClr val="002060"/>
                </a:solidFill>
                <a:latin typeface="Bookman Old Style" panose="02050604050505020204" pitchFamily="18" charset="0"/>
              </a:rPr>
              <a:t>Dushanbe city on August 13, 2025</a:t>
            </a:r>
            <a:endParaRPr lang="en-GB" sz="1800" dirty="0">
              <a:solidFill>
                <a:srgbClr val="002060"/>
              </a:solidFill>
              <a:latin typeface="Bookman Old Style" panose="02050604050505020204" pitchFamily="18" charset="0"/>
            </a:endParaRPr>
          </a:p>
        </p:txBody>
      </p:sp>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12"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15" name="Рисунок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6929" y="3394911"/>
            <a:ext cx="5186224" cy="2533841"/>
          </a:xfrm>
          <a:prstGeom prst="rect">
            <a:avLst/>
          </a:prstGeom>
        </p:spPr>
      </p:pic>
      <p:pic>
        <p:nvPicPr>
          <p:cNvPr id="5" name="Picture 4" descr="A black background with blue text&#10;&#10;AI-generated content may be incorrec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pic>
        <p:nvPicPr>
          <p:cNvPr id="7" name="Picture 6" descr="A blue and white logo&#10;&#10;AI-generated content may be incorrec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9349" y="1179731"/>
            <a:ext cx="1094670" cy="10841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155" y="138896"/>
            <a:ext cx="10805932" cy="300941"/>
          </a:xfrm>
        </p:spPr>
        <p:txBody>
          <a:bodyPr>
            <a:noAutofit/>
          </a:bodyPr>
          <a:lstStyle/>
          <a:p>
            <a:pPr algn="ctr"/>
            <a:r>
              <a:rPr lang="en-GB" sz="2800" dirty="0">
                <a:solidFill>
                  <a:srgbClr val="002060"/>
                </a:solidFill>
              </a:rPr>
              <a:t>Evaluation of public participation is not based on the guidance of </a:t>
            </a:r>
            <a:r>
              <a:rPr lang="en-GB" sz="2800" dirty="0">
                <a:solidFill>
                  <a:srgbClr val="002060"/>
                </a:solidFill>
              </a:rPr>
              <a:t>GIFT</a:t>
            </a:r>
            <a:endParaRPr lang="ru-RU" sz="1800" b="1" dirty="0">
              <a:solidFill>
                <a:srgbClr val="002060"/>
              </a:solidFill>
            </a:endParaRPr>
          </a:p>
        </p:txBody>
      </p:sp>
      <p:pic>
        <p:nvPicPr>
          <p:cNvPr id="10" name="Рисунок 9"/>
          <p:cNvPicPr>
            <a:picLocks noChangeAspect="1"/>
          </p:cNvPicPr>
          <p:nvPr/>
        </p:nvPicPr>
        <p:blipFill>
          <a:blip r:embed="rId1"/>
          <a:stretch>
            <a:fillRect/>
          </a:stretch>
        </p:blipFill>
        <p:spPr>
          <a:xfrm>
            <a:off x="1815353" y="644328"/>
            <a:ext cx="8095129" cy="62136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729" y="173620"/>
            <a:ext cx="10805932" cy="300941"/>
          </a:xfrm>
        </p:spPr>
        <p:txBody>
          <a:bodyPr>
            <a:noAutofit/>
          </a:bodyPr>
          <a:lstStyle/>
          <a:p>
            <a:pPr algn="ctr"/>
            <a:r>
              <a:rPr lang="en-GB" sz="3200" dirty="0">
                <a:solidFill>
                  <a:srgbClr val="002060"/>
                </a:solidFill>
              </a:rPr>
              <a:t>Evaluation of public participation is not based on the guidance of </a:t>
            </a:r>
            <a:r>
              <a:rPr lang="en-GB" sz="3200" dirty="0">
                <a:solidFill>
                  <a:srgbClr val="002060"/>
                </a:solidFill>
              </a:rPr>
              <a:t>GIFT</a:t>
            </a:r>
            <a:endParaRPr lang="ru-RU" sz="2000" b="1" dirty="0">
              <a:solidFill>
                <a:srgbClr val="002060"/>
              </a:solidFill>
            </a:endParaRPr>
          </a:p>
        </p:txBody>
      </p:sp>
      <p:pic>
        <p:nvPicPr>
          <p:cNvPr id="3" name="Рисунок 2"/>
          <p:cNvPicPr>
            <a:picLocks noChangeAspect="1"/>
          </p:cNvPicPr>
          <p:nvPr/>
        </p:nvPicPr>
        <p:blipFill>
          <a:blip r:embed="rId1"/>
          <a:stretch>
            <a:fillRect/>
          </a:stretch>
        </p:blipFill>
        <p:spPr>
          <a:xfrm>
            <a:off x="1585732" y="768675"/>
            <a:ext cx="8611578" cy="56331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17781"/>
          </a:xfrm>
        </p:spPr>
        <p:txBody>
          <a:bodyPr>
            <a:noAutofit/>
          </a:bodyPr>
          <a:lstStyle/>
          <a:p>
            <a:pPr algn="ctr"/>
            <a:r>
              <a:rPr lang="en-GB" sz="3200" b="1" dirty="0">
                <a:solidFill>
                  <a:srgbClr val="002060"/>
                </a:solidFill>
              </a:rPr>
              <a:t>Logical framework of public participation </a:t>
            </a:r>
            <a:r>
              <a:rPr lang="en-GB" sz="3200" b="1" dirty="0">
                <a:solidFill>
                  <a:srgbClr val="002060"/>
                </a:solidFill>
              </a:rPr>
              <a:t>IAP </a:t>
            </a:r>
            <a:r>
              <a:rPr lang="en-GB" sz="3200" b="1" dirty="0">
                <a:solidFill>
                  <a:srgbClr val="002060"/>
                </a:solidFill>
              </a:rPr>
              <a:t>2 </a:t>
            </a:r>
            <a:br>
              <a:rPr lang="ru-RU" sz="3200" b="1" dirty="0">
                <a:solidFill>
                  <a:srgbClr val="002060"/>
                </a:solidFill>
              </a:rPr>
            </a:br>
            <a:r>
              <a:rPr lang="en-GB" sz="3200" b="1" dirty="0">
                <a:solidFill>
                  <a:srgbClr val="002060"/>
                </a:solidFill>
              </a:rPr>
              <a:t>(simplified version)</a:t>
            </a:r>
            <a:endParaRPr lang="en-GB" sz="3200" b="1" dirty="0">
              <a:solidFill>
                <a:srgbClr val="002060"/>
              </a:solidFill>
            </a:endParaRPr>
          </a:p>
        </p:txBody>
      </p:sp>
      <p:pic>
        <p:nvPicPr>
          <p:cNvPr id="4" name="Объект 3"/>
          <p:cNvPicPr>
            <a:picLocks noGrp="1" noChangeAspect="1"/>
          </p:cNvPicPr>
          <p:nvPr>
            <p:ph idx="1"/>
          </p:nvPr>
        </p:nvPicPr>
        <p:blipFill>
          <a:blip r:embed="rId1"/>
          <a:stretch>
            <a:fillRect/>
          </a:stretch>
        </p:blipFill>
        <p:spPr>
          <a:xfrm>
            <a:off x="81023" y="1134319"/>
            <a:ext cx="11921923" cy="5613721"/>
          </a:xfrm>
          <a:prstGeom prst="rect">
            <a:avLst/>
          </a:prstGeom>
          <a:ln w="3175">
            <a:solidFill>
              <a:schemeClr val="tx1"/>
            </a:solidFill>
          </a:ln>
        </p:spPr>
      </p:pic>
      <p:pic>
        <p:nvPicPr>
          <p:cNvPr id="5" name="Рисунок 4"/>
          <p:cNvPicPr/>
          <p:nvPr/>
        </p:nvPicPr>
        <p:blipFill>
          <a:blip r:embed="rId2"/>
          <a:stretch>
            <a:fillRect/>
          </a:stretch>
        </p:blipFill>
        <p:spPr>
          <a:xfrm>
            <a:off x="1412942" y="1941075"/>
            <a:ext cx="893445" cy="822960"/>
          </a:xfrm>
          <a:prstGeom prst="rect">
            <a:avLst/>
          </a:prstGeom>
        </p:spPr>
      </p:pic>
      <p:pic>
        <p:nvPicPr>
          <p:cNvPr id="6" name="Рисунок 5"/>
          <p:cNvPicPr/>
          <p:nvPr/>
        </p:nvPicPr>
        <p:blipFill>
          <a:blip r:embed="rId3"/>
          <a:stretch>
            <a:fillRect/>
          </a:stretch>
        </p:blipFill>
        <p:spPr>
          <a:xfrm>
            <a:off x="3724878" y="1941075"/>
            <a:ext cx="876300" cy="817245"/>
          </a:xfrm>
          <a:prstGeom prst="rect">
            <a:avLst/>
          </a:prstGeom>
        </p:spPr>
      </p:pic>
      <p:pic>
        <p:nvPicPr>
          <p:cNvPr id="7" name="Рисунок 6"/>
          <p:cNvPicPr/>
          <p:nvPr/>
        </p:nvPicPr>
        <p:blipFill>
          <a:blip r:embed="rId4"/>
          <a:stretch>
            <a:fillRect/>
          </a:stretch>
        </p:blipFill>
        <p:spPr>
          <a:xfrm>
            <a:off x="5852051" y="1935995"/>
            <a:ext cx="927735" cy="822325"/>
          </a:xfrm>
          <a:prstGeom prst="rect">
            <a:avLst/>
          </a:prstGeom>
        </p:spPr>
      </p:pic>
      <p:pic>
        <p:nvPicPr>
          <p:cNvPr id="8" name="Рисунок 7"/>
          <p:cNvPicPr/>
          <p:nvPr/>
        </p:nvPicPr>
        <p:blipFill>
          <a:blip r:embed="rId5"/>
          <a:stretch>
            <a:fillRect/>
          </a:stretch>
        </p:blipFill>
        <p:spPr>
          <a:xfrm rot="21422100">
            <a:off x="8030659" y="1899800"/>
            <a:ext cx="880745" cy="858520"/>
          </a:xfrm>
          <a:prstGeom prst="rect">
            <a:avLst/>
          </a:prstGeom>
        </p:spPr>
      </p:pic>
      <p:pic>
        <p:nvPicPr>
          <p:cNvPr id="9" name="Рисунок 8"/>
          <p:cNvPicPr/>
          <p:nvPr/>
        </p:nvPicPr>
        <p:blipFill>
          <a:blip r:embed="rId6"/>
          <a:stretch>
            <a:fillRect/>
          </a:stretch>
        </p:blipFill>
        <p:spPr>
          <a:xfrm>
            <a:off x="10474469" y="1899800"/>
            <a:ext cx="890905" cy="8445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70221" y="2461126"/>
            <a:ext cx="7931556" cy="1360438"/>
          </a:xfrm>
        </p:spPr>
        <p:txBody>
          <a:bodyPr>
            <a:noAutofit/>
          </a:bodyPr>
          <a:lstStyle/>
          <a:p>
            <a:r>
              <a:rPr lang="en-GB" sz="3200" b="1" dirty="0">
                <a:solidFill>
                  <a:srgbClr val="002060"/>
                </a:solidFill>
                <a:latin typeface="Bookman Old Style" panose="02050604050505020204" pitchFamily="18" charset="0"/>
              </a:rPr>
              <a:t>INDEX OF THE PLATFORM OF THE PARTY: </a:t>
            </a:r>
            <a:br>
              <a:rPr lang="ru-RU" sz="3200" dirty="0">
                <a:solidFill>
                  <a:srgbClr val="002060"/>
                </a:solidFill>
                <a:latin typeface="Bookman Old Style" panose="02050604050505020204" pitchFamily="18" charset="0"/>
              </a:rPr>
            </a:br>
            <a:r>
              <a:rPr lang="en-GB" sz="3200" dirty="0">
                <a:solidFill>
                  <a:srgbClr val="002060"/>
                </a:solidFill>
                <a:latin typeface="Bookman Old Style" panose="02050604050505020204" pitchFamily="18" charset="0"/>
              </a:rPr>
              <a:t>information blocks, indicators and sources</a:t>
            </a:r>
            <a:endParaRPr lang="en-GB" sz="3200" dirty="0">
              <a:solidFill>
                <a:srgbClr val="002060"/>
              </a:solidFill>
              <a:latin typeface="Bookman Old Style" panose="02050604050505020204" pitchFamily="18" charset="0"/>
            </a:endParaRPr>
          </a:p>
        </p:txBody>
      </p:sp>
      <p:pic>
        <p:nvPicPr>
          <p:cNvPr id="13" name="Picture 3" descr="A group of people sitting around a table&#10;&#10;Description automatically generated with medium confidence"/>
          <p:cNvPicPr>
            <a:picLocks noChangeAspect="1"/>
          </p:cNvPicPr>
          <p:nvPr/>
        </p:nvPicPr>
        <p:blipFill rotWithShape="1">
          <a:blip r:embed="rId1">
            <a:extLst>
              <a:ext uri="{28A0092B-C50C-407E-A947-70E740481C1C}">
                <a14:useLocalDpi xmlns:a14="http://schemas.microsoft.com/office/drawing/2010/main" val="0"/>
              </a:ext>
            </a:extLst>
          </a:blip>
          <a:srcRect t="13511" b="10869"/>
          <a:stretch>
            <a:fillRect/>
          </a:stretch>
        </p:blipFill>
        <p:spPr>
          <a:xfrm>
            <a:off x="3505298" y="3956746"/>
            <a:ext cx="5327984" cy="2637237"/>
          </a:xfrm>
          <a:prstGeom prst="rect">
            <a:avLst/>
          </a:prstGeom>
        </p:spPr>
      </p:pic>
      <p:pic>
        <p:nvPicPr>
          <p:cNvPr id="3"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4"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5"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6" name="Picture 5" descr="A black background with blue text&#10;&#10;AI-generated content may be incorrec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1"/>
          <a:stretch>
            <a:fillRect/>
          </a:stretch>
        </p:blipFill>
        <p:spPr>
          <a:xfrm>
            <a:off x="1415085" y="141183"/>
            <a:ext cx="9802074" cy="6548983"/>
          </a:xfrm>
          <a:prstGeom prst="rect">
            <a:avLst/>
          </a:prstGeom>
          <a:ln w="3175">
            <a:solidFill>
              <a:schemeClr val="tx1"/>
            </a:solidFill>
          </a:ln>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6447" y="0"/>
            <a:ext cx="5522259" cy="1325563"/>
          </a:xfrm>
        </p:spPr>
        <p:txBody>
          <a:bodyPr/>
          <a:lstStyle/>
          <a:p>
            <a:pPr algn="ctr"/>
            <a:r>
              <a:rPr lang="en-GB" b="1" dirty="0">
                <a:solidFill>
                  <a:srgbClr val="002060"/>
                </a:solidFill>
              </a:rPr>
              <a:t>IPU - 20 indicators</a:t>
            </a:r>
            <a:endParaRPr lang="en-GB" b="1" dirty="0">
              <a:solidFill>
                <a:srgbClr val="002060"/>
              </a:solidFill>
            </a:endParaRPr>
          </a:p>
        </p:txBody>
      </p:sp>
      <p:sp>
        <p:nvSpPr>
          <p:cNvPr id="3" name="Объект 2"/>
          <p:cNvSpPr>
            <a:spLocks noGrp="1"/>
          </p:cNvSpPr>
          <p:nvPr>
            <p:ph idx="1"/>
          </p:nvPr>
        </p:nvSpPr>
        <p:spPr>
          <a:xfrm>
            <a:off x="1353670" y="1449106"/>
            <a:ext cx="10587318" cy="4669305"/>
          </a:xfrm>
        </p:spPr>
        <p:txBody>
          <a:bodyPr>
            <a:normAutofit fontScale="92500" lnSpcReduction="10000"/>
          </a:bodyPr>
          <a:lstStyle/>
          <a:p>
            <a:pPr lvl="0" algn="just">
              <a:lnSpc>
                <a:spcPct val="100000"/>
              </a:lnSpc>
            </a:pPr>
            <a:r>
              <a:rPr lang="en-GB" sz="3200" dirty="0">
                <a:solidFill>
                  <a:srgbClr val="002060"/>
                </a:solidFill>
              </a:rPr>
              <a:t>Block 1. Representation and presence of the legal field - 4 indicators</a:t>
            </a:r>
            <a:endParaRPr lang="en-GB" sz="3200" dirty="0">
              <a:solidFill>
                <a:srgbClr val="002060"/>
              </a:solidFill>
            </a:endParaRPr>
          </a:p>
          <a:p>
            <a:pPr marL="0" lvl="0" indent="0" algn="just">
              <a:lnSpc>
                <a:spcPct val="100000"/>
              </a:lnSpc>
              <a:buNone/>
            </a:pPr>
            <a:endParaRPr lang="ru-RU" sz="900" dirty="0">
              <a:solidFill>
                <a:srgbClr val="002060"/>
              </a:solidFill>
            </a:endParaRPr>
          </a:p>
          <a:p>
            <a:pPr lvl="0" algn="just">
              <a:lnSpc>
                <a:spcPct val="100000"/>
              </a:lnSpc>
            </a:pPr>
            <a:r>
              <a:rPr lang="en-GB" sz="3200" dirty="0">
                <a:solidFill>
                  <a:srgbClr val="002060"/>
                </a:solidFill>
              </a:rPr>
              <a:t>Block 2. Availability of conditions for involvement and participation - 7 indicators</a:t>
            </a:r>
            <a:endParaRPr lang="en-GB" sz="3200" dirty="0">
              <a:solidFill>
                <a:srgbClr val="002060"/>
              </a:solidFill>
            </a:endParaRPr>
          </a:p>
          <a:p>
            <a:pPr marL="0" lvl="0" indent="0" algn="just">
              <a:lnSpc>
                <a:spcPct val="100000"/>
              </a:lnSpc>
              <a:buNone/>
            </a:pPr>
            <a:endParaRPr lang="ru-RU" sz="900" dirty="0">
              <a:solidFill>
                <a:srgbClr val="002060"/>
              </a:solidFill>
            </a:endParaRPr>
          </a:p>
          <a:p>
            <a:pPr lvl="0" algn="just">
              <a:lnSpc>
                <a:spcPct val="100000"/>
              </a:lnSpc>
            </a:pPr>
            <a:r>
              <a:rPr lang="en-GB" sz="3200" dirty="0">
                <a:solidFill>
                  <a:srgbClr val="002060"/>
                </a:solidFill>
              </a:rPr>
              <a:t>Block 3. Involvement – 2 indicators</a:t>
            </a:r>
            <a:endParaRPr lang="en-GB" sz="3200" dirty="0">
              <a:solidFill>
                <a:srgbClr val="002060"/>
              </a:solidFill>
            </a:endParaRPr>
          </a:p>
          <a:p>
            <a:pPr marL="0" lvl="0" indent="0" algn="just">
              <a:lnSpc>
                <a:spcPct val="100000"/>
              </a:lnSpc>
              <a:buNone/>
            </a:pPr>
            <a:endParaRPr lang="ru-RU" sz="900" dirty="0">
              <a:solidFill>
                <a:srgbClr val="002060"/>
              </a:solidFill>
            </a:endParaRPr>
          </a:p>
          <a:p>
            <a:pPr lvl="0" algn="just">
              <a:lnSpc>
                <a:spcPct val="100000"/>
              </a:lnSpc>
            </a:pPr>
            <a:r>
              <a:rPr lang="en-GB" sz="3200" dirty="0">
                <a:solidFill>
                  <a:srgbClr val="002060"/>
                </a:solidFill>
              </a:rPr>
              <a:t>Block 4. Activity / Activity – 3 indicators</a:t>
            </a:r>
            <a:endParaRPr lang="en-GB" sz="3200" dirty="0">
              <a:solidFill>
                <a:srgbClr val="002060"/>
              </a:solidFill>
            </a:endParaRPr>
          </a:p>
          <a:p>
            <a:pPr marL="0" lvl="0" indent="0" algn="just">
              <a:lnSpc>
                <a:spcPct val="100000"/>
              </a:lnSpc>
              <a:buNone/>
            </a:pPr>
            <a:endParaRPr lang="ru-RU" sz="900" dirty="0">
              <a:solidFill>
                <a:srgbClr val="002060"/>
              </a:solidFill>
            </a:endParaRPr>
          </a:p>
          <a:p>
            <a:pPr lvl="0" algn="just">
              <a:lnSpc>
                <a:spcPct val="100000"/>
              </a:lnSpc>
            </a:pPr>
            <a:r>
              <a:rPr lang="en-GB" sz="3200" dirty="0">
                <a:solidFill>
                  <a:srgbClr val="002060"/>
                </a:solidFill>
              </a:rPr>
              <a:t>Block 5. Result / Achieving expectations – 4 indicators.</a:t>
            </a:r>
            <a:endParaRPr lang="en-GB" sz="3200" dirty="0">
              <a:solidFill>
                <a:srgbClr val="002060"/>
              </a:solidFill>
            </a:endParaRPr>
          </a:p>
          <a:p>
            <a:pPr algn="just">
              <a:lnSpc>
                <a:spcPct val="100000"/>
              </a:lnSpc>
            </a:pPr>
            <a:endParaRPr lang="ru-RU" sz="3200" dirty="0">
              <a:solidFill>
                <a:srgbClr val="002060"/>
              </a:solidFill>
            </a:endParaRPr>
          </a:p>
        </p:txBody>
      </p:sp>
      <p:pic>
        <p:nvPicPr>
          <p:cNvPr id="27650" name="Picture 2" descr="https://arbat25.ru/assets/main/images/sts/association-152746_128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1752" y="1463678"/>
            <a:ext cx="808875" cy="808875"/>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s://rognowsky.ru/wp-content/uploads/2019/11/2bb065143c39aeaf8c22452e26b087c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754" y="2415710"/>
            <a:ext cx="825032" cy="825032"/>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ttps://flyclipart.com/thumbs/employee-engagement-icon-a-cartoon-124636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835" y="3234093"/>
            <a:ext cx="1041214" cy="1011466"/>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https://mir-s3-cdn-cf.behance.net/projects/max_808/382971112866581.Y3JvcCwxMDAzLDc4NSw1NTMs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941" y="4208931"/>
            <a:ext cx="1116154" cy="873032"/>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https://a.d-cd.net/8d0924ds-9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574" y="5068329"/>
            <a:ext cx="1145815" cy="808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01583" y="0"/>
            <a:ext cx="2923572" cy="1325563"/>
          </a:xfrm>
        </p:spPr>
        <p:txBody>
          <a:bodyPr>
            <a:noAutofit/>
          </a:bodyPr>
          <a:lstStyle/>
          <a:p>
            <a:pPr algn="ctr"/>
            <a:r>
              <a:rPr lang="en-GB" sz="2000" b="1" dirty="0">
                <a:solidFill>
                  <a:srgbClr val="002060"/>
                </a:solidFill>
              </a:rPr>
              <a:t>Indicators and sources of information on the evaluation of </a:t>
            </a:r>
            <a:br>
              <a:rPr lang="ru-RU" sz="2000" b="1" dirty="0">
                <a:solidFill>
                  <a:srgbClr val="002060"/>
                </a:solidFill>
              </a:rPr>
            </a:br>
            <a:r>
              <a:rPr lang="en-GB" sz="2000" b="1" dirty="0">
                <a:solidFill>
                  <a:srgbClr val="002060"/>
                </a:solidFill>
              </a:rPr>
              <a:t>the index of the participation platform</a:t>
            </a:r>
            <a:endParaRPr lang="en-GB" sz="2000" b="1" dirty="0">
              <a:solidFill>
                <a:srgbClr val="002060"/>
              </a:solidFill>
            </a:endParaRPr>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1"/>
          <a:stretch>
            <a:fillRect/>
          </a:stretch>
        </p:blipFill>
        <p:spPr>
          <a:xfrm>
            <a:off x="121024" y="0"/>
            <a:ext cx="8538882" cy="67907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stretch>
            <a:fillRect/>
          </a:stretch>
        </p:blipFill>
        <p:spPr>
          <a:xfrm>
            <a:off x="0" y="170446"/>
            <a:ext cx="6829384" cy="5975711"/>
          </a:xfrm>
          <a:prstGeom prst="rect">
            <a:avLst/>
          </a:prstGeom>
        </p:spPr>
      </p:pic>
      <p:pic>
        <p:nvPicPr>
          <p:cNvPr id="7" name="Рисунок 6"/>
          <p:cNvPicPr>
            <a:picLocks noChangeAspect="1"/>
          </p:cNvPicPr>
          <p:nvPr/>
        </p:nvPicPr>
        <p:blipFill>
          <a:blip r:embed="rId2"/>
          <a:stretch>
            <a:fillRect/>
          </a:stretch>
        </p:blipFill>
        <p:spPr>
          <a:xfrm>
            <a:off x="6662999" y="251469"/>
            <a:ext cx="5493630" cy="482981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1"/>
          <a:stretch>
            <a:fillRect/>
          </a:stretch>
        </p:blipFill>
        <p:spPr>
          <a:xfrm>
            <a:off x="2651253" y="1707742"/>
            <a:ext cx="8164381" cy="3871256"/>
          </a:xfrm>
          <a:prstGeom prst="rect">
            <a:avLst/>
          </a:prstGeom>
        </p:spPr>
      </p:pic>
      <p:sp>
        <p:nvSpPr>
          <p:cNvPr id="6" name="Заголовок 1"/>
          <p:cNvSpPr>
            <a:spLocks noGrp="1"/>
          </p:cNvSpPr>
          <p:nvPr>
            <p:ph type="title"/>
          </p:nvPr>
        </p:nvSpPr>
        <p:spPr>
          <a:xfrm>
            <a:off x="0" y="0"/>
            <a:ext cx="2923572" cy="1325563"/>
          </a:xfrm>
        </p:spPr>
        <p:txBody>
          <a:bodyPr>
            <a:noAutofit/>
          </a:bodyPr>
          <a:lstStyle/>
          <a:p>
            <a:pPr algn="ctr"/>
            <a:r>
              <a:rPr lang="en-GB" sz="2000" b="1" dirty="0">
                <a:solidFill>
                  <a:srgbClr val="002060"/>
                </a:solidFill>
              </a:rPr>
              <a:t>Indicators and sources of information on the evaluation of </a:t>
            </a:r>
            <a:br>
              <a:rPr lang="ru-RU" sz="2000" b="1" dirty="0">
                <a:solidFill>
                  <a:srgbClr val="002060"/>
                </a:solidFill>
              </a:rPr>
            </a:br>
            <a:r>
              <a:rPr lang="en-GB" sz="2000" b="1" dirty="0">
                <a:solidFill>
                  <a:srgbClr val="002060"/>
                </a:solidFill>
              </a:rPr>
              <a:t>the index of the participation platform</a:t>
            </a:r>
            <a:endParaRPr lang="en-GB" sz="2000" b="1"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a:stretch>
            <a:fillRect/>
          </a:stretch>
        </p:blipFill>
        <p:spPr>
          <a:xfrm>
            <a:off x="2731627" y="865913"/>
            <a:ext cx="7756216" cy="4967728"/>
          </a:xfrm>
          <a:prstGeom prst="rect">
            <a:avLst/>
          </a:prstGeom>
        </p:spPr>
      </p:pic>
      <p:sp>
        <p:nvSpPr>
          <p:cNvPr id="4" name="Заголовок 1"/>
          <p:cNvSpPr>
            <a:spLocks noGrp="1"/>
          </p:cNvSpPr>
          <p:nvPr>
            <p:ph type="title"/>
          </p:nvPr>
        </p:nvSpPr>
        <p:spPr>
          <a:xfrm>
            <a:off x="0" y="0"/>
            <a:ext cx="2923572" cy="1325563"/>
          </a:xfrm>
        </p:spPr>
        <p:txBody>
          <a:bodyPr>
            <a:noAutofit/>
          </a:bodyPr>
          <a:lstStyle/>
          <a:p>
            <a:pPr algn="ctr"/>
            <a:r>
              <a:rPr lang="en-GB" sz="2000" b="1" dirty="0">
                <a:solidFill>
                  <a:srgbClr val="002060"/>
                </a:solidFill>
              </a:rPr>
              <a:t>Indicators and sources of information on the evaluation of </a:t>
            </a:r>
            <a:br>
              <a:rPr lang="ru-RU" sz="2000" b="1" dirty="0">
                <a:solidFill>
                  <a:srgbClr val="002060"/>
                </a:solidFill>
              </a:rPr>
            </a:br>
            <a:r>
              <a:rPr lang="en-GB" sz="2000" b="1" dirty="0">
                <a:solidFill>
                  <a:srgbClr val="002060"/>
                </a:solidFill>
              </a:rPr>
              <a:t>the index of the participation platform</a:t>
            </a:r>
            <a:endParaRPr lang="en-GB" sz="2000" b="1"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6913" y="1488431"/>
            <a:ext cx="8910867" cy="2672180"/>
          </a:xfrm>
        </p:spPr>
        <p:txBody>
          <a:bodyPr>
            <a:noAutofit/>
          </a:bodyPr>
          <a:lstStyle/>
          <a:p>
            <a:pPr algn="just"/>
            <a:r>
              <a:rPr lang="en-GB" sz="2500" i="1" dirty="0">
                <a:solidFill>
                  <a:srgbClr val="002060"/>
                </a:solidFill>
              </a:rPr>
              <a:t>"Raising the level and improving the quality of laws, improving the mechanism of their implementation, compliance with the norms of existing laws to the requirements of society and citizens require constant and comprehensive cooperation of all branches of state power"</a:t>
            </a:r>
            <a:br>
              <a:rPr lang="ru-RU" sz="2500" dirty="0">
                <a:solidFill>
                  <a:srgbClr val="002060"/>
                </a:solidFill>
                <a:latin typeface="Calibri Light" panose="020F0302020204030204" pitchFamily="34" charset="0"/>
              </a:rPr>
            </a:br>
            <a:endParaRPr lang="ru-RU" sz="2500" dirty="0">
              <a:solidFill>
                <a:srgbClr val="002060"/>
              </a:solidFill>
              <a:latin typeface="Calibri Light" panose="020F0302020204030204" pitchFamily="34" charset="0"/>
            </a:endParaRPr>
          </a:p>
        </p:txBody>
      </p:sp>
      <p:sp>
        <p:nvSpPr>
          <p:cNvPr id="3" name="Подзаголовок 2"/>
          <p:cNvSpPr>
            <a:spLocks noGrp="1"/>
          </p:cNvSpPr>
          <p:nvPr>
            <p:ph type="subTitle" idx="1"/>
          </p:nvPr>
        </p:nvSpPr>
        <p:spPr>
          <a:xfrm>
            <a:off x="1203780" y="4565726"/>
            <a:ext cx="9144000" cy="640845"/>
          </a:xfrm>
        </p:spPr>
        <p:txBody>
          <a:bodyPr>
            <a:noAutofit/>
          </a:bodyPr>
          <a:lstStyle/>
          <a:p>
            <a:pPr algn="r"/>
            <a:r>
              <a:rPr lang="en-GB" dirty="0"/>
              <a:t>Emomali Rahmon,</a:t>
            </a:r>
            <a:endParaRPr lang="en-GB" dirty="0"/>
          </a:p>
          <a:p>
            <a:pPr algn="r"/>
            <a:r>
              <a:rPr lang="en-GB" sz="2000" dirty="0">
                <a:solidFill>
                  <a:srgbClr val="002060"/>
                </a:solidFill>
              </a:rPr>
              <a:t>from the message of the President of the Republic of Tajikistan</a:t>
            </a:r>
            <a:endParaRPr lang="en-GB" sz="2000" dirty="0">
              <a:solidFill>
                <a:srgbClr val="002060"/>
              </a:solidFill>
            </a:endParaRPr>
          </a:p>
          <a:p>
            <a:pPr algn="r"/>
            <a:r>
              <a:rPr lang="en-GB" sz="2000" dirty="0" err="1">
                <a:solidFill>
                  <a:srgbClr val="002060"/>
                </a:solidFill>
              </a:rPr>
              <a:t>Majlisi </a:t>
            </a:r>
            <a:r>
              <a:rPr lang="en-GB" sz="2000" dirty="0">
                <a:solidFill>
                  <a:srgbClr val="002060"/>
                </a:solidFill>
              </a:rPr>
              <a:t>Oli of the Republic of Tajikistan, dated 21.12.2021</a:t>
            </a:r>
            <a:endParaRPr lang="en-GB" sz="2000" dirty="0">
              <a:solidFill>
                <a:srgbClr val="002060"/>
              </a:solidFill>
            </a:endParaRPr>
          </a:p>
          <a:p>
            <a:pPr algn="r">
              <a:lnSpc>
                <a:spcPct val="100000"/>
              </a:lnSpc>
              <a:spcBef>
                <a:spcPts val="0"/>
              </a:spcBef>
            </a:pPr>
            <a:endParaRPr lang="ru-RU" sz="1600" dirty="0">
              <a:latin typeface="+mj-lt"/>
            </a:endParaRPr>
          </a:p>
        </p:txBody>
      </p:sp>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5"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6"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7" name="Picture 6" descr="A black background with blue text&#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82657" y="1447850"/>
            <a:ext cx="7931556" cy="1360438"/>
          </a:xfrm>
        </p:spPr>
        <p:txBody>
          <a:bodyPr>
            <a:noAutofit/>
          </a:bodyPr>
          <a:lstStyle/>
          <a:p>
            <a:r>
              <a:rPr lang="en-GB" sz="2800" b="1" dirty="0">
                <a:solidFill>
                  <a:srgbClr val="002060"/>
                </a:solidFill>
                <a:latin typeface="Bookman Old Style" panose="02050604050505020204" pitchFamily="18" charset="0"/>
              </a:rPr>
              <a:t>INDEX PLATFORM OF THE PARTY: </a:t>
            </a:r>
            <a:br>
              <a:rPr lang="ru-RU" sz="2800" dirty="0">
                <a:solidFill>
                  <a:srgbClr val="002060"/>
                </a:solidFill>
                <a:latin typeface="Bookman Old Style" panose="02050604050505020204" pitchFamily="18" charset="0"/>
              </a:rPr>
            </a:br>
            <a:r>
              <a:rPr lang="en-GB" sz="2800" dirty="0">
                <a:solidFill>
                  <a:srgbClr val="002060"/>
                </a:solidFill>
                <a:latin typeface="Bookman Old Style" panose="02050604050505020204" pitchFamily="18" charset="0"/>
              </a:rPr>
              <a:t>THE RESULT OF THE RESEARCH</a:t>
            </a:r>
            <a:endParaRPr lang="en-GB" sz="2800" dirty="0">
              <a:solidFill>
                <a:srgbClr val="002060"/>
              </a:solidFill>
              <a:latin typeface="Bookman Old Style" panose="02050604050505020204" pitchFamily="18" charset="0"/>
            </a:endParaRPr>
          </a:p>
        </p:txBody>
      </p:sp>
      <p:pic>
        <p:nvPicPr>
          <p:cNvPr id="9" name="Рисунок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30786" y="3106083"/>
            <a:ext cx="6402465" cy="3060299"/>
          </a:xfrm>
          <a:prstGeom prst="rect">
            <a:avLst/>
          </a:prstGeom>
        </p:spPr>
      </p:pic>
      <p:pic>
        <p:nvPicPr>
          <p:cNvPr id="3"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4"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5"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6" name="Picture 5" descr="A black background with blue text&#10;&#10;AI-generated content may be incorrec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64428"/>
          </a:xfrm>
        </p:spPr>
        <p:txBody>
          <a:bodyPr>
            <a:normAutofit/>
          </a:bodyPr>
          <a:lstStyle/>
          <a:p>
            <a:pPr algn="ctr"/>
            <a:r>
              <a:rPr lang="en-GB" sz="3600" b="1" dirty="0">
                <a:solidFill>
                  <a:srgbClr val="0070C0"/>
                </a:solidFill>
              </a:rPr>
              <a:t>Source link: </a:t>
            </a:r>
            <a:r>
              <a:rPr lang="en-GB" sz="3600" u="sng" dirty="0">
                <a:hlinkClick r:id="rId1"/>
              </a:rPr>
              <a:t>https://developmentcouncil.tj/</a:t>
            </a:r>
            <a:endParaRPr lang="ru-RU" sz="3600" b="1" dirty="0">
              <a:solidFill>
                <a:srgbClr val="0070C0"/>
              </a:solidFill>
            </a:endParaRPr>
          </a:p>
        </p:txBody>
      </p:sp>
      <p:sp>
        <p:nvSpPr>
          <p:cNvPr id="3" name="Объект 2"/>
          <p:cNvSpPr>
            <a:spLocks noGrp="1"/>
          </p:cNvSpPr>
          <p:nvPr>
            <p:ph idx="1"/>
          </p:nvPr>
        </p:nvSpPr>
        <p:spPr>
          <a:xfrm>
            <a:off x="838200" y="1250576"/>
            <a:ext cx="10515600" cy="5392271"/>
          </a:xfrm>
        </p:spPr>
        <p:txBody>
          <a:bodyPr>
            <a:normAutofit/>
          </a:bodyPr>
          <a:lstStyle/>
          <a:p>
            <a:r>
              <a:rPr lang="en-GB" dirty="0"/>
              <a:t>National Development Council under the President of the Republic of Tajikistan: Regulation of the National Development Council under the President of the Republic of Tajikistan</a:t>
            </a:r>
            <a:endParaRPr lang="en-GB" dirty="0"/>
          </a:p>
          <a:p>
            <a:r>
              <a:rPr lang="en-GB" dirty="0"/>
              <a:t>Information about international organizations - members of the coordination council for development included in the MRG</a:t>
            </a:r>
            <a:endParaRPr lang="en-GB" dirty="0"/>
          </a:p>
          <a:p>
            <a:r>
              <a:rPr lang="en-GB" dirty="0"/>
              <a:t>Functional system of the Council</a:t>
            </a:r>
            <a:endParaRPr lang="en-GB" dirty="0"/>
          </a:p>
          <a:p>
            <a:r>
              <a:rPr lang="en-GB" dirty="0"/>
              <a:t>List of MRG members including state, public and international organizations:</a:t>
            </a:r>
            <a:endParaRPr lang="en-GB" dirty="0"/>
          </a:p>
          <a:p>
            <a:r>
              <a:rPr lang="en-GB" dirty="0"/>
              <a:t>Press-release of the protocol of the meeting</a:t>
            </a:r>
            <a:endParaRPr lang="en-GB" dirty="0"/>
          </a:p>
          <a:p>
            <a:r>
              <a:rPr lang="en-GB" dirty="0"/>
              <a:t>Presentations</a:t>
            </a:r>
            <a:endParaRPr lang="en-GB" dirty="0"/>
          </a:p>
          <a:p>
            <a:r>
              <a:rPr lang="en-GB" dirty="0"/>
              <a:t>Situation</a:t>
            </a:r>
            <a:endParaRPr lang="en-GB" dirty="0"/>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278" y="858585"/>
            <a:ext cx="10515600" cy="1098606"/>
          </a:xfrm>
        </p:spPr>
        <p:txBody>
          <a:bodyPr>
            <a:noAutofit/>
          </a:bodyPr>
          <a:lstStyle/>
          <a:p>
            <a:pPr algn="ctr"/>
            <a:r>
              <a:rPr lang="en-GB" sz="3200" b="1" dirty="0">
                <a:solidFill>
                  <a:srgbClr val="0070C0"/>
                </a:solidFill>
              </a:rPr>
              <a:t>Platform participation index (IPU) – </a:t>
            </a:r>
            <a:r>
              <a:rPr lang="en-GB" sz="3200" b="1" u="sng" dirty="0">
                <a:solidFill>
                  <a:srgbClr val="0070C0"/>
                </a:solidFill>
              </a:rPr>
              <a:t>84.8 / 100</a:t>
            </a:r>
            <a:r>
              <a:rPr lang="en-GB" sz="3200" b="1" dirty="0">
                <a:solidFill>
                  <a:srgbClr val="0070C0"/>
                </a:solidFill>
              </a:rPr>
              <a:t> </a:t>
            </a:r>
            <a:br>
              <a:rPr lang="ru-RU" sz="3200" b="1" dirty="0">
                <a:solidFill>
                  <a:srgbClr val="0070C0"/>
                </a:solidFill>
              </a:rPr>
            </a:br>
            <a:r>
              <a:rPr lang="en-GB" sz="2000" b="1" i="1" dirty="0">
                <a:effectLst/>
                <a:latin typeface="Times New Roman" panose="02020603050405020304" pitchFamily="18" charset="0"/>
                <a:ea typeface="Calibri" panose="020F0502020204030204" charset="0"/>
              </a:rPr>
              <a:t>(involvement and participation of civil society organizations in the activities of the MRG of the NR Council under the PRT is not at a sufficiently developed level)</a:t>
            </a:r>
            <a:endParaRPr lang="ru-RU" sz="3200" b="1" dirty="0">
              <a:solidFill>
                <a:srgbClr val="0070C0"/>
              </a:solidFill>
            </a:endParaRPr>
          </a:p>
        </p:txBody>
      </p:sp>
      <p:sp>
        <p:nvSpPr>
          <p:cNvPr id="3" name="Объект 2"/>
          <p:cNvSpPr>
            <a:spLocks noGrp="1"/>
          </p:cNvSpPr>
          <p:nvPr>
            <p:ph idx="1"/>
          </p:nvPr>
        </p:nvSpPr>
        <p:spPr>
          <a:xfrm>
            <a:off x="838200" y="1957191"/>
            <a:ext cx="10515600" cy="4979930"/>
          </a:xfrm>
        </p:spPr>
        <p:txBody>
          <a:bodyPr>
            <a:normAutofit lnSpcReduction="10000"/>
          </a:bodyPr>
          <a:lstStyle/>
          <a:p>
            <a:pPr marL="342900" lvl="0" indent="-342900" algn="just">
              <a:lnSpc>
                <a:spcPct val="115000"/>
              </a:lnSpc>
              <a:buFont typeface="Wingdings" panose="05000000000000000000" pitchFamily="2" charset="2"/>
              <a:buChar char=""/>
            </a:pPr>
            <a:r>
              <a:rPr lang="en-GB" sz="1800" b="1"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Representation and presence of the legal field - 91.0 </a:t>
            </a:r>
            <a:r>
              <a:rPr lang="en-GB" sz="1800" b="1"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0 </a:t>
            </a:r>
            <a:r>
              <a:rPr lang="en-GB" sz="1800" b="1"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100 </a:t>
            </a:r>
            <a:r>
              <a:rPr lang="en-GB" sz="1800" i="1" dirty="0">
                <a:effectLst/>
                <a:latin typeface="Times New Roman" panose="02020603050405020304" pitchFamily="18" charset="0"/>
                <a:ea typeface="Calibri" panose="020F0502020204030204" charset="0"/>
                <a:cs typeface="Times New Roman" panose="02020603050405020304" pitchFamily="18" charset="0"/>
              </a:rPr>
              <a:t>(representation of civil sector organizations in the MRG is not significantly developed, creating significant legal conditions for their involvement and participation)</a:t>
            </a:r>
            <a:endParaRPr lang="ru-RU" sz="1800" dirty="0">
              <a:effectLst/>
              <a:latin typeface="Calibri" panose="020F0502020204030204" charset="0"/>
              <a:ea typeface="Calibri" panose="020F050202020403020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en-GB" sz="1800" b="1"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Existence of conditions for involvement and participation -</a:t>
            </a:r>
            <a:r>
              <a:rPr lang="en-GB" sz="18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GB" sz="1800" b="1" u="sng"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83, </a:t>
            </a:r>
            <a:r>
              <a:rPr lang="en-GB" sz="1800" b="1" u="sng"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85 </a:t>
            </a:r>
            <a:r>
              <a:rPr lang="en-GB" sz="1800" b="1" u="sng"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100</a:t>
            </a:r>
            <a:r>
              <a:rPr lang="en-GB" sz="1800" i="1"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GB" sz="1800" i="1" dirty="0">
                <a:effectLst/>
                <a:latin typeface="Times New Roman" panose="02020603050405020304" pitchFamily="18" charset="0"/>
                <a:ea typeface="Calibri" panose="020F0502020204030204" charset="0"/>
                <a:cs typeface="Times New Roman" panose="02020603050405020304" pitchFamily="18" charset="0"/>
              </a:rPr>
              <a:t>(in practice, citizens do not have access to significant information on the stages of regulation, planning, implementation and reporting of the activities of the MRG)</a:t>
            </a:r>
            <a:endParaRPr lang="ru-RU" sz="1800" dirty="0">
              <a:effectLst/>
              <a:latin typeface="Calibri" panose="020F0502020204030204" charset="0"/>
              <a:ea typeface="Calibri" panose="020F050202020403020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en-GB" sz="1800" b="1"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Involvement - </a:t>
            </a:r>
            <a:r>
              <a:rPr lang="en-GB" sz="1800" b="1" u="sng"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7 </a:t>
            </a:r>
            <a:r>
              <a:rPr lang="en-GB" sz="1800" b="1" u="sng"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7 </a:t>
            </a:r>
            <a:r>
              <a:rPr lang="en-GB" sz="1800" b="1" u="sng"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GB" sz="1800" b="1" u="sng"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46 </a:t>
            </a:r>
            <a:r>
              <a:rPr lang="en-GB" sz="1800" b="1" u="sng"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100</a:t>
            </a:r>
            <a:r>
              <a:rPr lang="en-GB" sz="1800" i="1"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GB" sz="1800" i="1" dirty="0">
                <a:effectLst/>
                <a:latin typeface="Times New Roman" panose="02020603050405020304" pitchFamily="18" charset="0"/>
                <a:ea typeface="Calibri" panose="020F0502020204030204" charset="0"/>
                <a:cs typeface="Times New Roman" panose="02020603050405020304" pitchFamily="18" charset="0"/>
              </a:rPr>
              <a:t>(in practice, there is a significant level of involvement of civil sector organizations in the stages of planning, execution, monitoring and evaluation of the activities of the MRG)</a:t>
            </a:r>
            <a:endParaRPr lang="ru-RU" sz="1800" dirty="0">
              <a:effectLst/>
              <a:latin typeface="Calibri" panose="020F0502020204030204" charset="0"/>
              <a:ea typeface="Calibri" panose="020F050202020403020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en-GB" sz="1800" b="1"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Activity - </a:t>
            </a:r>
            <a:r>
              <a:rPr lang="en-GB" sz="1800" b="1" u="sng"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77.86 </a:t>
            </a:r>
            <a:r>
              <a:rPr lang="en-GB" sz="1800" b="1" u="sng"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100</a:t>
            </a:r>
            <a:r>
              <a:rPr lang="en-GB" sz="1800" i="1"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GB" sz="1800" i="1" dirty="0">
                <a:effectLst/>
                <a:latin typeface="Times New Roman" panose="02020603050405020304" pitchFamily="18" charset="0"/>
                <a:ea typeface="Calibri" panose="020F0502020204030204" charset="0"/>
                <a:cs typeface="Times New Roman" panose="02020603050405020304" pitchFamily="18" charset="0"/>
              </a:rPr>
              <a:t>(in practice, there is quite a high level of activity of civil sector organizations in discussing the agenda of MRG meetings, and presenting proposals and recommendations)</a:t>
            </a:r>
            <a:endParaRPr lang="ru-RU" sz="1800" dirty="0">
              <a:effectLst/>
              <a:latin typeface="Calibri" panose="020F0502020204030204" charset="0"/>
              <a:ea typeface="Calibri" panose="020F050202020403020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en-GB" sz="1800" b="1"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Result - </a:t>
            </a:r>
            <a:r>
              <a:rPr lang="en-GB" sz="1800" b="1" u="sng"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79.45 </a:t>
            </a:r>
            <a:r>
              <a:rPr lang="en-GB" sz="1800" b="1" u="sng"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100</a:t>
            </a:r>
            <a:r>
              <a:rPr lang="en-GB" sz="1800" i="1"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GB" sz="1800" i="1" dirty="0">
                <a:effectLst/>
                <a:latin typeface="Times New Roman" panose="02020603050405020304" pitchFamily="18" charset="0"/>
                <a:ea typeface="Calibri" panose="020F0502020204030204" charset="0"/>
                <a:cs typeface="Times New Roman" panose="02020603050405020304" pitchFamily="18" charset="0"/>
              </a:rPr>
              <a:t>(in practice, the result of the involvement and participation of civil society organizations and the activities of the MRG is estimated as significant)</a:t>
            </a:r>
            <a:endParaRPr lang="ru-RU" sz="1800" dirty="0">
              <a:effectLst/>
              <a:latin typeface="Calibri" panose="020F0502020204030204" charset="0"/>
              <a:ea typeface="Calibri" panose="020F0502020204030204" charset="0"/>
              <a:cs typeface="Times New Roman" panose="02020603050405020304" pitchFamily="18" charset="0"/>
            </a:endParaRPr>
          </a:p>
          <a:p>
            <a:pPr marL="0" lvl="0" indent="0">
              <a:buNone/>
            </a:pPr>
            <a:endParaRPr lang="ru-RU" dirty="0"/>
          </a:p>
        </p:txBody>
      </p:sp>
      <p:sp>
        <p:nvSpPr>
          <p:cNvPr id="4" name="Rectangle 2"/>
          <p:cNvSpPr txBox="1">
            <a:spLocks noChangeArrowheads="1"/>
          </p:cNvSpPr>
          <p:nvPr/>
        </p:nvSpPr>
        <p:spPr>
          <a:xfrm>
            <a:off x="1593678" y="309282"/>
            <a:ext cx="8686800" cy="8825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FF0000"/>
                </a:solidFill>
                <a:latin typeface="Arial Black" panose="020B0A04020102020204" pitchFamily="34" charset="0"/>
              </a:rPr>
              <a:t>Research results</a:t>
            </a:r>
            <a:endParaRPr lang="en-GB" sz="3600" dirty="0">
              <a:solidFill>
                <a:srgbClr val="FF0000"/>
              </a:solidFill>
              <a:latin typeface="Arial Black" panose="020B0A04020102020204" pitchFamily="34" charset="0"/>
            </a:endParaRPr>
          </a:p>
          <a:p>
            <a:pPr algn="ctr"/>
            <a:endParaRPr lang="ru-RU" sz="3600" dirty="0">
              <a:solidFill>
                <a:srgbClr val="FF0000"/>
              </a:solidFill>
              <a:latin typeface="Arial Black" panose="020B0A040201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45977"/>
            <a:ext cx="10515600" cy="702738"/>
          </a:xfrm>
        </p:spPr>
        <p:txBody>
          <a:bodyPr>
            <a:noAutofit/>
          </a:bodyPr>
          <a:lstStyle/>
          <a:p>
            <a:pPr algn="ctr"/>
            <a:r>
              <a:rPr lang="en-GB" sz="2800" b="1" dirty="0">
                <a:solidFill>
                  <a:srgbClr val="002060"/>
                </a:solidFill>
              </a:rPr>
              <a:t>Index of the participation platform of 14 MRG of the Council of NR under the PRT and its components (in points), based on the results of the 2025 assessment</a:t>
            </a:r>
            <a:br>
              <a:rPr lang="ru-RU" sz="1100" dirty="0"/>
            </a:br>
            <a:endParaRPr lang="ru-RU" sz="2800" b="1" dirty="0">
              <a:solidFill>
                <a:srgbClr val="002060"/>
              </a:solidFill>
            </a:endParaRPr>
          </a:p>
        </p:txBody>
      </p:sp>
      <p:graphicFrame>
        <p:nvGraphicFramePr>
          <p:cNvPr id="10" name="Диаграмма 9"/>
          <p:cNvGraphicFramePr/>
          <p:nvPr/>
        </p:nvGraphicFramePr>
        <p:xfrm>
          <a:off x="2210540" y="1946788"/>
          <a:ext cx="9614516" cy="4532670"/>
        </p:xfrm>
        <a:graphic>
          <a:graphicData uri="http://schemas.openxmlformats.org/drawingml/2006/chart">
            <c:chart xmlns:c="http://schemas.openxmlformats.org/drawingml/2006/chart" xmlns:r="http://schemas.openxmlformats.org/officeDocument/2006/relationships" r:id="rId1"/>
          </a:graphicData>
        </a:graphic>
      </p:graphicFrame>
      <p:sp>
        <p:nvSpPr>
          <p:cNvPr id="11" name="Прямоугольник 10"/>
          <p:cNvSpPr/>
          <p:nvPr/>
        </p:nvSpPr>
        <p:spPr>
          <a:xfrm>
            <a:off x="227168" y="5266895"/>
            <a:ext cx="2111188" cy="79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500" dirty="0"/>
              <a:t>Insufficient or minimal</a:t>
            </a:r>
            <a:endParaRPr lang="en-GB" sz="1500" dirty="0"/>
          </a:p>
        </p:txBody>
      </p:sp>
      <p:sp>
        <p:nvSpPr>
          <p:cNvPr id="12" name="Прямоугольник 11"/>
          <p:cNvSpPr/>
          <p:nvPr/>
        </p:nvSpPr>
        <p:spPr>
          <a:xfrm>
            <a:off x="232502" y="4469840"/>
            <a:ext cx="2111188" cy="79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500" dirty="0"/>
              <a:t>Limited</a:t>
            </a:r>
            <a:endParaRPr lang="en-GB" sz="1500" dirty="0"/>
          </a:p>
        </p:txBody>
      </p:sp>
      <p:sp>
        <p:nvSpPr>
          <p:cNvPr id="13" name="Прямоугольник 12"/>
          <p:cNvSpPr/>
          <p:nvPr/>
        </p:nvSpPr>
        <p:spPr>
          <a:xfrm>
            <a:off x="233374" y="3680879"/>
            <a:ext cx="2111188" cy="775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500" dirty="0"/>
              <a:t>Satisfactory</a:t>
            </a:r>
            <a:endParaRPr lang="en-GB" sz="1500" dirty="0"/>
          </a:p>
        </p:txBody>
      </p:sp>
      <p:sp>
        <p:nvSpPr>
          <p:cNvPr id="14" name="Прямоугольник 13"/>
          <p:cNvSpPr/>
          <p:nvPr/>
        </p:nvSpPr>
        <p:spPr>
          <a:xfrm>
            <a:off x="228025" y="2868710"/>
            <a:ext cx="2111188" cy="775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500" dirty="0"/>
              <a:t>Significant</a:t>
            </a:r>
            <a:endParaRPr lang="en-GB" sz="1500" dirty="0"/>
          </a:p>
        </p:txBody>
      </p:sp>
      <p:sp>
        <p:nvSpPr>
          <p:cNvPr id="15" name="Прямоугольник 14"/>
          <p:cNvSpPr/>
          <p:nvPr/>
        </p:nvSpPr>
        <p:spPr>
          <a:xfrm>
            <a:off x="232508" y="2111918"/>
            <a:ext cx="2111188" cy="775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500" dirty="0"/>
              <a:t>High</a:t>
            </a:r>
            <a:endParaRPr lang="en-GB" sz="1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6807"/>
            <a:ext cx="10515600" cy="1325563"/>
          </a:xfrm>
        </p:spPr>
        <p:txBody>
          <a:bodyPr>
            <a:normAutofit/>
          </a:bodyPr>
          <a:lstStyle/>
          <a:p>
            <a:pPr algn="ctr"/>
            <a:r>
              <a:rPr lang="en-GB" sz="2800" b="1" dirty="0">
                <a:solidFill>
                  <a:srgbClr val="002060"/>
                </a:solidFill>
              </a:rPr>
              <a:t>How much did the participation platform index improve in 2025 compared to 2023? (c ballah)</a:t>
            </a:r>
            <a:endParaRPr lang="en-GB" sz="2800" b="1" dirty="0">
              <a:solidFill>
                <a:srgbClr val="002060"/>
              </a:solidFill>
            </a:endParaRPr>
          </a:p>
        </p:txBody>
      </p:sp>
      <p:sp>
        <p:nvSpPr>
          <p:cNvPr id="7" name="Прямоугольник 6"/>
          <p:cNvSpPr/>
          <p:nvPr/>
        </p:nvSpPr>
        <p:spPr>
          <a:xfrm>
            <a:off x="336176" y="5325034"/>
            <a:ext cx="2111188" cy="79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500" dirty="0"/>
              <a:t>Insufficient or minimal</a:t>
            </a:r>
            <a:endParaRPr lang="en-GB" sz="1500" dirty="0"/>
          </a:p>
        </p:txBody>
      </p:sp>
      <p:sp>
        <p:nvSpPr>
          <p:cNvPr id="8" name="Прямоугольник 7"/>
          <p:cNvSpPr/>
          <p:nvPr/>
        </p:nvSpPr>
        <p:spPr>
          <a:xfrm>
            <a:off x="340658" y="4482352"/>
            <a:ext cx="2111188" cy="79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500" dirty="0"/>
              <a:t>Limited</a:t>
            </a:r>
            <a:endParaRPr lang="en-GB" sz="1500" dirty="0"/>
          </a:p>
        </p:txBody>
      </p:sp>
      <p:sp>
        <p:nvSpPr>
          <p:cNvPr id="9" name="Прямоугольник 8"/>
          <p:cNvSpPr/>
          <p:nvPr/>
        </p:nvSpPr>
        <p:spPr>
          <a:xfrm>
            <a:off x="331694" y="3671047"/>
            <a:ext cx="2111188" cy="775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500" dirty="0"/>
              <a:t>Satisfactory</a:t>
            </a:r>
            <a:endParaRPr lang="en-GB" sz="1500" dirty="0"/>
          </a:p>
        </p:txBody>
      </p:sp>
      <p:sp>
        <p:nvSpPr>
          <p:cNvPr id="10" name="Прямоугольник 9"/>
          <p:cNvSpPr/>
          <p:nvPr/>
        </p:nvSpPr>
        <p:spPr>
          <a:xfrm>
            <a:off x="340658" y="2949686"/>
            <a:ext cx="2111188" cy="775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500" dirty="0"/>
              <a:t>Significant</a:t>
            </a:r>
            <a:endParaRPr lang="en-GB" sz="1500" dirty="0"/>
          </a:p>
        </p:txBody>
      </p:sp>
      <p:sp>
        <p:nvSpPr>
          <p:cNvPr id="11" name="Прямоугольник 10"/>
          <p:cNvSpPr/>
          <p:nvPr/>
        </p:nvSpPr>
        <p:spPr>
          <a:xfrm>
            <a:off x="331694" y="2195430"/>
            <a:ext cx="2111188" cy="7754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500" dirty="0"/>
              <a:t>High</a:t>
            </a:r>
            <a:endParaRPr lang="en-GB" sz="1500" dirty="0"/>
          </a:p>
        </p:txBody>
      </p:sp>
      <p:graphicFrame>
        <p:nvGraphicFramePr>
          <p:cNvPr id="12" name="Диаграмма 11"/>
          <p:cNvGraphicFramePr/>
          <p:nvPr/>
        </p:nvGraphicFramePr>
        <p:xfrm>
          <a:off x="2299317" y="2084601"/>
          <a:ext cx="9552025" cy="4723794"/>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0685" y="99785"/>
            <a:ext cx="10515600" cy="1325563"/>
          </a:xfrm>
        </p:spPr>
        <p:txBody>
          <a:bodyPr>
            <a:normAutofit/>
          </a:bodyPr>
          <a:lstStyle/>
          <a:p>
            <a:pPr algn="ctr"/>
            <a:r>
              <a:rPr lang="en-GB" sz="2800" b="1" dirty="0">
                <a:solidFill>
                  <a:srgbClr val="002060"/>
                </a:solidFill>
              </a:rPr>
              <a:t>The dynamics of the participation platform index after 14 MRG in 2025 compared to 2023? (c ballah)</a:t>
            </a:r>
            <a:endParaRPr lang="ru-RU" sz="2800" dirty="0"/>
          </a:p>
        </p:txBody>
      </p:sp>
      <p:sp>
        <p:nvSpPr>
          <p:cNvPr id="7" name="Прямоугольник 6"/>
          <p:cNvSpPr/>
          <p:nvPr/>
        </p:nvSpPr>
        <p:spPr>
          <a:xfrm>
            <a:off x="3304450" y="6254719"/>
            <a:ext cx="1812219" cy="3764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dirty="0"/>
              <a:t>Insufficient or minimal</a:t>
            </a:r>
            <a:endParaRPr lang="en-GB" sz="1500" dirty="0"/>
          </a:p>
        </p:txBody>
      </p:sp>
      <p:sp>
        <p:nvSpPr>
          <p:cNvPr id="8" name="Прямоугольник 7"/>
          <p:cNvSpPr/>
          <p:nvPr/>
        </p:nvSpPr>
        <p:spPr>
          <a:xfrm>
            <a:off x="5161058" y="6261998"/>
            <a:ext cx="1443754" cy="224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dirty="0"/>
              <a:t>Limited</a:t>
            </a:r>
            <a:endParaRPr lang="en-GB" sz="1500" dirty="0"/>
          </a:p>
        </p:txBody>
      </p:sp>
      <p:sp>
        <p:nvSpPr>
          <p:cNvPr id="9" name="Прямоугольник 8"/>
          <p:cNvSpPr/>
          <p:nvPr/>
        </p:nvSpPr>
        <p:spPr>
          <a:xfrm>
            <a:off x="6604812" y="6216339"/>
            <a:ext cx="1910221" cy="295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dirty="0"/>
              <a:t>Satisfactory</a:t>
            </a:r>
            <a:endParaRPr lang="en-GB" sz="1500" dirty="0"/>
          </a:p>
        </p:txBody>
      </p:sp>
      <p:sp>
        <p:nvSpPr>
          <p:cNvPr id="10" name="Прямоугольник 9"/>
          <p:cNvSpPr/>
          <p:nvPr/>
        </p:nvSpPr>
        <p:spPr>
          <a:xfrm>
            <a:off x="8603810" y="6188264"/>
            <a:ext cx="1356761" cy="3515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dirty="0"/>
              <a:t>Significant</a:t>
            </a:r>
            <a:endParaRPr lang="en-GB" sz="1500" dirty="0"/>
          </a:p>
        </p:txBody>
      </p:sp>
      <p:sp>
        <p:nvSpPr>
          <p:cNvPr id="11" name="Прямоугольник 10"/>
          <p:cNvSpPr/>
          <p:nvPr/>
        </p:nvSpPr>
        <p:spPr>
          <a:xfrm>
            <a:off x="10422209" y="6183750"/>
            <a:ext cx="950086" cy="3515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500" dirty="0"/>
              <a:t>High</a:t>
            </a:r>
            <a:endParaRPr lang="en-GB" sz="1500" dirty="0"/>
          </a:p>
        </p:txBody>
      </p:sp>
      <p:graphicFrame>
        <p:nvGraphicFramePr>
          <p:cNvPr id="12" name="Диаграмма 11"/>
          <p:cNvGraphicFramePr/>
          <p:nvPr/>
        </p:nvGraphicFramePr>
        <p:xfrm>
          <a:off x="372863" y="1450761"/>
          <a:ext cx="11603114" cy="492340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0214" y="99786"/>
            <a:ext cx="11034943" cy="885636"/>
          </a:xfrm>
        </p:spPr>
        <p:txBody>
          <a:bodyPr>
            <a:normAutofit/>
          </a:bodyPr>
          <a:lstStyle/>
          <a:p>
            <a:pPr algn="ctr"/>
            <a:r>
              <a:rPr lang="en-GB" sz="2800" b="1" dirty="0">
                <a:solidFill>
                  <a:srgbClr val="002060"/>
                </a:solidFill>
              </a:rPr>
              <a:t>Representation of CSOs in 14 MRGs and the existence of a legal field for the involvement of CSOs in 2025 compared to 2023? (c ballah)</a:t>
            </a:r>
            <a:endParaRPr lang="ru-RU" sz="2800" dirty="0"/>
          </a:p>
        </p:txBody>
      </p:sp>
      <p:sp>
        <p:nvSpPr>
          <p:cNvPr id="7" name="Прямоугольник 6"/>
          <p:cNvSpPr/>
          <p:nvPr/>
        </p:nvSpPr>
        <p:spPr>
          <a:xfrm>
            <a:off x="3164607" y="6243584"/>
            <a:ext cx="1812219" cy="3764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dirty="0"/>
              <a:t>Insufficient or minimal</a:t>
            </a:r>
            <a:endParaRPr lang="en-GB" sz="1500" dirty="0"/>
          </a:p>
        </p:txBody>
      </p:sp>
      <p:sp>
        <p:nvSpPr>
          <p:cNvPr id="8" name="Прямоугольник 7"/>
          <p:cNvSpPr/>
          <p:nvPr/>
        </p:nvSpPr>
        <p:spPr>
          <a:xfrm>
            <a:off x="5161058" y="6234706"/>
            <a:ext cx="1443754" cy="224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dirty="0"/>
              <a:t>Limited</a:t>
            </a:r>
            <a:endParaRPr lang="en-GB" sz="1500" dirty="0"/>
          </a:p>
        </p:txBody>
      </p:sp>
      <p:sp>
        <p:nvSpPr>
          <p:cNvPr id="9" name="Прямоугольник 8"/>
          <p:cNvSpPr/>
          <p:nvPr/>
        </p:nvSpPr>
        <p:spPr>
          <a:xfrm>
            <a:off x="6604812" y="6216339"/>
            <a:ext cx="1910221" cy="295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dirty="0"/>
              <a:t>Satisfactory</a:t>
            </a:r>
            <a:endParaRPr lang="en-GB" sz="1500" dirty="0"/>
          </a:p>
        </p:txBody>
      </p:sp>
      <p:sp>
        <p:nvSpPr>
          <p:cNvPr id="10" name="Прямоугольник 9"/>
          <p:cNvSpPr/>
          <p:nvPr/>
        </p:nvSpPr>
        <p:spPr>
          <a:xfrm>
            <a:off x="8603810" y="6188264"/>
            <a:ext cx="1356761" cy="3515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dirty="0"/>
              <a:t>Significant</a:t>
            </a:r>
            <a:endParaRPr lang="en-GB" sz="1500" dirty="0"/>
          </a:p>
        </p:txBody>
      </p:sp>
      <p:sp>
        <p:nvSpPr>
          <p:cNvPr id="11" name="Прямоугольник 10"/>
          <p:cNvSpPr/>
          <p:nvPr/>
        </p:nvSpPr>
        <p:spPr>
          <a:xfrm>
            <a:off x="10422209" y="6183750"/>
            <a:ext cx="950086" cy="3515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500" dirty="0"/>
              <a:t>High</a:t>
            </a:r>
            <a:endParaRPr lang="en-GB" sz="1500" dirty="0"/>
          </a:p>
        </p:txBody>
      </p:sp>
      <p:graphicFrame>
        <p:nvGraphicFramePr>
          <p:cNvPr id="13" name="Диаграмма 12"/>
          <p:cNvGraphicFramePr/>
          <p:nvPr/>
        </p:nvGraphicFramePr>
        <p:xfrm>
          <a:off x="257453" y="1329850"/>
          <a:ext cx="11771790" cy="5029653"/>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0214" y="99786"/>
            <a:ext cx="11034943" cy="885636"/>
          </a:xfrm>
        </p:spPr>
        <p:txBody>
          <a:bodyPr>
            <a:normAutofit fontScale="90000"/>
          </a:bodyPr>
          <a:lstStyle/>
          <a:p>
            <a:pPr algn="ctr"/>
            <a:r>
              <a:rPr lang="en-GB" sz="2800" b="1" dirty="0">
                <a:solidFill>
                  <a:srgbClr val="002060"/>
                </a:solidFill>
              </a:rPr>
              <a:t>The results of the assessment of separate questions of the block "Presentation and presence of legal field" in 2025 compared to 2023? (c ballah)</a:t>
            </a:r>
            <a:endParaRPr lang="ru-RU" sz="2800" dirty="0"/>
          </a:p>
        </p:txBody>
      </p:sp>
      <p:graphicFrame>
        <p:nvGraphicFramePr>
          <p:cNvPr id="3" name="Таблица 2"/>
          <p:cNvGraphicFramePr>
            <a:graphicFrameLocks noGrp="1"/>
          </p:cNvGraphicFramePr>
          <p:nvPr/>
        </p:nvGraphicFramePr>
        <p:xfrm>
          <a:off x="110095" y="1430110"/>
          <a:ext cx="5509470" cy="4322620"/>
        </p:xfrm>
        <a:graphic>
          <a:graphicData uri="http://schemas.openxmlformats.org/drawingml/2006/table">
            <a:tbl>
              <a:tblPr firstRow="1" firstCol="1" bandRow="1">
                <a:tableStyleId>{5940675A-B579-460E-94D1-54222C63F5DA}</a:tableStyleId>
              </a:tblPr>
              <a:tblGrid>
                <a:gridCol w="2570961"/>
                <a:gridCol w="2938509"/>
              </a:tblGrid>
              <a:tr h="233556">
                <a:tc>
                  <a:txBody>
                    <a:bodyPr/>
                    <a:lstStyle/>
                    <a:p>
                      <a:pPr algn="ctr">
                        <a:lnSpc>
                          <a:spcPct val="107000"/>
                        </a:lnSpc>
                        <a:spcAft>
                          <a:spcPts val="800"/>
                        </a:spcAft>
                      </a:pPr>
                      <a:r>
                        <a:rPr lang="en-GB" sz="1200" dirty="0">
                          <a:effectLst/>
                        </a:rPr>
                        <a:t>Categories of questions</a:t>
                      </a:r>
                      <a:endParaRPr lang="ru-RU" sz="1100" dirty="0">
                        <a:effectLst/>
                        <a:latin typeface="Calibri" panose="020F0502020204030204" charset="0"/>
                        <a:ea typeface="Calibri" panose="020F0502020204030204" charset="0"/>
                        <a:cs typeface="Times New Roman" panose="02020603050405020304" pitchFamily="18" charset="0"/>
                      </a:endParaRPr>
                    </a:p>
                  </a:txBody>
                  <a:tcPr marL="68580" marR="68580" marT="0" marB="0" anchor="b">
                    <a:solidFill>
                      <a:schemeClr val="accent4">
                        <a:lumMod val="40000"/>
                        <a:lumOff val="60000"/>
                      </a:schemeClr>
                    </a:solidFill>
                  </a:tcPr>
                </a:tc>
                <a:tc>
                  <a:txBody>
                    <a:bodyPr/>
                    <a:lstStyle/>
                    <a:p>
                      <a:pPr algn="ctr">
                        <a:lnSpc>
                          <a:spcPct val="107000"/>
                        </a:lnSpc>
                        <a:spcAft>
                          <a:spcPts val="800"/>
                        </a:spcAft>
                      </a:pPr>
                      <a:r>
                        <a:rPr lang="en-GB" sz="1200" dirty="0">
                          <a:effectLst/>
                        </a:rPr>
                        <a:t>Question</a:t>
                      </a:r>
                      <a:endParaRPr lang="ru-RU" sz="1100" dirty="0">
                        <a:effectLst/>
                        <a:latin typeface="Calibri" panose="020F0502020204030204" charset="0"/>
                        <a:ea typeface="Calibri" panose="020F0502020204030204" charset="0"/>
                        <a:cs typeface="Times New Roman" panose="02020603050405020304" pitchFamily="18" charset="0"/>
                      </a:endParaRPr>
                    </a:p>
                  </a:txBody>
                  <a:tcPr marL="68580" marR="68580" marT="0" marB="0">
                    <a:solidFill>
                      <a:schemeClr val="accent4">
                        <a:lumMod val="40000"/>
                        <a:lumOff val="60000"/>
                      </a:schemeClr>
                    </a:solidFill>
                  </a:tcPr>
                </a:tc>
              </a:tr>
              <a:tr h="477895">
                <a:tc rowSpan="3">
                  <a:txBody>
                    <a:bodyPr/>
                    <a:lstStyle/>
                    <a:p>
                      <a:pPr>
                        <a:lnSpc>
                          <a:spcPct val="107000"/>
                        </a:lnSpc>
                        <a:spcAft>
                          <a:spcPts val="800"/>
                        </a:spcAft>
                      </a:pPr>
                      <a:r>
                        <a:rPr lang="en-GB" sz="1200" dirty="0">
                          <a:effectLst/>
                        </a:rPr>
                        <a:t>1.1. Presence of CSO representatives in the MRG</a:t>
                      </a:r>
                      <a:endParaRPr lang="ru-RU" sz="1100" dirty="0">
                        <a:effectLst/>
                        <a:latin typeface="Calibri" panose="020F0502020204030204" charset="0"/>
                        <a:ea typeface="Calibri" panose="020F050202020403020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en-GB" sz="1200">
                          <a:effectLst/>
                        </a:rPr>
                        <a:t>1. How many representatives of CSOs are included in the MRG (%)</a:t>
                      </a:r>
                      <a:endParaRPr lang="ru-RU" sz="1100">
                        <a:effectLst/>
                        <a:latin typeface="Calibri" panose="020F0502020204030204" charset="0"/>
                        <a:ea typeface="Calibri" panose="020F0502020204030204" charset="0"/>
                        <a:cs typeface="Times New Roman" panose="02020603050405020304" pitchFamily="18" charset="0"/>
                      </a:endParaRPr>
                    </a:p>
                  </a:txBody>
                  <a:tcPr marL="68580" marR="68580" marT="0" marB="0"/>
                </a:tc>
              </a:tr>
              <a:tr h="477895">
                <a:tc vMerge="1">
                  <a:tcPr/>
                </a:tc>
                <a:tc>
                  <a:txBody>
                    <a:bodyPr/>
                    <a:lstStyle/>
                    <a:p>
                      <a:pPr>
                        <a:lnSpc>
                          <a:spcPct val="107000"/>
                        </a:lnSpc>
                        <a:spcAft>
                          <a:spcPts val="800"/>
                        </a:spcAft>
                      </a:pPr>
                      <a:r>
                        <a:rPr lang="en-GB" sz="1200">
                          <a:effectLst/>
                        </a:rPr>
                        <a:t>2. How many NGO organizations are included in the composition of the MRG (units)</a:t>
                      </a:r>
                      <a:endParaRPr lang="ru-RU" sz="1100">
                        <a:effectLst/>
                        <a:latin typeface="Calibri" panose="020F0502020204030204" charset="0"/>
                        <a:ea typeface="Calibri" panose="020F0502020204030204" charset="0"/>
                        <a:cs typeface="Times New Roman" panose="02020603050405020304" pitchFamily="18" charset="0"/>
                      </a:endParaRPr>
                    </a:p>
                  </a:txBody>
                  <a:tcPr marL="68580" marR="68580" marT="0" marB="0" anchor="b"/>
                </a:tc>
              </a:tr>
              <a:tr h="477895">
                <a:tc vMerge="1">
                  <a:tcPr/>
                </a:tc>
                <a:tc>
                  <a:txBody>
                    <a:bodyPr/>
                    <a:lstStyle/>
                    <a:p>
                      <a:pPr>
                        <a:lnSpc>
                          <a:spcPct val="107000"/>
                        </a:lnSpc>
                        <a:spcAft>
                          <a:spcPts val="800"/>
                        </a:spcAft>
                      </a:pPr>
                      <a:r>
                        <a:rPr lang="en-GB" sz="1200">
                          <a:effectLst/>
                        </a:rPr>
                        <a:t>3. Is gender parity observed in the MRG? (%)</a:t>
                      </a:r>
                      <a:endParaRPr lang="ru-RU" sz="1100">
                        <a:effectLst/>
                        <a:latin typeface="Calibri" panose="020F0502020204030204" charset="0"/>
                        <a:ea typeface="Calibri" panose="020F0502020204030204" charset="0"/>
                        <a:cs typeface="Times New Roman" panose="02020603050405020304" pitchFamily="18" charset="0"/>
                      </a:endParaRPr>
                    </a:p>
                  </a:txBody>
                  <a:tcPr marL="68580" marR="68580" marT="0" marB="0" anchor="b"/>
                </a:tc>
              </a:tr>
              <a:tr h="722234">
                <a:tc>
                  <a:txBody>
                    <a:bodyPr/>
                    <a:lstStyle/>
                    <a:p>
                      <a:pPr>
                        <a:lnSpc>
                          <a:spcPct val="107000"/>
                        </a:lnSpc>
                        <a:spcAft>
                          <a:spcPts val="800"/>
                        </a:spcAft>
                      </a:pPr>
                      <a:r>
                        <a:rPr lang="en-GB" sz="1200" dirty="0">
                          <a:effectLst/>
                        </a:rPr>
                        <a:t>1.2. The existence of a legal mechanism regulating the involvement of CSOs and the activities of the MRG</a:t>
                      </a:r>
                      <a:endParaRPr lang="ru-RU" sz="1100" dirty="0">
                        <a:effectLst/>
                        <a:latin typeface="Calibri" panose="020F0502020204030204" charset="0"/>
                        <a:ea typeface="Calibri" panose="020F050202020403020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en-GB" sz="1200">
                          <a:effectLst/>
                        </a:rPr>
                        <a:t>4. Is there a legal mechanism regulating the involvement of CSOs and the activities of MRG?</a:t>
                      </a:r>
                      <a:endParaRPr lang="ru-RU" sz="1100">
                        <a:effectLst/>
                        <a:latin typeface="Calibri" panose="020F0502020204030204" charset="0"/>
                        <a:ea typeface="Calibri" panose="020F0502020204030204" charset="0"/>
                        <a:cs typeface="Times New Roman" panose="02020603050405020304" pitchFamily="18" charset="0"/>
                      </a:endParaRPr>
                    </a:p>
                  </a:txBody>
                  <a:tcPr marL="68580" marR="68580" marT="0" marB="0" anchor="b"/>
                </a:tc>
              </a:tr>
              <a:tr h="1210911">
                <a:tc>
                  <a:txBody>
                    <a:bodyPr/>
                    <a:lstStyle/>
                    <a:p>
                      <a:pPr>
                        <a:lnSpc>
                          <a:spcPct val="107000"/>
                        </a:lnSpc>
                        <a:spcAft>
                          <a:spcPts val="800"/>
                        </a:spcAft>
                      </a:pPr>
                      <a:r>
                        <a:rPr lang="en-GB" sz="1200" dirty="0">
                          <a:effectLst/>
                        </a:rPr>
                        <a:t>1.3. Meeting of the Council / head of the MRG with the participation of CSOs in the MRG</a:t>
                      </a:r>
                      <a:endParaRPr lang="ru-RU" sz="1100" dirty="0">
                        <a:effectLst/>
                        <a:latin typeface="Calibri" panose="020F0502020204030204" charset="0"/>
                        <a:ea typeface="Calibri" panose="020F050202020403020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en-GB" sz="1200">
                          <a:effectLst/>
                        </a:rPr>
                        <a:t>5. Is information about the goals, tasks and expectations of the Council/leader of the MRG regarding the involvement of NGOs in the activities of the MRG published in practice?</a:t>
                      </a:r>
                      <a:endParaRPr lang="ru-RU" sz="1100">
                        <a:effectLst/>
                        <a:latin typeface="Calibri" panose="020F0502020204030204" charset="0"/>
                        <a:ea typeface="Calibri" panose="020F0502020204030204" charset="0"/>
                        <a:cs typeface="Times New Roman" panose="02020603050405020304" pitchFamily="18" charset="0"/>
                      </a:endParaRPr>
                    </a:p>
                  </a:txBody>
                  <a:tcPr marL="68580" marR="68580" marT="0" marB="0" anchor="b"/>
                </a:tc>
              </a:tr>
              <a:tr h="722234">
                <a:tc>
                  <a:txBody>
                    <a:bodyPr/>
                    <a:lstStyle/>
                    <a:p>
                      <a:pPr>
                        <a:lnSpc>
                          <a:spcPct val="107000"/>
                        </a:lnSpc>
                        <a:spcAft>
                          <a:spcPts val="800"/>
                        </a:spcAft>
                      </a:pPr>
                      <a:r>
                        <a:rPr lang="en-GB" sz="1200" dirty="0">
                          <a:effectLst/>
                        </a:rPr>
                        <a:t>1.4. The goal and task of the CSO with the involvement of the MRG</a:t>
                      </a:r>
                      <a:endParaRPr lang="ru-RU" sz="1100" dirty="0">
                        <a:effectLst/>
                        <a:latin typeface="Calibri" panose="020F0502020204030204" charset="0"/>
                        <a:ea typeface="Calibri" panose="020F050202020403020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en-GB" sz="1200" dirty="0">
                          <a:effectLst/>
                        </a:rPr>
                        <a:t>6. Do CSOs put concrete goals and tasks in the involvement and activity of MRG?</a:t>
                      </a:r>
                      <a:endParaRPr lang="ru-RU" sz="1100" dirty="0">
                        <a:effectLst/>
                        <a:latin typeface="Calibri" panose="020F0502020204030204" charset="0"/>
                        <a:ea typeface="Calibri" panose="020F0502020204030204" charset="0"/>
                        <a:cs typeface="Times New Roman" panose="02020603050405020304" pitchFamily="18" charset="0"/>
                      </a:endParaRPr>
                    </a:p>
                  </a:txBody>
                  <a:tcPr marL="68580" marR="68580" marT="0" marB="0" anchor="b"/>
                </a:tc>
              </a:tr>
            </a:tbl>
          </a:graphicData>
        </a:graphic>
      </p:graphicFrame>
      <p:graphicFrame>
        <p:nvGraphicFramePr>
          <p:cNvPr id="14" name="Диаграмма 13"/>
          <p:cNvGraphicFramePr/>
          <p:nvPr/>
        </p:nvGraphicFramePr>
        <p:xfrm>
          <a:off x="5681709" y="1423948"/>
          <a:ext cx="6400196" cy="4003940"/>
        </p:xfrm>
        <a:graphic>
          <a:graphicData uri="http://schemas.openxmlformats.org/drawingml/2006/chart">
            <c:chart xmlns:c="http://schemas.openxmlformats.org/drawingml/2006/chart" xmlns:r="http://schemas.openxmlformats.org/officeDocument/2006/relationships" r:id="rId1"/>
          </a:graphicData>
        </a:graphic>
      </p:graphicFrame>
      <p:sp>
        <p:nvSpPr>
          <p:cNvPr id="15" name="Прямоугольник 14"/>
          <p:cNvSpPr/>
          <p:nvPr/>
        </p:nvSpPr>
        <p:spPr>
          <a:xfrm>
            <a:off x="8652497" y="5315964"/>
            <a:ext cx="741568" cy="3764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Insufficient</a:t>
            </a:r>
            <a:endParaRPr lang="ru-RU" sz="1000" dirty="0"/>
          </a:p>
        </p:txBody>
      </p:sp>
      <p:sp>
        <p:nvSpPr>
          <p:cNvPr id="16" name="Прямоугольник 15"/>
          <p:cNvSpPr/>
          <p:nvPr/>
        </p:nvSpPr>
        <p:spPr>
          <a:xfrm>
            <a:off x="9315983" y="5332867"/>
            <a:ext cx="698204" cy="2903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Limited</a:t>
            </a:r>
            <a:endParaRPr lang="en-GB" sz="900" dirty="0"/>
          </a:p>
        </p:txBody>
      </p:sp>
      <p:sp>
        <p:nvSpPr>
          <p:cNvPr id="17" name="Прямоугольник 16"/>
          <p:cNvSpPr/>
          <p:nvPr/>
        </p:nvSpPr>
        <p:spPr>
          <a:xfrm>
            <a:off x="9905460" y="5315964"/>
            <a:ext cx="803179" cy="295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Satisfactory</a:t>
            </a:r>
            <a:endParaRPr lang="en-GB" sz="900" dirty="0"/>
          </a:p>
        </p:txBody>
      </p:sp>
      <p:sp>
        <p:nvSpPr>
          <p:cNvPr id="18" name="Прямоугольник 17"/>
          <p:cNvSpPr/>
          <p:nvPr/>
        </p:nvSpPr>
        <p:spPr>
          <a:xfrm>
            <a:off x="10525582" y="5304036"/>
            <a:ext cx="728146" cy="3515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Significant</a:t>
            </a:r>
            <a:endParaRPr lang="en-GB" sz="900" dirty="0"/>
          </a:p>
        </p:txBody>
      </p:sp>
      <p:sp>
        <p:nvSpPr>
          <p:cNvPr id="19" name="Прямоугольник 18"/>
          <p:cNvSpPr/>
          <p:nvPr/>
        </p:nvSpPr>
        <p:spPr>
          <a:xfrm>
            <a:off x="11253728" y="5304035"/>
            <a:ext cx="728146" cy="3515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dirty="0"/>
              <a:t>High</a:t>
            </a:r>
            <a:endParaRPr lang="en-GB" sz="9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5826"/>
            <a:ext cx="10515600" cy="925794"/>
          </a:xfrm>
        </p:spPr>
        <p:txBody>
          <a:bodyPr>
            <a:noAutofit/>
          </a:bodyPr>
          <a:lstStyle/>
          <a:p>
            <a:pPr algn="ctr"/>
            <a:r>
              <a:rPr lang="en-GB" sz="2800" b="1" dirty="0">
                <a:solidFill>
                  <a:srgbClr val="002060"/>
                </a:solidFill>
              </a:rPr>
              <a:t>What are the conditions for involvement and participation in 2025 compared to 2023? (c ballah)</a:t>
            </a:r>
            <a:endParaRPr lang="ru-RU" sz="2800" dirty="0"/>
          </a:p>
        </p:txBody>
      </p:sp>
      <p:sp>
        <p:nvSpPr>
          <p:cNvPr id="9" name="Прямоугольник 8"/>
          <p:cNvSpPr/>
          <p:nvPr/>
        </p:nvSpPr>
        <p:spPr>
          <a:xfrm>
            <a:off x="3832412" y="6229798"/>
            <a:ext cx="1704573" cy="4823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400" dirty="0"/>
              <a:t>Insufficient or minimal</a:t>
            </a:r>
            <a:endParaRPr lang="en-GB" sz="1400" dirty="0"/>
          </a:p>
        </p:txBody>
      </p:sp>
      <p:sp>
        <p:nvSpPr>
          <p:cNvPr id="10" name="Прямоугольник 9"/>
          <p:cNvSpPr/>
          <p:nvPr/>
        </p:nvSpPr>
        <p:spPr>
          <a:xfrm>
            <a:off x="5497925" y="6242257"/>
            <a:ext cx="1481098" cy="2930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400" dirty="0"/>
              <a:t>Limited</a:t>
            </a:r>
            <a:endParaRPr lang="en-GB" sz="1400" dirty="0"/>
          </a:p>
        </p:txBody>
      </p:sp>
      <p:sp>
        <p:nvSpPr>
          <p:cNvPr id="11" name="Прямоугольник 10"/>
          <p:cNvSpPr/>
          <p:nvPr/>
        </p:nvSpPr>
        <p:spPr>
          <a:xfrm>
            <a:off x="7059705" y="6236722"/>
            <a:ext cx="1546411" cy="4464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400" dirty="0"/>
              <a:t>Satisfactory</a:t>
            </a:r>
            <a:endParaRPr lang="en-GB" sz="1400" dirty="0"/>
          </a:p>
        </p:txBody>
      </p:sp>
      <p:sp>
        <p:nvSpPr>
          <p:cNvPr id="18" name="Прямоугольник 17"/>
          <p:cNvSpPr/>
          <p:nvPr/>
        </p:nvSpPr>
        <p:spPr>
          <a:xfrm>
            <a:off x="8564772" y="6226053"/>
            <a:ext cx="1480181" cy="2957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400" dirty="0"/>
              <a:t>Significant</a:t>
            </a:r>
            <a:endParaRPr lang="ru-RU" sz="1600" dirty="0"/>
          </a:p>
        </p:txBody>
      </p:sp>
      <p:sp>
        <p:nvSpPr>
          <p:cNvPr id="19" name="Прямоугольник 18"/>
          <p:cNvSpPr/>
          <p:nvPr/>
        </p:nvSpPr>
        <p:spPr>
          <a:xfrm>
            <a:off x="10431167" y="6241122"/>
            <a:ext cx="1039173"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400" dirty="0"/>
              <a:t>High</a:t>
            </a:r>
            <a:endParaRPr lang="en-GB" sz="1400" dirty="0"/>
          </a:p>
        </p:txBody>
      </p:sp>
      <p:graphicFrame>
        <p:nvGraphicFramePr>
          <p:cNvPr id="13" name="Диаграмма 12"/>
          <p:cNvGraphicFramePr/>
          <p:nvPr/>
        </p:nvGraphicFramePr>
        <p:xfrm>
          <a:off x="918099" y="1225118"/>
          <a:ext cx="11173287" cy="5148821"/>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878541" y="351678"/>
            <a:ext cx="10515600" cy="925794"/>
          </a:xfrm>
        </p:spPr>
        <p:txBody>
          <a:bodyPr>
            <a:noAutofit/>
          </a:bodyPr>
          <a:lstStyle/>
          <a:p>
            <a:pPr algn="ctr"/>
            <a:r>
              <a:rPr lang="en-GB" sz="2800" b="1" dirty="0">
                <a:solidFill>
                  <a:srgbClr val="002060"/>
                </a:solidFill>
              </a:rPr>
              <a:t>The results of the assessment of individual questions of the block "Availability of conditions for involvement and participation" in 2025 (in points)</a:t>
            </a:r>
            <a:endParaRPr lang="en-GB" sz="2800" b="1" dirty="0">
              <a:solidFill>
                <a:srgbClr val="002060"/>
              </a:solidFill>
            </a:endParaRPr>
          </a:p>
        </p:txBody>
      </p:sp>
      <p:graphicFrame>
        <p:nvGraphicFramePr>
          <p:cNvPr id="2" name="Таблица 1"/>
          <p:cNvGraphicFramePr>
            <a:graphicFrameLocks noGrp="1"/>
          </p:cNvGraphicFramePr>
          <p:nvPr/>
        </p:nvGraphicFramePr>
        <p:xfrm>
          <a:off x="878541" y="1448861"/>
          <a:ext cx="10590024" cy="3475633"/>
        </p:xfrm>
        <a:graphic>
          <a:graphicData uri="http://schemas.openxmlformats.org/drawingml/2006/table">
            <a:tbl>
              <a:tblPr firstRow="1" firstCol="1" bandRow="1">
                <a:tableStyleId>{5940675A-B579-460E-94D1-54222C63F5DA}</a:tableStyleId>
              </a:tblPr>
              <a:tblGrid>
                <a:gridCol w="6907790"/>
                <a:gridCol w="1010897"/>
                <a:gridCol w="2671337"/>
              </a:tblGrid>
              <a:tr h="333727">
                <a:tc>
                  <a:txBody>
                    <a:bodyPr/>
                    <a:lstStyle/>
                    <a:p>
                      <a:pPr algn="ctr">
                        <a:lnSpc>
                          <a:spcPct val="107000"/>
                        </a:lnSpc>
                        <a:spcAft>
                          <a:spcPts val="800"/>
                        </a:spcAft>
                      </a:pPr>
                      <a:r>
                        <a:rPr lang="en-GB" sz="1600" dirty="0">
                          <a:effectLst/>
                        </a:rPr>
                        <a:t>Question</a:t>
                      </a:r>
                      <a:endParaRPr lang="ru-RU" sz="1400" dirty="0">
                        <a:effectLst/>
                        <a:latin typeface="Calibri" panose="020F0502020204030204" charset="0"/>
                        <a:ea typeface="Calibri" panose="020F0502020204030204" charset="0"/>
                        <a:cs typeface="Times New Roman" panose="02020603050405020304" pitchFamily="18" charset="0"/>
                      </a:endParaRPr>
                    </a:p>
                  </a:txBody>
                  <a:tcPr marL="68580" marR="68580" marT="0" marB="0" anchor="b">
                    <a:solidFill>
                      <a:schemeClr val="accent4">
                        <a:lumMod val="60000"/>
                        <a:lumOff val="40000"/>
                      </a:schemeClr>
                    </a:solidFill>
                  </a:tcPr>
                </a:tc>
                <a:tc>
                  <a:txBody>
                    <a:bodyPr/>
                    <a:lstStyle/>
                    <a:p>
                      <a:pPr algn="ctr">
                        <a:lnSpc>
                          <a:spcPct val="107000"/>
                        </a:lnSpc>
                        <a:spcAft>
                          <a:spcPts val="800"/>
                        </a:spcAft>
                      </a:pPr>
                      <a:r>
                        <a:rPr lang="en-GB" sz="1600">
                          <a:effectLst/>
                        </a:rPr>
                        <a:t>Ball</a:t>
                      </a:r>
                      <a:endParaRPr lang="ru-RU" sz="1400">
                        <a:effectLst/>
                        <a:latin typeface="Calibri" panose="020F0502020204030204" charset="0"/>
                        <a:ea typeface="Calibri" panose="020F050202020403020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ctr">
                        <a:lnSpc>
                          <a:spcPct val="107000"/>
                        </a:lnSpc>
                        <a:spcAft>
                          <a:spcPts val="800"/>
                        </a:spcAft>
                      </a:pPr>
                      <a:r>
                        <a:rPr lang="en-GB" sz="1600" dirty="0">
                          <a:effectLst/>
                        </a:rPr>
                        <a:t>Meaning</a:t>
                      </a:r>
                      <a:endParaRPr lang="ru-RU" sz="1400" dirty="0">
                        <a:effectLst/>
                        <a:latin typeface="Calibri" panose="020F0502020204030204" charset="0"/>
                        <a:ea typeface="Calibri" panose="020F0502020204030204" charset="0"/>
                        <a:cs typeface="Times New Roman" panose="02020603050405020304" pitchFamily="18" charset="0"/>
                      </a:endParaRPr>
                    </a:p>
                  </a:txBody>
                  <a:tcPr marL="68580" marR="68580" marT="0" marB="0">
                    <a:solidFill>
                      <a:schemeClr val="accent4">
                        <a:lumMod val="60000"/>
                        <a:lumOff val="40000"/>
                      </a:schemeClr>
                    </a:solidFill>
                  </a:tcPr>
                </a:tc>
              </a:tr>
              <a:tr h="682862">
                <a:tc>
                  <a:txBody>
                    <a:bodyPr/>
                    <a:lstStyle/>
                    <a:p>
                      <a:pPr>
                        <a:lnSpc>
                          <a:spcPct val="107000"/>
                        </a:lnSpc>
                        <a:spcAft>
                          <a:spcPts val="800"/>
                        </a:spcAft>
                      </a:pPr>
                      <a:r>
                        <a:rPr lang="en-GB" sz="1600" dirty="0">
                          <a:effectLst/>
                        </a:rPr>
                        <a:t>7. Are the basic legal documents that regulate the activities of the MRG available to citizens?</a:t>
                      </a:r>
                      <a:endParaRPr lang="ru-RU" sz="1400" dirty="0">
                        <a:effectLst/>
                        <a:latin typeface="Calibri" panose="020F0502020204030204" charset="0"/>
                        <a:ea typeface="Calibri" panose="020F0502020204030204" charset="0"/>
                        <a:cs typeface="Times New Roman" panose="02020603050405020304" pitchFamily="18" charset="0"/>
                      </a:endParaRPr>
                    </a:p>
                  </a:txBody>
                  <a:tcPr marL="68580" marR="68580" marT="0" marB="0" anchor="b">
                    <a:noFill/>
                  </a:tcPr>
                </a:tc>
                <a:tc>
                  <a:txBody>
                    <a:bodyPr/>
                    <a:lstStyle/>
                    <a:p>
                      <a:pPr algn="ctr">
                        <a:lnSpc>
                          <a:spcPct val="107000"/>
                        </a:lnSpc>
                        <a:spcAft>
                          <a:spcPts val="800"/>
                        </a:spcAft>
                      </a:pPr>
                      <a:r>
                        <a:rPr lang="en-GB" sz="1600" dirty="0">
                          <a:effectLst/>
                        </a:rPr>
                        <a:t>96.4</a:t>
                      </a:r>
                      <a:endParaRPr lang="ru-RU" sz="1400" dirty="0">
                        <a:effectLst/>
                        <a:latin typeface="Calibri" panose="020F0502020204030204" charset="0"/>
                        <a:ea typeface="Calibri" panose="020F050202020403020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dirty="0">
                          <a:effectLst/>
                        </a:rPr>
                        <a:t>High</a:t>
                      </a:r>
                      <a:endParaRPr lang="ru-RU" sz="1400" dirty="0">
                        <a:effectLst/>
                        <a:latin typeface="Calibri" panose="020F0502020204030204" charset="0"/>
                        <a:ea typeface="Calibri" panose="020F0502020204030204" charset="0"/>
                        <a:cs typeface="Times New Roman" panose="02020603050405020304" pitchFamily="18" charset="0"/>
                      </a:endParaRPr>
                    </a:p>
                  </a:txBody>
                  <a:tcPr marL="68580" marR="68580" marT="0" marB="0"/>
                </a:tc>
              </a:tr>
              <a:tr h="682862">
                <a:tc>
                  <a:txBody>
                    <a:bodyPr/>
                    <a:lstStyle/>
                    <a:p>
                      <a:pPr>
                        <a:lnSpc>
                          <a:spcPct val="107000"/>
                        </a:lnSpc>
                        <a:spcAft>
                          <a:spcPts val="800"/>
                        </a:spcAft>
                      </a:pPr>
                      <a:r>
                        <a:rPr lang="en-GB" sz="1600" dirty="0">
                          <a:effectLst/>
                        </a:rPr>
                        <a:t>8. Is information about the goals, tasks, members, powers, directions of activity and rules of the MRG meeting available for citizens?</a:t>
                      </a:r>
                      <a:endParaRPr lang="ru-RU" sz="1400" dirty="0">
                        <a:effectLst/>
                        <a:latin typeface="Calibri" panose="020F0502020204030204" charset="0"/>
                        <a:ea typeface="Calibri" panose="020F0502020204030204" charset="0"/>
                        <a:cs typeface="Times New Roman" panose="02020603050405020304" pitchFamily="18" charset="0"/>
                      </a:endParaRPr>
                    </a:p>
                  </a:txBody>
                  <a:tcPr marL="68580" marR="68580" marT="0" marB="0" anchor="b">
                    <a:noFill/>
                  </a:tcPr>
                </a:tc>
                <a:tc>
                  <a:txBody>
                    <a:bodyPr/>
                    <a:lstStyle/>
                    <a:p>
                      <a:pPr algn="ctr">
                        <a:lnSpc>
                          <a:spcPct val="107000"/>
                        </a:lnSpc>
                        <a:spcAft>
                          <a:spcPts val="800"/>
                        </a:spcAft>
                      </a:pPr>
                      <a:r>
                        <a:rPr lang="en-GB" sz="1600">
                          <a:effectLst/>
                        </a:rPr>
                        <a:t>100</a:t>
                      </a:r>
                      <a:endParaRPr lang="ru-RU" sz="1400">
                        <a:effectLst/>
                        <a:latin typeface="Calibri" panose="020F0502020204030204" charset="0"/>
                        <a:ea typeface="Calibri" panose="020F050202020403020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rPr>
                        <a:t>High</a:t>
                      </a:r>
                      <a:endParaRPr lang="ru-RU" sz="1400">
                        <a:effectLst/>
                        <a:latin typeface="Calibri" panose="020F0502020204030204" charset="0"/>
                        <a:ea typeface="Calibri" panose="020F0502020204030204" charset="0"/>
                        <a:cs typeface="Times New Roman" panose="02020603050405020304" pitchFamily="18" charset="0"/>
                      </a:endParaRPr>
                    </a:p>
                  </a:txBody>
                  <a:tcPr marL="68580" marR="68580" marT="0" marB="0"/>
                </a:tc>
              </a:tr>
              <a:tr h="333727">
                <a:tc>
                  <a:txBody>
                    <a:bodyPr/>
                    <a:lstStyle/>
                    <a:p>
                      <a:pPr>
                        <a:lnSpc>
                          <a:spcPct val="107000"/>
                        </a:lnSpc>
                        <a:spcAft>
                          <a:spcPts val="800"/>
                        </a:spcAft>
                      </a:pPr>
                      <a:r>
                        <a:rPr lang="en-GB" sz="1600" dirty="0">
                          <a:effectLst/>
                        </a:rPr>
                        <a:t>9. Is information about the work plan (schedule of meetings) available for citizens?</a:t>
                      </a:r>
                      <a:endParaRPr lang="ru-RU" sz="1400" dirty="0">
                        <a:effectLst/>
                        <a:latin typeface="Calibri" panose="020F0502020204030204" charset="0"/>
                        <a:ea typeface="Calibri" panose="020F0502020204030204" charset="0"/>
                        <a:cs typeface="Times New Roman" panose="02020603050405020304" pitchFamily="18" charset="0"/>
                      </a:endParaRPr>
                    </a:p>
                  </a:txBody>
                  <a:tcPr marL="68580" marR="68580" marT="0" marB="0" anchor="b">
                    <a:noFill/>
                  </a:tcPr>
                </a:tc>
                <a:tc>
                  <a:txBody>
                    <a:bodyPr/>
                    <a:lstStyle/>
                    <a:p>
                      <a:pPr algn="ctr">
                        <a:lnSpc>
                          <a:spcPct val="107000"/>
                        </a:lnSpc>
                        <a:spcAft>
                          <a:spcPts val="800"/>
                        </a:spcAft>
                      </a:pPr>
                      <a:r>
                        <a:rPr lang="en-GB" sz="1600">
                          <a:effectLst/>
                        </a:rPr>
                        <a:t>66.6</a:t>
                      </a:r>
                      <a:endParaRPr lang="ru-RU" sz="1400">
                        <a:effectLst/>
                        <a:latin typeface="Calibri" panose="020F0502020204030204" charset="0"/>
                        <a:ea typeface="Calibri" panose="020F050202020403020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rPr>
                        <a:t>Significant</a:t>
                      </a:r>
                      <a:endParaRPr lang="ru-RU" sz="1400">
                        <a:effectLst/>
                        <a:latin typeface="Calibri" panose="020F0502020204030204" charset="0"/>
                        <a:ea typeface="Calibri" panose="020F0502020204030204" charset="0"/>
                        <a:cs typeface="Times New Roman" panose="02020603050405020304" pitchFamily="18" charset="0"/>
                      </a:endParaRPr>
                    </a:p>
                  </a:txBody>
                  <a:tcPr marL="68580" marR="68580" marT="0" marB="0"/>
                </a:tc>
              </a:tr>
              <a:tr h="333727">
                <a:tc>
                  <a:txBody>
                    <a:bodyPr/>
                    <a:lstStyle/>
                    <a:p>
                      <a:pPr>
                        <a:lnSpc>
                          <a:spcPct val="107000"/>
                        </a:lnSpc>
                        <a:spcAft>
                          <a:spcPts val="800"/>
                        </a:spcAft>
                      </a:pPr>
                      <a:r>
                        <a:rPr lang="en-GB" sz="1600" dirty="0">
                          <a:effectLst/>
                        </a:rPr>
                        <a:t>10. Is the agenda of the MRI meeting published?</a:t>
                      </a:r>
                      <a:endParaRPr lang="ru-RU" sz="1400" dirty="0">
                        <a:effectLst/>
                        <a:latin typeface="Calibri" panose="020F0502020204030204" charset="0"/>
                        <a:ea typeface="Calibri" panose="020F0502020204030204" charset="0"/>
                        <a:cs typeface="Times New Roman" panose="02020603050405020304" pitchFamily="18" charset="0"/>
                      </a:endParaRPr>
                    </a:p>
                  </a:txBody>
                  <a:tcPr marL="68580" marR="68580" marT="0" marB="0" anchor="b">
                    <a:noFill/>
                  </a:tcPr>
                </a:tc>
                <a:tc>
                  <a:txBody>
                    <a:bodyPr/>
                    <a:lstStyle/>
                    <a:p>
                      <a:pPr algn="ctr">
                        <a:lnSpc>
                          <a:spcPct val="107000"/>
                        </a:lnSpc>
                        <a:spcAft>
                          <a:spcPts val="800"/>
                        </a:spcAft>
                      </a:pPr>
                      <a:r>
                        <a:rPr lang="en-GB" sz="1600">
                          <a:effectLst/>
                        </a:rPr>
                        <a:t>92.8</a:t>
                      </a:r>
                      <a:endParaRPr lang="ru-RU" sz="1400">
                        <a:effectLst/>
                        <a:latin typeface="Calibri" panose="020F0502020204030204" charset="0"/>
                        <a:ea typeface="Calibri" panose="020F050202020403020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rPr>
                        <a:t>High</a:t>
                      </a:r>
                      <a:endParaRPr lang="ru-RU" sz="1400">
                        <a:effectLst/>
                        <a:latin typeface="Calibri" panose="020F0502020204030204" charset="0"/>
                        <a:ea typeface="Calibri" panose="020F0502020204030204" charset="0"/>
                        <a:cs typeface="Times New Roman" panose="02020603050405020304" pitchFamily="18" charset="0"/>
                      </a:endParaRPr>
                    </a:p>
                  </a:txBody>
                  <a:tcPr marL="68580" marR="68580" marT="0" marB="0"/>
                </a:tc>
              </a:tr>
              <a:tr h="333727">
                <a:tc>
                  <a:txBody>
                    <a:bodyPr/>
                    <a:lstStyle/>
                    <a:p>
                      <a:pPr>
                        <a:lnSpc>
                          <a:spcPct val="107000"/>
                        </a:lnSpc>
                        <a:spcAft>
                          <a:spcPts val="800"/>
                        </a:spcAft>
                      </a:pPr>
                      <a:r>
                        <a:rPr lang="en-GB" sz="1600" dirty="0">
                          <a:effectLst/>
                        </a:rPr>
                        <a:t>11. Are the protocols of the MRG meetings published?</a:t>
                      </a:r>
                      <a:endParaRPr lang="ru-RU" sz="1400" dirty="0">
                        <a:effectLst/>
                        <a:latin typeface="Calibri" panose="020F0502020204030204" charset="0"/>
                        <a:ea typeface="Calibri" panose="020F0502020204030204" charset="0"/>
                        <a:cs typeface="Times New Roman" panose="02020603050405020304" pitchFamily="18" charset="0"/>
                      </a:endParaRPr>
                    </a:p>
                  </a:txBody>
                  <a:tcPr marL="68580" marR="68580" marT="0" marB="0" anchor="b">
                    <a:noFill/>
                  </a:tcPr>
                </a:tc>
                <a:tc>
                  <a:txBody>
                    <a:bodyPr/>
                    <a:lstStyle/>
                    <a:p>
                      <a:pPr algn="ctr">
                        <a:lnSpc>
                          <a:spcPct val="107000"/>
                        </a:lnSpc>
                        <a:spcAft>
                          <a:spcPts val="800"/>
                        </a:spcAft>
                      </a:pPr>
                      <a:r>
                        <a:rPr lang="en-GB" sz="1600">
                          <a:effectLst/>
                        </a:rPr>
                        <a:t>92.8</a:t>
                      </a:r>
                      <a:endParaRPr lang="ru-RU" sz="1400">
                        <a:effectLst/>
                        <a:latin typeface="Calibri" panose="020F0502020204030204" charset="0"/>
                        <a:ea typeface="Calibri" panose="020F050202020403020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dirty="0">
                          <a:effectLst/>
                        </a:rPr>
                        <a:t>High</a:t>
                      </a:r>
                      <a:endParaRPr lang="ru-RU" sz="1400" dirty="0">
                        <a:effectLst/>
                        <a:latin typeface="Calibri" panose="020F0502020204030204" charset="0"/>
                        <a:ea typeface="Calibri" panose="020F0502020204030204" charset="0"/>
                        <a:cs typeface="Times New Roman" panose="02020603050405020304" pitchFamily="18" charset="0"/>
                      </a:endParaRPr>
                    </a:p>
                  </a:txBody>
                  <a:tcPr marL="68580" marR="68580" marT="0" marB="0"/>
                </a:tc>
              </a:tr>
              <a:tr h="333727">
                <a:tc>
                  <a:txBody>
                    <a:bodyPr/>
                    <a:lstStyle/>
                    <a:p>
                      <a:pPr>
                        <a:lnSpc>
                          <a:spcPct val="107000"/>
                        </a:lnSpc>
                        <a:spcAft>
                          <a:spcPts val="800"/>
                        </a:spcAft>
                      </a:pPr>
                      <a:r>
                        <a:rPr lang="en-GB" sz="1600" dirty="0">
                          <a:effectLst/>
                        </a:rPr>
                        <a:t>12. Are the interim and final (annual) reports of the MRG's activities published?</a:t>
                      </a:r>
                      <a:endParaRPr lang="ru-RU" sz="1400" dirty="0">
                        <a:effectLst/>
                        <a:latin typeface="Calibri" panose="020F0502020204030204" charset="0"/>
                        <a:ea typeface="Calibri" panose="020F0502020204030204" charset="0"/>
                        <a:cs typeface="Times New Roman" panose="02020603050405020304" pitchFamily="18" charset="0"/>
                      </a:endParaRPr>
                    </a:p>
                  </a:txBody>
                  <a:tcPr marL="68580" marR="68580" marT="0" marB="0" anchor="b">
                    <a:noFill/>
                  </a:tcPr>
                </a:tc>
                <a:tc>
                  <a:txBody>
                    <a:bodyPr/>
                    <a:lstStyle/>
                    <a:p>
                      <a:pPr algn="ctr">
                        <a:lnSpc>
                          <a:spcPct val="107000"/>
                        </a:lnSpc>
                        <a:spcAft>
                          <a:spcPts val="800"/>
                        </a:spcAft>
                      </a:pPr>
                      <a:r>
                        <a:rPr lang="en-GB" sz="1600">
                          <a:effectLst/>
                        </a:rPr>
                        <a:t>88.1</a:t>
                      </a:r>
                      <a:endParaRPr lang="ru-RU" sz="1400">
                        <a:effectLst/>
                        <a:latin typeface="Calibri" panose="020F0502020204030204" charset="0"/>
                        <a:ea typeface="Calibri" panose="020F050202020403020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dirty="0">
                          <a:effectLst/>
                        </a:rPr>
                        <a:t>High</a:t>
                      </a:r>
                      <a:endParaRPr lang="ru-RU" sz="1400" dirty="0">
                        <a:effectLst/>
                        <a:latin typeface="Calibri" panose="020F0502020204030204" charset="0"/>
                        <a:ea typeface="Calibri" panose="020F0502020204030204"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9285" y="976720"/>
            <a:ext cx="11273741" cy="5285184"/>
          </a:xfrm>
        </p:spPr>
        <p:txBody>
          <a:bodyPr>
            <a:noAutofit/>
          </a:bodyPr>
          <a:lstStyle/>
          <a:p>
            <a:r>
              <a:rPr lang="en-GB" sz="2800" dirty="0">
                <a:solidFill>
                  <a:srgbClr val="002060"/>
                </a:solidFill>
              </a:rPr>
              <a:t>National development strategy of the Republic of Tajikistan for the period until 2030. ( </a:t>
            </a:r>
            <a:r>
              <a:rPr lang="en-GB" dirty="0">
                <a:solidFill>
                  <a:srgbClr val="002060"/>
                </a:solidFill>
              </a:rPr>
              <a:t>p. 3.1. </a:t>
            </a:r>
            <a:r>
              <a:rPr lang="en-GB" sz="2800" dirty="0">
                <a:solidFill>
                  <a:srgbClr val="002060"/>
                </a:solidFill>
              </a:rPr>
              <a:t>):</a:t>
            </a:r>
            <a:endParaRPr lang="en-GB" sz="2800" dirty="0">
              <a:solidFill>
                <a:srgbClr val="002060"/>
              </a:solidFill>
            </a:endParaRPr>
          </a:p>
          <a:p>
            <a:pPr algn="l"/>
            <a:endParaRPr lang="ru-RU" sz="100" dirty="0">
              <a:solidFill>
                <a:srgbClr val="002060"/>
              </a:solidFill>
            </a:endParaRPr>
          </a:p>
          <a:p>
            <a:pPr marL="342900" indent="-342900" algn="l">
              <a:buFont typeface="Wingdings" panose="05000000000000000000" pitchFamily="2" charset="2"/>
              <a:buChar char="ü"/>
            </a:pPr>
            <a:r>
              <a:rPr lang="en-GB" dirty="0"/>
              <a:t>"... </a:t>
            </a:r>
            <a:r>
              <a:rPr lang="en-GB" dirty="0">
                <a:solidFill>
                  <a:srgbClr val="C00000"/>
                </a:solidFill>
              </a:rPr>
              <a:t>Transparency and accountability </a:t>
            </a:r>
            <a:r>
              <a:rPr lang="en-GB" dirty="0"/>
              <a:t>of the activities of state institutions is an important factor capable of ensuring preventive, industrial and innovative development of the country..."</a:t>
            </a:r>
            <a:endParaRPr lang="en-GB" dirty="0"/>
          </a:p>
          <a:p>
            <a:pPr marL="342900" indent="-342900" algn="l">
              <a:buFont typeface="Wingdings" panose="05000000000000000000" pitchFamily="2" charset="2"/>
              <a:buChar char="ü"/>
            </a:pPr>
            <a:r>
              <a:rPr lang="en-GB" dirty="0">
                <a:solidFill>
                  <a:srgbClr val="C00000"/>
                </a:solidFill>
              </a:rPr>
              <a:t>A weak mechanism for ensuring transparency </a:t>
            </a:r>
            <a:r>
              <a:rPr lang="en-GB" dirty="0"/>
              <a:t>is characteristic </a:t>
            </a:r>
            <a:r>
              <a:rPr lang="en-GB" dirty="0"/>
              <a:t>for the activities of state and local authorities </a:t>
            </a:r>
            <a:br>
              <a:rPr lang="ru-RU" dirty="0"/>
            </a:br>
            <a:r>
              <a:rPr lang="en-GB" dirty="0"/>
              <a:t>...."</a:t>
            </a:r>
            <a:endParaRPr lang="en-GB" dirty="0"/>
          </a:p>
          <a:p>
            <a:pPr marL="342900" indent="-342900" algn="l">
              <a:buFont typeface="Wingdings" panose="05000000000000000000" pitchFamily="2" charset="2"/>
              <a:buChar char="ü"/>
            </a:pPr>
            <a:r>
              <a:rPr lang="en-GB" dirty="0">
                <a:solidFill>
                  <a:srgbClr val="C00000"/>
                </a:solidFill>
              </a:rPr>
              <a:t>The problem of state administration </a:t>
            </a:r>
            <a:r>
              <a:rPr lang="en-GB" dirty="0"/>
              <a:t>- "...weak interaction between the state and citizens in the process of national development, including the lack of effective consultation platforms for current communications and strategic task solving..."</a:t>
            </a:r>
            <a:endParaRPr lang="en-GB" dirty="0"/>
          </a:p>
          <a:p>
            <a:pPr marL="342900" indent="-342900" algn="l">
              <a:buFont typeface="Wingdings" panose="05000000000000000000" pitchFamily="2" charset="2"/>
              <a:buChar char="ü"/>
            </a:pPr>
            <a:r>
              <a:rPr lang="en-GB" dirty="0">
                <a:solidFill>
                  <a:srgbClr val="002060"/>
                </a:solidFill>
              </a:rPr>
              <a:t>Priority No. 1 </a:t>
            </a:r>
            <a:r>
              <a:rPr lang="en-GB" dirty="0"/>
              <a:t>of the improvement of the state administration - "... the improvement of institutions for the purpose of ... equal access of women and men to decision-making processes that ensure the sustainable development of the national economy..."</a:t>
            </a:r>
            <a:endParaRPr lang="en-GB" dirty="0"/>
          </a:p>
          <a:p>
            <a:pPr algn="r"/>
            <a:endParaRPr lang="ru-RU" dirty="0"/>
          </a:p>
          <a:p>
            <a:pPr algn="r"/>
            <a:endParaRPr lang="ru-RU" dirty="0"/>
          </a:p>
          <a:p>
            <a:pPr algn="r"/>
            <a:endParaRPr lang="ru-RU" dirty="0"/>
          </a:p>
          <a:p>
            <a:pPr algn="r"/>
            <a:endParaRPr lang="ru-RU" sz="1600" dirty="0">
              <a:latin typeface="+mj-lt"/>
            </a:endParaRPr>
          </a:p>
        </p:txBody>
      </p:sp>
      <p:pic>
        <p:nvPicPr>
          <p:cNvPr id="2"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23048" y="17991"/>
            <a:ext cx="2874084" cy="1066747"/>
          </a:xfrm>
          <a:prstGeom prst="rect">
            <a:avLst/>
          </a:prstGeom>
        </p:spPr>
      </p:pic>
      <p:pic>
        <p:nvPicPr>
          <p:cNvPr id="4"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433251" y="161454"/>
            <a:ext cx="1405460" cy="815266"/>
          </a:xfrm>
          <a:prstGeom prst="rect">
            <a:avLst/>
          </a:prstGeom>
          <a:noFill/>
          <a:ln>
            <a:noFill/>
          </a:ln>
        </p:spPr>
      </p:pic>
      <p:pic>
        <p:nvPicPr>
          <p:cNvPr id="5"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6" name="Picture 5" descr="A black background with blue text&#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657" y="-671"/>
            <a:ext cx="3244027" cy="10841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8541" y="351678"/>
            <a:ext cx="10515600" cy="562723"/>
          </a:xfrm>
        </p:spPr>
        <p:txBody>
          <a:bodyPr>
            <a:noAutofit/>
          </a:bodyPr>
          <a:lstStyle/>
          <a:p>
            <a:pPr algn="ctr"/>
            <a:r>
              <a:rPr lang="en-GB" sz="2800" b="1" dirty="0">
                <a:solidFill>
                  <a:srgbClr val="002060"/>
                </a:solidFill>
              </a:rPr>
              <a:t>Involvement of CSOs in the activities of 14 MRGs in 2025 compared to 2023 </a:t>
            </a:r>
            <a:r>
              <a:rPr lang="en-GB" sz="2800" b="1" dirty="0">
                <a:solidFill>
                  <a:srgbClr val="002060"/>
                </a:solidFill>
              </a:rPr>
              <a:t>(in points)</a:t>
            </a:r>
            <a:br>
              <a:rPr lang="ru-RU" sz="2800" dirty="0">
                <a:solidFill>
                  <a:srgbClr val="002060"/>
                </a:solidFill>
              </a:rPr>
            </a:br>
            <a:endParaRPr lang="ru-RU" sz="2800" dirty="0">
              <a:solidFill>
                <a:srgbClr val="002060"/>
              </a:solidFill>
            </a:endParaRPr>
          </a:p>
        </p:txBody>
      </p:sp>
      <p:sp>
        <p:nvSpPr>
          <p:cNvPr id="9" name="Прямоугольник 8"/>
          <p:cNvSpPr/>
          <p:nvPr/>
        </p:nvSpPr>
        <p:spPr>
          <a:xfrm>
            <a:off x="2676292" y="5735407"/>
            <a:ext cx="1280632" cy="4823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100" dirty="0"/>
              <a:t>Insufficient or minimal</a:t>
            </a:r>
            <a:endParaRPr lang="en-GB" sz="1100" dirty="0"/>
          </a:p>
        </p:txBody>
      </p:sp>
      <p:sp>
        <p:nvSpPr>
          <p:cNvPr id="10" name="Прямоугольник 9"/>
          <p:cNvSpPr/>
          <p:nvPr/>
        </p:nvSpPr>
        <p:spPr>
          <a:xfrm>
            <a:off x="3915919" y="5756732"/>
            <a:ext cx="824942" cy="2930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a:t>Limited</a:t>
            </a:r>
            <a:endParaRPr lang="en-GB" sz="1050" dirty="0"/>
          </a:p>
        </p:txBody>
      </p:sp>
      <p:sp>
        <p:nvSpPr>
          <p:cNvPr id="11" name="Прямоугольник 10"/>
          <p:cNvSpPr/>
          <p:nvPr/>
        </p:nvSpPr>
        <p:spPr>
          <a:xfrm>
            <a:off x="4813059" y="5660061"/>
            <a:ext cx="824942" cy="4464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050" dirty="0"/>
              <a:t>Satisfactory</a:t>
            </a:r>
            <a:endParaRPr lang="en-GB" sz="1050" dirty="0"/>
          </a:p>
        </p:txBody>
      </p:sp>
      <p:sp>
        <p:nvSpPr>
          <p:cNvPr id="18" name="Прямоугольник 17"/>
          <p:cNvSpPr/>
          <p:nvPr/>
        </p:nvSpPr>
        <p:spPr>
          <a:xfrm>
            <a:off x="5550816" y="5735407"/>
            <a:ext cx="908464" cy="2957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a:t>Significant</a:t>
            </a:r>
            <a:endParaRPr lang="ru-RU" sz="1100" dirty="0"/>
          </a:p>
        </p:txBody>
      </p:sp>
      <p:sp>
        <p:nvSpPr>
          <p:cNvPr id="19" name="Прямоугольник 18"/>
          <p:cNvSpPr/>
          <p:nvPr/>
        </p:nvSpPr>
        <p:spPr>
          <a:xfrm>
            <a:off x="6487162" y="5699464"/>
            <a:ext cx="824943"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dirty="0"/>
              <a:t>High</a:t>
            </a:r>
            <a:endParaRPr lang="en-GB" sz="1000" dirty="0"/>
          </a:p>
        </p:txBody>
      </p:sp>
      <p:graphicFrame>
        <p:nvGraphicFramePr>
          <p:cNvPr id="15" name="Диаграмма 14"/>
          <p:cNvGraphicFramePr/>
          <p:nvPr/>
        </p:nvGraphicFramePr>
        <p:xfrm>
          <a:off x="0" y="854877"/>
          <a:ext cx="7583271" cy="499828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7" name="Диаграмма 16"/>
          <p:cNvGraphicFramePr/>
          <p:nvPr/>
        </p:nvGraphicFramePr>
        <p:xfrm>
          <a:off x="7699899" y="1305018"/>
          <a:ext cx="3920971" cy="4394446"/>
        </p:xfrm>
        <a:graphic>
          <a:graphicData uri="http://schemas.openxmlformats.org/drawingml/2006/chart">
            <c:chart xmlns:c="http://schemas.openxmlformats.org/drawingml/2006/chart" xmlns:r="http://schemas.openxmlformats.org/officeDocument/2006/relationships" r:id="rId2"/>
          </a:graphicData>
        </a:graphic>
      </p:graphicFrame>
      <p:sp>
        <p:nvSpPr>
          <p:cNvPr id="20" name="Прямоугольник 19"/>
          <p:cNvSpPr/>
          <p:nvPr/>
        </p:nvSpPr>
        <p:spPr>
          <a:xfrm>
            <a:off x="11166345" y="1693658"/>
            <a:ext cx="676467"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High</a:t>
            </a:r>
            <a:endParaRPr lang="ru-RU" sz="1200" dirty="0"/>
          </a:p>
        </p:txBody>
      </p:sp>
      <p:sp>
        <p:nvSpPr>
          <p:cNvPr id="21" name="Прямоугольник 20"/>
          <p:cNvSpPr/>
          <p:nvPr/>
        </p:nvSpPr>
        <p:spPr>
          <a:xfrm>
            <a:off x="11166345" y="2330190"/>
            <a:ext cx="942797" cy="2957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Significant</a:t>
            </a:r>
            <a:endParaRPr lang="ru-RU" sz="1050" dirty="0"/>
          </a:p>
        </p:txBody>
      </p:sp>
      <p:sp>
        <p:nvSpPr>
          <p:cNvPr id="22" name="Прямоугольник 21"/>
          <p:cNvSpPr/>
          <p:nvPr/>
        </p:nvSpPr>
        <p:spPr>
          <a:xfrm>
            <a:off x="11219611" y="2927492"/>
            <a:ext cx="920846" cy="4464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dirty="0"/>
              <a:t>Satisfactory</a:t>
            </a:r>
            <a:endParaRPr lang="en-GB" sz="900" dirty="0"/>
          </a:p>
        </p:txBody>
      </p:sp>
      <p:sp>
        <p:nvSpPr>
          <p:cNvPr id="23" name="Прямоугольник 22"/>
          <p:cNvSpPr/>
          <p:nvPr/>
        </p:nvSpPr>
        <p:spPr>
          <a:xfrm>
            <a:off x="11157610" y="3727632"/>
            <a:ext cx="1034390" cy="2930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Limited</a:t>
            </a:r>
            <a:endParaRPr lang="ru-RU" sz="1000" dirty="0"/>
          </a:p>
        </p:txBody>
      </p:sp>
      <p:sp>
        <p:nvSpPr>
          <p:cNvPr id="24" name="Прямоугольник 23"/>
          <p:cNvSpPr/>
          <p:nvPr/>
        </p:nvSpPr>
        <p:spPr>
          <a:xfrm>
            <a:off x="11166345" y="4365787"/>
            <a:ext cx="1019984" cy="3571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900" dirty="0"/>
              <a:t>Insufficient</a:t>
            </a:r>
            <a:endParaRPr lang="en-GB" sz="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45418"/>
            <a:ext cx="10515600" cy="611096"/>
          </a:xfrm>
        </p:spPr>
        <p:txBody>
          <a:bodyPr>
            <a:noAutofit/>
          </a:bodyPr>
          <a:lstStyle/>
          <a:p>
            <a:pPr algn="ctr"/>
            <a:r>
              <a:rPr lang="en-GB" sz="2800" b="1" dirty="0">
                <a:solidFill>
                  <a:srgbClr val="002060"/>
                </a:solidFill>
              </a:rPr>
              <a:t>CSO activity in the work of 14 MRG in 2025 compared </a:t>
            </a:r>
            <a:br>
              <a:rPr lang="ru-RU" sz="2800" b="1" dirty="0">
                <a:solidFill>
                  <a:srgbClr val="002060"/>
                </a:solidFill>
              </a:rPr>
            </a:br>
            <a:r>
              <a:rPr lang="en-GB" sz="2800" b="1" dirty="0">
                <a:solidFill>
                  <a:srgbClr val="002060"/>
                </a:solidFill>
              </a:rPr>
              <a:t>to 2023 </a:t>
            </a:r>
            <a:r>
              <a:rPr lang="en-GB" sz="2800" b="1" dirty="0">
                <a:solidFill>
                  <a:srgbClr val="002060"/>
                </a:solidFill>
              </a:rPr>
              <a:t>(in points)</a:t>
            </a:r>
            <a:br>
              <a:rPr lang="ru-RU" sz="2800" dirty="0">
                <a:solidFill>
                  <a:srgbClr val="002060"/>
                </a:solidFill>
              </a:rPr>
            </a:br>
            <a:endParaRPr lang="ru-RU" sz="2800" dirty="0">
              <a:solidFill>
                <a:srgbClr val="002060"/>
              </a:solidFill>
            </a:endParaRPr>
          </a:p>
        </p:txBody>
      </p:sp>
      <p:sp>
        <p:nvSpPr>
          <p:cNvPr id="9" name="Прямоугольник 8"/>
          <p:cNvSpPr/>
          <p:nvPr/>
        </p:nvSpPr>
        <p:spPr>
          <a:xfrm>
            <a:off x="2855808" y="6133314"/>
            <a:ext cx="1066231" cy="4823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000" dirty="0"/>
              <a:t>Insufficient or minimal</a:t>
            </a:r>
            <a:endParaRPr lang="en-GB" sz="1000" dirty="0"/>
          </a:p>
        </p:txBody>
      </p:sp>
      <p:sp>
        <p:nvSpPr>
          <p:cNvPr id="10" name="Прямоугольник 9"/>
          <p:cNvSpPr/>
          <p:nvPr/>
        </p:nvSpPr>
        <p:spPr>
          <a:xfrm>
            <a:off x="3899580" y="6112143"/>
            <a:ext cx="781016" cy="2930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dirty="0"/>
              <a:t>Limited</a:t>
            </a:r>
            <a:endParaRPr lang="en-GB" sz="1000" dirty="0"/>
          </a:p>
        </p:txBody>
      </p:sp>
      <p:sp>
        <p:nvSpPr>
          <p:cNvPr id="11" name="Прямоугольник 10"/>
          <p:cNvSpPr/>
          <p:nvPr/>
        </p:nvSpPr>
        <p:spPr>
          <a:xfrm>
            <a:off x="4651397" y="6035416"/>
            <a:ext cx="846996" cy="4464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000" dirty="0"/>
              <a:t>Satisfactory</a:t>
            </a:r>
            <a:endParaRPr lang="en-GB" sz="1000" dirty="0"/>
          </a:p>
        </p:txBody>
      </p:sp>
      <p:sp>
        <p:nvSpPr>
          <p:cNvPr id="18" name="Прямоугольник 17"/>
          <p:cNvSpPr/>
          <p:nvPr/>
        </p:nvSpPr>
        <p:spPr>
          <a:xfrm>
            <a:off x="5463704" y="6112143"/>
            <a:ext cx="741553" cy="2957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dirty="0"/>
              <a:t>Significant</a:t>
            </a:r>
            <a:endParaRPr lang="ru-RU" sz="1050" dirty="0"/>
          </a:p>
        </p:txBody>
      </p:sp>
      <p:sp>
        <p:nvSpPr>
          <p:cNvPr id="19" name="Прямоугольник 18"/>
          <p:cNvSpPr/>
          <p:nvPr/>
        </p:nvSpPr>
        <p:spPr>
          <a:xfrm>
            <a:off x="6391446" y="6085294"/>
            <a:ext cx="740293"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a:t>High</a:t>
            </a:r>
            <a:endParaRPr lang="en-GB" sz="1050" dirty="0"/>
          </a:p>
        </p:txBody>
      </p:sp>
      <p:graphicFrame>
        <p:nvGraphicFramePr>
          <p:cNvPr id="14" name="Диаграмма 13"/>
          <p:cNvGraphicFramePr/>
          <p:nvPr/>
        </p:nvGraphicFramePr>
        <p:xfrm>
          <a:off x="0" y="885708"/>
          <a:ext cx="7403977" cy="5346661"/>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5" name="Диаграмма 14"/>
          <p:cNvGraphicFramePr/>
          <p:nvPr/>
        </p:nvGraphicFramePr>
        <p:xfrm>
          <a:off x="7485511" y="1020933"/>
          <a:ext cx="4525977" cy="5042516"/>
        </p:xfrm>
        <a:graphic>
          <a:graphicData uri="http://schemas.openxmlformats.org/drawingml/2006/chart">
            <c:chart xmlns:c="http://schemas.openxmlformats.org/drawingml/2006/chart" xmlns:r="http://schemas.openxmlformats.org/officeDocument/2006/relationships" r:id="rId2"/>
          </a:graphicData>
        </a:graphic>
      </p:graphicFrame>
      <p:sp>
        <p:nvSpPr>
          <p:cNvPr id="16" name="Прямоугольник 15"/>
          <p:cNvSpPr/>
          <p:nvPr/>
        </p:nvSpPr>
        <p:spPr>
          <a:xfrm>
            <a:off x="9651032" y="5938219"/>
            <a:ext cx="460634"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a:t>No.</a:t>
            </a:r>
            <a:endParaRPr lang="en-GB" sz="1050" dirty="0"/>
          </a:p>
        </p:txBody>
      </p:sp>
      <p:sp>
        <p:nvSpPr>
          <p:cNvPr id="17" name="Прямоугольник 16"/>
          <p:cNvSpPr/>
          <p:nvPr/>
        </p:nvSpPr>
        <p:spPr>
          <a:xfrm>
            <a:off x="10085032" y="5938219"/>
            <a:ext cx="460634"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err="1"/>
              <a:t>Ogre </a:t>
            </a:r>
            <a:r>
              <a:rPr lang="en-GB" sz="1050" dirty="0"/>
              <a:t>.</a:t>
            </a:r>
            <a:endParaRPr lang="en-GB" sz="1050" dirty="0"/>
          </a:p>
        </p:txBody>
      </p:sp>
      <p:sp>
        <p:nvSpPr>
          <p:cNvPr id="20" name="Прямоугольник 19"/>
          <p:cNvSpPr/>
          <p:nvPr/>
        </p:nvSpPr>
        <p:spPr>
          <a:xfrm>
            <a:off x="10479331" y="5942223"/>
            <a:ext cx="500335"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a:t>Widow.</a:t>
            </a:r>
            <a:endParaRPr lang="en-GB" sz="1050" dirty="0"/>
          </a:p>
        </p:txBody>
      </p:sp>
      <p:sp>
        <p:nvSpPr>
          <p:cNvPr id="21" name="Прямоугольник 20"/>
          <p:cNvSpPr/>
          <p:nvPr/>
        </p:nvSpPr>
        <p:spPr>
          <a:xfrm>
            <a:off x="10922209" y="5940850"/>
            <a:ext cx="500335"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a:t>Meaning.</a:t>
            </a:r>
            <a:endParaRPr lang="en-GB" sz="1050" dirty="0"/>
          </a:p>
        </p:txBody>
      </p:sp>
      <p:sp>
        <p:nvSpPr>
          <p:cNvPr id="22" name="Прямоугольник 21"/>
          <p:cNvSpPr/>
          <p:nvPr/>
        </p:nvSpPr>
        <p:spPr>
          <a:xfrm>
            <a:off x="11335437" y="5943495"/>
            <a:ext cx="500335"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err="1"/>
              <a:t>Vys </a:t>
            </a:r>
            <a:r>
              <a:rPr lang="en-GB" sz="1050" dirty="0"/>
              <a:t>.</a:t>
            </a:r>
            <a:endParaRPr lang="en-GB" sz="10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838200" y="202027"/>
            <a:ext cx="10515600" cy="925794"/>
          </a:xfrm>
        </p:spPr>
        <p:txBody>
          <a:bodyPr>
            <a:noAutofit/>
          </a:bodyPr>
          <a:lstStyle/>
          <a:p>
            <a:pPr algn="ctr"/>
            <a:r>
              <a:rPr lang="en-GB" sz="2800" b="1" dirty="0">
                <a:solidFill>
                  <a:srgbClr val="002060"/>
                </a:solidFill>
                <a:effectLst/>
                <a:latin typeface="Times New Roman" panose="02020603050405020304" pitchFamily="18" charset="0"/>
                <a:ea typeface="Calibri" panose="020F0502020204030204" charset="0"/>
              </a:rPr>
              <a:t>Evaluation of the results of involvement and participation of CSOs in the activities of the MRG in 2025. compared to 2023 (c ballah)</a:t>
            </a:r>
            <a:endParaRPr lang="ru-RU" dirty="0">
              <a:solidFill>
                <a:srgbClr val="002060"/>
              </a:solidFill>
            </a:endParaRPr>
          </a:p>
        </p:txBody>
      </p:sp>
      <p:graphicFrame>
        <p:nvGraphicFramePr>
          <p:cNvPr id="9" name="Диаграмма 8"/>
          <p:cNvGraphicFramePr/>
          <p:nvPr/>
        </p:nvGraphicFramePr>
        <p:xfrm>
          <a:off x="838201" y="1349406"/>
          <a:ext cx="10977978" cy="4705165"/>
        </p:xfrm>
        <a:graphic>
          <a:graphicData uri="http://schemas.openxmlformats.org/drawingml/2006/chart">
            <c:chart xmlns:c="http://schemas.openxmlformats.org/drawingml/2006/chart" xmlns:r="http://schemas.openxmlformats.org/officeDocument/2006/relationships" r:id="rId1"/>
          </a:graphicData>
        </a:graphic>
      </p:graphicFrame>
      <p:sp>
        <p:nvSpPr>
          <p:cNvPr id="10" name="Прямоугольник 9"/>
          <p:cNvSpPr/>
          <p:nvPr/>
        </p:nvSpPr>
        <p:spPr>
          <a:xfrm>
            <a:off x="3715871" y="5919080"/>
            <a:ext cx="1704573" cy="4823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400" dirty="0"/>
              <a:t>Insufficient or minimal</a:t>
            </a:r>
            <a:endParaRPr lang="en-GB" sz="1400" dirty="0"/>
          </a:p>
        </p:txBody>
      </p:sp>
      <p:sp>
        <p:nvSpPr>
          <p:cNvPr id="11" name="Прямоугольник 10"/>
          <p:cNvSpPr/>
          <p:nvPr/>
        </p:nvSpPr>
        <p:spPr>
          <a:xfrm>
            <a:off x="5381384" y="5931539"/>
            <a:ext cx="1481098" cy="2930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400" dirty="0"/>
              <a:t>Limited</a:t>
            </a:r>
            <a:endParaRPr lang="en-GB" sz="1400" dirty="0"/>
          </a:p>
        </p:txBody>
      </p:sp>
      <p:sp>
        <p:nvSpPr>
          <p:cNvPr id="17" name="Прямоугольник 16"/>
          <p:cNvSpPr/>
          <p:nvPr/>
        </p:nvSpPr>
        <p:spPr>
          <a:xfrm>
            <a:off x="6943164" y="5926004"/>
            <a:ext cx="1546411" cy="4464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400" dirty="0"/>
              <a:t>Satisfactory</a:t>
            </a:r>
            <a:endParaRPr lang="en-GB" sz="1400" dirty="0"/>
          </a:p>
        </p:txBody>
      </p:sp>
      <p:sp>
        <p:nvSpPr>
          <p:cNvPr id="18" name="Прямоугольник 17"/>
          <p:cNvSpPr/>
          <p:nvPr/>
        </p:nvSpPr>
        <p:spPr>
          <a:xfrm>
            <a:off x="8448231" y="5941969"/>
            <a:ext cx="1480181" cy="2957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400" dirty="0"/>
              <a:t>Significant</a:t>
            </a:r>
            <a:endParaRPr lang="ru-RU" sz="1600" dirty="0"/>
          </a:p>
        </p:txBody>
      </p:sp>
      <p:sp>
        <p:nvSpPr>
          <p:cNvPr id="19" name="Прямоугольник 18"/>
          <p:cNvSpPr/>
          <p:nvPr/>
        </p:nvSpPr>
        <p:spPr>
          <a:xfrm>
            <a:off x="10314626" y="5930404"/>
            <a:ext cx="1039173" cy="2941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400" dirty="0"/>
              <a:t>High</a:t>
            </a:r>
            <a:endParaRPr lang="en-GB"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64428"/>
          </a:xfrm>
        </p:spPr>
        <p:txBody>
          <a:bodyPr>
            <a:normAutofit/>
          </a:bodyPr>
          <a:lstStyle/>
          <a:p>
            <a:pPr algn="ctr"/>
            <a:r>
              <a:rPr lang="en-GB" sz="3200" b="1" dirty="0">
                <a:solidFill>
                  <a:srgbClr val="002060"/>
                </a:solidFill>
              </a:rPr>
              <a:t>Conclusions:</a:t>
            </a:r>
            <a:endParaRPr lang="en-GB" sz="3200" b="1" dirty="0">
              <a:solidFill>
                <a:srgbClr val="002060"/>
              </a:solidFill>
            </a:endParaRPr>
          </a:p>
        </p:txBody>
      </p:sp>
      <p:sp>
        <p:nvSpPr>
          <p:cNvPr id="3" name="Объект 2"/>
          <p:cNvSpPr>
            <a:spLocks noGrp="1"/>
          </p:cNvSpPr>
          <p:nvPr>
            <p:ph idx="1"/>
          </p:nvPr>
        </p:nvSpPr>
        <p:spPr>
          <a:xfrm>
            <a:off x="838200" y="1287262"/>
            <a:ext cx="10515600" cy="5095783"/>
          </a:xfrm>
        </p:spPr>
        <p:txBody>
          <a:bodyPr>
            <a:noAutofit/>
          </a:bodyPr>
          <a:lstStyle/>
          <a:p>
            <a:pPr algn="just">
              <a:buFont typeface="Wingdings" panose="05000000000000000000" pitchFamily="2" charset="2"/>
              <a:buChar char="Ø"/>
            </a:pPr>
            <a:r>
              <a:rPr lang="en-GB" sz="2400" dirty="0">
                <a:effectLst/>
                <a:latin typeface="Times New Roman" panose="02020603050405020304" pitchFamily="18" charset="0"/>
                <a:ea typeface="Calibri" panose="020F0502020204030204" charset="0"/>
              </a:rPr>
              <a:t>A significant right of institutional openness of the MRG is observed. Between 2023 and 2025, there is a systematic rise in formal opportunities for participation in public organizations (CSOs).</a:t>
            </a:r>
            <a:endParaRPr lang="en-GB" sz="2400" dirty="0">
              <a:effectLst/>
              <a:latin typeface="Times New Roman" panose="02020603050405020304" pitchFamily="18" charset="0"/>
              <a:ea typeface="Calibri" panose="020F0502020204030204" charset="0"/>
            </a:endParaRPr>
          </a:p>
          <a:p>
            <a:pPr algn="just">
              <a:buFont typeface="Wingdings" panose="05000000000000000000" pitchFamily="2" charset="2"/>
              <a:buChar char="Ø"/>
            </a:pPr>
            <a:r>
              <a:rPr lang="en-GB" sz="2400" dirty="0">
                <a:effectLst/>
                <a:latin typeface="Times New Roman" panose="02020603050405020304" pitchFamily="18" charset="0"/>
                <a:ea typeface="Calibri" panose="020F0502020204030204" charset="0"/>
              </a:rPr>
              <a:t>Indicators such as the share of CSO representatives in the composition of the MRG, the presence of a legal mechanism of involvement (from 67% to 97.6%), and the level of information transparency have improved. This indicates progress and institutionalization of civil society participation and development management</a:t>
            </a:r>
            <a:endParaRPr lang="en-GB" sz="2400" dirty="0">
              <a:effectLst/>
              <a:latin typeface="Times New Roman" panose="02020603050405020304" pitchFamily="18" charset="0"/>
              <a:ea typeface="Calibri" panose="020F0502020204030204" charset="0"/>
            </a:endParaRPr>
          </a:p>
          <a:p>
            <a:pPr algn="just">
              <a:buFont typeface="Wingdings" panose="05000000000000000000" pitchFamily="2" charset="2"/>
              <a:buChar char="Ø"/>
            </a:pPr>
            <a:r>
              <a:rPr lang="en-GB" sz="2400" dirty="0">
                <a:latin typeface="Times New Roman" panose="02020603050405020304" pitchFamily="18" charset="0"/>
              </a:rPr>
              <a:t>The legal and informational bases of involvement are being strengthened. </a:t>
            </a:r>
            <a:br>
              <a:rPr lang="ru-RU" sz="2400" dirty="0">
                <a:latin typeface="Times New Roman" panose="02020603050405020304" pitchFamily="18" charset="0"/>
              </a:rPr>
            </a:br>
            <a:r>
              <a:rPr lang="en-GB" sz="2400" dirty="0">
                <a:latin typeface="Times New Roman" panose="02020603050405020304" pitchFamily="18" charset="0"/>
              </a:rPr>
              <a:t>The presence of regulations, provisions on the activities of the MRG and access to key information (narrative, schedule, composition, goal) reached high values (more than 90 points). This means that the basis for participation is created, but further progress will depend on the real involvement of CSOs in the decision-making process.</a:t>
            </a:r>
            <a:endParaRPr lang="en-GB" sz="2400" dirty="0">
              <a:latin typeface="Times New Roman" panose="02020603050405020304" pitchFamily="18" charset="0"/>
            </a:endParaRPr>
          </a:p>
          <a:p>
            <a:pPr algn="just">
              <a:buFont typeface="Wingdings" panose="05000000000000000000" pitchFamily="2" charset="2"/>
              <a:buChar char="Ø"/>
            </a:pPr>
            <a:endParaRPr lang="ru-RU" sz="4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64428"/>
          </a:xfrm>
        </p:spPr>
        <p:txBody>
          <a:bodyPr>
            <a:normAutofit/>
          </a:bodyPr>
          <a:lstStyle/>
          <a:p>
            <a:pPr algn="ctr"/>
            <a:r>
              <a:rPr lang="en-GB" sz="3200" b="1" dirty="0">
                <a:solidFill>
                  <a:srgbClr val="002060"/>
                </a:solidFill>
              </a:rPr>
              <a:t>Conclusions:</a:t>
            </a:r>
            <a:endParaRPr lang="en-GB" sz="3200" b="1" dirty="0">
              <a:solidFill>
                <a:srgbClr val="002060"/>
              </a:solidFill>
            </a:endParaRPr>
          </a:p>
        </p:txBody>
      </p:sp>
      <p:sp>
        <p:nvSpPr>
          <p:cNvPr id="3" name="Объект 2"/>
          <p:cNvSpPr>
            <a:spLocks noGrp="1"/>
          </p:cNvSpPr>
          <p:nvPr>
            <p:ph idx="1"/>
          </p:nvPr>
        </p:nvSpPr>
        <p:spPr>
          <a:xfrm>
            <a:off x="838200" y="1287262"/>
            <a:ext cx="10515600" cy="5095783"/>
          </a:xfrm>
        </p:spPr>
        <p:txBody>
          <a:bodyPr>
            <a:noAutofit/>
          </a:bodyPr>
          <a:lstStyle/>
          <a:p>
            <a:pPr lvl="0" algn="just">
              <a:lnSpc>
                <a:spcPct val="107000"/>
              </a:lnSpc>
              <a:buFont typeface="Wingdings" panose="05000000000000000000" pitchFamily="2" charset="2"/>
              <a:buChar char="Ø"/>
              <a:tabLst>
                <a:tab pos="630555" algn="l"/>
              </a:tabLst>
            </a:pPr>
            <a:r>
              <a:rPr lang="en-GB" sz="2400" dirty="0">
                <a:latin typeface="Times New Roman" panose="02020603050405020304" pitchFamily="18" charset="0"/>
              </a:rPr>
              <a:t>There is a qualitative right of participation of CSOs at all stages of the policy. </a:t>
            </a:r>
            <a:br>
              <a:rPr lang="ru-RU" sz="2400" dirty="0">
                <a:latin typeface="Times New Roman" panose="02020603050405020304" pitchFamily="18" charset="0"/>
              </a:rPr>
            </a:br>
            <a:r>
              <a:rPr lang="en-GB" sz="2400" dirty="0">
                <a:latin typeface="Times New Roman" panose="02020603050405020304" pitchFamily="18" charset="0"/>
              </a:rPr>
              <a:t>The involvement of CSOs in the stages of planning, implementation and monitoring increased from extremely low values (on average 5.8 points in 2023) to 78.6 points in 2025. This right demonstrates the transition from declarative participation to practical contributions of the OGO to the work of the MRG.</a:t>
            </a:r>
            <a:endParaRPr lang="en-GB" sz="2400" dirty="0">
              <a:latin typeface="Times New Roman" panose="02020603050405020304" pitchFamily="18" charset="0"/>
            </a:endParaRPr>
          </a:p>
          <a:p>
            <a:pPr lvl="0" algn="just">
              <a:lnSpc>
                <a:spcPct val="107000"/>
              </a:lnSpc>
              <a:spcAft>
                <a:spcPts val="800"/>
              </a:spcAft>
              <a:buFont typeface="Wingdings" panose="05000000000000000000" pitchFamily="2" charset="2"/>
              <a:buChar char="Ø"/>
              <a:tabLst>
                <a:tab pos="630555" algn="l"/>
              </a:tabLst>
            </a:pPr>
            <a:r>
              <a:rPr lang="en-GB" sz="2400" dirty="0">
                <a:latin typeface="Times New Roman" panose="02020603050405020304" pitchFamily="18" charset="0"/>
              </a:rPr>
              <a:t>There is an increase in the activity and account of the proposals of CSOs. </a:t>
            </a:r>
            <a:br>
              <a:rPr lang="ru-RU" sz="2400" dirty="0">
                <a:latin typeface="Times New Roman" panose="02020603050405020304" pitchFamily="18" charset="0"/>
              </a:rPr>
            </a:br>
            <a:r>
              <a:rPr lang="en-GB" sz="2400" dirty="0">
                <a:latin typeface="Times New Roman" panose="02020603050405020304" pitchFamily="18" charset="0"/>
              </a:rPr>
              <a:t>The activity of OGO in the discussion of the story reached 85.6 points, and until 2023. it was not at the level of 40.29. The number of proposals from CSOs increased more than 30 times, and the level of the MRG account reached 73.9 points - which speaks of the formation of a constructive dialogue between the state and society.</a:t>
            </a:r>
            <a:endParaRPr lang="en-GB" sz="2400" dirty="0">
              <a:latin typeface="Times New Roman" panose="02020603050405020304" pitchFamily="18" charset="0"/>
            </a:endParaRPr>
          </a:p>
          <a:p>
            <a:pPr algn="just">
              <a:buFont typeface="Wingdings" panose="05000000000000000000" pitchFamily="2" charset="2"/>
              <a:buChar char="Ø"/>
            </a:pPr>
            <a:endParaRPr lang="ru-RU"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8777"/>
            <a:ext cx="10515600" cy="914399"/>
          </a:xfrm>
        </p:spPr>
        <p:txBody>
          <a:bodyPr>
            <a:normAutofit/>
          </a:bodyPr>
          <a:lstStyle/>
          <a:p>
            <a:pPr algn="ctr"/>
            <a:r>
              <a:rPr lang="en-GB" sz="3600" b="1" dirty="0">
                <a:solidFill>
                  <a:srgbClr val="002060"/>
                </a:solidFill>
              </a:rPr>
              <a:t>There is nothing more to work on:</a:t>
            </a:r>
            <a:endParaRPr lang="en-GB" sz="3600" b="1" dirty="0">
              <a:solidFill>
                <a:srgbClr val="002060"/>
              </a:solidFill>
            </a:endParaRPr>
          </a:p>
        </p:txBody>
      </p:sp>
      <p:sp>
        <p:nvSpPr>
          <p:cNvPr id="3" name="Объект 2"/>
          <p:cNvSpPr>
            <a:spLocks noGrp="1"/>
          </p:cNvSpPr>
          <p:nvPr>
            <p:ph idx="1"/>
          </p:nvPr>
        </p:nvSpPr>
        <p:spPr>
          <a:xfrm>
            <a:off x="523783" y="1003176"/>
            <a:ext cx="11327907" cy="5095783"/>
          </a:xfrm>
        </p:spPr>
        <p:txBody>
          <a:bodyPr>
            <a:noAutofit/>
          </a:bodyPr>
          <a:lstStyle/>
          <a:p>
            <a:pPr lvl="0" algn="just">
              <a:lnSpc>
                <a:spcPct val="107000"/>
              </a:lnSpc>
              <a:buFont typeface="Wingdings" panose="05000000000000000000" pitchFamily="2" charset="2"/>
              <a:buChar char="Ø"/>
              <a:tabLst>
                <a:tab pos="630555" algn="l"/>
              </a:tabLst>
            </a:pPr>
            <a:r>
              <a:rPr lang="en-GB" sz="2400" b="1" dirty="0">
                <a:latin typeface="Times New Roman" panose="02020603050405020304" pitchFamily="18" charset="0"/>
              </a:rPr>
              <a:t>The uneven development of the involvement and participation of CSOs is observed in separate MRGs:</a:t>
            </a:r>
            <a:endParaRPr lang="en-GB" sz="2400" b="1" dirty="0">
              <a:latin typeface="Times New Roman" panose="02020603050405020304" pitchFamily="18" charset="0"/>
            </a:endParaRPr>
          </a:p>
          <a:p>
            <a:pPr marL="0" lvl="0" indent="0" algn="just">
              <a:lnSpc>
                <a:spcPct val="107000"/>
              </a:lnSpc>
              <a:spcAft>
                <a:spcPts val="800"/>
              </a:spcAft>
              <a:buNone/>
              <a:tabLst>
                <a:tab pos="630555" algn="l"/>
              </a:tabLst>
            </a:pPr>
            <a:r>
              <a:rPr lang="en-GB" sz="2400" dirty="0">
                <a:latin typeface="Times New Roman" panose="02020603050405020304" pitchFamily="18" charset="0"/>
              </a:rPr>
              <a:t>- And while in such areas as food security, health care, social protection and gender equality, almost maximum values of the index (over 90 points) are observed, the MRG "Effectiveness of public administration" demonstrates the lack of development and "Financing of NSR-2030" - weak progress.</a:t>
            </a:r>
            <a:endParaRPr lang="en-GB" sz="2400" dirty="0">
              <a:latin typeface="Times New Roman" panose="02020603050405020304" pitchFamily="18" charset="0"/>
            </a:endParaRPr>
          </a:p>
          <a:p>
            <a:pPr lvl="0" algn="just">
              <a:lnSpc>
                <a:spcPct val="107000"/>
              </a:lnSpc>
              <a:spcAft>
                <a:spcPts val="800"/>
              </a:spcAft>
              <a:buFont typeface="Wingdings" panose="05000000000000000000" pitchFamily="2" charset="2"/>
              <a:buChar char="Ø"/>
              <a:tabLst>
                <a:tab pos="630555" algn="l"/>
              </a:tabLst>
            </a:pPr>
            <a:r>
              <a:rPr lang="en-GB" sz="2400" b="1" dirty="0">
                <a:latin typeface="Times New Roman" panose="02020603050405020304" pitchFamily="18" charset="0"/>
              </a:rPr>
              <a:t>Problems with transparency and specific elements of activity:</a:t>
            </a:r>
            <a:endParaRPr lang="en-GB" sz="2400" b="1" dirty="0">
              <a:latin typeface="Times New Roman" panose="02020603050405020304" pitchFamily="18" charset="0"/>
            </a:endParaRPr>
          </a:p>
          <a:p>
            <a:pPr marL="0" lvl="0" indent="0" algn="just">
              <a:lnSpc>
                <a:spcPct val="107000"/>
              </a:lnSpc>
              <a:spcAft>
                <a:spcPts val="800"/>
              </a:spcAft>
              <a:buNone/>
              <a:tabLst>
                <a:tab pos="630555" algn="l"/>
              </a:tabLst>
            </a:pPr>
            <a:r>
              <a:rPr lang="en-GB" sz="2400" dirty="0">
                <a:latin typeface="Times New Roman" panose="02020603050405020304" pitchFamily="18" charset="0"/>
              </a:rPr>
              <a:t>- Despite the generality and openness, important elements - such as the involvement of the number of CSOs in the composition of the MRG, the publication of meeting schedules, the publication of the agenda of the meetings, the involvement of CSOs in the planning and implementation of the activities of the MRG, the publication of meeting protocols, the publication and tracking of considered recommendations and the results of work remain poorly implemented for some MRGs.</a:t>
            </a:r>
            <a:endParaRPr lang="en-GB" sz="2400" dirty="0">
              <a:latin typeface="Times New Roman" panose="02020603050405020304" pitchFamily="18" charset="0"/>
            </a:endParaRPr>
          </a:p>
          <a:p>
            <a:pPr algn="just">
              <a:buFont typeface="Wingdings" panose="05000000000000000000" pitchFamily="2" charset="2"/>
              <a:buChar char="Ø"/>
            </a:pPr>
            <a:endParaRPr lang="ru-RU"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2163"/>
            <a:ext cx="10515600" cy="764428"/>
          </a:xfrm>
        </p:spPr>
        <p:txBody>
          <a:bodyPr>
            <a:normAutofit/>
          </a:bodyPr>
          <a:lstStyle/>
          <a:p>
            <a:pPr algn="ctr"/>
            <a:r>
              <a:rPr lang="en-GB" sz="3600" b="1" dirty="0">
                <a:solidFill>
                  <a:srgbClr val="002060"/>
                </a:solidFill>
              </a:rPr>
              <a:t>Recommendations</a:t>
            </a:r>
            <a:endParaRPr lang="en-GB" sz="3600" b="1" dirty="0">
              <a:solidFill>
                <a:srgbClr val="002060"/>
              </a:solidFill>
            </a:endParaRPr>
          </a:p>
        </p:txBody>
      </p:sp>
      <p:sp>
        <p:nvSpPr>
          <p:cNvPr id="3" name="Объект 2"/>
          <p:cNvSpPr>
            <a:spLocks noGrp="1"/>
          </p:cNvSpPr>
          <p:nvPr>
            <p:ph idx="1"/>
          </p:nvPr>
        </p:nvSpPr>
        <p:spPr>
          <a:xfrm>
            <a:off x="838200" y="1225118"/>
            <a:ext cx="10515600" cy="5122416"/>
          </a:xfrm>
        </p:spPr>
        <p:txBody>
          <a:bodyPr>
            <a:normAutofit/>
          </a:bodyPr>
          <a:lstStyle/>
          <a:p>
            <a:pPr algn="just">
              <a:buFont typeface="Wingdings" panose="05000000000000000000" pitchFamily="2" charset="2"/>
              <a:buChar char="Ø"/>
            </a:pPr>
            <a:r>
              <a:rPr lang="en-GB" sz="2400" b="1" dirty="0">
                <a:effectLst/>
                <a:latin typeface="Times New Roman" panose="02020603050405020304" pitchFamily="18" charset="0"/>
                <a:ea typeface="Calibri" panose="020F0502020204030204" charset="0"/>
              </a:rPr>
              <a:t>Strengthening of interaction mechanisms:</a:t>
            </a:r>
            <a:endParaRPr lang="en-GB" sz="2400" b="1" dirty="0">
              <a:effectLst/>
              <a:latin typeface="Times New Roman" panose="02020603050405020304" pitchFamily="18" charset="0"/>
              <a:ea typeface="Calibri" panose="020F0502020204030204" charset="0"/>
            </a:endParaRPr>
          </a:p>
          <a:p>
            <a:pPr algn="just"/>
            <a:r>
              <a:rPr lang="en-GB" sz="2400" dirty="0">
                <a:effectLst/>
                <a:latin typeface="Times New Roman" panose="02020603050405020304" pitchFamily="18" charset="0"/>
                <a:ea typeface="Calibri" panose="020F0502020204030204" charset="0"/>
              </a:rPr>
              <a:t>It is proposed to develop and establish </a:t>
            </a:r>
            <a:r>
              <a:rPr lang="en-GB" sz="2400" b="1" dirty="0">
                <a:effectLst/>
                <a:latin typeface="Times New Roman" panose="02020603050405020304" pitchFamily="18" charset="0"/>
                <a:ea typeface="Calibri" panose="020F0502020204030204" charset="0"/>
              </a:rPr>
              <a:t>standards of CSO involvement and participation </a:t>
            </a:r>
            <a:r>
              <a:rPr lang="en-GB" sz="2400" dirty="0">
                <a:effectLst/>
                <a:latin typeface="Times New Roman" panose="02020603050405020304" pitchFamily="18" charset="0"/>
                <a:ea typeface="Calibri" panose="020F0502020204030204" charset="0"/>
              </a:rPr>
              <a:t>- it is possible in the form of </a:t>
            </a:r>
            <a:r>
              <a:rPr lang="en-GB" sz="2400" b="1" dirty="0">
                <a:effectLst/>
                <a:latin typeface="Times New Roman" panose="02020603050405020304" pitchFamily="18" charset="0"/>
                <a:ea typeface="Calibri" panose="020F0502020204030204" charset="0"/>
              </a:rPr>
              <a:t>a standard provision for CSO participation in the MRG </a:t>
            </a:r>
            <a:r>
              <a:rPr lang="en-GB" sz="2400" dirty="0">
                <a:effectLst/>
                <a:latin typeface="Times New Roman" panose="02020603050405020304" pitchFamily="18" charset="0"/>
                <a:ea typeface="Calibri" panose="020F0502020204030204" charset="0"/>
              </a:rPr>
              <a:t>, including:</a:t>
            </a:r>
            <a:r>
              <a:rPr lang="en-GB" sz="2400" dirty="0">
                <a:latin typeface="Times New Roman" panose="02020603050405020304" pitchFamily="18" charset="0"/>
                <a:ea typeface="Calibri" panose="020F0502020204030204" charset="0"/>
              </a:rPr>
              <a:t> </a:t>
            </a:r>
            <a:r>
              <a:rPr lang="en-GB" sz="2400" dirty="0">
                <a:effectLst/>
                <a:latin typeface="Times New Roman" panose="02020603050405020304" pitchFamily="18" charset="0"/>
                <a:ea typeface="Calibri" panose="020F0502020204030204" charset="0"/>
              </a:rPr>
              <a:t>requirements for participation, stages of involvement, criteria for accounting proposals and performance indicators. This will allow CSOs to better understand the Council's expectations of their involvement and participation and, accordingly, interact more effectively.</a:t>
            </a:r>
            <a:endParaRPr lang="en-GB" sz="2400" dirty="0">
              <a:effectLst/>
              <a:latin typeface="Times New Roman" panose="02020603050405020304" pitchFamily="18" charset="0"/>
              <a:ea typeface="Calibri" panose="020F0502020204030204" charset="0"/>
            </a:endParaRPr>
          </a:p>
          <a:p>
            <a:pPr algn="just"/>
            <a:r>
              <a:rPr lang="en-GB" sz="2400" dirty="0">
                <a:effectLst/>
                <a:latin typeface="Times New Roman" panose="02020603050405020304" pitchFamily="18" charset="0"/>
                <a:ea typeface="Calibri" panose="020F0502020204030204" charset="0"/>
              </a:rPr>
              <a:t>It is proposed to strengthen the mechanism of interaction through the development at the level of individual MRGs </a:t>
            </a:r>
            <a:r>
              <a:rPr lang="en-GB" sz="2400" b="1" dirty="0">
                <a:effectLst/>
                <a:latin typeface="Times New Roman" panose="02020603050405020304" pitchFamily="18" charset="0"/>
                <a:ea typeface="Calibri" panose="020F0502020204030204" charset="0"/>
              </a:rPr>
              <a:t>of the Plan of interaction with CSOs </a:t>
            </a:r>
            <a:r>
              <a:rPr lang="en-GB" sz="2400" dirty="0">
                <a:effectLst/>
                <a:latin typeface="Times New Roman" panose="02020603050405020304" pitchFamily="18" charset="0"/>
                <a:ea typeface="Calibri" panose="020F0502020204030204" charset="0"/>
              </a:rPr>
              <a:t>and to publish the results of the work - especially necessary for the remaining MRGs. This will allow to implement the mechanism </a:t>
            </a:r>
            <a:r>
              <a:rPr lang="en-GB" sz="2400" dirty="0">
                <a:latin typeface="Times New Roman" panose="02020603050405020304" pitchFamily="18" charset="0"/>
                <a:ea typeface="Calibri" panose="020F0502020204030204" charset="0"/>
              </a:rPr>
              <a:t>of expansion and rotation of the participation </a:t>
            </a:r>
            <a:r>
              <a:rPr lang="en-GB" sz="2400" dirty="0">
                <a:effectLst/>
                <a:latin typeface="Times New Roman" panose="02020603050405020304" pitchFamily="18" charset="0"/>
                <a:ea typeface="Calibri" panose="020F0502020204030204" charset="0"/>
              </a:rPr>
              <a:t>of CSOs and MRGs to prevent "closed groups" and to expand the spectrum of represented points of view.</a:t>
            </a:r>
            <a:endParaRPr lang="en-GB" sz="2400" dirty="0">
              <a:effectLst/>
              <a:latin typeface="Times New Roman" panose="02020603050405020304" pitchFamily="18" charset="0"/>
              <a:ea typeface="Calibri" panose="020F0502020204030204" charset="0"/>
            </a:endParaRPr>
          </a:p>
          <a:p>
            <a:pPr marL="0" indent="0" algn="just">
              <a:buNone/>
            </a:pPr>
            <a:endParaRPr lang="ru-RU" sz="2400" dirty="0">
              <a:effectLst/>
              <a:latin typeface="Times New Roman" panose="02020603050405020304" pitchFamily="18" charset="0"/>
              <a:ea typeface="Calibri" panose="020F0502020204030204" charset="0"/>
            </a:endParaRPr>
          </a:p>
          <a:p>
            <a:pPr algn="just"/>
            <a:endParaRPr lang="ru-RU" sz="2400" dirty="0">
              <a:effectLst/>
              <a:latin typeface="Times New Roman" panose="02020603050405020304" pitchFamily="18" charset="0"/>
              <a:ea typeface="Calibri" panose="020F0502020204030204" charset="0"/>
            </a:endParaRPr>
          </a:p>
          <a:p>
            <a:pPr algn="just"/>
            <a:endParaRPr lang="ru-RU" sz="3600" dirty="0"/>
          </a:p>
          <a:p>
            <a:pPr algn="just"/>
            <a:endParaRPr lang="ru-RU" sz="3600" dirty="0"/>
          </a:p>
          <a:p>
            <a:pPr algn="just"/>
            <a:endParaRPr lang="ru-RU" sz="3600" dirty="0"/>
          </a:p>
          <a:p>
            <a:pPr algn="just"/>
            <a:endParaRPr lang="ru-RU"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2163"/>
            <a:ext cx="10515600" cy="764428"/>
          </a:xfrm>
        </p:spPr>
        <p:txBody>
          <a:bodyPr>
            <a:normAutofit/>
          </a:bodyPr>
          <a:lstStyle/>
          <a:p>
            <a:pPr algn="ctr"/>
            <a:r>
              <a:rPr lang="en-GB" sz="3600" b="1" dirty="0">
                <a:solidFill>
                  <a:srgbClr val="002060"/>
                </a:solidFill>
              </a:rPr>
              <a:t>Recommendations</a:t>
            </a:r>
            <a:endParaRPr lang="en-GB" sz="3600" b="1" dirty="0">
              <a:solidFill>
                <a:srgbClr val="002060"/>
              </a:solidFill>
            </a:endParaRPr>
          </a:p>
        </p:txBody>
      </p:sp>
      <p:sp>
        <p:nvSpPr>
          <p:cNvPr id="3" name="Объект 2"/>
          <p:cNvSpPr>
            <a:spLocks noGrp="1"/>
          </p:cNvSpPr>
          <p:nvPr>
            <p:ph idx="1"/>
          </p:nvPr>
        </p:nvSpPr>
        <p:spPr>
          <a:xfrm>
            <a:off x="838200" y="1225118"/>
            <a:ext cx="10515600" cy="5122416"/>
          </a:xfrm>
        </p:spPr>
        <p:txBody>
          <a:bodyPr>
            <a:normAutofit fontScale="92500" lnSpcReduction="20000"/>
          </a:bodyPr>
          <a:lstStyle/>
          <a:p>
            <a:pPr algn="just">
              <a:buFont typeface="Wingdings" panose="05000000000000000000" pitchFamily="2" charset="2"/>
              <a:buChar char="Ø"/>
            </a:pPr>
            <a:r>
              <a:rPr lang="en-GB" sz="2400" b="1" dirty="0">
                <a:effectLst/>
                <a:latin typeface="Times New Roman" panose="02020603050405020304" pitchFamily="18" charset="0"/>
                <a:ea typeface="Calibri" panose="020F0502020204030204" charset="0"/>
              </a:rPr>
              <a:t>Support for CSO activities and development of high potential.</a:t>
            </a:r>
            <a:endParaRPr lang="en-GB" sz="2400" b="1" dirty="0">
              <a:effectLst/>
              <a:latin typeface="Times New Roman" panose="02020603050405020304" pitchFamily="18" charset="0"/>
              <a:ea typeface="Calibri" panose="020F0502020204030204" charset="0"/>
            </a:endParaRPr>
          </a:p>
          <a:p>
            <a:pPr algn="just"/>
            <a:r>
              <a:rPr lang="en-GB" sz="2400" dirty="0">
                <a:effectLst/>
                <a:latin typeface="Times New Roman" panose="02020603050405020304" pitchFamily="18" charset="0"/>
                <a:ea typeface="Calibri" panose="020F0502020204030204" charset="0"/>
              </a:rPr>
              <a:t>My development partner is proposed to be included in the creation and support of the implementation of the micro-grant program for the participation of CSOs in the work of the MRG, including analytical, expert and monitoring activities.</a:t>
            </a:r>
            <a:endParaRPr lang="en-GB" sz="2400" dirty="0">
              <a:effectLst/>
              <a:latin typeface="Times New Roman" panose="02020603050405020304" pitchFamily="18" charset="0"/>
              <a:ea typeface="Calibri" panose="020F0502020204030204" charset="0"/>
            </a:endParaRPr>
          </a:p>
          <a:p>
            <a:pPr algn="just"/>
            <a:r>
              <a:rPr lang="en-GB" sz="2400" dirty="0">
                <a:effectLst/>
                <a:latin typeface="Times New Roman" panose="02020603050405020304" pitchFamily="18" charset="0"/>
                <a:ea typeface="Calibri" panose="020F0502020204030204" charset="0"/>
              </a:rPr>
              <a:t>Conduct regular training seminars and training on strategic analysis, development of recommendations and evaluation of state programs, especially in thematic areas where involvement remains low.</a:t>
            </a:r>
            <a:endParaRPr lang="en-GB" sz="2400" dirty="0">
              <a:effectLst/>
              <a:latin typeface="Times New Roman" panose="02020603050405020304" pitchFamily="18" charset="0"/>
              <a:ea typeface="Calibri" panose="020F0502020204030204" charset="0"/>
            </a:endParaRPr>
          </a:p>
          <a:p>
            <a:pPr algn="just">
              <a:buFont typeface="Wingdings" panose="05000000000000000000" pitchFamily="2" charset="2"/>
              <a:buChar char="Ø"/>
            </a:pPr>
            <a:r>
              <a:rPr lang="en-GB" sz="2400" b="1" dirty="0">
                <a:latin typeface="Times New Roman" panose="02020603050405020304" pitchFamily="18" charset="0"/>
              </a:rPr>
              <a:t>Increasing the level of accountability of MRG:</a:t>
            </a:r>
            <a:endParaRPr lang="en-GB" sz="2400" b="1" dirty="0">
              <a:latin typeface="Times New Roman" panose="02020603050405020304" pitchFamily="18" charset="0"/>
            </a:endParaRPr>
          </a:p>
          <a:p>
            <a:pPr algn="just"/>
            <a:r>
              <a:rPr lang="en-GB" sz="2400" dirty="0">
                <a:latin typeface="Times New Roman" panose="02020603050405020304" pitchFamily="18" charset="0"/>
              </a:rPr>
              <a:t>It is proposed </a:t>
            </a:r>
            <a:r>
              <a:rPr lang="en-GB" sz="2400" b="1" dirty="0">
                <a:latin typeface="Times New Roman" panose="02020603050405020304" pitchFamily="18" charset="0"/>
              </a:rPr>
              <a:t>to </a:t>
            </a:r>
            <a:r>
              <a:rPr lang="en-GB" sz="2400" dirty="0">
                <a:latin typeface="Times New Roman" panose="02020603050405020304" pitchFamily="18" charset="0"/>
              </a:rPr>
              <a:t>disable the online platform for the publication of agendas, protocols and reports of the MRG, with the possibility of comments and </a:t>
            </a:r>
            <a:r>
              <a:rPr lang="en-GB" sz="2400" b="1" dirty="0">
                <a:latin typeface="Times New Roman" panose="02020603050405020304" pitchFamily="18" charset="0"/>
              </a:rPr>
              <a:t>feedback </a:t>
            </a:r>
            <a:r>
              <a:rPr lang="en-GB" sz="2400" dirty="0">
                <a:latin typeface="Times New Roman" panose="02020603050405020304" pitchFamily="18" charset="0"/>
              </a:rPr>
              <a:t>from interested parties.</a:t>
            </a:r>
            <a:endParaRPr lang="en-GB" sz="2400" dirty="0">
              <a:latin typeface="Times New Roman" panose="02020603050405020304" pitchFamily="18" charset="0"/>
            </a:endParaRPr>
          </a:p>
          <a:p>
            <a:pPr algn="just"/>
            <a:r>
              <a:rPr lang="en-GB" sz="2400" dirty="0">
                <a:latin typeface="Times New Roman" panose="02020603050405020304" pitchFamily="18" charset="0"/>
              </a:rPr>
              <a:t>Strengthen the public mechanism of reporting on the results of the MRG's activities, indicating the number of received proposals, motivated responses to the acceptance or rejection of these proposals. Create a register of proposals and decisions with classification by topic, MRG and year for dynamic analysis and improvement of accounting mechanisms. This will help improve the degree of openness and participation of civil society.</a:t>
            </a:r>
            <a:endParaRPr lang="en-GB" sz="2400" dirty="0">
              <a:latin typeface="Times New Roman" panose="02020603050405020304" pitchFamily="18" charset="0"/>
            </a:endParaRPr>
          </a:p>
          <a:p>
            <a:pPr algn="just"/>
            <a:endParaRPr lang="ru-RU" sz="2400" dirty="0">
              <a:effectLst/>
              <a:latin typeface="Times New Roman" panose="02020603050405020304" pitchFamily="18" charset="0"/>
              <a:ea typeface="Calibri" panose="020F0502020204030204" charset="0"/>
            </a:endParaRPr>
          </a:p>
          <a:p>
            <a:pPr algn="just"/>
            <a:endParaRPr lang="ru-RU" sz="3600" dirty="0"/>
          </a:p>
          <a:p>
            <a:pPr algn="just"/>
            <a:endParaRPr lang="ru-RU" sz="3600" dirty="0"/>
          </a:p>
          <a:p>
            <a:pPr algn="just"/>
            <a:endParaRPr lang="ru-RU" sz="3600" dirty="0"/>
          </a:p>
          <a:p>
            <a:pPr algn="just"/>
            <a:endParaRPr lang="ru-RU"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64428"/>
          </a:xfrm>
        </p:spPr>
        <p:txBody>
          <a:bodyPr>
            <a:normAutofit/>
          </a:bodyPr>
          <a:lstStyle/>
          <a:p>
            <a:pPr algn="ctr"/>
            <a:r>
              <a:rPr lang="en-GB" sz="3600" b="1" dirty="0">
                <a:solidFill>
                  <a:srgbClr val="002060"/>
                </a:solidFill>
              </a:rPr>
              <a:t>Recommendations for CSOs</a:t>
            </a:r>
            <a:endParaRPr lang="en-GB" sz="3600" b="1" dirty="0">
              <a:solidFill>
                <a:srgbClr val="002060"/>
              </a:solidFill>
            </a:endParaRPr>
          </a:p>
        </p:txBody>
      </p:sp>
      <p:sp>
        <p:nvSpPr>
          <p:cNvPr id="3" name="Объект 2"/>
          <p:cNvSpPr>
            <a:spLocks noGrp="1"/>
          </p:cNvSpPr>
          <p:nvPr>
            <p:ph idx="1"/>
          </p:nvPr>
        </p:nvSpPr>
        <p:spPr>
          <a:xfrm>
            <a:off x="838200" y="1519518"/>
            <a:ext cx="10515600" cy="4657445"/>
          </a:xfrm>
        </p:spPr>
        <p:txBody>
          <a:bodyPr>
            <a:normAutofit/>
          </a:bodyPr>
          <a:lstStyle/>
          <a:p>
            <a:r>
              <a:rPr lang="en-GB" dirty="0"/>
              <a:t>Inform about your goals and expectations of participation in the CSO</a:t>
            </a:r>
            <a:endParaRPr lang="en-GB" dirty="0"/>
          </a:p>
          <a:p>
            <a:r>
              <a:rPr lang="en-GB" dirty="0"/>
              <a:t>Actively shares information about his activities in MRG</a:t>
            </a:r>
            <a:endParaRPr lang="en-GB" dirty="0"/>
          </a:p>
          <a:p>
            <a:r>
              <a:rPr lang="en-GB" dirty="0"/>
              <a:t>Invite other CSOs to interact</a:t>
            </a:r>
            <a:endParaRPr lang="en-GB" dirty="0"/>
          </a:p>
          <a:p>
            <a:r>
              <a:rPr lang="en-GB" dirty="0"/>
              <a:t>Actively interact with other CSOs from other participation platforms</a:t>
            </a:r>
            <a:endParaRPr lang="en-GB" dirty="0"/>
          </a:p>
          <a:p>
            <a:r>
              <a:rPr lang="en-GB" dirty="0"/>
              <a:t>Promote the initiative of transparency and accountability in the activities of the MRG</a:t>
            </a:r>
            <a:endParaRPr lang="en-GB" dirty="0"/>
          </a:p>
          <a:p>
            <a:endParaRPr lang="ru-RU" dirty="0"/>
          </a:p>
          <a:p>
            <a:endParaRPr lang="ru-RU" dirty="0"/>
          </a:p>
          <a:p>
            <a:endParaRPr lang="ru-RU" dirty="0"/>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2163"/>
            <a:ext cx="10515600" cy="764428"/>
          </a:xfrm>
        </p:spPr>
        <p:txBody>
          <a:bodyPr>
            <a:normAutofit/>
          </a:bodyPr>
          <a:lstStyle/>
          <a:p>
            <a:pPr algn="ctr"/>
            <a:r>
              <a:rPr lang="en-GB" sz="3600" b="1" dirty="0">
                <a:solidFill>
                  <a:srgbClr val="002060"/>
                </a:solidFill>
              </a:rPr>
              <a:t>Overall result</a:t>
            </a:r>
            <a:endParaRPr lang="en-GB" sz="3600" b="1" dirty="0">
              <a:solidFill>
                <a:srgbClr val="002060"/>
              </a:solidFill>
            </a:endParaRPr>
          </a:p>
        </p:txBody>
      </p:sp>
      <p:sp>
        <p:nvSpPr>
          <p:cNvPr id="3" name="Объект 2"/>
          <p:cNvSpPr>
            <a:spLocks noGrp="1"/>
          </p:cNvSpPr>
          <p:nvPr>
            <p:ph idx="1"/>
          </p:nvPr>
        </p:nvSpPr>
        <p:spPr>
          <a:xfrm>
            <a:off x="838200" y="1225118"/>
            <a:ext cx="10515600" cy="5122416"/>
          </a:xfrm>
        </p:spPr>
        <p:txBody>
          <a:bodyPr>
            <a:normAutofit/>
          </a:bodyPr>
          <a:lstStyle/>
          <a:p>
            <a:pPr marL="571500" indent="-342900" algn="just">
              <a:lnSpc>
                <a:spcPct val="107000"/>
              </a:lnSpc>
              <a:spcAft>
                <a:spcPts val="800"/>
              </a:spcAft>
              <a:buFont typeface="Wingdings" panose="05000000000000000000" pitchFamily="2" charset="2"/>
              <a:buChar char="ü"/>
            </a:pPr>
            <a:r>
              <a:rPr lang="en-GB" sz="2400" dirty="0">
                <a:effectLst/>
                <a:latin typeface="Times New Roman" panose="02020603050405020304" pitchFamily="18" charset="0"/>
                <a:ea typeface="Calibri" panose="020F0502020204030204" charset="0"/>
                <a:cs typeface="Times New Roman" panose="02020603050405020304" pitchFamily="18" charset="0"/>
              </a:rPr>
              <a:t>In general, the comparative analysis showed that in two years, serious progress was achieved in the institutionalization of civil society participation in strategic management.</a:t>
            </a:r>
            <a:endParaRPr lang="en-GB" sz="2400" dirty="0">
              <a:effectLst/>
              <a:latin typeface="Times New Roman" panose="02020603050405020304" pitchFamily="18" charset="0"/>
              <a:ea typeface="Calibri" panose="020F0502020204030204" charset="0"/>
              <a:cs typeface="Times New Roman" panose="02020603050405020304" pitchFamily="18" charset="0"/>
            </a:endParaRPr>
          </a:p>
          <a:p>
            <a:pPr marL="571500" indent="-342900" algn="just">
              <a:lnSpc>
                <a:spcPct val="107000"/>
              </a:lnSpc>
              <a:spcAft>
                <a:spcPts val="800"/>
              </a:spcAft>
              <a:buFont typeface="Wingdings" panose="05000000000000000000" pitchFamily="2" charset="2"/>
              <a:buChar char="ü"/>
            </a:pPr>
            <a:r>
              <a:rPr lang="en-GB" sz="2400" dirty="0">
                <a:effectLst/>
                <a:latin typeface="Times New Roman" panose="02020603050405020304" pitchFamily="18" charset="0"/>
                <a:ea typeface="Calibri" panose="020F0502020204030204" charset="0"/>
                <a:cs typeface="Times New Roman" panose="02020603050405020304" pitchFamily="18" charset="0"/>
              </a:rPr>
              <a:t>However, for a stable effect, it is necessary to proceed from the evaluation of </a:t>
            </a:r>
            <a:r>
              <a:rPr lang="en-GB" sz="2400" b="1" dirty="0">
                <a:effectLst/>
                <a:latin typeface="Times New Roman" panose="02020603050405020304" pitchFamily="18" charset="0"/>
                <a:ea typeface="Calibri" panose="020F0502020204030204" charset="0"/>
                <a:cs typeface="Times New Roman" panose="02020603050405020304" pitchFamily="18" charset="0"/>
              </a:rPr>
              <a:t>the fact</a:t>
            </a:r>
            <a:r>
              <a:rPr lang="en-GB" sz="2400" dirty="0">
                <a:effectLst/>
                <a:latin typeface="Times New Roman" panose="02020603050405020304" pitchFamily="18" charset="0"/>
                <a:ea typeface="Calibri" panose="020F0502020204030204" charset="0"/>
                <a:cs typeface="Times New Roman" panose="02020603050405020304" pitchFamily="18" charset="0"/>
              </a:rPr>
              <a:t> </a:t>
            </a:r>
            <a:r>
              <a:rPr lang="en-GB" sz="2400" b="1" dirty="0">
                <a:effectLst/>
                <a:latin typeface="Times New Roman" panose="02020603050405020304" pitchFamily="18" charset="0"/>
                <a:ea typeface="Calibri" panose="020F0502020204030204" charset="0"/>
                <a:cs typeface="Times New Roman" panose="02020603050405020304" pitchFamily="18" charset="0"/>
              </a:rPr>
              <a:t>participation in </a:t>
            </a:r>
            <a:r>
              <a:rPr lang="en-GB" sz="2400" b="1" dirty="0">
                <a:effectLst/>
                <a:latin typeface="Times New Roman" panose="02020603050405020304" pitchFamily="18" charset="0"/>
                <a:ea typeface="Calibri" panose="020F0502020204030204" charset="0"/>
                <a:cs typeface="Times New Roman" panose="02020603050405020304" pitchFamily="18" charset="0"/>
              </a:rPr>
              <a:t>impact </a:t>
            </a:r>
            <a:r>
              <a:rPr lang="en-GB" sz="2400" dirty="0">
                <a:effectLst/>
                <a:latin typeface="Times New Roman" panose="02020603050405020304" pitchFamily="18" charset="0"/>
                <a:ea typeface="Calibri" panose="020F0502020204030204" charset="0"/>
                <a:cs typeface="Times New Roman" panose="02020603050405020304" pitchFamily="18" charset="0"/>
              </a:rPr>
              <a:t>assessment</a:t>
            </a:r>
            <a:r>
              <a:rPr lang="en-GB" sz="2400" dirty="0">
                <a:effectLst/>
                <a:latin typeface="Times New Roman" panose="02020603050405020304" pitchFamily="18" charset="0"/>
                <a:ea typeface="Calibri" panose="020F0502020204030204" charset="0"/>
                <a:cs typeface="Times New Roman" panose="02020603050405020304" pitchFamily="18" charset="0"/>
              </a:rPr>
              <a:t> </a:t>
            </a:r>
            <a:r>
              <a:rPr lang="en-GB" sz="2400" b="1" dirty="0">
                <a:effectLst/>
                <a:latin typeface="Times New Roman" panose="02020603050405020304" pitchFamily="18" charset="0"/>
                <a:ea typeface="Calibri" panose="020F0502020204030204" charset="0"/>
                <a:cs typeface="Times New Roman" panose="02020603050405020304" pitchFamily="18" charset="0"/>
              </a:rPr>
              <a:t>participation </a:t>
            </a:r>
            <a:r>
              <a:rPr lang="en-GB" sz="2400" dirty="0">
                <a:effectLst/>
                <a:latin typeface="Times New Roman" panose="02020603050405020304" pitchFamily="18" charset="0"/>
                <a:ea typeface="Calibri" panose="020F0502020204030204" charset="0"/>
                <a:cs typeface="Times New Roman" panose="02020603050405020304" pitchFamily="18" charset="0"/>
              </a:rPr>
              <a:t>.</a:t>
            </a:r>
            <a:endParaRPr lang="en-GB" sz="2400" dirty="0">
              <a:effectLst/>
              <a:latin typeface="Times New Roman" panose="02020603050405020304" pitchFamily="18" charset="0"/>
              <a:ea typeface="Calibri" panose="020F0502020204030204" charset="0"/>
              <a:cs typeface="Times New Roman" panose="02020603050405020304" pitchFamily="18" charset="0"/>
            </a:endParaRPr>
          </a:p>
          <a:p>
            <a:pPr marL="571500" indent="-342900" algn="just">
              <a:lnSpc>
                <a:spcPct val="107000"/>
              </a:lnSpc>
              <a:spcAft>
                <a:spcPts val="800"/>
              </a:spcAft>
              <a:buFont typeface="Wingdings" panose="05000000000000000000" pitchFamily="2" charset="2"/>
              <a:buChar char="ü"/>
            </a:pPr>
            <a:r>
              <a:rPr lang="en-GB" sz="2400" dirty="0">
                <a:effectLst/>
                <a:latin typeface="Times New Roman" panose="02020603050405020304" pitchFamily="18" charset="0"/>
                <a:ea typeface="Calibri" panose="020F0502020204030204" charset="0"/>
                <a:cs typeface="Times New Roman" panose="02020603050405020304" pitchFamily="18" charset="0"/>
              </a:rPr>
              <a:t>For this, concrete steps are needed: normative consolidation, development of practical accounting of proposals, professionalization of CSOs and direct accountability from the Ministry of Internal Affairs and Communications.</a:t>
            </a:r>
            <a:endParaRPr lang="ru-RU" sz="2400" dirty="0">
              <a:effectLst/>
              <a:latin typeface="Calibri" panose="020F0502020204030204" charset="0"/>
              <a:ea typeface="Calibri" panose="020F0502020204030204" charset="0"/>
              <a:cs typeface="Times New Roman" panose="02020603050405020304" pitchFamily="18" charset="0"/>
            </a:endParaRPr>
          </a:p>
          <a:p>
            <a:pPr algn="just">
              <a:buFont typeface="Wingdings" panose="05000000000000000000" pitchFamily="2" charset="2"/>
              <a:buChar char="ü"/>
            </a:pPr>
            <a:endParaRPr lang="ru-RU" dirty="0">
              <a:effectLst/>
              <a:latin typeface="Times New Roman" panose="02020603050405020304" pitchFamily="18" charset="0"/>
              <a:ea typeface="Calibri" panose="020F0502020204030204" charset="0"/>
            </a:endParaRPr>
          </a:p>
          <a:p>
            <a:pPr algn="just">
              <a:buFont typeface="Wingdings" panose="05000000000000000000" pitchFamily="2" charset="2"/>
              <a:buChar char="ü"/>
            </a:pPr>
            <a:endParaRPr lang="ru-RU" sz="4000" dirty="0"/>
          </a:p>
          <a:p>
            <a:pPr algn="just">
              <a:buFont typeface="Wingdings" panose="05000000000000000000" pitchFamily="2" charset="2"/>
              <a:buChar char="ü"/>
            </a:pPr>
            <a:endParaRPr lang="ru-RU" sz="4000" dirty="0"/>
          </a:p>
          <a:p>
            <a:pPr algn="just">
              <a:buFont typeface="Wingdings" panose="05000000000000000000" pitchFamily="2" charset="2"/>
              <a:buChar char="ü"/>
            </a:pPr>
            <a:endParaRPr lang="ru-RU" sz="4000" dirty="0"/>
          </a:p>
          <a:p>
            <a:pPr algn="just">
              <a:buFont typeface="Wingdings" panose="05000000000000000000" pitchFamily="2" charset="2"/>
              <a:buChar char="ü"/>
            </a:pPr>
            <a:endParaRPr lang="ru-RU"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95838" y="1320706"/>
            <a:ext cx="11273741" cy="5312780"/>
          </a:xfrm>
        </p:spPr>
        <p:txBody>
          <a:bodyPr>
            <a:noAutofit/>
          </a:bodyPr>
          <a:lstStyle/>
          <a:p>
            <a:r>
              <a:rPr lang="en-GB" sz="2800" dirty="0">
                <a:solidFill>
                  <a:srgbClr val="002060"/>
                </a:solidFill>
              </a:rPr>
              <a:t>REGULATION OF THE NATIONAL DEVELOPMENT COUNCIL PRI PRESIDENT OF THE REPUBLIC OF TAJIKISTAN</a:t>
            </a:r>
            <a:endParaRPr lang="en-GB" sz="2800" dirty="0">
              <a:solidFill>
                <a:srgbClr val="002060"/>
              </a:solidFill>
            </a:endParaRPr>
          </a:p>
          <a:p>
            <a:r>
              <a:rPr lang="en-GB" sz="2800" dirty="0"/>
              <a:t>(in the edition of the Presidential Decree of RT dated 15.07.2019 No. 1282)</a:t>
            </a:r>
            <a:endParaRPr lang="en-GB" sz="2800" dirty="0"/>
          </a:p>
          <a:p>
            <a:endParaRPr lang="ru-RU" sz="200" dirty="0">
              <a:solidFill>
                <a:srgbClr val="002060"/>
              </a:solidFill>
            </a:endParaRPr>
          </a:p>
          <a:p>
            <a:pPr marL="342900" indent="-342900" algn="just">
              <a:buFont typeface="Wingdings" panose="05000000000000000000" pitchFamily="2" charset="2"/>
              <a:buChar char="ü"/>
            </a:pPr>
            <a:r>
              <a:rPr lang="en-GB" dirty="0">
                <a:solidFill>
                  <a:srgbClr val="002060"/>
                </a:solidFill>
              </a:rPr>
              <a:t>Creation of the National Development Council under the President of the Republic of Tajikistan - a consultative and advisory body</a:t>
            </a:r>
            <a:endParaRPr lang="ru-RU" sz="200" dirty="0">
              <a:solidFill>
                <a:srgbClr val="002060"/>
              </a:solidFill>
            </a:endParaRPr>
          </a:p>
          <a:p>
            <a:pPr marL="342900" indent="-342900" algn="just">
              <a:buFont typeface="Wingdings" panose="05000000000000000000" pitchFamily="2" charset="2"/>
              <a:buChar char="ü"/>
            </a:pPr>
            <a:r>
              <a:rPr lang="en-GB" dirty="0">
                <a:solidFill>
                  <a:srgbClr val="C00000"/>
                </a:solidFill>
              </a:rPr>
              <a:t>The purpose of the Council </a:t>
            </a:r>
            <a:r>
              <a:rPr lang="en-GB" dirty="0">
                <a:solidFill>
                  <a:srgbClr val="002060"/>
                </a:solidFill>
              </a:rPr>
              <a:t>: to ensure interaction between state bodies, the private sector and civil society on issues of implementation of the NSR-2030, medium-term development programs of the Republic of Tajikistan and Central African Republic</a:t>
            </a:r>
            <a:endParaRPr lang="en-GB" dirty="0">
              <a:solidFill>
                <a:srgbClr val="002060"/>
              </a:solidFill>
            </a:endParaRPr>
          </a:p>
          <a:p>
            <a:pPr marL="342900" indent="-342900" algn="just">
              <a:buFont typeface="Wingdings" panose="05000000000000000000" pitchFamily="2" charset="2"/>
              <a:buChar char="ü"/>
            </a:pPr>
            <a:r>
              <a:rPr lang="en-GB" dirty="0">
                <a:solidFill>
                  <a:srgbClr val="C00000"/>
                </a:solidFill>
              </a:rPr>
              <a:t>The members of the Council </a:t>
            </a:r>
            <a:r>
              <a:rPr lang="en-GB" dirty="0">
                <a:solidFill>
                  <a:srgbClr val="002060"/>
                </a:solidFill>
              </a:rPr>
              <a:t>include </a:t>
            </a:r>
            <a:r>
              <a:rPr lang="en-GB" dirty="0">
                <a:solidFill>
                  <a:srgbClr val="002060"/>
                </a:solidFill>
              </a:rPr>
              <a:t>representatives of civil society and they can submit their proposals on the implementation of NSR-2030</a:t>
            </a:r>
            <a:endParaRPr lang="en-GB" dirty="0">
              <a:solidFill>
                <a:srgbClr val="002060"/>
              </a:solidFill>
            </a:endParaRPr>
          </a:p>
          <a:p>
            <a:pPr marL="342900" indent="-342900" algn="just">
              <a:buFont typeface="Wingdings" panose="05000000000000000000" pitchFamily="2" charset="2"/>
              <a:buChar char="ü"/>
            </a:pPr>
            <a:r>
              <a:rPr lang="en-GB" dirty="0">
                <a:solidFill>
                  <a:srgbClr val="002060"/>
                </a:solidFill>
              </a:rPr>
              <a:t>Civil society also participates in the activities of interdepartmental working groups and closely interacts with industry ministries and departments.</a:t>
            </a:r>
            <a:r>
              <a:rPr lang="en-GB" dirty="0">
                <a:solidFill>
                  <a:srgbClr val="002060"/>
                </a:solidFill>
              </a:rPr>
              <a:t> </a:t>
            </a:r>
            <a:endParaRPr lang="en-GB" dirty="0">
              <a:solidFill>
                <a:srgbClr val="002060"/>
              </a:solidFill>
            </a:endParaRPr>
          </a:p>
          <a:p>
            <a:pPr marL="342900" indent="-342900" algn="just">
              <a:buFont typeface="Wingdings" panose="05000000000000000000" pitchFamily="2" charset="2"/>
              <a:buChar char="ü"/>
            </a:pPr>
            <a:endParaRPr lang="ru-RU" sz="2800" dirty="0">
              <a:solidFill>
                <a:srgbClr val="002060"/>
              </a:solidFill>
            </a:endParaRPr>
          </a:p>
          <a:p>
            <a:pPr algn="r"/>
            <a:endParaRPr lang="ru-RU" sz="2800" dirty="0"/>
          </a:p>
          <a:p>
            <a:pPr algn="r"/>
            <a:endParaRPr lang="ru-RU" sz="2800" dirty="0"/>
          </a:p>
          <a:p>
            <a:pPr algn="r"/>
            <a:endParaRPr lang="ru-RU" sz="2800" dirty="0"/>
          </a:p>
          <a:p>
            <a:pPr algn="r"/>
            <a:endParaRPr lang="ru-RU" sz="1800" dirty="0">
              <a:latin typeface="+mj-lt"/>
            </a:endParaRPr>
          </a:p>
        </p:txBody>
      </p:sp>
      <p:pic>
        <p:nvPicPr>
          <p:cNvPr id="2"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4"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5"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6" name="Picture 5" descr="A black background with blue text&#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91972" y="2825110"/>
            <a:ext cx="7931556" cy="473675"/>
          </a:xfrm>
        </p:spPr>
        <p:txBody>
          <a:bodyPr>
            <a:noAutofit/>
          </a:bodyPr>
          <a:lstStyle/>
          <a:p>
            <a:r>
              <a:rPr lang="en-GB" sz="3200" b="1" dirty="0">
                <a:solidFill>
                  <a:srgbClr val="002060"/>
                </a:solidFill>
                <a:latin typeface="Bookman Old Style" panose="02050604050505020204" pitchFamily="18" charset="0"/>
              </a:rPr>
              <a:t>THANK YOU FOR YOUR ATTENTION!</a:t>
            </a:r>
            <a:endParaRPr lang="ru-RU" sz="3200" dirty="0">
              <a:solidFill>
                <a:srgbClr val="002060"/>
              </a:solidFill>
              <a:latin typeface="Bookman Old Style" panose="02050604050505020204" pitchFamily="18" charset="0"/>
            </a:endParaRPr>
          </a:p>
        </p:txBody>
      </p:sp>
      <p:pic>
        <p:nvPicPr>
          <p:cNvPr id="7" name="Рисунок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94388" y="4083957"/>
            <a:ext cx="1640822" cy="2029883"/>
          </a:xfrm>
          <a:prstGeom prst="rect">
            <a:avLst/>
          </a:prstGeom>
        </p:spPr>
      </p:pic>
      <p:pic>
        <p:nvPicPr>
          <p:cNvPr id="3"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4"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5"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6" name="Picture 5" descr="A black background with blue text&#10;&#10;AI-generated content may be incorrec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pic>
        <p:nvPicPr>
          <p:cNvPr id="12" name="Picture 11" descr="A blue and white logo&#10;&#10;AI-generated content may be incorrec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9349" y="1393144"/>
            <a:ext cx="1094670" cy="1084165"/>
          </a:xfrm>
          <a:prstGeom prst="rect">
            <a:avLst/>
          </a:prstGeo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0346" y="1936810"/>
            <a:ext cx="9964969" cy="4267220"/>
          </a:xfrm>
        </p:spPr>
        <p:txBody>
          <a:bodyPr>
            <a:noAutofit/>
          </a:bodyPr>
          <a:lstStyle/>
          <a:p>
            <a:pPr marL="342900" indent="-342900" algn="just">
              <a:lnSpc>
                <a:spcPct val="100000"/>
              </a:lnSpc>
              <a:spcBef>
                <a:spcPts val="0"/>
              </a:spcBef>
              <a:buFont typeface="Wingdings" panose="05000000000000000000" pitchFamily="2" charset="2"/>
              <a:buChar char="Ø"/>
            </a:pPr>
            <a:r>
              <a:rPr lang="en-GB" sz="2800" dirty="0">
                <a:solidFill>
                  <a:srgbClr val="C00000"/>
                </a:solidFill>
              </a:rPr>
              <a:t>platform for interaction </a:t>
            </a:r>
            <a:r>
              <a:rPr lang="en-GB" sz="2800" dirty="0">
                <a:solidFill>
                  <a:srgbClr val="002060"/>
                </a:solidFill>
              </a:rPr>
              <a:t>of the state with business and citizens for the solution of strategic tasks in separate directions of the functioning and development of the national economy;</a:t>
            </a:r>
            <a:endParaRPr lang="ru-RU" sz="1800" dirty="0">
              <a:solidFill>
                <a:srgbClr val="002060"/>
              </a:solidFill>
            </a:endParaRPr>
          </a:p>
          <a:p>
            <a:pPr marL="342900" indent="-342900" algn="just">
              <a:lnSpc>
                <a:spcPct val="100000"/>
              </a:lnSpc>
              <a:spcBef>
                <a:spcPts val="0"/>
              </a:spcBef>
              <a:buFont typeface="Wingdings" panose="05000000000000000000" pitchFamily="2" charset="2"/>
              <a:buChar char="Ø"/>
            </a:pPr>
            <a:r>
              <a:rPr lang="en-GB" sz="2800" dirty="0">
                <a:solidFill>
                  <a:srgbClr val="C00000"/>
                </a:solidFill>
              </a:rPr>
              <a:t>the mechanism of public involvement </a:t>
            </a:r>
            <a:r>
              <a:rPr lang="en-GB" sz="2800" dirty="0">
                <a:solidFill>
                  <a:srgbClr val="002060"/>
                </a:solidFill>
              </a:rPr>
              <a:t>and the process of making administrative decisions;</a:t>
            </a:r>
            <a:endParaRPr lang="en-GB" sz="2800" dirty="0">
              <a:solidFill>
                <a:srgbClr val="002060"/>
              </a:solidFill>
            </a:endParaRPr>
          </a:p>
          <a:p>
            <a:pPr marL="342900" indent="-342900" algn="just">
              <a:lnSpc>
                <a:spcPct val="100000"/>
              </a:lnSpc>
              <a:spcBef>
                <a:spcPts val="0"/>
              </a:spcBef>
              <a:buFont typeface="Wingdings" panose="05000000000000000000" pitchFamily="2" charset="2"/>
              <a:buChar char="Ø"/>
            </a:pPr>
            <a:r>
              <a:rPr lang="en-GB" sz="2800" b="1" dirty="0">
                <a:solidFill>
                  <a:srgbClr val="C00000"/>
                </a:solidFill>
                <a:latin typeface="+mj-lt"/>
              </a:rPr>
              <a:t>element of transparency and accountability </a:t>
            </a:r>
            <a:r>
              <a:rPr lang="en-GB" sz="2800" b="1" dirty="0">
                <a:solidFill>
                  <a:srgbClr val="002060"/>
                </a:solidFill>
                <a:latin typeface="+mj-lt"/>
              </a:rPr>
              <a:t>of the state government system that leads to </a:t>
            </a:r>
            <a:r>
              <a:rPr lang="en-GB" sz="2800" b="1" dirty="0">
                <a:solidFill>
                  <a:srgbClr val="C00000"/>
                </a:solidFill>
                <a:latin typeface="+mj-lt"/>
              </a:rPr>
              <a:t>the improvement of the quality of state government </a:t>
            </a:r>
            <a:r>
              <a:rPr lang="en-GB" sz="2800" b="1" dirty="0">
                <a:solidFill>
                  <a:srgbClr val="002060"/>
                </a:solidFill>
                <a:latin typeface="+mj-lt"/>
              </a:rPr>
              <a:t>.</a:t>
            </a:r>
            <a:endParaRPr lang="en-GB" sz="2800" b="1" dirty="0">
              <a:solidFill>
                <a:srgbClr val="002060"/>
              </a:solidFill>
              <a:latin typeface="+mj-lt"/>
            </a:endParaRPr>
          </a:p>
        </p:txBody>
      </p:sp>
      <p:sp>
        <p:nvSpPr>
          <p:cNvPr id="4" name="Заголовок 3"/>
          <p:cNvSpPr>
            <a:spLocks noGrp="1"/>
          </p:cNvSpPr>
          <p:nvPr>
            <p:ph type="ctrTitle"/>
          </p:nvPr>
        </p:nvSpPr>
        <p:spPr>
          <a:xfrm>
            <a:off x="1452979" y="1134416"/>
            <a:ext cx="9144000" cy="590212"/>
          </a:xfrm>
        </p:spPr>
        <p:txBody>
          <a:bodyPr>
            <a:noAutofit/>
          </a:bodyPr>
          <a:lstStyle/>
          <a:p>
            <a:r>
              <a:rPr lang="en-GB" sz="3600" b="1" dirty="0">
                <a:solidFill>
                  <a:srgbClr val="002060"/>
                </a:solidFill>
              </a:rPr>
              <a:t>The participation platform is:</a:t>
            </a:r>
            <a:endParaRPr lang="en-GB" sz="3600" b="1" dirty="0">
              <a:solidFill>
                <a:srgbClr val="002060"/>
              </a:solidFill>
            </a:endParaRPr>
          </a:p>
        </p:txBody>
      </p:sp>
      <p:pic>
        <p:nvPicPr>
          <p:cNvPr id="2"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5"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6"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7" name="Picture 6" descr="A black background with blue text&#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20346" y="1936810"/>
            <a:ext cx="9964969" cy="3482355"/>
          </a:xfrm>
        </p:spPr>
        <p:txBody>
          <a:bodyPr>
            <a:noAutofit/>
          </a:bodyPr>
          <a:lstStyle/>
          <a:p>
            <a:pPr marL="342900" indent="-342900" algn="just">
              <a:lnSpc>
                <a:spcPct val="100000"/>
              </a:lnSpc>
              <a:spcBef>
                <a:spcPts val="0"/>
              </a:spcBef>
              <a:buFont typeface="Wingdings" panose="05000000000000000000" pitchFamily="2" charset="2"/>
              <a:buChar char="Ø"/>
            </a:pPr>
            <a:r>
              <a:rPr lang="en-GB" sz="2800" dirty="0">
                <a:solidFill>
                  <a:srgbClr val="002060"/>
                </a:solidFill>
              </a:rPr>
              <a:t>the approach to measurement and compliance of the "participation platform" with advanced practices and standards of public involvement and participation and the process of making administrative decisions;</a:t>
            </a:r>
            <a:endParaRPr lang="en-GB" sz="2800" dirty="0">
              <a:solidFill>
                <a:srgbClr val="002060"/>
              </a:solidFill>
            </a:endParaRPr>
          </a:p>
          <a:p>
            <a:pPr algn="just">
              <a:lnSpc>
                <a:spcPct val="100000"/>
              </a:lnSpc>
              <a:spcBef>
                <a:spcPts val="0"/>
              </a:spcBef>
            </a:pPr>
            <a:endParaRPr lang="ru-RU" sz="1800" dirty="0">
              <a:solidFill>
                <a:srgbClr val="002060"/>
              </a:solidFill>
            </a:endParaRPr>
          </a:p>
          <a:p>
            <a:pPr marL="342900" indent="-342900" algn="just">
              <a:lnSpc>
                <a:spcPct val="100000"/>
              </a:lnSpc>
              <a:spcBef>
                <a:spcPts val="0"/>
              </a:spcBef>
              <a:buFont typeface="Wingdings" panose="05000000000000000000" pitchFamily="2" charset="2"/>
              <a:buChar char="Ø"/>
            </a:pPr>
            <a:r>
              <a:rPr lang="en-GB" sz="2800" dirty="0">
                <a:solidFill>
                  <a:srgbClr val="002060"/>
                </a:solidFill>
              </a:rPr>
              <a:t>instrument for evaluating the effectiveness of the interaction between the public sector and the public within the framework of the interdepartmental working groups of the National Development Council under the President of the Republic of Tajikistan)</a:t>
            </a:r>
            <a:endParaRPr lang="ru-RU" sz="2800" dirty="0">
              <a:solidFill>
                <a:srgbClr val="002060"/>
              </a:solidFill>
              <a:latin typeface="+mj-lt"/>
            </a:endParaRPr>
          </a:p>
        </p:txBody>
      </p:sp>
      <p:sp>
        <p:nvSpPr>
          <p:cNvPr id="4" name="Заголовок 3"/>
          <p:cNvSpPr>
            <a:spLocks noGrp="1"/>
          </p:cNvSpPr>
          <p:nvPr>
            <p:ph type="ctrTitle"/>
          </p:nvPr>
        </p:nvSpPr>
        <p:spPr>
          <a:xfrm>
            <a:off x="1452979" y="1134416"/>
            <a:ext cx="9144000" cy="590212"/>
          </a:xfrm>
        </p:spPr>
        <p:txBody>
          <a:bodyPr>
            <a:noAutofit/>
          </a:bodyPr>
          <a:lstStyle/>
          <a:p>
            <a:r>
              <a:rPr lang="en-GB" sz="3600" b="1" dirty="0">
                <a:solidFill>
                  <a:srgbClr val="002060"/>
                </a:solidFill>
              </a:rPr>
              <a:t>The participation platform index is:</a:t>
            </a:r>
            <a:endParaRPr lang="en-GB" sz="3600" b="1" dirty="0">
              <a:solidFill>
                <a:srgbClr val="002060"/>
              </a:solidFill>
            </a:endParaRPr>
          </a:p>
        </p:txBody>
      </p:sp>
      <p:pic>
        <p:nvPicPr>
          <p:cNvPr id="2"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5"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6"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7" name="Picture 6" descr="A black background with blue text&#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72274" y="1053296"/>
            <a:ext cx="10243594" cy="4640870"/>
          </a:xfrm>
        </p:spPr>
        <p:txBody>
          <a:bodyPr>
            <a:noAutofit/>
          </a:bodyPr>
          <a:lstStyle/>
          <a:p>
            <a:pPr marL="457200" lvl="0" indent="-457200" algn="just">
              <a:buFont typeface="+mj-lt"/>
              <a:buAutoNum type="arabicPeriod"/>
            </a:pPr>
            <a:r>
              <a:rPr lang="en-GB" dirty="0">
                <a:solidFill>
                  <a:srgbClr val="002060"/>
                </a:solidFill>
              </a:rPr>
              <a:t>generalize the leading international practice by measuring the degree of involvement and participation of the public in the process of making administrative decisions based on the created formats of the participation of the MRG;</a:t>
            </a:r>
            <a:endParaRPr lang="ru-RU" dirty="0">
              <a:solidFill>
                <a:srgbClr val="002060"/>
              </a:solidFill>
            </a:endParaRPr>
          </a:p>
          <a:p>
            <a:pPr marL="457200" lvl="0" indent="-457200" algn="just">
              <a:buFont typeface="+mj-lt"/>
              <a:buAutoNum type="arabicPeriod"/>
            </a:pPr>
            <a:r>
              <a:rPr lang="en-GB" dirty="0">
                <a:solidFill>
                  <a:srgbClr val="002060"/>
                </a:solidFill>
              </a:rPr>
              <a:t>to evaluate the current state of the effectiveness of the interaction of branch ministries and departments with civil organizations and within the framework of the activities of the Ministry of Education;</a:t>
            </a:r>
            <a:endParaRPr lang="ru-RU" dirty="0">
              <a:solidFill>
                <a:srgbClr val="002060"/>
              </a:solidFill>
            </a:endParaRPr>
          </a:p>
          <a:p>
            <a:pPr marL="457200" lvl="0" indent="-457200" algn="just">
              <a:buFont typeface="+mj-lt"/>
              <a:buAutoNum type="arabicPeriod"/>
            </a:pPr>
            <a:r>
              <a:rPr lang="en-GB" dirty="0">
                <a:solidFill>
                  <a:srgbClr val="002060"/>
                </a:solidFill>
              </a:rPr>
              <a:t>calculate the Index of the participation platform of civil organizations within the framework of the MRG;</a:t>
            </a:r>
            <a:endParaRPr lang="ru-RU" dirty="0">
              <a:solidFill>
                <a:srgbClr val="002060"/>
              </a:solidFill>
            </a:endParaRPr>
          </a:p>
          <a:p>
            <a:pPr marL="457200" lvl="0" indent="-457200" algn="just">
              <a:buFont typeface="+mj-lt"/>
              <a:buAutoNum type="arabicPeriod"/>
            </a:pPr>
            <a:r>
              <a:rPr lang="en-GB" dirty="0">
                <a:solidFill>
                  <a:srgbClr val="002060"/>
                </a:solidFill>
              </a:rPr>
              <a:t>help the leaders of the MRG, civil organizations and all interested partners to determine the existence of favorable conditions for the involvement and participation of the public in the MRG;</a:t>
            </a:r>
            <a:endParaRPr lang="ru-RU" dirty="0">
              <a:solidFill>
                <a:srgbClr val="002060"/>
              </a:solidFill>
            </a:endParaRPr>
          </a:p>
          <a:p>
            <a:pPr marL="457200" indent="-457200" algn="just">
              <a:buFont typeface="+mj-lt"/>
              <a:buAutoNum type="arabicPeriod"/>
            </a:pPr>
            <a:r>
              <a:rPr lang="en-GB" dirty="0">
                <a:solidFill>
                  <a:srgbClr val="002060"/>
                </a:solidFill>
              </a:rPr>
              <a:t>identify gaps in the existing policy of public involvement and participation in the MRG and develop effective recommendations for effective interaction within the framework of the entire NR Council under the PRT.</a:t>
            </a:r>
            <a:endParaRPr lang="ru-RU" sz="2000" dirty="0">
              <a:solidFill>
                <a:srgbClr val="002060"/>
              </a:solidFill>
            </a:endParaRPr>
          </a:p>
        </p:txBody>
      </p:sp>
      <p:sp>
        <p:nvSpPr>
          <p:cNvPr id="4" name="Заголовок 3"/>
          <p:cNvSpPr>
            <a:spLocks noGrp="1"/>
          </p:cNvSpPr>
          <p:nvPr>
            <p:ph type="ctrTitle"/>
          </p:nvPr>
        </p:nvSpPr>
        <p:spPr>
          <a:xfrm>
            <a:off x="1522071" y="225850"/>
            <a:ext cx="9144000" cy="590212"/>
          </a:xfrm>
        </p:spPr>
        <p:txBody>
          <a:bodyPr>
            <a:noAutofit/>
          </a:bodyPr>
          <a:lstStyle/>
          <a:p>
            <a:r>
              <a:rPr lang="en-GB" sz="3600" b="1" dirty="0">
                <a:solidFill>
                  <a:srgbClr val="002060"/>
                </a:solidFill>
              </a:rPr>
              <a:t>Participation platform index: </a:t>
            </a:r>
            <a:r>
              <a:rPr lang="en-GB" sz="4000" b="1" dirty="0">
                <a:solidFill>
                  <a:srgbClr val="C00000"/>
                </a:solidFill>
              </a:rPr>
              <a:t>task</a:t>
            </a:r>
            <a:r>
              <a:rPr lang="en-GB" sz="3600" b="1" dirty="0">
                <a:solidFill>
                  <a:srgbClr val="002060"/>
                </a:solidFill>
              </a:rPr>
              <a:t> </a:t>
            </a:r>
            <a:endParaRPr lang="en-GB" sz="3600" b="1" dirty="0">
              <a:solidFill>
                <a:srgbClr val="002060"/>
              </a:solidFill>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1"/>
          <a:stretch>
            <a:fillRect/>
          </a:stretch>
        </p:blipFill>
        <p:spPr>
          <a:xfrm>
            <a:off x="3699314" y="658250"/>
            <a:ext cx="2492910" cy="2893144"/>
          </a:xfrm>
          <a:prstGeom prst="rect">
            <a:avLst/>
          </a:prstGeom>
          <a:ln w="0">
            <a:solidFill>
              <a:schemeClr val="tx1"/>
            </a:solidFill>
          </a:ln>
        </p:spPr>
      </p:pic>
      <p:sp>
        <p:nvSpPr>
          <p:cNvPr id="4" name="Заголовок 3"/>
          <p:cNvSpPr>
            <a:spLocks noGrp="1"/>
          </p:cNvSpPr>
          <p:nvPr>
            <p:ph type="ctrTitle"/>
          </p:nvPr>
        </p:nvSpPr>
        <p:spPr>
          <a:xfrm>
            <a:off x="1463786" y="95549"/>
            <a:ext cx="9144000" cy="590212"/>
          </a:xfrm>
        </p:spPr>
        <p:txBody>
          <a:bodyPr>
            <a:noAutofit/>
          </a:bodyPr>
          <a:lstStyle/>
          <a:p>
            <a:r>
              <a:rPr lang="en-GB" sz="3600" b="1" dirty="0">
                <a:solidFill>
                  <a:srgbClr val="002060"/>
                </a:solidFill>
              </a:rPr>
              <a:t>IPU methodological development source</a:t>
            </a:r>
            <a:endParaRPr lang="en-GB" sz="3600" b="1" dirty="0">
              <a:solidFill>
                <a:srgbClr val="002060"/>
              </a:solidFill>
            </a:endParaRPr>
          </a:p>
        </p:txBody>
      </p:sp>
      <p:pic>
        <p:nvPicPr>
          <p:cNvPr id="2" name="Рисунок 1"/>
          <p:cNvPicPr>
            <a:picLocks noChangeAspect="1"/>
          </p:cNvPicPr>
          <p:nvPr/>
        </p:nvPicPr>
        <p:blipFill>
          <a:blip r:embed="rId2"/>
          <a:stretch>
            <a:fillRect/>
          </a:stretch>
        </p:blipFill>
        <p:spPr>
          <a:xfrm>
            <a:off x="1075994" y="658250"/>
            <a:ext cx="2387860" cy="2893144"/>
          </a:xfrm>
          <a:prstGeom prst="rect">
            <a:avLst/>
          </a:prstGeom>
          <a:ln w="0">
            <a:solidFill>
              <a:schemeClr val="tx1"/>
            </a:solidFill>
          </a:ln>
        </p:spPr>
      </p:pic>
      <p:pic>
        <p:nvPicPr>
          <p:cNvPr id="8" name="Рисунок 7"/>
          <p:cNvPicPr>
            <a:picLocks noChangeAspect="1"/>
          </p:cNvPicPr>
          <p:nvPr/>
        </p:nvPicPr>
        <p:blipFill>
          <a:blip r:embed="rId3"/>
          <a:stretch>
            <a:fillRect/>
          </a:stretch>
        </p:blipFill>
        <p:spPr>
          <a:xfrm>
            <a:off x="6427684" y="672006"/>
            <a:ext cx="2483734" cy="2893144"/>
          </a:xfrm>
          <a:prstGeom prst="rect">
            <a:avLst/>
          </a:prstGeom>
          <a:ln w="0">
            <a:solidFill>
              <a:schemeClr val="tx1"/>
            </a:solidFill>
          </a:ln>
        </p:spPr>
      </p:pic>
      <p:pic>
        <p:nvPicPr>
          <p:cNvPr id="9" name="Рисунок 8"/>
          <p:cNvPicPr>
            <a:picLocks noChangeAspect="1"/>
          </p:cNvPicPr>
          <p:nvPr/>
        </p:nvPicPr>
        <p:blipFill>
          <a:blip r:embed="rId4"/>
          <a:stretch>
            <a:fillRect/>
          </a:stretch>
        </p:blipFill>
        <p:spPr>
          <a:xfrm>
            <a:off x="9078672" y="658250"/>
            <a:ext cx="2302281" cy="2893145"/>
          </a:xfrm>
          <a:prstGeom prst="rect">
            <a:avLst/>
          </a:prstGeom>
          <a:ln w="0">
            <a:solidFill>
              <a:schemeClr val="tx1"/>
            </a:solidFill>
          </a:ln>
        </p:spPr>
      </p:pic>
      <p:pic>
        <p:nvPicPr>
          <p:cNvPr id="10" name="Рисунок 9"/>
          <p:cNvPicPr>
            <a:picLocks noChangeAspect="1"/>
          </p:cNvPicPr>
          <p:nvPr/>
        </p:nvPicPr>
        <p:blipFill>
          <a:blip r:embed="rId5"/>
          <a:stretch>
            <a:fillRect/>
          </a:stretch>
        </p:blipFill>
        <p:spPr>
          <a:xfrm>
            <a:off x="505424" y="3663838"/>
            <a:ext cx="2387860" cy="2963119"/>
          </a:xfrm>
          <a:prstGeom prst="rect">
            <a:avLst/>
          </a:prstGeom>
          <a:ln w="0">
            <a:solidFill>
              <a:schemeClr val="tx1"/>
            </a:solidFill>
          </a:ln>
        </p:spPr>
      </p:pic>
      <p:pic>
        <p:nvPicPr>
          <p:cNvPr id="11" name="Рисунок 10"/>
          <p:cNvPicPr>
            <a:picLocks noChangeAspect="1"/>
          </p:cNvPicPr>
          <p:nvPr/>
        </p:nvPicPr>
        <p:blipFill>
          <a:blip r:embed="rId6"/>
          <a:stretch>
            <a:fillRect/>
          </a:stretch>
        </p:blipFill>
        <p:spPr>
          <a:xfrm>
            <a:off x="3078479" y="3663837"/>
            <a:ext cx="2226695" cy="2963119"/>
          </a:xfrm>
          <a:prstGeom prst="rect">
            <a:avLst/>
          </a:prstGeom>
          <a:ln w="0">
            <a:solidFill>
              <a:schemeClr val="tx1"/>
            </a:solidFill>
          </a:ln>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0369" y="3630016"/>
            <a:ext cx="2160740" cy="299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5008" y="3630016"/>
            <a:ext cx="2127558" cy="299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19927" y="3630016"/>
            <a:ext cx="2003413" cy="299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634451" y="2650603"/>
            <a:ext cx="7650864" cy="2696902"/>
          </a:xfrm>
        </p:spPr>
        <p:txBody>
          <a:bodyPr>
            <a:noAutofit/>
          </a:bodyPr>
          <a:lstStyle/>
          <a:p>
            <a:pPr marL="457200" indent="-457200" algn="just">
              <a:buFont typeface="+mj-lt"/>
              <a:buAutoNum type="arabicPeriod"/>
            </a:pPr>
            <a:r>
              <a:rPr lang="en-GB" sz="2800" dirty="0"/>
              <a:t>Guide to the Global Financial Transparency Initiative (GIFT): </a:t>
            </a:r>
            <a:r>
              <a:rPr lang="en-GB" sz="2800" u="sng" dirty="0">
                <a:hlinkClick r:id="rId1"/>
              </a:rPr>
              <a:t>https://fiscaltransparency.net/public-participation-principles-and-guide/</a:t>
            </a:r>
            <a:r>
              <a:rPr lang="en-GB" sz="2800" dirty="0"/>
              <a:t> </a:t>
            </a:r>
            <a:endParaRPr lang="en-GB" sz="2800" dirty="0"/>
          </a:p>
          <a:p>
            <a:pPr marL="457200" indent="-457200" algn="just">
              <a:buFont typeface="+mj-lt"/>
              <a:buAutoNum type="arabicPeriod"/>
            </a:pPr>
            <a:r>
              <a:rPr lang="en-GB" sz="2800" dirty="0"/>
              <a:t>Guide to values, ethics and spectrum of public participation International Association of Public </a:t>
            </a:r>
            <a:r>
              <a:rPr lang="en-GB" sz="2800" dirty="0"/>
              <a:t>Participation ( </a:t>
            </a:r>
            <a:r>
              <a:rPr lang="en-GB" sz="2800" dirty="0"/>
              <a:t>IAP </a:t>
            </a:r>
            <a:r>
              <a:rPr lang="en-GB" sz="2800" dirty="0"/>
              <a:t>2).: </a:t>
            </a:r>
            <a:r>
              <a:rPr lang="en-GB" sz="2800" u="sng" dirty="0">
                <a:hlinkClick r:id="rId2"/>
              </a:rPr>
              <a:t>https://www.iap2.org/page/pillars</a:t>
            </a:r>
            <a:r>
              <a:rPr lang="en-GB" sz="2800" dirty="0"/>
              <a:t> </a:t>
            </a:r>
            <a:endParaRPr lang="en-GB" sz="2800" dirty="0"/>
          </a:p>
          <a:p>
            <a:pPr marL="514350" indent="-514350" algn="l">
              <a:lnSpc>
                <a:spcPct val="100000"/>
              </a:lnSpc>
              <a:spcBef>
                <a:spcPts val="0"/>
              </a:spcBef>
              <a:buFont typeface="+mj-lt"/>
              <a:buAutoNum type="arabicPeriod"/>
            </a:pPr>
            <a:endParaRPr lang="ru-RU" sz="3200" b="1" dirty="0">
              <a:solidFill>
                <a:srgbClr val="002060"/>
              </a:solidFill>
              <a:latin typeface="+mj-lt"/>
            </a:endParaRPr>
          </a:p>
        </p:txBody>
      </p:sp>
      <p:sp>
        <p:nvSpPr>
          <p:cNvPr id="4" name="Заголовок 3"/>
          <p:cNvSpPr>
            <a:spLocks noGrp="1"/>
          </p:cNvSpPr>
          <p:nvPr>
            <p:ph type="ctrTitle"/>
          </p:nvPr>
        </p:nvSpPr>
        <p:spPr>
          <a:xfrm>
            <a:off x="1534002" y="1562680"/>
            <a:ext cx="9144000" cy="590212"/>
          </a:xfrm>
        </p:spPr>
        <p:txBody>
          <a:bodyPr>
            <a:noAutofit/>
          </a:bodyPr>
          <a:lstStyle/>
          <a:p>
            <a:r>
              <a:rPr lang="en-GB" sz="3600" b="1" dirty="0">
                <a:solidFill>
                  <a:srgbClr val="002060"/>
                </a:solidFill>
              </a:rPr>
              <a:t>Basic guidelines for evaluating participation platforms:</a:t>
            </a:r>
            <a:endParaRPr lang="en-GB" sz="3600" b="1" dirty="0">
              <a:solidFill>
                <a:srgbClr val="002060"/>
              </a:solidFill>
            </a:endParaRPr>
          </a:p>
        </p:txBody>
      </p:sp>
      <p:pic>
        <p:nvPicPr>
          <p:cNvPr id="7" name="Рисунок 6"/>
          <p:cNvPicPr>
            <a:picLocks noChangeAspect="1"/>
          </p:cNvPicPr>
          <p:nvPr/>
        </p:nvPicPr>
        <p:blipFill>
          <a:blip r:embed="rId3"/>
          <a:stretch>
            <a:fillRect/>
          </a:stretch>
        </p:blipFill>
        <p:spPr>
          <a:xfrm>
            <a:off x="589777" y="2599698"/>
            <a:ext cx="2755307" cy="1399356"/>
          </a:xfrm>
          <a:prstGeom prst="rect">
            <a:avLst/>
          </a:prstGeom>
        </p:spPr>
      </p:pic>
      <p:pic>
        <p:nvPicPr>
          <p:cNvPr id="8" name="Рисунок 7"/>
          <p:cNvPicPr>
            <a:picLocks noChangeAspect="1"/>
          </p:cNvPicPr>
          <p:nvPr/>
        </p:nvPicPr>
        <p:blipFill>
          <a:blip r:embed="rId4"/>
          <a:stretch>
            <a:fillRect/>
          </a:stretch>
        </p:blipFill>
        <p:spPr>
          <a:xfrm>
            <a:off x="589777" y="4340706"/>
            <a:ext cx="2755307" cy="1608681"/>
          </a:xfrm>
          <a:prstGeom prst="rect">
            <a:avLst/>
          </a:prstGeom>
        </p:spPr>
      </p:pic>
      <p:pic>
        <p:nvPicPr>
          <p:cNvPr id="2"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3048" y="83308"/>
            <a:ext cx="2874084" cy="1066747"/>
          </a:xfrm>
          <a:prstGeom prst="rect">
            <a:avLst/>
          </a:prstGeom>
        </p:spPr>
      </p:pic>
      <p:pic>
        <p:nvPicPr>
          <p:cNvPr id="5" name="Picture 2"/>
          <p:cNvPicPr/>
          <p:nvPr/>
        </p:nvPicPr>
        <p:blipFill>
          <a:blip r:embed="rId6">
            <a:extLst>
              <a:ext uri="{28A0092B-C50C-407E-A947-70E740481C1C}">
                <a14:useLocalDpi xmlns:a14="http://schemas.microsoft.com/office/drawing/2010/main" val="0"/>
              </a:ext>
            </a:extLst>
          </a:blip>
          <a:srcRect/>
          <a:stretch>
            <a:fillRect/>
          </a:stretch>
        </p:blipFill>
        <p:spPr bwMode="auto">
          <a:xfrm>
            <a:off x="9433251" y="180116"/>
            <a:ext cx="1405460" cy="815266"/>
          </a:xfrm>
          <a:prstGeom prst="rect">
            <a:avLst/>
          </a:prstGeom>
          <a:noFill/>
          <a:ln>
            <a:noFill/>
          </a:ln>
        </p:spPr>
      </p:pic>
      <p:pic>
        <p:nvPicPr>
          <p:cNvPr id="6" name="Рисунок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887" y="123201"/>
            <a:ext cx="1346197" cy="862850"/>
          </a:xfrm>
          <a:prstGeom prst="rect">
            <a:avLst/>
          </a:prstGeom>
        </p:spPr>
      </p:pic>
      <p:pic>
        <p:nvPicPr>
          <p:cNvPr id="9" name="Picture 8" descr="A black background with blue text&#10;&#10;AI-generated content may be incorrec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2657" y="55315"/>
            <a:ext cx="3244027" cy="1084165"/>
          </a:xfrm>
          <a:prstGeom prst="rect">
            <a:avLst/>
          </a:prstGeom>
        </p:spPr>
      </p:pic>
    </p:spTree>
  </p:cSld>
  <p:clrMapOvr>
    <a:masterClrMapping/>
  </p:clrMapOvr>
  <p:transition spd="slow">
    <p:push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16249</Words>
  <Application>WPS Presentation</Application>
  <PresentationFormat>Widescreen</PresentationFormat>
  <Paragraphs>387</Paragraphs>
  <Slides>40</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40</vt:i4>
      </vt:variant>
    </vt:vector>
  </HeadingPairs>
  <TitlesOfParts>
    <vt:vector size="51" baseType="lpstr">
      <vt:lpstr>Arial</vt:lpstr>
      <vt:lpstr>SimSun</vt:lpstr>
      <vt:lpstr>Wingdings</vt:lpstr>
      <vt:lpstr>Bookman Old Style</vt:lpstr>
      <vt:lpstr>Calibri Light</vt:lpstr>
      <vt:lpstr>Microsoft YaHei</vt:lpstr>
      <vt:lpstr>Arial Unicode MS</vt:lpstr>
      <vt:lpstr>Calibri</vt:lpstr>
      <vt:lpstr>Times New Roman</vt:lpstr>
      <vt:lpstr>Arial Black</vt:lpstr>
      <vt:lpstr>Тема Office</vt:lpstr>
      <vt:lpstr>COUNTY PLATFORM INDEX – VOLUME MEASUREMENT INSTRUMENT AND COUNTY CIVIL SOCIETY AND DIALOGUE SQUARE</vt:lpstr>
      <vt:lpstr>"Raising the level and improving the quality of laws, improving the mechanism of their implementation, compliance with the norms of existing laws to the requirements of society and citizens require constant and comprehensive cooperation of all branches of state power" </vt:lpstr>
      <vt:lpstr>PowerPoint 演示文稿</vt:lpstr>
      <vt:lpstr>PowerPoint 演示文稿</vt:lpstr>
      <vt:lpstr>The participation platform is:</vt:lpstr>
      <vt:lpstr>The participation platform index is:</vt:lpstr>
      <vt:lpstr>Participation platform index: task </vt:lpstr>
      <vt:lpstr>IPU methodological development source</vt:lpstr>
      <vt:lpstr>Basic guidelines for evaluating participation platforms:</vt:lpstr>
      <vt:lpstr>Evaluation of public participation is not based on the guidance of GIFT</vt:lpstr>
      <vt:lpstr>Evaluation of public participation is not based on the guidance of GIFT</vt:lpstr>
      <vt:lpstr>Logical framework of public participation IAP 2  (simplified version)</vt:lpstr>
      <vt:lpstr>INDEX OF THE PLATFORM OF THE PARTY:  information blocks, indicators and sources</vt:lpstr>
      <vt:lpstr>PowerPoint 演示文稿</vt:lpstr>
      <vt:lpstr>IPU - 20 indicators</vt:lpstr>
      <vt:lpstr>Indicators and sources of information on the evaluation of  the index of the participation platform</vt:lpstr>
      <vt:lpstr>PowerPoint 演示文稿</vt:lpstr>
      <vt:lpstr>Indicators and sources of information on the evaluation of  the index of the participation platform</vt:lpstr>
      <vt:lpstr>Indicators and sources of information on the evaluation of  the index of the participation platform</vt:lpstr>
      <vt:lpstr>INDEX PLATFORM OF THE PARTY:  THE RESULT OF THE RESEARCH</vt:lpstr>
      <vt:lpstr>Source link: https://developmentcouncil.tj/</vt:lpstr>
      <vt:lpstr>Platform participation index (IPU) – 84.8 / 100  (involvement and participation of civil society organizations in the activities of the MRG of the NR Council under the PRT is not at a sufficiently developed level)</vt:lpstr>
      <vt:lpstr>Index of the participation platform of 14 MRG of the Council of NR under the PRT and its components (in points), based on the results of the 2025 assessment </vt:lpstr>
      <vt:lpstr>How much did the participation platform index improve in 2025 compared to 2023? (c ballah)</vt:lpstr>
      <vt:lpstr>The dynamics of the participation platform index after 14 MRG in 2025 compared to 2023? (c ballah)</vt:lpstr>
      <vt:lpstr>Representation of CSOs in 14 MRGs and the existence of a legal field for the involvement of CSOs in 2025 compared to 2023? (c ballah)</vt:lpstr>
      <vt:lpstr>The results of the assessment of separate questions of the block "Presentation and presence of legal field" in 2025 compared to 2023? (c ballah)</vt:lpstr>
      <vt:lpstr>What are the conditions for involvement and participation in 2025 compared to 2023? (c ballah)</vt:lpstr>
      <vt:lpstr>The results of the assessment of individual questions of the block "Availability of conditions for involvement and participation" in 2025 (in points)</vt:lpstr>
      <vt:lpstr>Involvement of CSOs in the activities of 14 MRGs in 2025 compared to 2023 (in points) </vt:lpstr>
      <vt:lpstr>CSO activity in the work of 14 MRG in 2025 compared  to 2023 (in points) </vt:lpstr>
      <vt:lpstr>Evaluation of the results of involvement and participation of CSOs in the activities of the MRG in 2025. compared to 2023 (c ballah)</vt:lpstr>
      <vt:lpstr>Conclusions:</vt:lpstr>
      <vt:lpstr>Conclusions:</vt:lpstr>
      <vt:lpstr>There is nothing more to work on:</vt:lpstr>
      <vt:lpstr>Recommendations</vt:lpstr>
      <vt:lpstr>Recommendations</vt:lpstr>
      <vt:lpstr>Recommendations for CSOs</vt:lpstr>
      <vt:lpstr>Overall result</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Сессия 4. Усиление институционального потенциала страны</dc:title>
  <dc:creator>Uktam</dc:creator>
  <cp:lastModifiedBy>admin</cp:lastModifiedBy>
  <cp:revision>219</cp:revision>
  <dcterms:created xsi:type="dcterms:W3CDTF">2022-11-10T08:51:00Z</dcterms:created>
  <dcterms:modified xsi:type="dcterms:W3CDTF">2025-08-18T08:36:51Z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9B7DA1FE16984A6FAF630A9443F2DA8F_13</vt:lpwstr>
  </property>
  <property fmtid="{D5CDD505-2E9C-101B-9397-08002B2CF9AE}" pid="3" name="KSOProductBuildVer">
    <vt:lpwstr>1049-12.2.0.21931</vt:lpwstr>
  </property>
</Properties>
</file>