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9" r:id="rId3"/>
    <p:sldId id="288" r:id="rId4"/>
    <p:sldId id="291" r:id="rId5"/>
    <p:sldId id="290" r:id="rId6"/>
    <p:sldId id="286" r:id="rId7"/>
    <p:sldId id="298" r:id="rId8"/>
    <p:sldId id="297" r:id="rId9"/>
    <p:sldId id="301" r:id="rId10"/>
    <p:sldId id="305" r:id="rId11"/>
    <p:sldId id="306" r:id="rId12"/>
    <p:sldId id="304" r:id="rId13"/>
    <p:sldId id="300" r:id="rId14"/>
    <p:sldId id="302" r:id="rId15"/>
    <p:sldId id="313" r:id="rId16"/>
    <p:sldId id="308" r:id="rId17"/>
    <p:sldId id="309" r:id="rId18"/>
    <p:sldId id="310" r:id="rId19"/>
    <p:sldId id="311" r:id="rId20"/>
    <p:sldId id="285" r:id="rId21"/>
    <p:sldId id="335" r:id="rId22"/>
    <p:sldId id="319" r:id="rId23"/>
    <p:sldId id="345" r:id="rId24"/>
    <p:sldId id="321" r:id="rId25"/>
    <p:sldId id="346" r:id="rId26"/>
    <p:sldId id="350" r:id="rId27"/>
    <p:sldId id="351" r:id="rId28"/>
    <p:sldId id="340" r:id="rId29"/>
    <p:sldId id="331" r:id="rId30"/>
    <p:sldId id="341" r:id="rId31"/>
    <p:sldId id="342" r:id="rId32"/>
    <p:sldId id="332" r:id="rId33"/>
    <p:sldId id="333" r:id="rId34"/>
    <p:sldId id="352" r:id="rId35"/>
    <p:sldId id="353" r:id="rId36"/>
    <p:sldId id="337" r:id="rId37"/>
    <p:sldId id="354" r:id="rId38"/>
    <p:sldId id="338" r:id="rId39"/>
    <p:sldId id="355" r:id="rId40"/>
    <p:sldId id="31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ktam Dzhumaev" initials="UD" lastIdx="1" clrIdx="0">
    <p:extLst>
      <p:ext uri="{19B8F6BF-5375-455C-9EA6-DF929625EA0E}">
        <p15:presenceInfo xmlns:p15="http://schemas.microsoft.com/office/powerpoint/2012/main" userId="9ffe43edbb6241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dzhu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86;&#1077;&#1082;&#1090;%20CSO-GO%20for%20GOVERNANCE%20-%20ACTED,%20&#1061;&#1091;&#1082;&#1091;&#1082;&#1096;&#1080;&#1085;&#1086;&#1089;&#1086;&#1085;\&#1048;&#1055;&#1059;%20-%202025\&#1056;&#1072;&#1089;&#1095;&#1077;&#1090;&#1099;%20&#1088;&#1077;&#1079;&#1091;&#1083;&#1100;&#1090;&#1072;&#1090;&#1086;&#1074;%20&#1080;&#1089;&#1089;&#1083;&#1077;&#1076;&#1086;&#1074;&#1072;&#1085;&#1080;&#1103;%20&#8212;4.%2018.04.2025%20-%2014%20&#1052;&#1056;&#1043;%20+++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3-4B59-B800-F8BCB0DAAF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ИПУ</c:v>
                </c:pt>
                <c:pt idx="1">
                  <c:v>Представленность</c:v>
                </c:pt>
                <c:pt idx="2">
                  <c:v>Условия</c:v>
                </c:pt>
                <c:pt idx="3">
                  <c:v>Вовлеченность</c:v>
                </c:pt>
                <c:pt idx="4">
                  <c:v>Активность</c:v>
                </c:pt>
                <c:pt idx="5">
                  <c:v>Результат</c:v>
                </c:pt>
              </c:strCache>
            </c:strRef>
          </c:cat>
          <c:val>
            <c:numRef>
              <c:f>Лист3!$C$2:$C$7</c:f>
              <c:numCache>
                <c:formatCode>0.0</c:formatCode>
                <c:ptCount val="6"/>
                <c:pt idx="0">
                  <c:v>84.792517006802726</c:v>
                </c:pt>
                <c:pt idx="1">
                  <c:v>91.000000000000014</c:v>
                </c:pt>
                <c:pt idx="2">
                  <c:v>83.84693877551021</c:v>
                </c:pt>
                <c:pt idx="3">
                  <c:v>78.642857142857139</c:v>
                </c:pt>
                <c:pt idx="4">
                  <c:v>78.642857142857139</c:v>
                </c:pt>
                <c:pt idx="5">
                  <c:v>81.833333333333343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33-4B59-B800-F8BCB0DAAF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7"/>
        <c:overlap val="-27"/>
        <c:axId val="477310312"/>
        <c:axId val="477316872"/>
      </c:barChart>
      <c:catAx>
        <c:axId val="47731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316872"/>
        <c:crosses val="autoZero"/>
        <c:auto val="1"/>
        <c:lblAlgn val="ctr"/>
        <c:lblOffset val="100"/>
        <c:noMultiLvlLbl val="0"/>
      </c:catAx>
      <c:valAx>
        <c:axId val="477316872"/>
        <c:scaling>
          <c:orientation val="minMax"/>
          <c:max val="100"/>
        </c:scaling>
        <c:delete val="0"/>
        <c:axPos val="l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high"/>
        <c:spPr>
          <a:noFill/>
          <a:ln w="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310312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Лист3!$B$125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80-4889-85A0-E775102B2A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Лист3!$A$126:$A$128</c:f>
              <c:strCache>
                <c:ptCount val="3"/>
                <c:pt idx="0">
                  <c:v>4.1. Активность ОГО в обсуждении повестки дня</c:v>
                </c:pt>
                <c:pt idx="1">
                  <c:v>4.2. Количество предложений, рекомендаций, представленных со стороны ОГО</c:v>
                </c:pt>
                <c:pt idx="2">
                  <c:v>4.3. Количество предложений, рекомендаций ОГО учтенных со стороны МРГ</c:v>
                </c:pt>
              </c:strCache>
            </c:strRef>
          </c:cat>
          <c:val>
            <c:numRef>
              <c:f>Лист3!$B$126:$B$128</c:f>
              <c:numCache>
                <c:formatCode>General</c:formatCode>
                <c:ptCount val="3"/>
                <c:pt idx="0">
                  <c:v>40.29</c:v>
                </c:pt>
                <c:pt idx="1">
                  <c:v>2.36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0-4889-85A0-E775102B2A2B}"/>
            </c:ext>
          </c:extLst>
        </c:ser>
        <c:ser>
          <c:idx val="1"/>
          <c:order val="1"/>
          <c:tx>
            <c:strRef>
              <c:f>Лист3!$C$125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Лист3!$A$126:$A$128</c:f>
              <c:strCache>
                <c:ptCount val="3"/>
                <c:pt idx="0">
                  <c:v>4.1. Активность ОГО в обсуждении повестки дня</c:v>
                </c:pt>
                <c:pt idx="1">
                  <c:v>4.2. Количество предложений, рекомендаций, представленных со стороны ОГО</c:v>
                </c:pt>
                <c:pt idx="2">
                  <c:v>4.3. Количество предложений, рекомендаций ОГО учтенных со стороны МРГ</c:v>
                </c:pt>
              </c:strCache>
            </c:strRef>
          </c:cat>
          <c:val>
            <c:numRef>
              <c:f>Лист3!$C$126:$C$128</c:f>
              <c:numCache>
                <c:formatCode>General</c:formatCode>
                <c:ptCount val="3"/>
                <c:pt idx="0">
                  <c:v>85.6</c:v>
                </c:pt>
                <c:pt idx="1">
                  <c:v>76.3</c:v>
                </c:pt>
                <c:pt idx="2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80-4889-85A0-E775102B2A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901928"/>
        <c:axId val="132903496"/>
      </c:barChart>
      <c:catAx>
        <c:axId val="13290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3496"/>
        <c:crosses val="autoZero"/>
        <c:auto val="1"/>
        <c:lblAlgn val="ctr"/>
        <c:lblOffset val="100"/>
        <c:noMultiLvlLbl val="0"/>
      </c:catAx>
      <c:valAx>
        <c:axId val="132903496"/>
        <c:scaling>
          <c:orientation val="minMax"/>
          <c:max val="100"/>
        </c:scaling>
        <c:delete val="0"/>
        <c:axPos val="t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1928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'1.5'!$B$2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'1.5'!$A$3:$A$17</c:f>
              <c:strCache>
                <c:ptCount val="15"/>
                <c:pt idx="0">
                  <c:v>1. Обеспеч. энерг. безоп</c:v>
                </c:pt>
                <c:pt idx="1">
                  <c:v>5. Расшир-е производ-й занятости</c:v>
                </c:pt>
                <c:pt idx="2">
                  <c:v>6. Качеств-е образов-е</c:v>
                </c:pt>
                <c:pt idx="3">
                  <c:v>7. Здравоохранение</c:v>
                </c:pt>
                <c:pt idx="4">
                  <c:v>10. Комлпекс. управ. вод. ресурсами</c:v>
                </c:pt>
                <c:pt idx="5">
                  <c:v>11. Защита окруж. среды</c:v>
                </c:pt>
                <c:pt idx="6">
                  <c:v>12. Гендерное равен-во</c:v>
                </c:pt>
                <c:pt idx="7">
                  <c:v>3. Обеспеч-е продов. безоп-сти</c:v>
                </c:pt>
                <c:pt idx="8">
                  <c:v>4. Ускорен. индустриал-я</c:v>
                </c:pt>
                <c:pt idx="9">
                  <c:v>8. Соц. защита</c:v>
                </c:pt>
                <c:pt idx="10">
                  <c:v>Среднее значение</c:v>
                </c:pt>
                <c:pt idx="11">
                  <c:v>13. Мониторинг и оценка</c:v>
                </c:pt>
                <c:pt idx="12">
                  <c:v>2. Преодол-е коммуник-го тупика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'1.5'!$B$3:$B$17</c:f>
              <c:numCache>
                <c:formatCode>General</c:formatCode>
                <c:ptCount val="15"/>
                <c:pt idx="0">
                  <c:v>44.7</c:v>
                </c:pt>
                <c:pt idx="1">
                  <c:v>33.299999999999997</c:v>
                </c:pt>
                <c:pt idx="2">
                  <c:v>44.7</c:v>
                </c:pt>
                <c:pt idx="3">
                  <c:v>33.299999999999997</c:v>
                </c:pt>
                <c:pt idx="4">
                  <c:v>22</c:v>
                </c:pt>
                <c:pt idx="5">
                  <c:v>33.299999999999997</c:v>
                </c:pt>
                <c:pt idx="6">
                  <c:v>44.7</c:v>
                </c:pt>
                <c:pt idx="7">
                  <c:v>22</c:v>
                </c:pt>
                <c:pt idx="8">
                  <c:v>22</c:v>
                </c:pt>
                <c:pt idx="9">
                  <c:v>44.7</c:v>
                </c:pt>
                <c:pt idx="10">
                  <c:v>34.200000000000003</c:v>
                </c:pt>
                <c:pt idx="11">
                  <c:v>44.7</c:v>
                </c:pt>
                <c:pt idx="12">
                  <c:v>22</c:v>
                </c:pt>
                <c:pt idx="13">
                  <c:v>44.7</c:v>
                </c:pt>
                <c:pt idx="1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D-4050-8AA5-0E64842E582F}"/>
            </c:ext>
          </c:extLst>
        </c:ser>
        <c:ser>
          <c:idx val="1"/>
          <c:order val="1"/>
          <c:tx>
            <c:strRef>
              <c:f>'1.5'!$C$2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'1.5'!$A$3:$A$17</c:f>
              <c:strCache>
                <c:ptCount val="15"/>
                <c:pt idx="0">
                  <c:v>1. Обеспеч. энерг. безоп</c:v>
                </c:pt>
                <c:pt idx="1">
                  <c:v>5. Расшир-е производ-й занятости</c:v>
                </c:pt>
                <c:pt idx="2">
                  <c:v>6. Качеств-е образов-е</c:v>
                </c:pt>
                <c:pt idx="3">
                  <c:v>7. Здравоохранение</c:v>
                </c:pt>
                <c:pt idx="4">
                  <c:v>10. Комлпекс. управ. вод. ресурсами</c:v>
                </c:pt>
                <c:pt idx="5">
                  <c:v>11. Защита окруж. среды</c:v>
                </c:pt>
                <c:pt idx="6">
                  <c:v>12. Гендерное равен-во</c:v>
                </c:pt>
                <c:pt idx="7">
                  <c:v>3. Обеспеч-е продов. безоп-сти</c:v>
                </c:pt>
                <c:pt idx="8">
                  <c:v>4. Ускорен. индустриал-я</c:v>
                </c:pt>
                <c:pt idx="9">
                  <c:v>8. Соц. защита</c:v>
                </c:pt>
                <c:pt idx="10">
                  <c:v>Среднее значение</c:v>
                </c:pt>
                <c:pt idx="11">
                  <c:v>13. Мониторинг и оценка</c:v>
                </c:pt>
                <c:pt idx="12">
                  <c:v>2. Преодол-е коммуник-го тупика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'1.5'!$C$3:$C$17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89</c:v>
                </c:pt>
                <c:pt idx="8">
                  <c:v>89</c:v>
                </c:pt>
                <c:pt idx="9">
                  <c:v>89</c:v>
                </c:pt>
                <c:pt idx="10">
                  <c:v>79.400000000000006</c:v>
                </c:pt>
                <c:pt idx="11">
                  <c:v>67</c:v>
                </c:pt>
                <c:pt idx="12">
                  <c:v>44.6</c:v>
                </c:pt>
                <c:pt idx="13">
                  <c:v>44</c:v>
                </c:pt>
                <c:pt idx="1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D-4050-8AA5-0E64842E58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901928"/>
        <c:axId val="132903496"/>
      </c:barChart>
      <c:catAx>
        <c:axId val="13290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3496"/>
        <c:crosses val="autoZero"/>
        <c:auto val="1"/>
        <c:lblAlgn val="ctr"/>
        <c:lblOffset val="100"/>
        <c:noMultiLvlLbl val="0"/>
      </c:catAx>
      <c:valAx>
        <c:axId val="132903496"/>
        <c:scaling>
          <c:orientation val="minMax"/>
          <c:max val="100"/>
        </c:scaling>
        <c:delete val="0"/>
        <c:axPos val="t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1928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ИПУ</c:v>
                </c:pt>
                <c:pt idx="1">
                  <c:v>Представленность</c:v>
                </c:pt>
                <c:pt idx="2">
                  <c:v>Условия</c:v>
                </c:pt>
                <c:pt idx="3">
                  <c:v>Вовлеченность</c:v>
                </c:pt>
                <c:pt idx="4">
                  <c:v>Активность</c:v>
                </c:pt>
                <c:pt idx="5">
                  <c:v>Результат</c:v>
                </c:pt>
              </c:strCache>
            </c:strRef>
          </c:cat>
          <c:val>
            <c:numRef>
              <c:f>Лист3!$B$2:$B$7</c:f>
              <c:numCache>
                <c:formatCode>General</c:formatCode>
                <c:ptCount val="6"/>
                <c:pt idx="0">
                  <c:v>40</c:v>
                </c:pt>
                <c:pt idx="1">
                  <c:v>76</c:v>
                </c:pt>
                <c:pt idx="2">
                  <c:v>36</c:v>
                </c:pt>
                <c:pt idx="3">
                  <c:v>5</c:v>
                </c:pt>
                <c:pt idx="4">
                  <c:v>14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D-4B7D-B253-1C63B207B4AC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ИПУ</c:v>
                </c:pt>
                <c:pt idx="1">
                  <c:v>Представленность</c:v>
                </c:pt>
                <c:pt idx="2">
                  <c:v>Условия</c:v>
                </c:pt>
                <c:pt idx="3">
                  <c:v>Вовлеченность</c:v>
                </c:pt>
                <c:pt idx="4">
                  <c:v>Активность</c:v>
                </c:pt>
                <c:pt idx="5">
                  <c:v>Результат</c:v>
                </c:pt>
              </c:strCache>
            </c:strRef>
          </c:cat>
          <c:val>
            <c:numRef>
              <c:f>Лист3!$C$2:$C$7</c:f>
              <c:numCache>
                <c:formatCode>0.0</c:formatCode>
                <c:ptCount val="6"/>
                <c:pt idx="0">
                  <c:v>84.792517006802726</c:v>
                </c:pt>
                <c:pt idx="1">
                  <c:v>91.000000000000014</c:v>
                </c:pt>
                <c:pt idx="2">
                  <c:v>83.84693877551021</c:v>
                </c:pt>
                <c:pt idx="3">
                  <c:v>78.642857142857139</c:v>
                </c:pt>
                <c:pt idx="4">
                  <c:v>78.642857142857139</c:v>
                </c:pt>
                <c:pt idx="5">
                  <c:v>81.833333333333343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D-4B7D-B253-1C63B207B4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834712"/>
        <c:axId val="500843568"/>
      </c:barChart>
      <c:catAx>
        <c:axId val="50083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843568"/>
        <c:crosses val="autoZero"/>
        <c:auto val="1"/>
        <c:lblAlgn val="ctr"/>
        <c:lblOffset val="100"/>
        <c:noMultiLvlLbl val="0"/>
      </c:catAx>
      <c:valAx>
        <c:axId val="50084356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8347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'Кол-во засед.'!$B$2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засед.'!$A$3:$A$17</c:f>
              <c:strCache>
                <c:ptCount val="15"/>
                <c:pt idx="0">
                  <c:v>8. Соц. защита</c:v>
                </c:pt>
                <c:pt idx="1">
                  <c:v>5. Расшир-е производ-й занятости</c:v>
                </c:pt>
                <c:pt idx="2">
                  <c:v>3. Обеспеч-е продов. безоп-сти</c:v>
                </c:pt>
                <c:pt idx="3">
                  <c:v>7. Здравоохранение</c:v>
                </c:pt>
                <c:pt idx="4">
                  <c:v>1. Обеспеч. энерг. безоп</c:v>
                </c:pt>
                <c:pt idx="5">
                  <c:v>2. Преодол-е коммуник-го тупика</c:v>
                </c:pt>
                <c:pt idx="6">
                  <c:v>12. Гендерное равен-во</c:v>
                </c:pt>
                <c:pt idx="7">
                  <c:v>6. Качеств-е образов-е</c:v>
                </c:pt>
                <c:pt idx="8">
                  <c:v>4. Ускорен. индустриал-я</c:v>
                </c:pt>
                <c:pt idx="9">
                  <c:v>11. Защита окруж. среды</c:v>
                </c:pt>
                <c:pt idx="10">
                  <c:v>10. Комлпекс. управ. вод. ресурсами</c:v>
                </c:pt>
                <c:pt idx="11">
                  <c:v>Среднее значение</c:v>
                </c:pt>
                <c:pt idx="12">
                  <c:v>13. Мониторинг и оценка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'Кол-во засед.'!$B$3:$B$17</c:f>
              <c:numCache>
                <c:formatCode>General</c:formatCode>
                <c:ptCount val="15"/>
                <c:pt idx="0">
                  <c:v>46</c:v>
                </c:pt>
                <c:pt idx="1">
                  <c:v>40.799999999999997</c:v>
                </c:pt>
                <c:pt idx="2">
                  <c:v>37.5</c:v>
                </c:pt>
                <c:pt idx="3">
                  <c:v>37.5</c:v>
                </c:pt>
                <c:pt idx="4">
                  <c:v>42.5</c:v>
                </c:pt>
                <c:pt idx="5">
                  <c:v>39.1</c:v>
                </c:pt>
                <c:pt idx="6">
                  <c:v>42.5</c:v>
                </c:pt>
                <c:pt idx="7">
                  <c:v>37.5</c:v>
                </c:pt>
                <c:pt idx="8">
                  <c:v>35.799999999999997</c:v>
                </c:pt>
                <c:pt idx="9">
                  <c:v>37.5</c:v>
                </c:pt>
                <c:pt idx="10">
                  <c:v>35.799999999999997</c:v>
                </c:pt>
                <c:pt idx="11">
                  <c:v>39</c:v>
                </c:pt>
                <c:pt idx="12">
                  <c:v>41</c:v>
                </c:pt>
                <c:pt idx="13">
                  <c:v>40</c:v>
                </c:pt>
                <c:pt idx="14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B-48EF-88A0-07ADA237BE65}"/>
            </c:ext>
          </c:extLst>
        </c:ser>
        <c:ser>
          <c:idx val="1"/>
          <c:order val="1"/>
          <c:tx>
            <c:strRef>
              <c:f>'Кол-во засед.'!$C$2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засед.'!$A$3:$A$17</c:f>
              <c:strCache>
                <c:ptCount val="15"/>
                <c:pt idx="0">
                  <c:v>8. Соц. защита</c:v>
                </c:pt>
                <c:pt idx="1">
                  <c:v>5. Расшир-е производ-й занятости</c:v>
                </c:pt>
                <c:pt idx="2">
                  <c:v>3. Обеспеч-е продов. безоп-сти</c:v>
                </c:pt>
                <c:pt idx="3">
                  <c:v>7. Здравоохранение</c:v>
                </c:pt>
                <c:pt idx="4">
                  <c:v>1. Обеспеч. энерг. безоп</c:v>
                </c:pt>
                <c:pt idx="5">
                  <c:v>2. Преодол-е коммуник-го тупика</c:v>
                </c:pt>
                <c:pt idx="6">
                  <c:v>12. Гендерное равен-во</c:v>
                </c:pt>
                <c:pt idx="7">
                  <c:v>6. Качеств-е образов-е</c:v>
                </c:pt>
                <c:pt idx="8">
                  <c:v>4. Ускорен. индустриал-я</c:v>
                </c:pt>
                <c:pt idx="9">
                  <c:v>11. Защита окруж. среды</c:v>
                </c:pt>
                <c:pt idx="10">
                  <c:v>10. Комлпекс. управ. вод. ресурсами</c:v>
                </c:pt>
                <c:pt idx="11">
                  <c:v>Среднее значение</c:v>
                </c:pt>
                <c:pt idx="12">
                  <c:v>13. Мониторинг и оценка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'Кол-во засед.'!$C$3:$C$17</c:f>
              <c:numCache>
                <c:formatCode>General</c:formatCode>
                <c:ptCount val="15"/>
                <c:pt idx="0">
                  <c:v>95.3</c:v>
                </c:pt>
                <c:pt idx="1">
                  <c:v>95.3</c:v>
                </c:pt>
                <c:pt idx="2">
                  <c:v>93.7</c:v>
                </c:pt>
                <c:pt idx="3">
                  <c:v>93.7</c:v>
                </c:pt>
                <c:pt idx="4">
                  <c:v>93.6</c:v>
                </c:pt>
                <c:pt idx="5">
                  <c:v>92.1</c:v>
                </c:pt>
                <c:pt idx="6">
                  <c:v>90.5</c:v>
                </c:pt>
                <c:pt idx="7">
                  <c:v>90.4</c:v>
                </c:pt>
                <c:pt idx="8">
                  <c:v>87.3</c:v>
                </c:pt>
                <c:pt idx="9">
                  <c:v>85.7</c:v>
                </c:pt>
                <c:pt idx="10">
                  <c:v>85.7</c:v>
                </c:pt>
                <c:pt idx="11">
                  <c:v>84.7</c:v>
                </c:pt>
                <c:pt idx="12">
                  <c:v>79.400000000000006</c:v>
                </c:pt>
                <c:pt idx="13">
                  <c:v>63.4</c:v>
                </c:pt>
                <c:pt idx="14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B-48EF-88A0-07ADA237BE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901928"/>
        <c:axId val="132903496"/>
      </c:barChart>
      <c:catAx>
        <c:axId val="13290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3496"/>
        <c:crosses val="autoZero"/>
        <c:auto val="1"/>
        <c:lblAlgn val="ctr"/>
        <c:lblOffset val="100"/>
        <c:noMultiLvlLbl val="0"/>
      </c:catAx>
      <c:valAx>
        <c:axId val="132903496"/>
        <c:scaling>
          <c:orientation val="minMax"/>
          <c:max val="100"/>
        </c:scaling>
        <c:delete val="0"/>
        <c:axPos val="t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1928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'1.1.'!$B$2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'1.1.'!$A$3:$A$17</c:f>
              <c:strCache>
                <c:ptCount val="15"/>
                <c:pt idx="0">
                  <c:v>2. Преодол-е коммуник-го тупика</c:v>
                </c:pt>
                <c:pt idx="1">
                  <c:v>5. Расшир-е производ-й занятости</c:v>
                </c:pt>
                <c:pt idx="2">
                  <c:v>8. Соц. защита</c:v>
                </c:pt>
                <c:pt idx="3">
                  <c:v>10. Комлпекс. управ. вод. ресурсами</c:v>
                </c:pt>
                <c:pt idx="4">
                  <c:v>11. Защита окруж. среды</c:v>
                </c:pt>
                <c:pt idx="5">
                  <c:v>12. Гендерное равен-во</c:v>
                </c:pt>
                <c:pt idx="6">
                  <c:v>14. Финансиров-е НСР-2030</c:v>
                </c:pt>
                <c:pt idx="7">
                  <c:v>3. Обеспеч-е продов. безоп-сти</c:v>
                </c:pt>
                <c:pt idx="8">
                  <c:v>7. Здравоохранение</c:v>
                </c:pt>
                <c:pt idx="9">
                  <c:v>Среднее значение</c:v>
                </c:pt>
                <c:pt idx="10">
                  <c:v>1. Обеспеч. энерг. безоп</c:v>
                </c:pt>
                <c:pt idx="11">
                  <c:v>4. Ускорен. индустриал-я</c:v>
                </c:pt>
                <c:pt idx="12">
                  <c:v>6. Качеств-е образов-е</c:v>
                </c:pt>
                <c:pt idx="13">
                  <c:v>9. Эфф-ть гос. управления</c:v>
                </c:pt>
                <c:pt idx="14">
                  <c:v>13. Мониторинг и оценка</c:v>
                </c:pt>
              </c:strCache>
            </c:strRef>
          </c:cat>
          <c:val>
            <c:numRef>
              <c:f>'1.1.'!$B$3:$B$17</c:f>
              <c:numCache>
                <c:formatCode>General</c:formatCode>
                <c:ptCount val="15"/>
                <c:pt idx="0">
                  <c:v>86.8</c:v>
                </c:pt>
                <c:pt idx="1">
                  <c:v>86.8</c:v>
                </c:pt>
                <c:pt idx="2">
                  <c:v>80.2</c:v>
                </c:pt>
                <c:pt idx="3">
                  <c:v>80.2</c:v>
                </c:pt>
                <c:pt idx="4">
                  <c:v>80.2</c:v>
                </c:pt>
                <c:pt idx="5">
                  <c:v>80.2</c:v>
                </c:pt>
                <c:pt idx="6">
                  <c:v>80.2</c:v>
                </c:pt>
                <c:pt idx="7">
                  <c:v>80.2</c:v>
                </c:pt>
                <c:pt idx="8">
                  <c:v>66.8</c:v>
                </c:pt>
                <c:pt idx="9">
                  <c:v>76.400000000000006</c:v>
                </c:pt>
                <c:pt idx="10">
                  <c:v>73.599999999999994</c:v>
                </c:pt>
                <c:pt idx="11">
                  <c:v>80.2</c:v>
                </c:pt>
                <c:pt idx="12">
                  <c:v>60.2</c:v>
                </c:pt>
                <c:pt idx="13">
                  <c:v>80.2</c:v>
                </c:pt>
                <c:pt idx="14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D-435C-BE2B-2014D6A1A091}"/>
            </c:ext>
          </c:extLst>
        </c:ser>
        <c:ser>
          <c:idx val="1"/>
          <c:order val="1"/>
          <c:tx>
            <c:strRef>
              <c:f>'1.1.'!$C$2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'1.1.'!$A$3:$A$17</c:f>
              <c:strCache>
                <c:ptCount val="15"/>
                <c:pt idx="0">
                  <c:v>2. Преодол-е коммуник-го тупика</c:v>
                </c:pt>
                <c:pt idx="1">
                  <c:v>5. Расшир-е производ-й занятости</c:v>
                </c:pt>
                <c:pt idx="2">
                  <c:v>8. Соц. защита</c:v>
                </c:pt>
                <c:pt idx="3">
                  <c:v>10. Комлпекс. управ. вод. ресурсами</c:v>
                </c:pt>
                <c:pt idx="4">
                  <c:v>11. Защита окруж. среды</c:v>
                </c:pt>
                <c:pt idx="5">
                  <c:v>12. Гендерное равен-во</c:v>
                </c:pt>
                <c:pt idx="6">
                  <c:v>14. Финансиров-е НСР-2030</c:v>
                </c:pt>
                <c:pt idx="7">
                  <c:v>3. Обеспеч-е продов. безоп-сти</c:v>
                </c:pt>
                <c:pt idx="8">
                  <c:v>7. Здравоохранение</c:v>
                </c:pt>
                <c:pt idx="9">
                  <c:v>Среднее значение</c:v>
                </c:pt>
                <c:pt idx="10">
                  <c:v>1. Обеспеч. энерг. безоп</c:v>
                </c:pt>
                <c:pt idx="11">
                  <c:v>4. Ускорен. индустриал-я</c:v>
                </c:pt>
                <c:pt idx="12">
                  <c:v>6. Качеств-е образов-е</c:v>
                </c:pt>
                <c:pt idx="13">
                  <c:v>9. Эфф-ть гос. управления</c:v>
                </c:pt>
                <c:pt idx="14">
                  <c:v>13. Мониторинг и оценка</c:v>
                </c:pt>
              </c:strCache>
            </c:strRef>
          </c:cat>
          <c:val>
            <c:numRef>
              <c:f>'1.1.'!$C$3:$C$17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93.4</c:v>
                </c:pt>
                <c:pt idx="4">
                  <c:v>93.4</c:v>
                </c:pt>
                <c:pt idx="5">
                  <c:v>93.4</c:v>
                </c:pt>
                <c:pt idx="6">
                  <c:v>93.4</c:v>
                </c:pt>
                <c:pt idx="7">
                  <c:v>93.4</c:v>
                </c:pt>
                <c:pt idx="8">
                  <c:v>93.4</c:v>
                </c:pt>
                <c:pt idx="9">
                  <c:v>91</c:v>
                </c:pt>
                <c:pt idx="10">
                  <c:v>86.8</c:v>
                </c:pt>
                <c:pt idx="11">
                  <c:v>86.8</c:v>
                </c:pt>
                <c:pt idx="12">
                  <c:v>86.8</c:v>
                </c:pt>
                <c:pt idx="13">
                  <c:v>80.2</c:v>
                </c:pt>
                <c:pt idx="14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D-435C-BE2B-2014D6A1A0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901928"/>
        <c:axId val="132903496"/>
      </c:barChart>
      <c:catAx>
        <c:axId val="13290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3496"/>
        <c:crosses val="autoZero"/>
        <c:auto val="1"/>
        <c:lblAlgn val="ctr"/>
        <c:lblOffset val="100"/>
        <c:noMultiLvlLbl val="0"/>
      </c:catAx>
      <c:valAx>
        <c:axId val="132903496"/>
        <c:scaling>
          <c:orientation val="minMax"/>
          <c:max val="100"/>
        </c:scaling>
        <c:delete val="0"/>
        <c:axPos val="t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1928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Лист3!$B$64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2-4D7C-869A-DD4AE631893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C2-4D7C-869A-DD4AE63189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Лист3!$A$65:$A$69</c:f>
              <c:strCache>
                <c:ptCount val="5"/>
                <c:pt idx="0">
                  <c:v>1. Доля людей-представителей ОГО в составе МРГ</c:v>
                </c:pt>
                <c:pt idx="1">
                  <c:v>2. Количество организаций ГО в составе МРГ</c:v>
                </c:pt>
                <c:pt idx="2">
                  <c:v>3. Доля женщин в составе МРГ</c:v>
                </c:pt>
                <c:pt idx="3">
                  <c:v>4. Правовой механизм вовлечения ОГО</c:v>
                </c:pt>
                <c:pt idx="4">
                  <c:v>5. Доступ информации о целях, задачах и ожиданиях по вовлечению ОГО</c:v>
                </c:pt>
              </c:strCache>
            </c:strRef>
          </c:cat>
          <c:val>
            <c:numRef>
              <c:f>Лист3!$B$65:$B$69</c:f>
              <c:numCache>
                <c:formatCode>General</c:formatCode>
                <c:ptCount val="5"/>
                <c:pt idx="0" formatCode="0.0">
                  <c:v>85.71</c:v>
                </c:pt>
                <c:pt idx="1">
                  <c:v>90.5</c:v>
                </c:pt>
                <c:pt idx="2" formatCode="0.0">
                  <c:v>71.64</c:v>
                </c:pt>
                <c:pt idx="3" formatCode="0.0">
                  <c:v>67</c:v>
                </c:pt>
                <c:pt idx="4" formatCode="0.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C2-4D7C-869A-DD4AE6318936}"/>
            </c:ext>
          </c:extLst>
        </c:ser>
        <c:ser>
          <c:idx val="1"/>
          <c:order val="1"/>
          <c:tx>
            <c:strRef>
              <c:f>Лист3!$C$64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Лист3!$A$65:$A$69</c:f>
              <c:strCache>
                <c:ptCount val="5"/>
                <c:pt idx="0">
                  <c:v>1. Доля людей-представителей ОГО в составе МРГ</c:v>
                </c:pt>
                <c:pt idx="1">
                  <c:v>2. Количество организаций ГО в составе МРГ</c:v>
                </c:pt>
                <c:pt idx="2">
                  <c:v>3. Доля женщин в составе МРГ</c:v>
                </c:pt>
                <c:pt idx="3">
                  <c:v>4. Правовой механизм вовлечения ОГО</c:v>
                </c:pt>
                <c:pt idx="4">
                  <c:v>5. Доступ информации о целях, задачах и ожиданиях по вовлечению ОГО</c:v>
                </c:pt>
              </c:strCache>
            </c:strRef>
          </c:cat>
          <c:val>
            <c:numRef>
              <c:f>Лист3!$C$65:$C$69</c:f>
              <c:numCache>
                <c:formatCode>General</c:formatCode>
                <c:ptCount val="5"/>
                <c:pt idx="0">
                  <c:v>88.1</c:v>
                </c:pt>
                <c:pt idx="1">
                  <c:v>100</c:v>
                </c:pt>
                <c:pt idx="2">
                  <c:v>71.599999999999994</c:v>
                </c:pt>
                <c:pt idx="3">
                  <c:v>97.6</c:v>
                </c:pt>
                <c:pt idx="4">
                  <c:v>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C2-4D7C-869A-DD4AE63189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901928"/>
        <c:axId val="132903496"/>
      </c:barChart>
      <c:catAx>
        <c:axId val="13290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3496"/>
        <c:crosses val="autoZero"/>
        <c:auto val="1"/>
        <c:lblAlgn val="ctr"/>
        <c:lblOffset val="100"/>
        <c:noMultiLvlLbl val="0"/>
      </c:catAx>
      <c:valAx>
        <c:axId val="132903496"/>
        <c:scaling>
          <c:orientation val="minMax"/>
          <c:max val="100"/>
        </c:scaling>
        <c:delete val="0"/>
        <c:axPos val="t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1928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'1.2'!$B$2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'1.2'!$A$3:$A$17</c:f>
              <c:strCache>
                <c:ptCount val="15"/>
                <c:pt idx="0">
                  <c:v>3. Обеспеч-е продов. безоп-сти</c:v>
                </c:pt>
                <c:pt idx="1">
                  <c:v>7. Здравоохранение</c:v>
                </c:pt>
                <c:pt idx="2">
                  <c:v>8. Соц. защита</c:v>
                </c:pt>
                <c:pt idx="3">
                  <c:v>12. Гендерное равен-во</c:v>
                </c:pt>
                <c:pt idx="4">
                  <c:v>1. Обеспеч. энерг. безоп</c:v>
                </c:pt>
                <c:pt idx="5">
                  <c:v>2. Преодол-е коммуник-го тупика</c:v>
                </c:pt>
                <c:pt idx="6">
                  <c:v>4. Ускорен. индустриал-я</c:v>
                </c:pt>
                <c:pt idx="7">
                  <c:v>5. Расшир-е производ-й занятости</c:v>
                </c:pt>
                <c:pt idx="8">
                  <c:v>13. Мониторинг и оценка</c:v>
                </c:pt>
                <c:pt idx="9">
                  <c:v>6. Качеств-е образов-е</c:v>
                </c:pt>
                <c:pt idx="10">
                  <c:v>Среднее значение</c:v>
                </c:pt>
                <c:pt idx="11">
                  <c:v>10. Комлпекс. управ. вод. ресурсами</c:v>
                </c:pt>
                <c:pt idx="12">
                  <c:v>11. Защита окруж. среды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'1.2'!$B$3:$B$17</c:f>
              <c:numCache>
                <c:formatCode>General</c:formatCode>
                <c:ptCount val="15"/>
                <c:pt idx="0">
                  <c:v>35.700000000000003</c:v>
                </c:pt>
                <c:pt idx="1">
                  <c:v>40.4</c:v>
                </c:pt>
                <c:pt idx="2">
                  <c:v>45.3</c:v>
                </c:pt>
                <c:pt idx="3">
                  <c:v>40.4</c:v>
                </c:pt>
                <c:pt idx="4">
                  <c:v>35.6</c:v>
                </c:pt>
                <c:pt idx="5">
                  <c:v>35.6</c:v>
                </c:pt>
                <c:pt idx="6">
                  <c:v>30.9</c:v>
                </c:pt>
                <c:pt idx="7">
                  <c:v>35.700000000000003</c:v>
                </c:pt>
                <c:pt idx="8">
                  <c:v>40.4</c:v>
                </c:pt>
                <c:pt idx="9">
                  <c:v>30.9</c:v>
                </c:pt>
                <c:pt idx="10">
                  <c:v>35.700000000000003</c:v>
                </c:pt>
                <c:pt idx="11">
                  <c:v>30.9</c:v>
                </c:pt>
                <c:pt idx="12">
                  <c:v>30.9</c:v>
                </c:pt>
                <c:pt idx="13">
                  <c:v>30.9</c:v>
                </c:pt>
                <c:pt idx="1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3-43C0-AFFD-E2CBD3717EB9}"/>
            </c:ext>
          </c:extLst>
        </c:ser>
        <c:ser>
          <c:idx val="1"/>
          <c:order val="1"/>
          <c:tx>
            <c:strRef>
              <c:f>'1.2'!$C$2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'1.2'!$A$3:$A$17</c:f>
              <c:strCache>
                <c:ptCount val="15"/>
                <c:pt idx="0">
                  <c:v>3. Обеспеч-е продов. безоп-сти</c:v>
                </c:pt>
                <c:pt idx="1">
                  <c:v>7. Здравоохранение</c:v>
                </c:pt>
                <c:pt idx="2">
                  <c:v>8. Соц. защита</c:v>
                </c:pt>
                <c:pt idx="3">
                  <c:v>12. Гендерное равен-во</c:v>
                </c:pt>
                <c:pt idx="4">
                  <c:v>1. Обеспеч. энерг. безоп</c:v>
                </c:pt>
                <c:pt idx="5">
                  <c:v>2. Преодол-е коммуник-го тупика</c:v>
                </c:pt>
                <c:pt idx="6">
                  <c:v>4. Ускорен. индустриал-я</c:v>
                </c:pt>
                <c:pt idx="7">
                  <c:v>5. Расшир-е производ-й занятости</c:v>
                </c:pt>
                <c:pt idx="8">
                  <c:v>13. Мониторинг и оценка</c:v>
                </c:pt>
                <c:pt idx="9">
                  <c:v>6. Качеств-е образов-е</c:v>
                </c:pt>
                <c:pt idx="10">
                  <c:v>Среднее значение</c:v>
                </c:pt>
                <c:pt idx="11">
                  <c:v>10. Комлпекс. управ. вод. ресурсами</c:v>
                </c:pt>
                <c:pt idx="12">
                  <c:v>11. Защита окруж. среды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'1.2'!$C$3:$C$17</c:f>
              <c:numCache>
                <c:formatCode>General</c:formatCode>
                <c:ptCount val="15"/>
                <c:pt idx="0">
                  <c:v>95.2</c:v>
                </c:pt>
                <c:pt idx="1">
                  <c:v>95.2</c:v>
                </c:pt>
                <c:pt idx="2">
                  <c:v>95.2</c:v>
                </c:pt>
                <c:pt idx="3">
                  <c:v>90.5</c:v>
                </c:pt>
                <c:pt idx="4">
                  <c:v>90.4</c:v>
                </c:pt>
                <c:pt idx="5">
                  <c:v>90.4</c:v>
                </c:pt>
                <c:pt idx="6">
                  <c:v>90.4</c:v>
                </c:pt>
                <c:pt idx="7">
                  <c:v>85.8</c:v>
                </c:pt>
                <c:pt idx="8">
                  <c:v>85.7</c:v>
                </c:pt>
                <c:pt idx="9">
                  <c:v>85.7</c:v>
                </c:pt>
                <c:pt idx="10">
                  <c:v>83.8</c:v>
                </c:pt>
                <c:pt idx="11">
                  <c:v>80.8</c:v>
                </c:pt>
                <c:pt idx="12">
                  <c:v>76.099999999999994</c:v>
                </c:pt>
                <c:pt idx="13">
                  <c:v>76.099999999999994</c:v>
                </c:pt>
                <c:pt idx="1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3-43C0-AFFD-E2CBD3717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901928"/>
        <c:axId val="132903496"/>
      </c:barChart>
      <c:catAx>
        <c:axId val="13290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3496"/>
        <c:crosses val="autoZero"/>
        <c:auto val="1"/>
        <c:lblAlgn val="ctr"/>
        <c:lblOffset val="100"/>
        <c:noMultiLvlLbl val="0"/>
      </c:catAx>
      <c:valAx>
        <c:axId val="132903496"/>
        <c:scaling>
          <c:orientation val="minMax"/>
          <c:max val="100"/>
        </c:scaling>
        <c:delete val="0"/>
        <c:axPos val="t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1928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'1.3'!$B$3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'1.3'!$A$4:$A$18</c:f>
              <c:strCache>
                <c:ptCount val="15"/>
                <c:pt idx="0">
                  <c:v>1. Обеспеч. энерг. безоп</c:v>
                </c:pt>
                <c:pt idx="1">
                  <c:v>3. Обеспеч-е продов. безоп-сти</c:v>
                </c:pt>
                <c:pt idx="2">
                  <c:v>5. Расшир-е производ-й занятости</c:v>
                </c:pt>
                <c:pt idx="3">
                  <c:v>6. Качеств-е образов-е</c:v>
                </c:pt>
                <c:pt idx="4">
                  <c:v>2. Преодол-е коммуник-го тупика</c:v>
                </c:pt>
                <c:pt idx="5">
                  <c:v>4. Ускорен. индустриал-я</c:v>
                </c:pt>
                <c:pt idx="6">
                  <c:v>7. Здравоохранение</c:v>
                </c:pt>
                <c:pt idx="7">
                  <c:v>8. Соц. защита</c:v>
                </c:pt>
                <c:pt idx="8">
                  <c:v>10. Комлпекс. управ. вод. ресурсами</c:v>
                </c:pt>
                <c:pt idx="9">
                  <c:v>11. Защита окруж. среды</c:v>
                </c:pt>
                <c:pt idx="10">
                  <c:v>12. Гендерное равен-во</c:v>
                </c:pt>
                <c:pt idx="11">
                  <c:v>13. Мониторинг и оценка</c:v>
                </c:pt>
                <c:pt idx="12">
                  <c:v>Среднее значение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'1.3'!$B$4:$B$18</c:f>
              <c:numCache>
                <c:formatCode>General</c:formatCode>
                <c:ptCount val="15"/>
                <c:pt idx="0">
                  <c:v>16.5</c:v>
                </c:pt>
                <c:pt idx="1">
                  <c:v>0</c:v>
                </c:pt>
                <c:pt idx="2">
                  <c:v>0</c:v>
                </c:pt>
                <c:pt idx="3">
                  <c:v>16.5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33.5</c:v>
                </c:pt>
                <c:pt idx="12">
                  <c:v>5.8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6-4BE3-ABB8-653CA06743FD}"/>
            </c:ext>
          </c:extLst>
        </c:ser>
        <c:ser>
          <c:idx val="1"/>
          <c:order val="1"/>
          <c:tx>
            <c:strRef>
              <c:f>'1.3'!$C$3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'1.3'!$A$4:$A$18</c:f>
              <c:strCache>
                <c:ptCount val="15"/>
                <c:pt idx="0">
                  <c:v>1. Обеспеч. энерг. безоп</c:v>
                </c:pt>
                <c:pt idx="1">
                  <c:v>3. Обеспеч-е продов. безоп-сти</c:v>
                </c:pt>
                <c:pt idx="2">
                  <c:v>5. Расшир-е производ-й занятости</c:v>
                </c:pt>
                <c:pt idx="3">
                  <c:v>6. Качеств-е образов-е</c:v>
                </c:pt>
                <c:pt idx="4">
                  <c:v>2. Преодол-е коммуник-го тупика</c:v>
                </c:pt>
                <c:pt idx="5">
                  <c:v>4. Ускорен. индустриал-я</c:v>
                </c:pt>
                <c:pt idx="6">
                  <c:v>7. Здравоохранение</c:v>
                </c:pt>
                <c:pt idx="7">
                  <c:v>8. Соц. защита</c:v>
                </c:pt>
                <c:pt idx="8">
                  <c:v>10. Комлпекс. управ. вод. ресурсами</c:v>
                </c:pt>
                <c:pt idx="9">
                  <c:v>11. Защита окруж. среды</c:v>
                </c:pt>
                <c:pt idx="10">
                  <c:v>12. Гендерное равен-во</c:v>
                </c:pt>
                <c:pt idx="11">
                  <c:v>13. Мониторинг и оценка</c:v>
                </c:pt>
                <c:pt idx="12">
                  <c:v>Среднее значение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'1.3'!$C$4:$C$18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83.5</c:v>
                </c:pt>
                <c:pt idx="5">
                  <c:v>83.5</c:v>
                </c:pt>
                <c:pt idx="6">
                  <c:v>83.5</c:v>
                </c:pt>
                <c:pt idx="7">
                  <c:v>83.5</c:v>
                </c:pt>
                <c:pt idx="8">
                  <c:v>83.5</c:v>
                </c:pt>
                <c:pt idx="9">
                  <c:v>83.5</c:v>
                </c:pt>
                <c:pt idx="10">
                  <c:v>83.5</c:v>
                </c:pt>
                <c:pt idx="11">
                  <c:v>83.5</c:v>
                </c:pt>
                <c:pt idx="12">
                  <c:v>78.599999999999994</c:v>
                </c:pt>
                <c:pt idx="13">
                  <c:v>33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6-4BE3-ABB8-653CA0674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901928"/>
        <c:axId val="132903496"/>
      </c:barChart>
      <c:catAx>
        <c:axId val="13290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3496"/>
        <c:crosses val="autoZero"/>
        <c:auto val="1"/>
        <c:lblAlgn val="ctr"/>
        <c:lblOffset val="100"/>
        <c:noMultiLvlLbl val="0"/>
      </c:catAx>
      <c:valAx>
        <c:axId val="132903496"/>
        <c:scaling>
          <c:orientation val="minMax"/>
          <c:max val="100"/>
        </c:scaling>
        <c:delete val="0"/>
        <c:axPos val="t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1928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'1.2'!$A$21:$A$22</c:f>
              <c:strCache>
                <c:ptCount val="2"/>
                <c:pt idx="0">
                  <c:v>Вовлеченность на этапе планирования</c:v>
                </c:pt>
                <c:pt idx="1">
                  <c:v>Вовлеченность на этапе исполнения, анализа, МиО</c:v>
                </c:pt>
              </c:strCache>
            </c:strRef>
          </c:cat>
          <c:val>
            <c:numRef>
              <c:f>'1.2'!$B$21:$B$22</c:f>
              <c:numCache>
                <c:formatCode>0.0</c:formatCode>
                <c:ptCount val="2"/>
                <c:pt idx="0" formatCode="General">
                  <c:v>69.2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6-4A98-A3AD-0A52D842A3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3054288"/>
        <c:axId val="2023065936"/>
      </c:barChart>
      <c:catAx>
        <c:axId val="202305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3065936"/>
        <c:crosses val="autoZero"/>
        <c:auto val="1"/>
        <c:lblAlgn val="ctr"/>
        <c:lblOffset val="100"/>
        <c:noMultiLvlLbl val="0"/>
      </c:catAx>
      <c:valAx>
        <c:axId val="202306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305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'1.4'!$D$3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'1.4'!$C$4:$C$18</c:f>
              <c:strCache>
                <c:ptCount val="15"/>
                <c:pt idx="0">
                  <c:v>1. Обеспеч. энерг. безоп</c:v>
                </c:pt>
                <c:pt idx="1">
                  <c:v>2. Преодол-е коммуник-го тупика</c:v>
                </c:pt>
                <c:pt idx="2">
                  <c:v>5. Расшир-е производ-й занятости</c:v>
                </c:pt>
                <c:pt idx="3">
                  <c:v>8. Соц. защита</c:v>
                </c:pt>
                <c:pt idx="4">
                  <c:v>11. Защита окруж. среды</c:v>
                </c:pt>
                <c:pt idx="5">
                  <c:v>12. Гендерное равен-во</c:v>
                </c:pt>
                <c:pt idx="6">
                  <c:v>3. Обеспеч-е продов. безоп-сти</c:v>
                </c:pt>
                <c:pt idx="7">
                  <c:v>6. Качеств-е образов-е</c:v>
                </c:pt>
                <c:pt idx="8">
                  <c:v>7. Здравоохранение</c:v>
                </c:pt>
                <c:pt idx="9">
                  <c:v>Среднее значение</c:v>
                </c:pt>
                <c:pt idx="10">
                  <c:v>10. Комлпекс. управ. вод. ресурсами</c:v>
                </c:pt>
                <c:pt idx="11">
                  <c:v>13. Мониторинг и оценка</c:v>
                </c:pt>
                <c:pt idx="12">
                  <c:v>4. Ускорен. индустриал-я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'1.4'!$D$4:$D$18</c:f>
              <c:numCache>
                <c:formatCode>General</c:formatCode>
                <c:ptCount val="15"/>
                <c:pt idx="0">
                  <c:v>22.3</c:v>
                </c:pt>
                <c:pt idx="1">
                  <c:v>11</c:v>
                </c:pt>
                <c:pt idx="2">
                  <c:v>11</c:v>
                </c:pt>
                <c:pt idx="3">
                  <c:v>22.3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22</c:v>
                </c:pt>
                <c:pt idx="8">
                  <c:v>11</c:v>
                </c:pt>
                <c:pt idx="9">
                  <c:v>14.2</c:v>
                </c:pt>
                <c:pt idx="10">
                  <c:v>11</c:v>
                </c:pt>
                <c:pt idx="11">
                  <c:v>22.3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F-4820-ABD2-5D4C1F97F104}"/>
            </c:ext>
          </c:extLst>
        </c:ser>
        <c:ser>
          <c:idx val="1"/>
          <c:order val="1"/>
          <c:tx>
            <c:strRef>
              <c:f>'1.4'!$E$3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'1.4'!$C$4:$C$18</c:f>
              <c:strCache>
                <c:ptCount val="15"/>
                <c:pt idx="0">
                  <c:v>1. Обеспеч. энерг. безоп</c:v>
                </c:pt>
                <c:pt idx="1">
                  <c:v>2. Преодол-е коммуник-го тупика</c:v>
                </c:pt>
                <c:pt idx="2">
                  <c:v>5. Расшир-е производ-й занятости</c:v>
                </c:pt>
                <c:pt idx="3">
                  <c:v>8. Соц. защита</c:v>
                </c:pt>
                <c:pt idx="4">
                  <c:v>11. Защита окруж. среды</c:v>
                </c:pt>
                <c:pt idx="5">
                  <c:v>12. Гендерное равен-во</c:v>
                </c:pt>
                <c:pt idx="6">
                  <c:v>3. Обеспеч-е продов. безоп-сти</c:v>
                </c:pt>
                <c:pt idx="7">
                  <c:v>6. Качеств-е образов-е</c:v>
                </c:pt>
                <c:pt idx="8">
                  <c:v>7. Здравоохранение</c:v>
                </c:pt>
                <c:pt idx="9">
                  <c:v>Среднее значение</c:v>
                </c:pt>
                <c:pt idx="10">
                  <c:v>10. Комлпекс. управ. вод. ресурсами</c:v>
                </c:pt>
                <c:pt idx="11">
                  <c:v>13. Мониторинг и оценка</c:v>
                </c:pt>
                <c:pt idx="12">
                  <c:v>4. Ускорен. индустриал-я</c:v>
                </c:pt>
                <c:pt idx="13">
                  <c:v>14. Финансиров-е НСР-2030</c:v>
                </c:pt>
                <c:pt idx="14">
                  <c:v>9. Эфф-ть гос. управления</c:v>
                </c:pt>
              </c:strCache>
            </c:strRef>
          </c:cat>
          <c:val>
            <c:numRef>
              <c:f>'1.4'!$E$4:$E$18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89</c:v>
                </c:pt>
                <c:pt idx="8">
                  <c:v>89</c:v>
                </c:pt>
                <c:pt idx="9">
                  <c:v>78.599999999999994</c:v>
                </c:pt>
                <c:pt idx="10">
                  <c:v>78</c:v>
                </c:pt>
                <c:pt idx="11">
                  <c:v>78</c:v>
                </c:pt>
                <c:pt idx="12">
                  <c:v>78</c:v>
                </c:pt>
                <c:pt idx="13">
                  <c:v>11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F-4820-ABD2-5D4C1F97F1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901928"/>
        <c:axId val="132903496"/>
      </c:barChart>
      <c:catAx>
        <c:axId val="13290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3496"/>
        <c:crosses val="autoZero"/>
        <c:auto val="1"/>
        <c:lblAlgn val="ctr"/>
        <c:lblOffset val="100"/>
        <c:noMultiLvlLbl val="0"/>
      </c:catAx>
      <c:valAx>
        <c:axId val="132903496"/>
        <c:scaling>
          <c:orientation val="minMax"/>
          <c:max val="100"/>
        </c:scaling>
        <c:delete val="0"/>
        <c:axPos val="t"/>
        <c:majorGridlines>
          <c:spPr>
            <a:ln w="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01928"/>
        <c:crosses val="autoZero"/>
        <c:crossBetween val="between"/>
        <c:majorUnit val="20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5DC34-E09F-4D05-ABC4-E1D0B530B885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15BA-4D91-4F1D-BD36-DC61629B9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2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0424-4F62-4910-8ACB-CB08AE4594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8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0424-4F62-4910-8ACB-CB08AE4594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4965F-8ED2-4061-B2A7-00CA12285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A93500-C3D9-4780-932F-021D199CC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F1C86-261C-4E94-A8D1-BDFAC807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2D59D-4365-4081-BF4B-80623429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2BCA4-ED1B-4F06-844D-F2546329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1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5D4BA-40E4-4A7B-9AE2-6B53FB7B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BE619E-01E3-4BE8-8CF6-A65BC9F9C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5F478-8C17-475C-B434-3ED45FC1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C1529-6074-4BE2-8C7E-757BF8F1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19FC0-6719-4CC2-B993-6739EFC0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1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6EA89B-912E-4BDE-8373-094FDE080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DF5922-886F-4511-BA85-8BF3BB271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FF415-8D84-4E85-A85C-0B4F11A0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CBD89-200D-4130-BA3E-D0EB049C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04842-7B03-451C-8FDA-3FC9CE82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8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08E23-0027-40C6-B4B8-6D4B7B0B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9FF31-7CA3-48AA-8015-B6423D1A9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58F85-910D-4ED8-AF6C-7C338D41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0EFFF-C370-457B-8DA5-CBF48321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4235F4-6E40-4058-9864-7729F8BE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9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C66DA-9D03-4321-9DB5-40B6E45E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67D8EF-4F6E-4AAE-ADC2-12A26FEC3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C1AC9-9CB7-4A80-B379-316C60E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CB0BE-2BBC-4466-8F11-165ED4F2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60E67-48A2-4EFD-86D5-D48DCCAB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E668C-ED4D-490B-B103-FD6365C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888EA-B8C8-440A-A3A3-29F4464B1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847CA2-E7A5-49F8-972D-2B194631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CD711-D6DF-4691-BE74-A5A7E88B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5F272B-2799-47C5-AC27-B43D9A22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CE519-0E2A-4060-BF60-B78502B9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7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C889C-5ED2-4266-97EA-1CC68B2C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144CDA-615B-4664-88C5-216D46F56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423F1-F5F3-48C4-BEC8-5DEBCAF77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5DC17A-DBE0-4782-B139-CE0F813A1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7DCDF-C645-4066-9F43-DC385739A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3CC454-3765-4A1F-B78D-4AB3CD7F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069D76-DD19-47CB-8A40-01DE7C51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9569A1-8FDD-4362-9D86-62A4F310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2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B15A2-D4D4-4F6E-B72E-8EE922AB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5F5E87-694D-4155-8882-15BD0753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C2F225-CD17-43C4-B9B7-14DD32B7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6397AE-19F8-42D1-95AE-853AE8A2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1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C63FBF-68BD-460E-A6E3-9EA26714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1E05F-F7E9-4742-B367-41446821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73023D-5404-4519-88A8-E6305154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5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700C6-FE25-455A-8D02-310FE46D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2365B-99D0-4A11-B504-D092D395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30DB72-8769-4A80-8CCB-E63C8ABBB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C1C3C5-3EEA-448F-961B-B2BB54E6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CCB71-70A8-48C7-A078-5AFCAC69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F3D311-DBA5-4B56-8D1E-36B69410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9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31763-CBB3-42B5-9114-9140DFAF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E3B962-5DDC-4DA8-877E-BC2E4C212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5BA5C-AB4B-4E23-BE43-5F43DB050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2D3294-870F-4FF5-82BC-9257B5F5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E731AC-C1DF-43D8-ABE6-F8F21A3F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1BF56-A2C5-4524-AF19-DFEEEB2E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8D4E9-2368-45BA-BD56-FC627597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0B83D-CEC2-474C-9557-1D283413B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4C45A-F49A-4AD1-82A6-99109EC24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D738-2D17-4956-B2C4-F38DAA1043F7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8182-6B78-406F-8419-3884742ED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B2D46-7ED0-4782-9F0D-2EC10FBDD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FEE0-60F0-44CD-A0E5-23C442D6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mentcouncil.tj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iap2.org/page/pillar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fiscaltransparency.net/public-participation-principles-and-gui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79AA-4489-4985-BC45-F226CEEC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46" y="2099892"/>
            <a:ext cx="10437205" cy="130826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ИНДЕКС ПЛАТФОРМ УЧАСТИЯ – ИНСТРУМЕНТ ИЗМЕРЕНИЯ ВОВЛЕЧЕНИЯ И УЧАСТИЯ ГРАЖДАНСКОГО ОБЩЕСТВА В ДИАЛОГОВЫХ ПЛОЩАДКАХ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9BA91FA-7610-40FD-A157-7444A248A768}"/>
              </a:ext>
            </a:extLst>
          </p:cNvPr>
          <p:cNvSpPr txBox="1">
            <a:spLocks/>
          </p:cNvSpPr>
          <p:nvPr/>
        </p:nvSpPr>
        <p:spPr>
          <a:xfrm>
            <a:off x="1479873" y="6227422"/>
            <a:ext cx="9280336" cy="482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город Душанбе                                                              13 августа 2025 года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E04A0D-F6E3-402C-9CE9-1AFD42F2B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994376A-9257-4D91-A3CA-4488FBF696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A3CE23-4743-463E-9195-F5C243093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6453FE-1D34-4DBB-B724-CED1EB007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3394911"/>
            <a:ext cx="5186224" cy="2533841"/>
          </a:xfrm>
          <a:prstGeom prst="rect">
            <a:avLst/>
          </a:prstGeom>
        </p:spPr>
      </p:pic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C29B229-3708-1E85-66BF-80EBA2DF4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D0062061-30ED-408E-EB5E-8F4313BAC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9" y="1179731"/>
            <a:ext cx="1094670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55" y="138896"/>
            <a:ext cx="10805932" cy="300941"/>
          </a:xfrm>
        </p:spPr>
        <p:txBody>
          <a:bodyPr>
            <a:noAutofit/>
          </a:bodyPr>
          <a:lstStyle/>
          <a:p>
            <a:pPr algn="ctr"/>
            <a:r>
              <a:rPr lang="tg-Cyrl-TJ" sz="2800" dirty="0">
                <a:solidFill>
                  <a:srgbClr val="002060"/>
                </a:solidFill>
              </a:rPr>
              <a:t>Оценка участия общественности на основе Руководства </a:t>
            </a:r>
            <a:r>
              <a:rPr lang="en-US" sz="2800" dirty="0">
                <a:solidFill>
                  <a:srgbClr val="002060"/>
                </a:solidFill>
              </a:rPr>
              <a:t>GIFT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3" y="644328"/>
            <a:ext cx="8095129" cy="62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29" y="173620"/>
            <a:ext cx="10805932" cy="300941"/>
          </a:xfrm>
        </p:spPr>
        <p:txBody>
          <a:bodyPr>
            <a:noAutofit/>
          </a:bodyPr>
          <a:lstStyle/>
          <a:p>
            <a:pPr algn="ctr"/>
            <a:r>
              <a:rPr lang="tg-Cyrl-TJ" sz="3200" dirty="0">
                <a:solidFill>
                  <a:srgbClr val="002060"/>
                </a:solidFill>
              </a:rPr>
              <a:t>Оценка участия общественности на основе Руководства </a:t>
            </a:r>
            <a:r>
              <a:rPr lang="en-US" sz="3200" dirty="0">
                <a:solidFill>
                  <a:srgbClr val="002060"/>
                </a:solidFill>
              </a:rPr>
              <a:t>GIFT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32" y="768675"/>
            <a:ext cx="8611578" cy="56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7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Логическая рамка общественного участия </a:t>
            </a:r>
            <a:r>
              <a:rPr lang="en-US" sz="3200" b="1" dirty="0">
                <a:solidFill>
                  <a:srgbClr val="002060"/>
                </a:solidFill>
              </a:rPr>
              <a:t>IAP</a:t>
            </a:r>
            <a:r>
              <a:rPr lang="ru-RU" sz="3200" b="1" dirty="0">
                <a:solidFill>
                  <a:srgbClr val="002060"/>
                </a:solidFill>
              </a:rPr>
              <a:t>2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(упрощенная версия)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3" y="1134319"/>
            <a:ext cx="11921923" cy="56137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12942" y="1941075"/>
            <a:ext cx="893445" cy="8229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724878" y="1941075"/>
            <a:ext cx="876300" cy="81724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5852051" y="1935995"/>
            <a:ext cx="927735" cy="82232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 rot="21422100">
            <a:off x="8030659" y="1899800"/>
            <a:ext cx="880745" cy="85852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10474469" y="1899800"/>
            <a:ext cx="890905" cy="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79AA-4489-4985-BC45-F226CEEC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221" y="2461126"/>
            <a:ext cx="7931556" cy="13604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ИНДЕКС ПЛАТФОРМЫ УЧАСТИЯ: </a:t>
            </a:r>
            <a:b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информационные блоки, индикаторы и источники</a:t>
            </a:r>
          </a:p>
        </p:txBody>
      </p:sp>
      <p:pic>
        <p:nvPicPr>
          <p:cNvPr id="13" name="Picture 3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7F454B45-6851-4195-B7D3-F1F645E78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1" b="10869"/>
          <a:stretch/>
        </p:blipFill>
        <p:spPr>
          <a:xfrm>
            <a:off x="3505298" y="3956746"/>
            <a:ext cx="5327984" cy="2637237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0777D04-A699-8AE4-627D-51232BC26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80090DB-F55E-DFDD-FA4D-7580873220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9519CD90-CF35-F688-22A7-9C685C8EA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3817E05-AFE2-8799-3DC2-3E79D211E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051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85" y="141183"/>
            <a:ext cx="9802074" cy="65489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281840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447" y="0"/>
            <a:ext cx="552225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ИПУ – 20 индикатора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3670" y="1449106"/>
            <a:ext cx="10587318" cy="4669305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</a:rPr>
              <a:t>Блок 1. Представленность и наличие правового поля – 4 индикаторов 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ru-RU" sz="900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</a:rPr>
              <a:t>Блок 2. Наличие условий для вовлечения и участия – 7 индикаторов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ru-RU" sz="900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</a:rPr>
              <a:t>Блок 3. Вовлеченность – 2 индикатора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ru-RU" sz="900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</a:rPr>
              <a:t>Блок 4. Активность / Деятельность – 3 индикатора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ru-RU" sz="900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</a:rPr>
              <a:t>Блок 5. Результат / Достижение ожиданий – 4 индикатора.</a:t>
            </a:r>
          </a:p>
          <a:p>
            <a:pPr algn="just">
              <a:lnSpc>
                <a:spcPct val="100000"/>
              </a:lnSpc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s://arbat25.ru/assets/main/images/sts/association-152746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2" y="1463678"/>
            <a:ext cx="808875" cy="8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rognowsky.ru/wp-content/uploads/2019/11/2bb065143c39aeaf8c22452e26b087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4" y="2415710"/>
            <a:ext cx="825032" cy="8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flyclipart.com/thumbs/employee-engagement-icon-a-cartoon-1246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5" y="3234093"/>
            <a:ext cx="1041214" cy="10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s://mir-s3-cdn-cf.behance.net/projects/max_808/382971112866581.Y3JvcCwxMDAzLDc4NSw1NTMs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1" y="4208931"/>
            <a:ext cx="1116154" cy="8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s://a.d-cd.net/8d0924ds-9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" y="5068329"/>
            <a:ext cx="1145815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9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583" y="0"/>
            <a:ext cx="2923572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Индикаторы и источники информации оценки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Индекса платформ участия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4" y="0"/>
            <a:ext cx="8538882" cy="67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446"/>
            <a:ext cx="6829384" cy="5975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999" y="251469"/>
            <a:ext cx="5493630" cy="48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5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253" y="1707742"/>
            <a:ext cx="8164381" cy="387125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23572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Индикаторы и источники информации оценки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Индекса платформ участия</a:t>
            </a:r>
          </a:p>
        </p:txBody>
      </p:sp>
    </p:spTree>
    <p:extLst>
      <p:ext uri="{BB962C8B-B14F-4D97-AF65-F5344CB8AC3E}">
        <p14:creationId xmlns:p14="http://schemas.microsoft.com/office/powerpoint/2010/main" val="1636670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27" y="865913"/>
            <a:ext cx="7756216" cy="496772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23572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Индикаторы и источники информации оценки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Индекса платформ участия</a:t>
            </a:r>
          </a:p>
        </p:txBody>
      </p:sp>
    </p:spTree>
    <p:extLst>
      <p:ext uri="{BB962C8B-B14F-4D97-AF65-F5344CB8AC3E}">
        <p14:creationId xmlns:p14="http://schemas.microsoft.com/office/powerpoint/2010/main" val="22722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79AA-4489-4985-BC45-F226CEEC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3" y="1488431"/>
            <a:ext cx="8910867" cy="2672180"/>
          </a:xfrm>
        </p:spPr>
        <p:txBody>
          <a:bodyPr>
            <a:noAutofit/>
          </a:bodyPr>
          <a:lstStyle/>
          <a:p>
            <a:pPr algn="just"/>
            <a:r>
              <a:rPr lang="ru-RU" sz="2500" i="1" dirty="0">
                <a:solidFill>
                  <a:srgbClr val="002060"/>
                </a:solidFill>
              </a:rPr>
              <a:t>«Повышение уровня и улучшение качества законов, совершенствование механизма их исполнения, соответствие норм действующих законов требованиям общества и граждан требуют постоянного и всестороннего сотрудничества всех ветвей государственной власти»</a:t>
            </a:r>
            <a:br>
              <a:rPr lang="ru-RU" sz="2500" dirty="0">
                <a:solidFill>
                  <a:srgbClr val="002060"/>
                </a:solidFill>
                <a:latin typeface="Calibri Light" panose="020F0302020204030204" pitchFamily="34" charset="0"/>
              </a:rPr>
            </a:br>
            <a:endParaRPr lang="ru-RU" sz="25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A91FA-7610-40FD-A157-7444A248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780" y="4565726"/>
            <a:ext cx="9144000" cy="640845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Эмомали Рахмон, 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</a:rPr>
              <a:t>из послания Президента Республики Таджикистан </a:t>
            </a:r>
          </a:p>
          <a:p>
            <a:pPr algn="r"/>
            <a:r>
              <a:rPr lang="ru-RU" sz="2000" dirty="0" err="1">
                <a:solidFill>
                  <a:srgbClr val="002060"/>
                </a:solidFill>
              </a:rPr>
              <a:t>Маджлиси</a:t>
            </a:r>
            <a:r>
              <a:rPr lang="ru-RU" sz="2000" dirty="0">
                <a:solidFill>
                  <a:srgbClr val="002060"/>
                </a:solidFill>
              </a:rPr>
              <a:t> Оли Республики Таджикистан, от 21.12.2021 года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47CED-5C1F-91FC-BF6B-BD08CC31D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E29C4A-8595-22BD-E660-1CB4013766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19AAA8BA-5D47-0C88-0AF6-F1C1B8A3C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0FD26CF-AD85-ADCA-5529-0EB758C05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4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79AA-4489-4985-BC45-F226CEEC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2657" y="1447850"/>
            <a:ext cx="7931556" cy="13604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ИНДЕКС ПЛАТФОРМЫ УЧАСТИЯ: </a:t>
            </a:r>
            <a:b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РЕЗУЛЬТАТЫ ИССЛЕДОВАНИЯ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7BC414-6D1C-463E-9BD1-4DB1031D3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86" y="3106083"/>
            <a:ext cx="6402465" cy="3060299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08BE051-2F77-6C89-787A-1C403BCF8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2766513-AFC9-1542-2D29-2CA7B6B438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E2F2F0F3-5B62-565D-E58E-CC75EB5E5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5E411A3-8565-7F50-2C91-9201F50CB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8215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Ссылки на источники: </a:t>
            </a:r>
            <a:r>
              <a:rPr lang="ru-RU" sz="3600" u="sng" dirty="0">
                <a:hlinkClick r:id="rId2"/>
              </a:rPr>
              <a:t>https://developmentcouncil.tj/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0576"/>
            <a:ext cx="10515600" cy="5392271"/>
          </a:xfrm>
        </p:spPr>
        <p:txBody>
          <a:bodyPr>
            <a:normAutofit/>
          </a:bodyPr>
          <a:lstStyle/>
          <a:p>
            <a:r>
              <a:rPr lang="ru-RU" dirty="0"/>
              <a:t>Совет национального развития при Президенте Республики Таджикистан: Положение о Совете национального развития при Президенте Республики Таджикистан </a:t>
            </a:r>
          </a:p>
          <a:p>
            <a:r>
              <a:rPr lang="ru-RU" dirty="0"/>
              <a:t>Информация о Международных организациях - членах координационного Совета по развитию входящие в состав МРГ </a:t>
            </a:r>
          </a:p>
          <a:p>
            <a:r>
              <a:rPr lang="ru-RU" dirty="0"/>
              <a:t>Функциональная система Совета</a:t>
            </a:r>
          </a:p>
          <a:p>
            <a:r>
              <a:rPr lang="ru-RU" dirty="0"/>
              <a:t>Список членов МРГ включая государственные, общественные и международные организации:</a:t>
            </a:r>
          </a:p>
          <a:p>
            <a:r>
              <a:rPr lang="ru-RU" dirty="0"/>
              <a:t>Пресс-релизы  протоколы заседаний</a:t>
            </a:r>
          </a:p>
          <a:p>
            <a:r>
              <a:rPr lang="ru-RU" dirty="0"/>
              <a:t>Презентации </a:t>
            </a:r>
          </a:p>
          <a:p>
            <a:r>
              <a:rPr lang="ru-RU" dirty="0"/>
              <a:t>Положение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44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78" y="858585"/>
            <a:ext cx="10515600" cy="10986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Индекс платформ участия (ИПУ) – </a:t>
            </a:r>
            <a:r>
              <a:rPr lang="ru-RU" sz="3200" b="1" u="sng" dirty="0">
                <a:solidFill>
                  <a:srgbClr val="0070C0"/>
                </a:solidFill>
              </a:rPr>
              <a:t>84,8 / 100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(вовлечение и участие организаций гражданского общества в деятельности МРГ Совета НР при ПРТ находится на достаточно развитом уровне)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7191"/>
            <a:ext cx="10515600" cy="497993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Представленность и наличие правового поля – 91,0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100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(представленность организаций гражданского сектора в составе МРГ находится на значительно развитом уровне, созданы значительные правовые условия для их вовлечения и участия)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условий для вовлечения и участия –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83,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100</a:t>
            </a: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практике гражданам доступна значительная информацию на этапах регламентирования, планирования, исполнения и отчетности деятельности МРГ)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Вовлеченность – 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100</a:t>
            </a: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практике наблюдается значительный уровень вовлеченность организаций гражданского сектора на этапах планирования, исполнения, мониторинга и оценки деятельности МРГ)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– 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77,86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100</a:t>
            </a: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практике наблюдается достаточно высокая активность организаций гражданского сектора в обсуждении повестки дня заседаний МРГ, в представлении предложений и рекомендаций)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– 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79,45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100</a:t>
            </a: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практике результат вовлечения и участия организаций гражданского общества в деятельности МРГ оценивается как значительный)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3678" y="309282"/>
            <a:ext cx="8686800" cy="88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Результаты исследования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2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5977"/>
            <a:ext cx="10515600" cy="7027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Индекс платформ участия 14 МРГ Совета НР при ПРТ и его составные компоненты (в баллах), по результатам оценки 2025 года</a:t>
            </a:r>
            <a:br>
              <a:rPr lang="ru-RU" sz="1100" dirty="0"/>
            </a:b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308563"/>
              </p:ext>
            </p:extLst>
          </p:nvPr>
        </p:nvGraphicFramePr>
        <p:xfrm>
          <a:off x="2210540" y="1946788"/>
          <a:ext cx="9614516" cy="453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7E325D-DCA1-41AB-9F35-D5609FB7491A}"/>
              </a:ext>
            </a:extLst>
          </p:cNvPr>
          <p:cNvSpPr/>
          <p:nvPr/>
        </p:nvSpPr>
        <p:spPr>
          <a:xfrm>
            <a:off x="227168" y="5266895"/>
            <a:ext cx="2111188" cy="793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Недостаточный или минимальный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30B29B-DF78-4EF4-BA62-D2B7ED4449AB}"/>
              </a:ext>
            </a:extLst>
          </p:cNvPr>
          <p:cNvSpPr/>
          <p:nvPr/>
        </p:nvSpPr>
        <p:spPr>
          <a:xfrm>
            <a:off x="232502" y="4469840"/>
            <a:ext cx="2111188" cy="793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Ограниченный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924C74-D3EF-4AA7-B3E5-235CD9AE7FB5}"/>
              </a:ext>
            </a:extLst>
          </p:cNvPr>
          <p:cNvSpPr/>
          <p:nvPr/>
        </p:nvSpPr>
        <p:spPr>
          <a:xfrm>
            <a:off x="233374" y="3680879"/>
            <a:ext cx="2111188" cy="7754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Удовлетворительный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208B7C-852F-4CAF-8873-DA86FB32844D}"/>
              </a:ext>
            </a:extLst>
          </p:cNvPr>
          <p:cNvSpPr/>
          <p:nvPr/>
        </p:nvSpPr>
        <p:spPr>
          <a:xfrm>
            <a:off x="228025" y="2868710"/>
            <a:ext cx="2111188" cy="7754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Значительный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0B8C15-7D39-464A-8D29-20497BBFAC75}"/>
              </a:ext>
            </a:extLst>
          </p:cNvPr>
          <p:cNvSpPr/>
          <p:nvPr/>
        </p:nvSpPr>
        <p:spPr>
          <a:xfrm>
            <a:off x="232508" y="2111918"/>
            <a:ext cx="2111188" cy="7754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Высокий</a:t>
            </a:r>
          </a:p>
        </p:txBody>
      </p:sp>
    </p:spTree>
    <p:extLst>
      <p:ext uri="{BB962C8B-B14F-4D97-AF65-F5344CB8AC3E}">
        <p14:creationId xmlns:p14="http://schemas.microsoft.com/office/powerpoint/2010/main" val="212808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Насколько индекс платформ участия улучшился в 2025 году по сравнению с 2023 годом? (в баллах)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176" y="5325034"/>
            <a:ext cx="2111188" cy="793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Недостаточный или минимальный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658" y="4482352"/>
            <a:ext cx="2111188" cy="793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Ограниченный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694" y="3671047"/>
            <a:ext cx="2111188" cy="7754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Удовлетворительный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658" y="2949686"/>
            <a:ext cx="2111188" cy="7754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Значительный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694" y="2195430"/>
            <a:ext cx="2111188" cy="7754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Высокий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457658"/>
              </p:ext>
            </p:extLst>
          </p:nvPr>
        </p:nvGraphicFramePr>
        <p:xfrm>
          <a:off x="2299317" y="2084601"/>
          <a:ext cx="9552025" cy="472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640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85" y="997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Динамика индекса платформ участия по 14 МРГ в 2025 году по сравнению с 2023 годом? (в баллах)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4450" y="6254719"/>
            <a:ext cx="1812219" cy="376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Недостаточный или минимальный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61058" y="6261998"/>
            <a:ext cx="1443754" cy="22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Ограниченный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04812" y="6216339"/>
            <a:ext cx="1910221" cy="2953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Удовлетворительный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03810" y="6188264"/>
            <a:ext cx="1356761" cy="3515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Значительный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2209" y="6183750"/>
            <a:ext cx="950086" cy="3515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Высокий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073372"/>
              </p:ext>
            </p:extLst>
          </p:nvPr>
        </p:nvGraphicFramePr>
        <p:xfrm>
          <a:off x="372863" y="1450761"/>
          <a:ext cx="11603114" cy="492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231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14" y="99786"/>
            <a:ext cx="11034943" cy="8856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Представленность ОГО в 14 МРГ и наличие правового поля для вовлечения ОГО в 2025 году по сравнению с 2023 годом? (в баллах)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64607" y="6243584"/>
            <a:ext cx="1812219" cy="376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Недостаточный или минимальный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61058" y="6234706"/>
            <a:ext cx="1443754" cy="22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Ограниченный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04812" y="6216339"/>
            <a:ext cx="1910221" cy="2953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Удовлетворительный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03810" y="6188264"/>
            <a:ext cx="1356761" cy="3515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Значительный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2209" y="6183750"/>
            <a:ext cx="950086" cy="3515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Высокий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461506"/>
              </p:ext>
            </p:extLst>
          </p:nvPr>
        </p:nvGraphicFramePr>
        <p:xfrm>
          <a:off x="257453" y="1329850"/>
          <a:ext cx="11771790" cy="502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338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14" y="99786"/>
            <a:ext cx="11034943" cy="885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Результаты оценки по отдельным вопросам блока «Представленность и наличие правового поля» в 2025 году по сравнению с 2023 годом? (в баллах)</a:t>
            </a:r>
            <a:endParaRPr lang="ru-RU" sz="28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5D2D037-590B-467E-A0D4-9C777C4F3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13904"/>
              </p:ext>
            </p:extLst>
          </p:nvPr>
        </p:nvGraphicFramePr>
        <p:xfrm>
          <a:off x="110095" y="1430110"/>
          <a:ext cx="5509470" cy="43226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70961">
                  <a:extLst>
                    <a:ext uri="{9D8B030D-6E8A-4147-A177-3AD203B41FA5}">
                      <a16:colId xmlns:a16="http://schemas.microsoft.com/office/drawing/2014/main" val="2038261488"/>
                    </a:ext>
                  </a:extLst>
                </a:gridCol>
                <a:gridCol w="2938509">
                  <a:extLst>
                    <a:ext uri="{9D8B030D-6E8A-4147-A177-3AD203B41FA5}">
                      <a16:colId xmlns:a16="http://schemas.microsoft.com/office/drawing/2014/main" val="440276846"/>
                    </a:ext>
                  </a:extLst>
                </a:gridCol>
              </a:tblGrid>
              <a:tr h="233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Категория вопросов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Вопрос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6396"/>
                  </a:ext>
                </a:extLst>
              </a:tr>
              <a:tr h="47789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1.1. Наличие представителей ОГО в составе МРГ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 Сколько представителей ОГО включено в состав МРГ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70797"/>
                  </a:ext>
                </a:extLst>
              </a:tr>
              <a:tr h="477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 Сколько организаций ГО включено в состав МРГ (ед.)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0673573"/>
                  </a:ext>
                </a:extLst>
              </a:tr>
              <a:tr h="477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 Соблюдается ли гендерный паритет в составе МРГ?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8126417"/>
                  </a:ext>
                </a:extLst>
              </a:tr>
              <a:tr h="72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1.2. Наличие правового механизма регламентирующий вовлечение ОГО в деятельность МРГ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 Существует ли правовой механизм регламентирующий вовлечение ОГО в деятельность МРГ?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5191431"/>
                  </a:ext>
                </a:extLst>
              </a:tr>
              <a:tr h="1210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1.3. Ожидание Совета / руководителя МРГ от участия ОГО в составе МРГ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5. Публикуется ли на практике информация о целях, задачах и ожиданиях Совета/ руководителя МРГ относительно вовлечения ОГО в деятельность МРГ?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4431799"/>
                  </a:ext>
                </a:extLst>
              </a:tr>
              <a:tr h="72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1.4. Цели и задачи ОГО при вовлечении в МРГ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6. Ставят ли ОГО перед собой конкретные цели и задачи вовлечения в деятельность МРГ?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5084372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23399"/>
              </p:ext>
            </p:extLst>
          </p:nvPr>
        </p:nvGraphicFramePr>
        <p:xfrm>
          <a:off x="5681709" y="1423948"/>
          <a:ext cx="6400196" cy="400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948B42-7E91-4425-A7FC-BC29E97F6778}"/>
              </a:ext>
            </a:extLst>
          </p:cNvPr>
          <p:cNvSpPr/>
          <p:nvPr/>
        </p:nvSpPr>
        <p:spPr>
          <a:xfrm>
            <a:off x="8652497" y="5315964"/>
            <a:ext cx="741568" cy="376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Недостаточный</a:t>
            </a:r>
            <a:endParaRPr lang="ru-RU" sz="1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A33C52-36D9-4B81-82B8-CBF03702A2EA}"/>
              </a:ext>
            </a:extLst>
          </p:cNvPr>
          <p:cNvSpPr/>
          <p:nvPr/>
        </p:nvSpPr>
        <p:spPr>
          <a:xfrm>
            <a:off x="9315983" y="5332867"/>
            <a:ext cx="698204" cy="2903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Ограниченный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F521848-53E8-4DC5-932B-01D280E51A21}"/>
              </a:ext>
            </a:extLst>
          </p:cNvPr>
          <p:cNvSpPr/>
          <p:nvPr/>
        </p:nvSpPr>
        <p:spPr>
          <a:xfrm>
            <a:off x="9905460" y="5315964"/>
            <a:ext cx="803179" cy="2953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Удовлетворительный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E64CEE-B50A-4F57-AAF8-183ACAFB9D6B}"/>
              </a:ext>
            </a:extLst>
          </p:cNvPr>
          <p:cNvSpPr/>
          <p:nvPr/>
        </p:nvSpPr>
        <p:spPr>
          <a:xfrm>
            <a:off x="10525582" y="5304036"/>
            <a:ext cx="728146" cy="3515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Значительный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C3DEBF-FBF7-4DF6-B406-7AC17B077977}"/>
              </a:ext>
            </a:extLst>
          </p:cNvPr>
          <p:cNvSpPr/>
          <p:nvPr/>
        </p:nvSpPr>
        <p:spPr>
          <a:xfrm>
            <a:off x="11253728" y="5304035"/>
            <a:ext cx="728146" cy="3515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/>
              <a:t>Высокий</a:t>
            </a:r>
          </a:p>
        </p:txBody>
      </p:sp>
    </p:spTree>
    <p:extLst>
      <p:ext uri="{BB962C8B-B14F-4D97-AF65-F5344CB8AC3E}">
        <p14:creationId xmlns:p14="http://schemas.microsoft.com/office/powerpoint/2010/main" val="2899433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826"/>
            <a:ext cx="10515600" cy="9257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Оценка наличия условий для вовлечения и участия в 2025 году по сравнению с 2023 годом? (в баллах)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32412" y="6229798"/>
            <a:ext cx="1704573" cy="482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Недостаточный или минимальный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97925" y="6242257"/>
            <a:ext cx="1481098" cy="29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Ограниченный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9705" y="6236722"/>
            <a:ext cx="1546411" cy="4464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Удовлетворительный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64772" y="6226053"/>
            <a:ext cx="1480181" cy="295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Значительный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1167" y="6241122"/>
            <a:ext cx="1039173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Высокий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352019"/>
              </p:ext>
            </p:extLst>
          </p:nvPr>
        </p:nvGraphicFramePr>
        <p:xfrm>
          <a:off x="918099" y="1225118"/>
          <a:ext cx="11173287" cy="514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634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8541" y="351678"/>
            <a:ext cx="10515600" cy="9257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Результаты оценки по отдельным вопросам блока «Наличие условий для вовлечения и участия» в 2025 году (в баллах)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85633F-2BCB-40F9-AC8F-9EF0721B2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19621"/>
              </p:ext>
            </p:extLst>
          </p:nvPr>
        </p:nvGraphicFramePr>
        <p:xfrm>
          <a:off x="878541" y="1448861"/>
          <a:ext cx="10590024" cy="34756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07790">
                  <a:extLst>
                    <a:ext uri="{9D8B030D-6E8A-4147-A177-3AD203B41FA5}">
                      <a16:colId xmlns:a16="http://schemas.microsoft.com/office/drawing/2014/main" val="3228907582"/>
                    </a:ext>
                  </a:extLst>
                </a:gridCol>
                <a:gridCol w="1010897">
                  <a:extLst>
                    <a:ext uri="{9D8B030D-6E8A-4147-A177-3AD203B41FA5}">
                      <a16:colId xmlns:a16="http://schemas.microsoft.com/office/drawing/2014/main" val="137655478"/>
                    </a:ext>
                  </a:extLst>
                </a:gridCol>
                <a:gridCol w="2671337">
                  <a:extLst>
                    <a:ext uri="{9D8B030D-6E8A-4147-A177-3AD203B41FA5}">
                      <a16:colId xmlns:a16="http://schemas.microsoft.com/office/drawing/2014/main" val="3905844253"/>
                    </a:ext>
                  </a:extLst>
                </a:gridCol>
              </a:tblGrid>
              <a:tr h="333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Вопрос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Балл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60930"/>
                  </a:ext>
                </a:extLst>
              </a:tr>
              <a:tr h="682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7. Доступны ли для граждан основные правовые документы, регламентирующие деятельность МРГ?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96,4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798389"/>
                  </a:ext>
                </a:extLst>
              </a:tr>
              <a:tr h="682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8. Доступна ли для граждан информация о целях, задачах, членах, полномочиях, направлениях деятельности и правилах проведения заседаний МРГ?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00843"/>
                  </a:ext>
                </a:extLst>
              </a:tr>
              <a:tr h="33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9. Доступна ли для граждан информация о плане работы (график проведения заседаний) МРГ?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66,6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Значительный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861320"/>
                  </a:ext>
                </a:extLst>
              </a:tr>
              <a:tr h="33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10. Публикуется ли повестка заседаний МРГ?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92,8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99849"/>
                  </a:ext>
                </a:extLst>
              </a:tr>
              <a:tr h="33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11. Публикуются ли протоколы заседаний МРГ?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92,8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676332"/>
                  </a:ext>
                </a:extLst>
              </a:tr>
              <a:tr h="33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12. Публикуются ли промежуточные и итоговые (годовые) отчеты о деятельности МРГ?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88,1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4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86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A91FA-7610-40FD-A157-7444A248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285" y="976720"/>
            <a:ext cx="11273741" cy="528518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Национальная стратегия развития Республики Таджикистан на период до 2030 года. (</a:t>
            </a:r>
            <a:r>
              <a:rPr lang="ru-RU" dirty="0">
                <a:solidFill>
                  <a:srgbClr val="002060"/>
                </a:solidFill>
              </a:rPr>
              <a:t>п. 3.1.</a:t>
            </a:r>
            <a:r>
              <a:rPr lang="ru-RU" sz="2800" dirty="0">
                <a:solidFill>
                  <a:srgbClr val="002060"/>
                </a:solidFill>
              </a:rPr>
              <a:t>):</a:t>
            </a:r>
          </a:p>
          <a:p>
            <a:pPr algn="l"/>
            <a:endParaRPr lang="ru-RU" sz="1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/>
              <a:t>«…</a:t>
            </a:r>
            <a:r>
              <a:rPr lang="ru-RU" dirty="0">
                <a:solidFill>
                  <a:srgbClr val="C00000"/>
                </a:solidFill>
              </a:rPr>
              <a:t>Прозрачность и подотчетность </a:t>
            </a:r>
            <a:r>
              <a:rPr lang="ru-RU" dirty="0"/>
              <a:t>деятельности государственных институтов является важным фактором способным обеспечить превентивное, индустриальное и инновационное развитие страны…»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/>
              <a:t>«…Для деятельности государственных и местных органов власти</a:t>
            </a:r>
            <a:br>
              <a:rPr lang="ru-RU" dirty="0"/>
            </a:br>
            <a:r>
              <a:rPr lang="ru-RU" dirty="0"/>
              <a:t>характерен </a:t>
            </a:r>
            <a:r>
              <a:rPr lang="ru-RU" dirty="0">
                <a:solidFill>
                  <a:srgbClr val="C00000"/>
                </a:solidFill>
              </a:rPr>
              <a:t>слабый механизм обеспечения открытости</a:t>
            </a:r>
            <a:r>
              <a:rPr lang="ru-RU" dirty="0"/>
              <a:t>.…»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Проблема государственного управления </a:t>
            </a:r>
            <a:r>
              <a:rPr lang="ru-RU" dirty="0"/>
              <a:t>– « …слабое взаимодействие государства и граждан в процессе национального развития, в том числе отсутствие действенных совещательных площадок для текущих коммуникаций и решения стратегических задач…»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Приоритет №1</a:t>
            </a:r>
            <a:r>
              <a:rPr lang="ru-RU" dirty="0"/>
              <a:t> совершенствования государственного управления – «…совершенствование институтов в целях … равного доступа женщин и мужчин к процессам принятия решений обеспечивающих устойчивое развитие национальной экономики…»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sz="1600" dirty="0">
              <a:latin typeface="+mj-lt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D9DACE16-37D3-6F46-EF36-837F362C8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17991"/>
            <a:ext cx="2874084" cy="106674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1853EA-DF3F-6D5D-1C8C-37496E2C36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61454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ABBE352C-8146-D7C0-7E12-DA084FE37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0BC5EC6-4AA4-6A93-7746-47946CA59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-671"/>
            <a:ext cx="3244027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541" y="351678"/>
            <a:ext cx="10515600" cy="5627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Вовлеченность ОГО в деятельность 14 МРГ в 2025 году по сравнению с 2023 годом </a:t>
            </a:r>
            <a:r>
              <a:rPr lang="tg-Cyrl-TJ" sz="2800" b="1" dirty="0">
                <a:solidFill>
                  <a:srgbClr val="002060"/>
                </a:solidFill>
              </a:rPr>
              <a:t>(в баллах)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6292" y="5735407"/>
            <a:ext cx="1280632" cy="482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100" dirty="0"/>
              <a:t>Недостаточный или минимальный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15919" y="5756732"/>
            <a:ext cx="824942" cy="29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Ограниченный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13059" y="5660061"/>
            <a:ext cx="824942" cy="4464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/>
              <a:t>Удовлетворительный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50816" y="5735407"/>
            <a:ext cx="908464" cy="295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Значительный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87162" y="5699464"/>
            <a:ext cx="824943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Высокий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81286"/>
              </p:ext>
            </p:extLst>
          </p:nvPr>
        </p:nvGraphicFramePr>
        <p:xfrm>
          <a:off x="0" y="854877"/>
          <a:ext cx="7583271" cy="499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A859E27-5696-4843-8917-1B8528B83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681910"/>
              </p:ext>
            </p:extLst>
          </p:nvPr>
        </p:nvGraphicFramePr>
        <p:xfrm>
          <a:off x="7699899" y="1305018"/>
          <a:ext cx="3920971" cy="439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57B4CF-0327-47D6-8950-6748DEE87A0D}"/>
              </a:ext>
            </a:extLst>
          </p:cNvPr>
          <p:cNvSpPr/>
          <p:nvPr/>
        </p:nvSpPr>
        <p:spPr>
          <a:xfrm>
            <a:off x="11166345" y="1693658"/>
            <a:ext cx="676467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Высокий</a:t>
            </a:r>
            <a:endParaRPr lang="ru-RU" sz="12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CB1E6E7-E72C-46A1-9781-33765E99A6B6}"/>
              </a:ext>
            </a:extLst>
          </p:cNvPr>
          <p:cNvSpPr/>
          <p:nvPr/>
        </p:nvSpPr>
        <p:spPr>
          <a:xfrm>
            <a:off x="11166345" y="2330190"/>
            <a:ext cx="942797" cy="295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Значительный</a:t>
            </a:r>
            <a:endParaRPr lang="ru-RU" sz="10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DD0C70-DAFA-4781-B333-E60FC60902D5}"/>
              </a:ext>
            </a:extLst>
          </p:cNvPr>
          <p:cNvSpPr/>
          <p:nvPr/>
        </p:nvSpPr>
        <p:spPr>
          <a:xfrm>
            <a:off x="11219611" y="2927492"/>
            <a:ext cx="920846" cy="4464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/>
              <a:t>Удовлетворительный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13F7FD4-D237-4ABB-BAF7-D990B75F94C3}"/>
              </a:ext>
            </a:extLst>
          </p:cNvPr>
          <p:cNvSpPr/>
          <p:nvPr/>
        </p:nvSpPr>
        <p:spPr>
          <a:xfrm>
            <a:off x="11157610" y="3727632"/>
            <a:ext cx="1034390" cy="29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Ограниченный</a:t>
            </a:r>
            <a:endParaRPr lang="ru-RU" sz="1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7C3001B-9063-4FF6-B76A-78B9034F4F4F}"/>
              </a:ext>
            </a:extLst>
          </p:cNvPr>
          <p:cNvSpPr/>
          <p:nvPr/>
        </p:nvSpPr>
        <p:spPr>
          <a:xfrm>
            <a:off x="11166345" y="4365787"/>
            <a:ext cx="1019984" cy="3571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900" dirty="0"/>
              <a:t>Недостаточный</a:t>
            </a:r>
          </a:p>
        </p:txBody>
      </p:sp>
    </p:spTree>
    <p:extLst>
      <p:ext uri="{BB962C8B-B14F-4D97-AF65-F5344CB8AC3E}">
        <p14:creationId xmlns:p14="http://schemas.microsoft.com/office/powerpoint/2010/main" val="3103606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5418"/>
            <a:ext cx="10515600" cy="611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Активность ОГО в работе 14 МРГ в 2025 году по сравнению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 2023 годом </a:t>
            </a:r>
            <a:r>
              <a:rPr lang="tg-Cyrl-TJ" sz="2800" b="1" dirty="0">
                <a:solidFill>
                  <a:srgbClr val="002060"/>
                </a:solidFill>
              </a:rPr>
              <a:t>(в баллах)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5808" y="6133314"/>
            <a:ext cx="1066231" cy="482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000" dirty="0"/>
              <a:t>Недостаточный или минимальный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9580" y="6112143"/>
            <a:ext cx="781016" cy="29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Ограниченный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51397" y="6035416"/>
            <a:ext cx="846996" cy="4464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Удовлетворительный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63704" y="6112143"/>
            <a:ext cx="741553" cy="295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Значительный</a:t>
            </a:r>
            <a:endParaRPr lang="ru-RU" sz="10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91446" y="6085294"/>
            <a:ext cx="740293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Высокий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973475"/>
              </p:ext>
            </p:extLst>
          </p:nvPr>
        </p:nvGraphicFramePr>
        <p:xfrm>
          <a:off x="0" y="885708"/>
          <a:ext cx="7403977" cy="534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7F40DE1-F94D-4A5B-B34E-5DCFD32E6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110604"/>
              </p:ext>
            </p:extLst>
          </p:nvPr>
        </p:nvGraphicFramePr>
        <p:xfrm>
          <a:off x="7485511" y="1020933"/>
          <a:ext cx="4525977" cy="504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5CEDCA-6951-4AC3-BB10-1900CD894423}"/>
              </a:ext>
            </a:extLst>
          </p:cNvPr>
          <p:cNvSpPr/>
          <p:nvPr/>
        </p:nvSpPr>
        <p:spPr>
          <a:xfrm>
            <a:off x="9651032" y="5938219"/>
            <a:ext cx="460634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Нед.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442787F-887F-45BC-A33B-27534A8E9AD6}"/>
              </a:ext>
            </a:extLst>
          </p:cNvPr>
          <p:cNvSpPr/>
          <p:nvPr/>
        </p:nvSpPr>
        <p:spPr>
          <a:xfrm>
            <a:off x="10085032" y="5938219"/>
            <a:ext cx="460634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/>
              <a:t>Огр</a:t>
            </a:r>
            <a:r>
              <a:rPr lang="ru-RU" sz="1050" dirty="0"/>
              <a:t>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28EFC7F-92F7-434B-A892-95ABFDE15112}"/>
              </a:ext>
            </a:extLst>
          </p:cNvPr>
          <p:cNvSpPr/>
          <p:nvPr/>
        </p:nvSpPr>
        <p:spPr>
          <a:xfrm>
            <a:off x="10479331" y="5942223"/>
            <a:ext cx="500335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Удов.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A51A7E2-7058-4D8F-A6D6-86339EC299B6}"/>
              </a:ext>
            </a:extLst>
          </p:cNvPr>
          <p:cNvSpPr/>
          <p:nvPr/>
        </p:nvSpPr>
        <p:spPr>
          <a:xfrm>
            <a:off x="10922209" y="5940850"/>
            <a:ext cx="500335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Знач.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01F937B-5A9B-4000-BB06-C0A0FECFEC81}"/>
              </a:ext>
            </a:extLst>
          </p:cNvPr>
          <p:cNvSpPr/>
          <p:nvPr/>
        </p:nvSpPr>
        <p:spPr>
          <a:xfrm>
            <a:off x="11335437" y="5943495"/>
            <a:ext cx="500335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/>
              <a:t>Выс</a:t>
            </a:r>
            <a:r>
              <a:rPr lang="ru-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094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202027"/>
            <a:ext cx="10515600" cy="9257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результата вовлечения  и участия ОГО в деятельности МРГ в 2025 г. по сравнению с 2023 г. (в баллах)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128001"/>
              </p:ext>
            </p:extLst>
          </p:nvPr>
        </p:nvGraphicFramePr>
        <p:xfrm>
          <a:off x="838201" y="1349406"/>
          <a:ext cx="10977978" cy="470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95C514-439B-40B5-9C3C-4D492AB9FF5B}"/>
              </a:ext>
            </a:extLst>
          </p:cNvPr>
          <p:cNvSpPr/>
          <p:nvPr/>
        </p:nvSpPr>
        <p:spPr>
          <a:xfrm>
            <a:off x="3715871" y="5919080"/>
            <a:ext cx="1704573" cy="482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Недостаточный или минимальный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E908FA-F702-4261-A73A-01ACF25AB5B2}"/>
              </a:ext>
            </a:extLst>
          </p:cNvPr>
          <p:cNvSpPr/>
          <p:nvPr/>
        </p:nvSpPr>
        <p:spPr>
          <a:xfrm>
            <a:off x="5381384" y="5931539"/>
            <a:ext cx="1481098" cy="29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Ограниченный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117255A-E993-4FCE-89A2-72971BD70F9B}"/>
              </a:ext>
            </a:extLst>
          </p:cNvPr>
          <p:cNvSpPr/>
          <p:nvPr/>
        </p:nvSpPr>
        <p:spPr>
          <a:xfrm>
            <a:off x="6943164" y="5926004"/>
            <a:ext cx="1546411" cy="4464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Удовлетворительный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0E86912-15FC-43D3-861F-B087C69ECDE0}"/>
              </a:ext>
            </a:extLst>
          </p:cNvPr>
          <p:cNvSpPr/>
          <p:nvPr/>
        </p:nvSpPr>
        <p:spPr>
          <a:xfrm>
            <a:off x="8448231" y="5941969"/>
            <a:ext cx="1480181" cy="295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Значительный</a:t>
            </a:r>
            <a:endParaRPr lang="ru-RU" sz="1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7E0AA68-46C3-4A6A-B795-E59408D515AD}"/>
              </a:ext>
            </a:extLst>
          </p:cNvPr>
          <p:cNvSpPr/>
          <p:nvPr/>
        </p:nvSpPr>
        <p:spPr>
          <a:xfrm>
            <a:off x="10314626" y="5930404"/>
            <a:ext cx="1039173" cy="2941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Высокий</a:t>
            </a:r>
          </a:p>
        </p:txBody>
      </p:sp>
    </p:spTree>
    <p:extLst>
      <p:ext uri="{BB962C8B-B14F-4D97-AF65-F5344CB8AC3E}">
        <p14:creationId xmlns:p14="http://schemas.microsoft.com/office/powerpoint/2010/main" val="257475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7262"/>
            <a:ext cx="10515600" cy="509578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Наблюдается значительный рост институциональной открытости МРГ. Между 2023 и 2025 годами наблюдается системный рост формальных возможностей для участия общественных организаций (ОГО).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Улучшились такие показатели, как доля представителей ОГО в составе МРГ, наличие правового механизма вовлечения (рост с 67% до 97,6%), а также уровень информационной прозрачности. Это указывает на прогресс в институционализации участия гражданского общества в управлении развитием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</a:rPr>
              <a:t>Укрепляются правовые и информационные основы вовлечения.</a:t>
            </a:r>
            <a:br>
              <a:rPr lang="ru-RU" sz="2400" dirty="0">
                <a:latin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</a:rPr>
              <a:t>Наличие регламентов, положения о деятельности МРГ и доступ к ключевой информации (повестки, графики, составы, цели) достигли высоких значений (более 90 баллов). Это означает, что база для участия создана, но дальнейший прогресс будет зависеть от реальной включенности ОГО в процессы выработки решений.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11311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7262"/>
            <a:ext cx="10515600" cy="5095783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2400" dirty="0">
                <a:latin typeface="Times New Roman" panose="02020603050405020304" pitchFamily="18" charset="0"/>
              </a:rPr>
              <a:t>Наблюдается качественный рост участия ОГО на всех этапах политики.</a:t>
            </a:r>
            <a:br>
              <a:rPr lang="ru-RU" sz="2400" dirty="0">
                <a:latin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</a:rPr>
              <a:t>Вовлеченность ОГО на стадиях планирования, исполнения и мониторинга выросла с крайне низких значений (в среднем 5,8 баллов в 2023 г.) до 78,6 баллов в 2025 г. Этот рост демонстрирует переход от декларативного участия к практическому вкладу ОГО в работу МРГ.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2400" dirty="0">
                <a:latin typeface="Times New Roman" panose="02020603050405020304" pitchFamily="18" charset="0"/>
              </a:rPr>
              <a:t>Наблюдается увеличение активности и учета предложений ОГО.</a:t>
            </a:r>
            <a:br>
              <a:rPr lang="ru-RU" sz="2400" dirty="0">
                <a:latin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</a:rPr>
              <a:t>Активность ОГО в обсуждениях повестки достигла 85,6 баллов, в то время как в 2023 г. была на уровне 40,29. Количество предложений со стороны ОГО выросло более чем в 30 раз, а уровень их учета МРГ достиг 73,9 баллов — что говорит о формировании конструктивного диалога между государством и обществом.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7069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777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Над чем ещё стоит поработать: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83" y="1003176"/>
            <a:ext cx="11327907" cy="5095783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2400" b="1" dirty="0">
                <a:latin typeface="Times New Roman" panose="02020603050405020304" pitchFamily="18" charset="0"/>
              </a:rPr>
              <a:t>Просматривается неравномерное развитие вовлечения и участия ОГО по отдельным МРГ: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ru-RU" sz="2400" dirty="0">
                <a:latin typeface="Times New Roman" panose="02020603050405020304" pitchFamily="18" charset="0"/>
              </a:rPr>
              <a:t>- В то время как в таких сферах, как продовольственная безопасность, здравоохранение, социальная защита и гендерное равенство, наблюдаются почти максимальные значения индекса (более 90 баллов), МРГ «Эффективность государственного управления» демонстрирует отсутствие развития а «Финансирование НСР-2030» - слабый прогресс.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2400" b="1" dirty="0">
                <a:latin typeface="Times New Roman" panose="02020603050405020304" pitchFamily="18" charset="0"/>
              </a:rPr>
              <a:t>Проблемы с прозрачностью конкретных элементов деятельности: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ru-RU" sz="2400" dirty="0">
                <a:latin typeface="Times New Roman" panose="02020603050405020304" pitchFamily="18" charset="0"/>
              </a:rPr>
              <a:t>- Несмотря на общую открытость, важные элементы — такие как вовлечение числа ОГО в состав МРГ, публикация графика заседаний, публикация повестки заседаний, вовлечение ОГО в планирование и исполнение деятельности МРГ, публикация протоколов заседаний, публикаций трекинга учтенных рекомендаций и результаты работ остаются слабо реализованными для некоторых МРГ.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5682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163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51224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Усиление механизмов взаимодействия: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Предлагается разработать и закрепить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Стандарты вовлечения и участия ОГО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можно в форме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Типового положения об участии ОГО в МРГ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включающее: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участию, этапы вовлечения, критерии учета предложений и индикаторы эффективности. Это позволит ОГО лучше понять ожидания Совета от их вовлечения и участия и соответственно более эффективно взаимодействовать.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Предлагается усилить механизм взаимодействия через разработку на уровне отдельных МРГ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Плана взаимодействия с 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публиковать итоги работ – особенно необходимо для отстающих МРГ. Это позволит внедрить механизм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расширения и ротации участия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ОГО в МРГ для предотвращения «замкнутых групп» и расширения спектра представленных точек зрений.</a:t>
            </a:r>
          </a:p>
          <a:p>
            <a:pPr marL="0" indent="0" algn="just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3600" dirty="0"/>
          </a:p>
          <a:p>
            <a:pPr algn="just"/>
            <a:endParaRPr lang="ru-RU" sz="3600" dirty="0"/>
          </a:p>
          <a:p>
            <a:pPr algn="just"/>
            <a:endParaRPr lang="ru-RU" sz="3600" dirty="0"/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1995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163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512241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Поддержка активности ОГО и развитие их потенциала.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Партнерам по развитию предлагается включиться в создание и поддержку реализации программы микро-грантов для участия ОГО в работе МРГ, включая аналитическую, экспертную и мониторинговую деятельность.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Проводить регулярные обучающие семинары и тренинги по стратегическому анализу, разработке рекомендаций и оценке госпрограмм, особенно в тематических направлениях, где вовлеченность остается низкой.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</a:rPr>
              <a:t>Повышение уровня подотчетности МРГ: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Предлагается</a:t>
            </a:r>
            <a:r>
              <a:rPr lang="ru-RU" sz="2400" b="1" dirty="0">
                <a:latin typeface="Times New Roman" panose="02020603050405020304" pitchFamily="18" charset="0"/>
              </a:rPr>
              <a:t> у</a:t>
            </a:r>
            <a:r>
              <a:rPr lang="ru-RU" sz="2400" dirty="0">
                <a:latin typeface="Times New Roman" panose="02020603050405020304" pitchFamily="18" charset="0"/>
              </a:rPr>
              <a:t>силить работу онлайн-платформы для публикации повесток, протоколов и отчетов МРГ, с возможностью комментариев и </a:t>
            </a:r>
            <a:r>
              <a:rPr lang="ru-RU" sz="2400" b="1" dirty="0">
                <a:latin typeface="Times New Roman" panose="02020603050405020304" pitchFamily="18" charset="0"/>
              </a:rPr>
              <a:t>обратной связи </a:t>
            </a:r>
            <a:r>
              <a:rPr lang="ru-RU" sz="2400" dirty="0">
                <a:latin typeface="Times New Roman" panose="02020603050405020304" pitchFamily="18" charset="0"/>
              </a:rPr>
              <a:t>от заинтересованных сторон.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Усилить публичный механизм отчетности по результатам деятельности МРГ с указанием числа поступивших предложений, мотивированные ответы по принятию или отклонению этих предложений. Создать реестр предложений и решений с классификацией по тематикам, МРГ и годам для анализа динамики и улучшения механизмов учета. Это поможет улучшить степени открытости и участия гражданского общества.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3600" dirty="0"/>
          </a:p>
          <a:p>
            <a:pPr algn="just"/>
            <a:endParaRPr lang="ru-RU" sz="3600" dirty="0"/>
          </a:p>
          <a:p>
            <a:pPr algn="just"/>
            <a:endParaRPr lang="ru-RU" sz="3600" dirty="0"/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8034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Рекомендации для 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4657445"/>
          </a:xfrm>
        </p:spPr>
        <p:txBody>
          <a:bodyPr>
            <a:normAutofit/>
          </a:bodyPr>
          <a:lstStyle/>
          <a:p>
            <a:r>
              <a:rPr lang="ru-RU" dirty="0"/>
              <a:t>Информировать о своих целях и ожиданиях от участия в ОГО</a:t>
            </a:r>
          </a:p>
          <a:p>
            <a:r>
              <a:rPr lang="ru-RU" dirty="0"/>
              <a:t>Активно делиться информацией о своей деятельности в МРГ</a:t>
            </a:r>
          </a:p>
          <a:p>
            <a:r>
              <a:rPr lang="ru-RU" dirty="0"/>
              <a:t>Приглашать другие ОГО к взаимодействию</a:t>
            </a:r>
          </a:p>
          <a:p>
            <a:r>
              <a:rPr lang="ru-RU" dirty="0"/>
              <a:t>Активно взаимодействовать с другими ОГО из других платформ участия</a:t>
            </a:r>
          </a:p>
          <a:p>
            <a:r>
              <a:rPr lang="ru-RU" dirty="0"/>
              <a:t>Продвигать инициативы прозрачности и подотчетности в деятельности МРГ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479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163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Общий итог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5122416"/>
          </a:xfrm>
        </p:spPr>
        <p:txBody>
          <a:bodyPr>
            <a:norm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 сравнительный анализ показал, что за два года достигнут серьезный прогресс в институционализации участия гражданского общества в стратегическом управлении. 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для устойчивого эффекта необходимо перейти от оценки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оценке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нужны конкретные шаги: нормативное закрепление, развитие практик учета предложений, профессионализация ОГО и рост подотчетности со стороны МРГ.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40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40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40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3106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A91FA-7610-40FD-A157-7444A248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38" y="1320706"/>
            <a:ext cx="11273741" cy="53127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ПОЛОЖЕНИЕ О СОВЕТЕ НАЦИОНАЛЬНОГО РАЗВИТИЯ ПРИ ПРЕЗИДЕНТЕ РЕСПУБЛИКИ ТАДЖИКИСТАН</a:t>
            </a:r>
          </a:p>
          <a:p>
            <a:r>
              <a:rPr lang="ru-RU" sz="2800" dirty="0"/>
              <a:t>(в редакции Указ Президента РТ от 15.07.2019г. №1282)</a:t>
            </a:r>
          </a:p>
          <a:p>
            <a:endParaRPr lang="ru-RU" sz="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Создан Совет национального развития при Президенте Республики Таджикистан - консультативно-совещательный орган</a:t>
            </a:r>
            <a:endParaRPr lang="ru-RU" sz="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Цель Совета</a:t>
            </a:r>
            <a:r>
              <a:rPr lang="ru-RU" dirty="0">
                <a:solidFill>
                  <a:srgbClr val="002060"/>
                </a:solidFill>
              </a:rPr>
              <a:t>: обеспечение взаимодействия между государственными органами, частным сектором и гражданским обществом  по вопросам реализации НСР-2030, среднесрочных программ развития РТ и ЦУР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g-Cyrl-TJ" dirty="0">
                <a:solidFill>
                  <a:srgbClr val="002060"/>
                </a:solidFill>
              </a:rPr>
              <a:t>В </a:t>
            </a:r>
            <a:r>
              <a:rPr lang="tg-Cyrl-TJ" dirty="0">
                <a:solidFill>
                  <a:srgbClr val="C00000"/>
                </a:solidFill>
              </a:rPr>
              <a:t>состав Совета </a:t>
            </a:r>
            <a:r>
              <a:rPr lang="tg-Cyrl-TJ" dirty="0">
                <a:solidFill>
                  <a:srgbClr val="002060"/>
                </a:solidFill>
              </a:rPr>
              <a:t>входят представители гражданского общества и они могут вносить свои предложения по вопросам реализации НСР-2030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g-Cyrl-TJ" dirty="0">
                <a:solidFill>
                  <a:srgbClr val="002060"/>
                </a:solidFill>
              </a:rPr>
              <a:t>Гражданские сообщества также участвуют в деятельности межведомственных рабочих групп и тесно взаимодействуют с отраслевыми министерсвами и ведомствами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</a:endParaRPr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1800" dirty="0">
              <a:latin typeface="+mj-lt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CB3ECDDB-7718-358F-A178-07F6ABAB5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E87DF9E-A577-931E-46E8-CFADEB2E4D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0CF7C14F-642A-0A5C-696F-3C610FEB8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0B4BA83-DD86-9425-F8B8-3089DE978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79AA-4489-4985-BC45-F226CEEC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1972" y="2825110"/>
            <a:ext cx="7931556" cy="4736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БЛАГОДАРЮ ЗА ВНИМАНИЕ!</a:t>
            </a:r>
            <a:endParaRPr lang="ru-RU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88" y="4083957"/>
            <a:ext cx="1640822" cy="2029883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77C8040-200C-2537-9C74-59337436E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B4B4052-9FF4-B619-FBE3-C01AA9E87C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2CDF5A23-C8B9-F23A-0955-93269B8B4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33BD5CE-0AF6-C5AE-C824-C2507CF41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3F4A431E-54D6-EC38-ACE8-11E9C9AF6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9" y="1393144"/>
            <a:ext cx="1094670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206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A91FA-7610-40FD-A157-7444A248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346" y="1936810"/>
            <a:ext cx="9964969" cy="426722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</a:rPr>
              <a:t>площадка взаимодействия </a:t>
            </a:r>
            <a:r>
              <a:rPr lang="ru-RU" sz="2800" dirty="0">
                <a:solidFill>
                  <a:srgbClr val="002060"/>
                </a:solidFill>
              </a:rPr>
              <a:t>государства с бизнесом и гражданами для решения стратегических задач по отдельным направлениям функционирования и развития национальной экономики;</a:t>
            </a:r>
            <a:endParaRPr lang="ru-RU" sz="18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</a:rPr>
              <a:t>механизм вовлечения </a:t>
            </a:r>
            <a:r>
              <a:rPr lang="ru-RU" sz="2800" dirty="0">
                <a:solidFill>
                  <a:srgbClr val="002060"/>
                </a:solidFill>
              </a:rPr>
              <a:t>общественности в процесс принятия управленческих решений;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элемент прозрачности и подотчетности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системы государственного управления которая ведет к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улучшению качества государственного управления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52979" y="1134416"/>
            <a:ext cx="9144000" cy="5902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Платформа участия - это: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EA3AD07D-4A78-7B2F-EC5A-FE4649B5F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E93022B-089F-0BBD-F58C-DA5502F9E1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77ACB953-C46E-C902-A208-EC5E3BE5B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0B9DE28-0E6A-5570-956E-36D4A1E9A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921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A91FA-7610-40FD-A157-7444A248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346" y="1936810"/>
            <a:ext cx="9964969" cy="34823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подход по измерению соответствия «платформ участия» передовым практикам и стандартам вовлечения и участия общественности в процесс принятия управленческих решений;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инструмент для оценки эффективности взаимодействия государственного сектора и общественности в рамках межведомственных рабочих групп Совета Национального Развития при Президенте Республики Таджикистан)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52979" y="1134416"/>
            <a:ext cx="9144000" cy="5902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Индекс платформы участия - это: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23B44935-DBC7-DC6C-35BF-CD247680E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3C9421-9A72-3B2A-E2BA-E51621BDA4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FAC2BE1B-81E9-7970-6A79-580095AC6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E6674B6-55AA-51B0-F2BA-A80699369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483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A91FA-7610-40FD-A157-7444A248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274" y="1053296"/>
            <a:ext cx="10243594" cy="4640870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tg-Cyrl-TJ" dirty="0">
                <a:solidFill>
                  <a:srgbClr val="002060"/>
                </a:solidFill>
              </a:rPr>
              <a:t>обобщить передовую международную практику по измерению степени вовлечения и участия общественности в процессе принятия управленческих решений на базе созданных форматов участия МРГ;</a:t>
            </a:r>
            <a:endParaRPr lang="ru-RU" dirty="0">
              <a:solidFill>
                <a:srgbClr val="00206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tg-Cyrl-TJ" dirty="0">
                <a:solidFill>
                  <a:srgbClr val="002060"/>
                </a:solidFill>
              </a:rPr>
              <a:t>оценить современное состояние эффективности взаимодействия отраслевых министерств и ведомств с гражданскими организациями в рамках деятельности МРГ;</a:t>
            </a:r>
            <a:endParaRPr lang="ru-RU" dirty="0">
              <a:solidFill>
                <a:srgbClr val="00206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tg-Cyrl-TJ" dirty="0">
                <a:solidFill>
                  <a:srgbClr val="002060"/>
                </a:solidFill>
              </a:rPr>
              <a:t>рассчитать Индекс платформ участия гражданских организаций в рамках МРГ;</a:t>
            </a:r>
            <a:endParaRPr lang="ru-RU" dirty="0">
              <a:solidFill>
                <a:srgbClr val="00206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tg-Cyrl-TJ" dirty="0">
                <a:solidFill>
                  <a:srgbClr val="002060"/>
                </a:solidFill>
              </a:rPr>
              <a:t>помочь руководителям МРГ, гражданским организациям и всем заинтересованным партнёрам определить наличие благоприятных условий для вовлечения и участия общественности в МРГ;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g-Cyrl-TJ" dirty="0">
                <a:solidFill>
                  <a:srgbClr val="002060"/>
                </a:solidFill>
              </a:rPr>
              <a:t>выявить пробелы в существующей политике вовлечения и участия общественности в МРГ и разработать эффективные рекомендации для эффективного взаимодействия в рамках всего Совета НР при ПРТ.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2071" y="225850"/>
            <a:ext cx="9144000" cy="5902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Индекс платформы участия: </a:t>
            </a:r>
            <a:r>
              <a:rPr lang="ru-RU" sz="4000" b="1" dirty="0">
                <a:solidFill>
                  <a:srgbClr val="C00000"/>
                </a:solidFill>
              </a:rPr>
              <a:t>задачи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0806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314" y="658250"/>
            <a:ext cx="2492910" cy="2893144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63786" y="95549"/>
            <a:ext cx="9144000" cy="5902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Источники разработки методологии ИПУ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94" y="658250"/>
            <a:ext cx="2387860" cy="2893144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684" y="672006"/>
            <a:ext cx="2483734" cy="2893144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672" y="658250"/>
            <a:ext cx="2302281" cy="2893145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24" y="3663838"/>
            <a:ext cx="2387860" cy="2963119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479" y="3663837"/>
            <a:ext cx="2226695" cy="2963119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69" y="3630016"/>
            <a:ext cx="2160740" cy="29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08" y="3630016"/>
            <a:ext cx="2127558" cy="29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927" y="3630016"/>
            <a:ext cx="2003413" cy="29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6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A91FA-7610-40FD-A157-7444A248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451" y="2650603"/>
            <a:ext cx="7650864" cy="269690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Руководство Глобальной инициативы финансовой прозрачности (GIFT):</a:t>
            </a:r>
            <a:r>
              <a:rPr lang="ru-RU" sz="2800" u="sng" dirty="0">
                <a:hlinkClick r:id="rId2"/>
              </a:rPr>
              <a:t> https://fiscaltransparency.net/public-participation-principles-and-guide/</a:t>
            </a:r>
            <a:r>
              <a:rPr lang="ru-RU" sz="2800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g-Cyrl-TJ" sz="2800" dirty="0"/>
              <a:t>Руководство по ценностям, этике и спектру общественного участия Международной ассоциации общественного</a:t>
            </a:r>
            <a:r>
              <a:rPr lang="ru-RU" sz="2800" dirty="0"/>
              <a:t> участия (</a:t>
            </a:r>
            <a:r>
              <a:rPr lang="en-US" sz="2800" dirty="0"/>
              <a:t>IAP</a:t>
            </a:r>
            <a:r>
              <a:rPr lang="ru-RU" sz="2800" dirty="0"/>
              <a:t>2).: </a:t>
            </a:r>
            <a:r>
              <a:rPr lang="ru-RU" sz="2800" u="sng" dirty="0">
                <a:hlinkClick r:id="rId3"/>
              </a:rPr>
              <a:t>https://www.iap2.org/page/pillars</a:t>
            </a:r>
            <a:r>
              <a:rPr lang="ru-RU" sz="2800" dirty="0"/>
              <a:t> 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34002" y="1562680"/>
            <a:ext cx="9144000" cy="5902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Базовые руководства для оценки платформ участия: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77" y="2599698"/>
            <a:ext cx="2755307" cy="1399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77" y="4340706"/>
            <a:ext cx="2755307" cy="160868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27931BA-D01F-A3A1-A33C-12D78B314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8" y="83308"/>
            <a:ext cx="2874084" cy="106674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C62D046-ED67-1386-AD4A-1EAAAE0453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1" y="180116"/>
            <a:ext cx="1405460" cy="8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11F33473-51DF-7D4B-F7D0-DCFF2E005E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7" y="123201"/>
            <a:ext cx="1346197" cy="862850"/>
          </a:xfrm>
          <a:prstGeom prst="rect">
            <a:avLst/>
          </a:prstGeom>
        </p:spPr>
      </p:pic>
      <p:pic>
        <p:nvPicPr>
          <p:cNvPr id="9" name="Picture 8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078E465-C324-F6C1-EE6A-C43DF23E0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57" y="55315"/>
            <a:ext cx="3244027" cy="1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172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2149</Words>
  <Application>Microsoft Office PowerPoint</Application>
  <PresentationFormat>Widescreen</PresentationFormat>
  <Paragraphs>221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Bookman Old Style</vt:lpstr>
      <vt:lpstr>Calibri</vt:lpstr>
      <vt:lpstr>Calibri Light</vt:lpstr>
      <vt:lpstr>Times New Roman</vt:lpstr>
      <vt:lpstr>Wingdings</vt:lpstr>
      <vt:lpstr>Тема Office</vt:lpstr>
      <vt:lpstr>ИНДЕКС ПЛАТФОРМ УЧАСТИЯ – ИНСТРУМЕНТ ИЗМЕРЕНИЯ ВОВЛЕЧЕНИЯ И УЧАСТИЯ ГРАЖДАНСКОГО ОБЩЕСТВА В ДИАЛОГОВЫХ ПЛОЩАДКАХ</vt:lpstr>
      <vt:lpstr>«Повышение уровня и улучшение качества законов, совершенствование механизма их исполнения, соответствие норм действующих законов требованиям общества и граждан требуют постоянного и всестороннего сотрудничества всех ветвей государственной власти» </vt:lpstr>
      <vt:lpstr>PowerPoint Presentation</vt:lpstr>
      <vt:lpstr>PowerPoint Presentation</vt:lpstr>
      <vt:lpstr>Платформа участия - это:</vt:lpstr>
      <vt:lpstr>Индекс платформы участия - это:</vt:lpstr>
      <vt:lpstr>Индекс платформы участия: задачи </vt:lpstr>
      <vt:lpstr>Источники разработки методологии ИПУ</vt:lpstr>
      <vt:lpstr>Базовые руководства для оценки платформ участия:</vt:lpstr>
      <vt:lpstr>Оценка участия общественности на основе Руководства GIFT</vt:lpstr>
      <vt:lpstr>Оценка участия общественности на основе Руководства GIFT</vt:lpstr>
      <vt:lpstr>Логическая рамка общественного участия IAP2  (упрощенная версия)</vt:lpstr>
      <vt:lpstr>ИНДЕКС ПЛАТФОРМЫ УЧАСТИЯ:  информационные блоки, индикаторы и источники</vt:lpstr>
      <vt:lpstr>PowerPoint Presentation</vt:lpstr>
      <vt:lpstr>ИПУ – 20 индикатора</vt:lpstr>
      <vt:lpstr>Индикаторы и источники информации оценки Индекса платформ участия</vt:lpstr>
      <vt:lpstr>PowerPoint Presentation</vt:lpstr>
      <vt:lpstr>Индикаторы и источники информации оценки Индекса платформ участия</vt:lpstr>
      <vt:lpstr>Индикаторы и источники информации оценки Индекса платформ участия</vt:lpstr>
      <vt:lpstr>ИНДЕКС ПЛАТФОРМЫ УЧАСТИЯ:  РЕЗУЛЬТАТЫ ИССЛЕДОВАНИЯ</vt:lpstr>
      <vt:lpstr>Ссылки на источники: https://developmentcouncil.tj/</vt:lpstr>
      <vt:lpstr>Индекс платформ участия (ИПУ) – 84,8 / 100  (вовлечение и участие организаций гражданского общества в деятельности МРГ Совета НР при ПРТ находится на достаточно развитом уровне)</vt:lpstr>
      <vt:lpstr>Индекс платформ участия 14 МРГ Совета НР при ПРТ и его составные компоненты (в баллах), по результатам оценки 2025 года </vt:lpstr>
      <vt:lpstr>Насколько индекс платформ участия улучшился в 2025 году по сравнению с 2023 годом? (в баллах)</vt:lpstr>
      <vt:lpstr>Динамика индекса платформ участия по 14 МРГ в 2025 году по сравнению с 2023 годом? (в баллах)</vt:lpstr>
      <vt:lpstr>Представленность ОГО в 14 МРГ и наличие правового поля для вовлечения ОГО в 2025 году по сравнению с 2023 годом? (в баллах)</vt:lpstr>
      <vt:lpstr>Результаты оценки по отдельным вопросам блока «Представленность и наличие правового поля» в 2025 году по сравнению с 2023 годом? (в баллах)</vt:lpstr>
      <vt:lpstr>Оценка наличия условий для вовлечения и участия в 2025 году по сравнению с 2023 годом? (в баллах)</vt:lpstr>
      <vt:lpstr>Результаты оценки по отдельным вопросам блока «Наличие условий для вовлечения и участия» в 2025 году (в баллах)</vt:lpstr>
      <vt:lpstr>Вовлеченность ОГО в деятельность 14 МРГ в 2025 году по сравнению с 2023 годом (в баллах) </vt:lpstr>
      <vt:lpstr>Активность ОГО в работе 14 МРГ в 2025 году по сравнению  с 2023 годом (в баллах) </vt:lpstr>
      <vt:lpstr>Оценка результата вовлечения  и участия ОГО в деятельности МРГ в 2025 г. по сравнению с 2023 г. (в баллах)</vt:lpstr>
      <vt:lpstr>Выводы:</vt:lpstr>
      <vt:lpstr>Выводы:</vt:lpstr>
      <vt:lpstr>Над чем ещё стоит поработать:</vt:lpstr>
      <vt:lpstr>Рекомендации</vt:lpstr>
      <vt:lpstr>Рекомендации</vt:lpstr>
      <vt:lpstr>Рекомендации для ОГО</vt:lpstr>
      <vt:lpstr>Общий итог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4. Усиление институционального потенциала страны</dc:title>
  <dc:creator>Uktam</dc:creator>
  <cp:lastModifiedBy>Farrukh ASHRAPOV</cp:lastModifiedBy>
  <cp:revision>218</cp:revision>
  <dcterms:created xsi:type="dcterms:W3CDTF">2022-11-10T08:51:02Z</dcterms:created>
  <dcterms:modified xsi:type="dcterms:W3CDTF">2025-08-12T11:07:22Z</dcterms:modified>
</cp:coreProperties>
</file>