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9" r:id="rId3"/>
    <p:sldId id="356" r:id="rId4"/>
    <p:sldId id="357" r:id="rId5"/>
    <p:sldId id="358" r:id="rId6"/>
    <p:sldId id="359" r:id="rId7"/>
    <p:sldId id="298" r:id="rId8"/>
    <p:sldId id="297" r:id="rId9"/>
    <p:sldId id="360" r:id="rId10"/>
    <p:sldId id="361" r:id="rId11"/>
    <p:sldId id="318" r:id="rId12"/>
    <p:sldId id="362" r:id="rId13"/>
    <p:sldId id="363" r:id="rId14"/>
    <p:sldId id="364" r:id="rId15"/>
    <p:sldId id="365" r:id="rId16"/>
    <p:sldId id="308" r:id="rId17"/>
    <p:sldId id="309" r:id="rId18"/>
    <p:sldId id="310" r:id="rId19"/>
    <p:sldId id="312" r:id="rId20"/>
    <p:sldId id="285" r:id="rId21"/>
    <p:sldId id="335" r:id="rId22"/>
    <p:sldId id="366" r:id="rId23"/>
    <p:sldId id="367" r:id="rId24"/>
    <p:sldId id="319" r:id="rId25"/>
    <p:sldId id="345" r:id="rId26"/>
    <p:sldId id="321" r:id="rId27"/>
    <p:sldId id="346" r:id="rId28"/>
    <p:sldId id="350" r:id="rId29"/>
    <p:sldId id="351" r:id="rId30"/>
    <p:sldId id="340" r:id="rId31"/>
    <p:sldId id="331" r:id="rId32"/>
    <p:sldId id="341" r:id="rId33"/>
    <p:sldId id="342" r:id="rId34"/>
    <p:sldId id="332" r:id="rId35"/>
    <p:sldId id="333" r:id="rId36"/>
    <p:sldId id="352" r:id="rId37"/>
    <p:sldId id="353" r:id="rId38"/>
    <p:sldId id="337" r:id="rId39"/>
    <p:sldId id="354" r:id="rId40"/>
    <p:sldId id="338" r:id="rId41"/>
    <p:sldId id="355" r:id="rId42"/>
    <p:sldId id="317"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ktam Dzhumaev" initials="UD" lastIdx="1" clrIdx="0">
    <p:extLst>
      <p:ext uri="{19B8F6BF-5375-455C-9EA6-DF929625EA0E}">
        <p15:presenceInfo xmlns:p15="http://schemas.microsoft.com/office/powerpoint/2012/main" userId="9ffe43edbb6241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dzhu\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dzhu\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sis_Zet-Mobile\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20&#8212;%20&#1090;&#1086;&#1207;&#1080;&#1082;&#125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ru-RU" dirty="0" err="1"/>
              <a:t>Шумораи</a:t>
            </a:r>
            <a:r>
              <a:rPr lang="ru-RU" dirty="0"/>
              <a:t> </a:t>
            </a:r>
            <a:r>
              <a:rPr lang="ru-RU" dirty="0" err="1"/>
              <a:t>ҷаласаҳои</a:t>
            </a:r>
            <a:r>
              <a:rPr lang="ru-RU" dirty="0"/>
              <a:t> ГКБ-и </a:t>
            </a:r>
            <a:r>
              <a:rPr lang="ru-RU" dirty="0" err="1"/>
              <a:t>Шӯрои</a:t>
            </a:r>
            <a:r>
              <a:rPr lang="ru-RU" dirty="0"/>
              <a:t> МР </a:t>
            </a:r>
            <a:r>
              <a:rPr lang="ru-RU" dirty="0" err="1"/>
              <a:t>назди</a:t>
            </a:r>
            <a:r>
              <a:rPr lang="ru-RU" dirty="0"/>
              <a:t> </a:t>
            </a:r>
            <a:r>
              <a:rPr lang="ru-RU" dirty="0" err="1"/>
              <a:t>Президенти</a:t>
            </a:r>
            <a:r>
              <a:rPr lang="ru-RU" dirty="0"/>
              <a:t> </a:t>
            </a:r>
            <a:r>
              <a:rPr lang="ru-RU" dirty="0" err="1"/>
              <a:t>Ҷумҳурии</a:t>
            </a:r>
            <a:r>
              <a:rPr lang="ru-RU" dirty="0"/>
              <a:t> </a:t>
            </a:r>
            <a:r>
              <a:rPr lang="ru-RU" dirty="0" err="1"/>
              <a:t>Тоҷикистон</a:t>
            </a:r>
            <a:r>
              <a:rPr lang="ru-RU" dirty="0"/>
              <a:t> дар </a:t>
            </a:r>
            <a:r>
              <a:rPr lang="ru-RU" dirty="0" err="1"/>
              <a:t>солҳои</a:t>
            </a:r>
            <a:r>
              <a:rPr lang="ru-RU" dirty="0"/>
              <a:t> 2021-2025</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Дополнение!$B$1:$F$1</c:f>
              <c:numCache>
                <c:formatCode>General</c:formatCode>
                <c:ptCount val="5"/>
                <c:pt idx="0">
                  <c:v>2021</c:v>
                </c:pt>
                <c:pt idx="1">
                  <c:v>2022</c:v>
                </c:pt>
                <c:pt idx="2">
                  <c:v>2023</c:v>
                </c:pt>
                <c:pt idx="3">
                  <c:v>2024</c:v>
                </c:pt>
                <c:pt idx="4">
                  <c:v>2025</c:v>
                </c:pt>
              </c:numCache>
            </c:numRef>
          </c:cat>
          <c:val>
            <c:numRef>
              <c:f>Дополнение!$B$16:$F$16</c:f>
              <c:numCache>
                <c:formatCode>General</c:formatCode>
                <c:ptCount val="5"/>
                <c:pt idx="0">
                  <c:v>14</c:v>
                </c:pt>
                <c:pt idx="1">
                  <c:v>17</c:v>
                </c:pt>
                <c:pt idx="2">
                  <c:v>39</c:v>
                </c:pt>
                <c:pt idx="3">
                  <c:v>18</c:v>
                </c:pt>
                <c:pt idx="4">
                  <c:v>9</c:v>
                </c:pt>
              </c:numCache>
            </c:numRef>
          </c:val>
          <c:extLst>
            <c:ext xmlns:c16="http://schemas.microsoft.com/office/drawing/2014/chart" uri="{C3380CC4-5D6E-409C-BE32-E72D297353CC}">
              <c16:uniqueId val="{00000000-22ED-4347-AB37-7CF0AB06104F}"/>
            </c:ext>
          </c:extLst>
        </c:ser>
        <c:dLbls>
          <c:dLblPos val="outEnd"/>
          <c:showLegendKey val="0"/>
          <c:showVal val="1"/>
          <c:showCatName val="0"/>
          <c:showSerName val="0"/>
          <c:showPercent val="0"/>
          <c:showBubbleSize val="0"/>
        </c:dLbls>
        <c:gapWidth val="219"/>
        <c:overlap val="-27"/>
        <c:axId val="449636408"/>
        <c:axId val="449639360"/>
      </c:barChart>
      <c:catAx>
        <c:axId val="449636408"/>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449639360"/>
        <c:crosses val="autoZero"/>
        <c:auto val="1"/>
        <c:lblAlgn val="ctr"/>
        <c:lblOffset val="100"/>
        <c:noMultiLvlLbl val="0"/>
      </c:catAx>
      <c:valAx>
        <c:axId val="44963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449636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400">
          <a:solidFill>
            <a:sysClr val="windowText" lastClr="000000"/>
          </a:solidFill>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'1.2'!$A$21:$A$22</c:f>
              <c:strCache>
                <c:ptCount val="2"/>
                <c:pt idx="0">
                  <c:v>Ҷалб дар марҳилаи банақшагирӣ</c:v>
                </c:pt>
                <c:pt idx="1">
                  <c:v>Ҷалб дар марҳилаи иҷроиш, таҳлил, МваА</c:v>
                </c:pt>
              </c:strCache>
            </c:strRef>
          </c:cat>
          <c:val>
            <c:numRef>
              <c:f>'1.2'!$B$21:$B$22</c:f>
              <c:numCache>
                <c:formatCode>0.0</c:formatCode>
                <c:ptCount val="2"/>
                <c:pt idx="0" formatCode="General">
                  <c:v>69.2</c:v>
                </c:pt>
                <c:pt idx="1">
                  <c:v>88</c:v>
                </c:pt>
              </c:numCache>
            </c:numRef>
          </c:val>
          <c:extLst>
            <c:ext xmlns:c16="http://schemas.microsoft.com/office/drawing/2014/chart" uri="{C3380CC4-5D6E-409C-BE32-E72D297353CC}">
              <c16:uniqueId val="{00000000-33B6-480F-A000-ACE31FE876F0}"/>
            </c:ext>
          </c:extLst>
        </c:ser>
        <c:dLbls>
          <c:dLblPos val="outEnd"/>
          <c:showLegendKey val="0"/>
          <c:showVal val="1"/>
          <c:showCatName val="0"/>
          <c:showSerName val="0"/>
          <c:showPercent val="0"/>
          <c:showBubbleSize val="0"/>
        </c:dLbls>
        <c:gapWidth val="219"/>
        <c:overlap val="-27"/>
        <c:axId val="2023054288"/>
        <c:axId val="2023065936"/>
      </c:barChart>
      <c:catAx>
        <c:axId val="202305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2023065936"/>
        <c:crosses val="autoZero"/>
        <c:auto val="1"/>
        <c:lblAlgn val="ctr"/>
        <c:lblOffset val="100"/>
        <c:noMultiLvlLbl val="0"/>
      </c:catAx>
      <c:valAx>
        <c:axId val="202306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202305428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'1.4'!$D$3</c:f>
              <c:strCache>
                <c:ptCount val="1"/>
                <c:pt idx="0">
                  <c:v>Соли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'1.4'!$C$4:$C$18</c:f>
              <c:strCache>
                <c:ptCount val="15"/>
                <c:pt idx="0">
                  <c:v>1. Таъмини амнияти энергетикӣ</c:v>
                </c:pt>
                <c:pt idx="1">
                  <c:v>2. Раҳоӣ аз бунбасти коммуникат.</c:v>
                </c:pt>
                <c:pt idx="2">
                  <c:v>5. Вусъатд. шуғли пурмаҳсул</c:v>
                </c:pt>
                <c:pt idx="3">
                  <c:v>8. Ҳифзи иҷтимоӣ</c:v>
                </c:pt>
                <c:pt idx="4">
                  <c:v>11. Ҳифзи муҳити зист</c:v>
                </c:pt>
                <c:pt idx="5">
                  <c:v>12. Баробарии гендерӣ</c:v>
                </c:pt>
                <c:pt idx="6">
                  <c:v>3. Таъмини амнияти озуқаворӣ</c:v>
                </c:pt>
                <c:pt idx="7">
                  <c:v>6. Таҳсилоти босифат</c:v>
                </c:pt>
                <c:pt idx="8">
                  <c:v>7. Тандурустӣ</c:v>
                </c:pt>
                <c:pt idx="9">
                  <c:v>Қиммати миёна</c:v>
                </c:pt>
                <c:pt idx="10">
                  <c:v>10. Идорак. ҳамаҷ. захираҳои об</c:v>
                </c:pt>
                <c:pt idx="11">
                  <c:v>13. Мониторинг ва арзёбӣ</c:v>
                </c:pt>
                <c:pt idx="12">
                  <c:v>4. Саноатикунонии босуръат</c:v>
                </c:pt>
                <c:pt idx="13">
                  <c:v>14. Маблағгузории СМР-2030</c:v>
                </c:pt>
                <c:pt idx="14">
                  <c:v>9. Самар. низ. идораи давлатӣ</c:v>
                </c:pt>
              </c:strCache>
            </c:strRef>
          </c:cat>
          <c:val>
            <c:numRef>
              <c:f>'1.4'!$D$4:$D$18</c:f>
              <c:numCache>
                <c:formatCode>General</c:formatCode>
                <c:ptCount val="15"/>
                <c:pt idx="0">
                  <c:v>22.3</c:v>
                </c:pt>
                <c:pt idx="1">
                  <c:v>11</c:v>
                </c:pt>
                <c:pt idx="2">
                  <c:v>11</c:v>
                </c:pt>
                <c:pt idx="3">
                  <c:v>22.3</c:v>
                </c:pt>
                <c:pt idx="4">
                  <c:v>11</c:v>
                </c:pt>
                <c:pt idx="5">
                  <c:v>11</c:v>
                </c:pt>
                <c:pt idx="6">
                  <c:v>11</c:v>
                </c:pt>
                <c:pt idx="7">
                  <c:v>22</c:v>
                </c:pt>
                <c:pt idx="8">
                  <c:v>11</c:v>
                </c:pt>
                <c:pt idx="9">
                  <c:v>14.2</c:v>
                </c:pt>
                <c:pt idx="10">
                  <c:v>11</c:v>
                </c:pt>
                <c:pt idx="11">
                  <c:v>22.3</c:v>
                </c:pt>
                <c:pt idx="12">
                  <c:v>11</c:v>
                </c:pt>
                <c:pt idx="13">
                  <c:v>11</c:v>
                </c:pt>
                <c:pt idx="14">
                  <c:v>11</c:v>
                </c:pt>
              </c:numCache>
            </c:numRef>
          </c:val>
          <c:extLst>
            <c:ext xmlns:c16="http://schemas.microsoft.com/office/drawing/2014/chart" uri="{C3380CC4-5D6E-409C-BE32-E72D297353CC}">
              <c16:uniqueId val="{00000000-71B9-4D25-8128-3EAF12068F1C}"/>
            </c:ext>
          </c:extLst>
        </c:ser>
        <c:ser>
          <c:idx val="1"/>
          <c:order val="1"/>
          <c:tx>
            <c:strRef>
              <c:f>'1.4'!$E$3</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'1.4'!$C$4:$C$18</c:f>
              <c:strCache>
                <c:ptCount val="15"/>
                <c:pt idx="0">
                  <c:v>1. Таъмини амнияти энергетикӣ</c:v>
                </c:pt>
                <c:pt idx="1">
                  <c:v>2. Раҳоӣ аз бунбасти коммуникат.</c:v>
                </c:pt>
                <c:pt idx="2">
                  <c:v>5. Вусъатд. шуғли пурмаҳсул</c:v>
                </c:pt>
                <c:pt idx="3">
                  <c:v>8. Ҳифзи иҷтимоӣ</c:v>
                </c:pt>
                <c:pt idx="4">
                  <c:v>11. Ҳифзи муҳити зист</c:v>
                </c:pt>
                <c:pt idx="5">
                  <c:v>12. Баробарии гендерӣ</c:v>
                </c:pt>
                <c:pt idx="6">
                  <c:v>3. Таъмини амнияти озуқаворӣ</c:v>
                </c:pt>
                <c:pt idx="7">
                  <c:v>6. Таҳсилоти босифат</c:v>
                </c:pt>
                <c:pt idx="8">
                  <c:v>7. Тандурустӣ</c:v>
                </c:pt>
                <c:pt idx="9">
                  <c:v>Қиммати миёна</c:v>
                </c:pt>
                <c:pt idx="10">
                  <c:v>10. Идорак. ҳамаҷ. захираҳои об</c:v>
                </c:pt>
                <c:pt idx="11">
                  <c:v>13. Мониторинг ва арзёбӣ</c:v>
                </c:pt>
                <c:pt idx="12">
                  <c:v>4. Саноатикунонии босуръат</c:v>
                </c:pt>
                <c:pt idx="13">
                  <c:v>14. Маблағгузории СМР-2030</c:v>
                </c:pt>
                <c:pt idx="14">
                  <c:v>9. Самар. низ. идораи давлатӣ</c:v>
                </c:pt>
              </c:strCache>
            </c:strRef>
          </c:cat>
          <c:val>
            <c:numRef>
              <c:f>'1.4'!$E$4:$E$18</c:f>
              <c:numCache>
                <c:formatCode>General</c:formatCode>
                <c:ptCount val="15"/>
                <c:pt idx="0">
                  <c:v>100</c:v>
                </c:pt>
                <c:pt idx="1">
                  <c:v>100</c:v>
                </c:pt>
                <c:pt idx="2">
                  <c:v>100</c:v>
                </c:pt>
                <c:pt idx="3">
                  <c:v>100</c:v>
                </c:pt>
                <c:pt idx="4">
                  <c:v>89</c:v>
                </c:pt>
                <c:pt idx="5">
                  <c:v>89</c:v>
                </c:pt>
                <c:pt idx="6">
                  <c:v>89</c:v>
                </c:pt>
                <c:pt idx="7">
                  <c:v>89</c:v>
                </c:pt>
                <c:pt idx="8">
                  <c:v>89</c:v>
                </c:pt>
                <c:pt idx="9">
                  <c:v>78.599999999999994</c:v>
                </c:pt>
                <c:pt idx="10">
                  <c:v>78</c:v>
                </c:pt>
                <c:pt idx="11">
                  <c:v>78</c:v>
                </c:pt>
                <c:pt idx="12">
                  <c:v>78</c:v>
                </c:pt>
                <c:pt idx="13">
                  <c:v>11</c:v>
                </c:pt>
                <c:pt idx="14">
                  <c:v>11</c:v>
                </c:pt>
              </c:numCache>
            </c:numRef>
          </c:val>
          <c:extLst>
            <c:ext xmlns:c16="http://schemas.microsoft.com/office/drawing/2014/chart" uri="{C3380CC4-5D6E-409C-BE32-E72D297353CC}">
              <c16:uniqueId val="{00000001-71B9-4D25-8128-3EAF12068F1C}"/>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Лист3!$B$125</c:f>
              <c:strCache>
                <c:ptCount val="1"/>
                <c:pt idx="0">
                  <c:v>Соли 2023</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EF2D-4A59-965F-276B1BCED5F2}"/>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Лист3!$A$126:$A$128</c:f>
              <c:strCache>
                <c:ptCount val="3"/>
                <c:pt idx="0">
                  <c:v>4.1. Фаъолнокии СҶШ дар муҳокимаи рӯзномаи ҷаласа</c:v>
                </c:pt>
                <c:pt idx="1">
                  <c:v>4.2. Миқдори пешниҳоду тавсияҳои аз ҷониби СҶШ пешниҳодшуда </c:v>
                </c:pt>
                <c:pt idx="2">
                  <c:v>4.3. Миқдори пешниҳоду тавсияҳои СҶШ аз ҷониби ГКБ ба инобат гирифташуда</c:v>
                </c:pt>
              </c:strCache>
            </c:strRef>
          </c:cat>
          <c:val>
            <c:numRef>
              <c:f>Лист3!$B$126:$B$128</c:f>
              <c:numCache>
                <c:formatCode>General</c:formatCode>
                <c:ptCount val="3"/>
                <c:pt idx="0">
                  <c:v>40.29</c:v>
                </c:pt>
                <c:pt idx="1">
                  <c:v>2.36</c:v>
                </c:pt>
                <c:pt idx="2">
                  <c:v>0</c:v>
                </c:pt>
              </c:numCache>
            </c:numRef>
          </c:val>
          <c:extLst>
            <c:ext xmlns:c16="http://schemas.microsoft.com/office/drawing/2014/chart" uri="{C3380CC4-5D6E-409C-BE32-E72D297353CC}">
              <c16:uniqueId val="{00000002-EF2D-4A59-965F-276B1BCED5F2}"/>
            </c:ext>
          </c:extLst>
        </c:ser>
        <c:ser>
          <c:idx val="1"/>
          <c:order val="1"/>
          <c:tx>
            <c:strRef>
              <c:f>Лист3!$C$125</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Лист3!$A$126:$A$128</c:f>
              <c:strCache>
                <c:ptCount val="3"/>
                <c:pt idx="0">
                  <c:v>4.1. Фаъолнокии СҶШ дар муҳокимаи рӯзномаи ҷаласа</c:v>
                </c:pt>
                <c:pt idx="1">
                  <c:v>4.2. Миқдори пешниҳоду тавсияҳои аз ҷониби СҶШ пешниҳодшуда </c:v>
                </c:pt>
                <c:pt idx="2">
                  <c:v>4.3. Миқдори пешниҳоду тавсияҳои СҶШ аз ҷониби ГКБ ба инобат гирифташуда</c:v>
                </c:pt>
              </c:strCache>
            </c:strRef>
          </c:cat>
          <c:val>
            <c:numRef>
              <c:f>Лист3!$C$126:$C$128</c:f>
              <c:numCache>
                <c:formatCode>General</c:formatCode>
                <c:ptCount val="3"/>
                <c:pt idx="0">
                  <c:v>85.6</c:v>
                </c:pt>
                <c:pt idx="1">
                  <c:v>76.3</c:v>
                </c:pt>
                <c:pt idx="2">
                  <c:v>73.900000000000006</c:v>
                </c:pt>
              </c:numCache>
            </c:numRef>
          </c:val>
          <c:extLst>
            <c:ext xmlns:c16="http://schemas.microsoft.com/office/drawing/2014/chart" uri="{C3380CC4-5D6E-409C-BE32-E72D297353CC}">
              <c16:uniqueId val="{00000003-EF2D-4A59-965F-276B1BCED5F2}"/>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'1.5'!$B$2</c:f>
              <c:strCache>
                <c:ptCount val="1"/>
                <c:pt idx="0">
                  <c:v>Соли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'1.5'!$A$3:$A$17</c:f>
              <c:strCache>
                <c:ptCount val="15"/>
                <c:pt idx="0">
                  <c:v>1. Таъмини амнияти энергетикӣ</c:v>
                </c:pt>
                <c:pt idx="1">
                  <c:v>5. Вусъатд. шуғли пурмаҳсул</c:v>
                </c:pt>
                <c:pt idx="2">
                  <c:v>6. Качеств-е образов-е</c:v>
                </c:pt>
                <c:pt idx="3">
                  <c:v>7. Тандурустӣ</c:v>
                </c:pt>
                <c:pt idx="4">
                  <c:v>10. Идорак. ҳамаҷ. захираҳои об</c:v>
                </c:pt>
                <c:pt idx="5">
                  <c:v>11. Ҳифзи муҳити зист</c:v>
                </c:pt>
                <c:pt idx="6">
                  <c:v>12. Баробарии гендерӣ</c:v>
                </c:pt>
                <c:pt idx="7">
                  <c:v>3. Таъмини амнияти озуқаворӣ</c:v>
                </c:pt>
                <c:pt idx="8">
                  <c:v>4. Саноатикунонии босуръат</c:v>
                </c:pt>
                <c:pt idx="9">
                  <c:v>8. Ҳифзи иҷтимоӣ</c:v>
                </c:pt>
                <c:pt idx="10">
                  <c:v>Қиммати миёна</c:v>
                </c:pt>
                <c:pt idx="11">
                  <c:v>13. Мониторинг ва арзёбӣ</c:v>
                </c:pt>
                <c:pt idx="12">
                  <c:v>2. Раҳоӣ аз бунбасти коммуникат.</c:v>
                </c:pt>
                <c:pt idx="13">
                  <c:v>14. Маблағгузории СМР-2030</c:v>
                </c:pt>
                <c:pt idx="14">
                  <c:v>9. Самар. низ. идораи давлатӣ</c:v>
                </c:pt>
              </c:strCache>
            </c:strRef>
          </c:cat>
          <c:val>
            <c:numRef>
              <c:f>'1.5'!$B$3:$B$17</c:f>
              <c:numCache>
                <c:formatCode>General</c:formatCode>
                <c:ptCount val="15"/>
                <c:pt idx="0">
                  <c:v>44.7</c:v>
                </c:pt>
                <c:pt idx="1">
                  <c:v>33.299999999999997</c:v>
                </c:pt>
                <c:pt idx="2">
                  <c:v>44.7</c:v>
                </c:pt>
                <c:pt idx="3">
                  <c:v>33.299999999999997</c:v>
                </c:pt>
                <c:pt idx="4">
                  <c:v>22</c:v>
                </c:pt>
                <c:pt idx="5">
                  <c:v>33.299999999999997</c:v>
                </c:pt>
                <c:pt idx="6">
                  <c:v>44.7</c:v>
                </c:pt>
                <c:pt idx="7">
                  <c:v>22</c:v>
                </c:pt>
                <c:pt idx="8">
                  <c:v>22</c:v>
                </c:pt>
                <c:pt idx="9">
                  <c:v>44.7</c:v>
                </c:pt>
                <c:pt idx="10">
                  <c:v>34.200000000000003</c:v>
                </c:pt>
                <c:pt idx="11">
                  <c:v>44.7</c:v>
                </c:pt>
                <c:pt idx="12">
                  <c:v>22</c:v>
                </c:pt>
                <c:pt idx="13">
                  <c:v>44.7</c:v>
                </c:pt>
                <c:pt idx="14">
                  <c:v>22</c:v>
                </c:pt>
              </c:numCache>
            </c:numRef>
          </c:val>
          <c:extLst>
            <c:ext xmlns:c16="http://schemas.microsoft.com/office/drawing/2014/chart" uri="{C3380CC4-5D6E-409C-BE32-E72D297353CC}">
              <c16:uniqueId val="{00000000-DA12-4462-83C4-3CD0F0834D5B}"/>
            </c:ext>
          </c:extLst>
        </c:ser>
        <c:ser>
          <c:idx val="1"/>
          <c:order val="1"/>
          <c:tx>
            <c:strRef>
              <c:f>'1.5'!$C$2</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'1.5'!$A$3:$A$17</c:f>
              <c:strCache>
                <c:ptCount val="15"/>
                <c:pt idx="0">
                  <c:v>1. Таъмини амнияти энергетикӣ</c:v>
                </c:pt>
                <c:pt idx="1">
                  <c:v>5. Вусъатд. шуғли пурмаҳсул</c:v>
                </c:pt>
                <c:pt idx="2">
                  <c:v>6. Качеств-е образов-е</c:v>
                </c:pt>
                <c:pt idx="3">
                  <c:v>7. Тандурустӣ</c:v>
                </c:pt>
                <c:pt idx="4">
                  <c:v>10. Идорак. ҳамаҷ. захираҳои об</c:v>
                </c:pt>
                <c:pt idx="5">
                  <c:v>11. Ҳифзи муҳити зист</c:v>
                </c:pt>
                <c:pt idx="6">
                  <c:v>12. Баробарии гендерӣ</c:v>
                </c:pt>
                <c:pt idx="7">
                  <c:v>3. Таъмини амнияти озуқаворӣ</c:v>
                </c:pt>
                <c:pt idx="8">
                  <c:v>4. Саноатикунонии босуръат</c:v>
                </c:pt>
                <c:pt idx="9">
                  <c:v>8. Ҳифзи иҷтимоӣ</c:v>
                </c:pt>
                <c:pt idx="10">
                  <c:v>Қиммати миёна</c:v>
                </c:pt>
                <c:pt idx="11">
                  <c:v>13. Мониторинг ва арзёбӣ</c:v>
                </c:pt>
                <c:pt idx="12">
                  <c:v>2. Раҳоӣ аз бунбасти коммуникат.</c:v>
                </c:pt>
                <c:pt idx="13">
                  <c:v>14. Маблағгузории СМР-2030</c:v>
                </c:pt>
                <c:pt idx="14">
                  <c:v>9. Самар. низ. идораи давлатӣ</c:v>
                </c:pt>
              </c:strCache>
            </c:strRef>
          </c:cat>
          <c:val>
            <c:numRef>
              <c:f>'1.5'!$C$3:$C$17</c:f>
              <c:numCache>
                <c:formatCode>General</c:formatCode>
                <c:ptCount val="15"/>
                <c:pt idx="0">
                  <c:v>100</c:v>
                </c:pt>
                <c:pt idx="1">
                  <c:v>100</c:v>
                </c:pt>
                <c:pt idx="2">
                  <c:v>100</c:v>
                </c:pt>
                <c:pt idx="3">
                  <c:v>100</c:v>
                </c:pt>
                <c:pt idx="4">
                  <c:v>89</c:v>
                </c:pt>
                <c:pt idx="5">
                  <c:v>89</c:v>
                </c:pt>
                <c:pt idx="6">
                  <c:v>89</c:v>
                </c:pt>
                <c:pt idx="7">
                  <c:v>89</c:v>
                </c:pt>
                <c:pt idx="8">
                  <c:v>89</c:v>
                </c:pt>
                <c:pt idx="9">
                  <c:v>89</c:v>
                </c:pt>
                <c:pt idx="10">
                  <c:v>79.400000000000006</c:v>
                </c:pt>
                <c:pt idx="11">
                  <c:v>67</c:v>
                </c:pt>
                <c:pt idx="12">
                  <c:v>44.6</c:v>
                </c:pt>
                <c:pt idx="13">
                  <c:v>44</c:v>
                </c:pt>
                <c:pt idx="14">
                  <c:v>22</c:v>
                </c:pt>
              </c:numCache>
            </c:numRef>
          </c:val>
          <c:extLst>
            <c:ext xmlns:c16="http://schemas.microsoft.com/office/drawing/2014/chart" uri="{C3380CC4-5D6E-409C-BE32-E72D297353CC}">
              <c16:uniqueId val="{00000001-DA12-4462-83C4-3CD0F0834D5B}"/>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ru-RU"/>
              <a:t>Шумораи умумии ҷаласаҳои ГКБ дар солҳои 2021-2025</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ru-RU"/>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Дополнение!$A$2:$A$15</c:f>
              <c:strCache>
                <c:ptCount val="14"/>
                <c:pt idx="0">
                  <c:v>9. Самар. низ. идораи давлатӣ</c:v>
                </c:pt>
                <c:pt idx="1">
                  <c:v>3. Таъмини амнияти озуқаворӣ</c:v>
                </c:pt>
                <c:pt idx="2">
                  <c:v>4. Саноатикунонии босуръат</c:v>
                </c:pt>
                <c:pt idx="3">
                  <c:v>12. Баробарии гендерӣ</c:v>
                </c:pt>
                <c:pt idx="4">
                  <c:v>1. Таъмини амнияти энергетикӣ</c:v>
                </c:pt>
                <c:pt idx="5">
                  <c:v>8. Ҳифзи иҷтимоӣ</c:v>
                </c:pt>
                <c:pt idx="6">
                  <c:v>2. Раҳоӣ аз бунбасти коммуникат.</c:v>
                </c:pt>
                <c:pt idx="7">
                  <c:v>6. Таҳсилоти босифат</c:v>
                </c:pt>
                <c:pt idx="8">
                  <c:v>7. Тандурустӣ</c:v>
                </c:pt>
                <c:pt idx="9">
                  <c:v>10. Идорак. ҳамаҷ. захираҳои об</c:v>
                </c:pt>
                <c:pt idx="10">
                  <c:v>11. Ҳифзи муҳити зист</c:v>
                </c:pt>
                <c:pt idx="11">
                  <c:v>14. Маблағгузории СМР-2030</c:v>
                </c:pt>
                <c:pt idx="12">
                  <c:v>5. Вусъатд. шуғли пурмаҳсул</c:v>
                </c:pt>
                <c:pt idx="13">
                  <c:v>13. Мониторинг ва арзёбӣ</c:v>
                </c:pt>
              </c:strCache>
            </c:strRef>
          </c:cat>
          <c:val>
            <c:numRef>
              <c:f>Дополнение!$G$2:$G$15</c:f>
              <c:numCache>
                <c:formatCode>General</c:formatCode>
                <c:ptCount val="14"/>
                <c:pt idx="0">
                  <c:v>2</c:v>
                </c:pt>
                <c:pt idx="1">
                  <c:v>4</c:v>
                </c:pt>
                <c:pt idx="2">
                  <c:v>4</c:v>
                </c:pt>
                <c:pt idx="3">
                  <c:v>4</c:v>
                </c:pt>
                <c:pt idx="4">
                  <c:v>5</c:v>
                </c:pt>
                <c:pt idx="5">
                  <c:v>5</c:v>
                </c:pt>
                <c:pt idx="6">
                  <c:v>6</c:v>
                </c:pt>
                <c:pt idx="7">
                  <c:v>6</c:v>
                </c:pt>
                <c:pt idx="8">
                  <c:v>6</c:v>
                </c:pt>
                <c:pt idx="9">
                  <c:v>6</c:v>
                </c:pt>
                <c:pt idx="10">
                  <c:v>6</c:v>
                </c:pt>
                <c:pt idx="11">
                  <c:v>7</c:v>
                </c:pt>
                <c:pt idx="12">
                  <c:v>8</c:v>
                </c:pt>
                <c:pt idx="13">
                  <c:v>28</c:v>
                </c:pt>
              </c:numCache>
            </c:numRef>
          </c:val>
          <c:extLst>
            <c:ext xmlns:c16="http://schemas.microsoft.com/office/drawing/2014/chart" uri="{C3380CC4-5D6E-409C-BE32-E72D297353CC}">
              <c16:uniqueId val="{00000000-1C44-4F05-B005-F376D843E59F}"/>
            </c:ext>
          </c:extLst>
        </c:ser>
        <c:dLbls>
          <c:dLblPos val="outEnd"/>
          <c:showLegendKey val="0"/>
          <c:showVal val="1"/>
          <c:showCatName val="0"/>
          <c:showSerName val="0"/>
          <c:showPercent val="0"/>
          <c:showBubbleSize val="0"/>
        </c:dLbls>
        <c:gapWidth val="182"/>
        <c:axId val="460644944"/>
        <c:axId val="460645600"/>
      </c:barChart>
      <c:catAx>
        <c:axId val="460644944"/>
        <c:scaling>
          <c:orientation val="minMax"/>
        </c:scaling>
        <c:delete val="0"/>
        <c:axPos val="l"/>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460645600"/>
        <c:crosses val="autoZero"/>
        <c:auto val="1"/>
        <c:lblAlgn val="ctr"/>
        <c:lblOffset val="100"/>
        <c:noMultiLvlLbl val="0"/>
      </c:catAx>
      <c:valAx>
        <c:axId val="460645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4606449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400">
          <a:solidFill>
            <a:sysClr val="windowText" lastClr="000000"/>
          </a:solidFill>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AF55-414D-B0A4-14B1752CBFC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Лист3!$A$2:$A$7</c:f>
              <c:strCache>
                <c:ptCount val="6"/>
                <c:pt idx="0">
                  <c:v>ИПИ</c:v>
                </c:pt>
                <c:pt idx="1">
                  <c:v>Намояндагӣ</c:v>
                </c:pt>
                <c:pt idx="2">
                  <c:v>Шароит</c:v>
                </c:pt>
                <c:pt idx="3">
                  <c:v>Ҷалб</c:v>
                </c:pt>
                <c:pt idx="4">
                  <c:v>Фаъолнокӣ</c:v>
                </c:pt>
                <c:pt idx="5">
                  <c:v>Натиҷа</c:v>
                </c:pt>
              </c:strCache>
            </c:strRef>
          </c:cat>
          <c:val>
            <c:numRef>
              <c:f>Лист3!$C$2:$C$7</c:f>
              <c:numCache>
                <c:formatCode>0.0</c:formatCode>
                <c:ptCount val="6"/>
                <c:pt idx="0">
                  <c:v>84.792517006802726</c:v>
                </c:pt>
                <c:pt idx="1">
                  <c:v>91.000000000000014</c:v>
                </c:pt>
                <c:pt idx="2">
                  <c:v>83.84693877551021</c:v>
                </c:pt>
                <c:pt idx="3">
                  <c:v>78.642857142857139</c:v>
                </c:pt>
                <c:pt idx="4">
                  <c:v>78.642857142857139</c:v>
                </c:pt>
                <c:pt idx="5">
                  <c:v>81.833333333333343</c:v>
                </c:pt>
              </c:numCache>
            </c:numRef>
          </c:val>
          <c:extLst>
            <c:ext xmlns:c16="http://schemas.microsoft.com/office/drawing/2014/chart" uri="{C3380CC4-5D6E-409C-BE32-E72D297353CC}">
              <c16:uniqueId val="{00000002-AF55-414D-B0A4-14B1752CBFC5}"/>
            </c:ext>
          </c:extLst>
        </c:ser>
        <c:dLbls>
          <c:dLblPos val="outEnd"/>
          <c:showLegendKey val="0"/>
          <c:showVal val="1"/>
          <c:showCatName val="0"/>
          <c:showSerName val="0"/>
          <c:showPercent val="0"/>
          <c:showBubbleSize val="0"/>
        </c:dLbls>
        <c:gapWidth val="117"/>
        <c:overlap val="-27"/>
        <c:axId val="477310312"/>
        <c:axId val="477316872"/>
      </c:barChart>
      <c:catAx>
        <c:axId val="477310312"/>
        <c:scaling>
          <c:orientation val="minMax"/>
        </c:scaling>
        <c:delete val="0"/>
        <c:axPos val="b"/>
        <c:numFmt formatCode="General" sourceLinked="1"/>
        <c:majorTickMark val="out"/>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477316872"/>
        <c:crosses val="autoZero"/>
        <c:auto val="1"/>
        <c:lblAlgn val="ctr"/>
        <c:lblOffset val="100"/>
        <c:noMultiLvlLbl val="0"/>
      </c:catAx>
      <c:valAx>
        <c:axId val="477316872"/>
        <c:scaling>
          <c:orientation val="minMax"/>
          <c:max val="100"/>
        </c:scaling>
        <c:delete val="0"/>
        <c:axPos val="l"/>
        <c:majorGridlines>
          <c:spPr>
            <a:ln w="0" cap="flat" cmpd="sng" algn="ctr">
              <a:solidFill>
                <a:schemeClr val="tx1"/>
              </a:solidFill>
              <a:round/>
            </a:ln>
            <a:effectLst/>
          </c:spPr>
        </c:majorGridlines>
        <c:numFmt formatCode="0.0" sourceLinked="1"/>
        <c:majorTickMark val="none"/>
        <c:minorTickMark val="none"/>
        <c:tickLblPos val="high"/>
        <c:spPr>
          <a:noFill/>
          <a:ln w="0">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477310312"/>
        <c:crosses val="autoZero"/>
        <c:crossBetween val="between"/>
        <c:majorUnit val="20"/>
      </c:valAx>
      <c:spPr>
        <a:noFill/>
        <a:ln w="3175">
          <a:solidFill>
            <a:schemeClr val="tx1"/>
          </a:solid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47335104354168E-2"/>
          <c:y val="2.1647977372465856E-2"/>
          <c:w val="0.94401209825819876"/>
          <c:h val="0.86271962611689268"/>
        </c:manualLayout>
      </c:layout>
      <c:barChart>
        <c:barDir val="col"/>
        <c:grouping val="clustered"/>
        <c:varyColors val="0"/>
        <c:ser>
          <c:idx val="0"/>
          <c:order val="0"/>
          <c:tx>
            <c:strRef>
              <c:f>Лист3!$B$1</c:f>
              <c:strCache>
                <c:ptCount val="1"/>
                <c:pt idx="0">
                  <c:v>Соли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Лист3!$A$2:$A$7</c:f>
              <c:strCache>
                <c:ptCount val="6"/>
                <c:pt idx="0">
                  <c:v>ИПИ</c:v>
                </c:pt>
                <c:pt idx="1">
                  <c:v>Намояндагӣ</c:v>
                </c:pt>
                <c:pt idx="2">
                  <c:v>Шароит</c:v>
                </c:pt>
                <c:pt idx="3">
                  <c:v>Ҷалб</c:v>
                </c:pt>
                <c:pt idx="4">
                  <c:v>Фаъолнокӣ</c:v>
                </c:pt>
                <c:pt idx="5">
                  <c:v>Натиҷа</c:v>
                </c:pt>
              </c:strCache>
            </c:strRef>
          </c:cat>
          <c:val>
            <c:numRef>
              <c:f>Лист3!$B$2:$B$7</c:f>
              <c:numCache>
                <c:formatCode>General</c:formatCode>
                <c:ptCount val="6"/>
                <c:pt idx="0">
                  <c:v>40</c:v>
                </c:pt>
                <c:pt idx="1">
                  <c:v>76</c:v>
                </c:pt>
                <c:pt idx="2">
                  <c:v>36</c:v>
                </c:pt>
                <c:pt idx="3">
                  <c:v>5</c:v>
                </c:pt>
                <c:pt idx="4">
                  <c:v>14</c:v>
                </c:pt>
                <c:pt idx="5">
                  <c:v>34</c:v>
                </c:pt>
              </c:numCache>
            </c:numRef>
          </c:val>
          <c:extLst>
            <c:ext xmlns:c16="http://schemas.microsoft.com/office/drawing/2014/chart" uri="{C3380CC4-5D6E-409C-BE32-E72D297353CC}">
              <c16:uniqueId val="{00000000-13E1-4425-9806-331E2C29F5EA}"/>
            </c:ext>
          </c:extLst>
        </c:ser>
        <c:ser>
          <c:idx val="1"/>
          <c:order val="1"/>
          <c:tx>
            <c:strRef>
              <c:f>Лист3!$C$1</c:f>
              <c:strCache>
                <c:ptCount val="1"/>
                <c:pt idx="0">
                  <c:v>Соли 2025</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Лист3!$A$2:$A$7</c:f>
              <c:strCache>
                <c:ptCount val="6"/>
                <c:pt idx="0">
                  <c:v>ИПИ</c:v>
                </c:pt>
                <c:pt idx="1">
                  <c:v>Намояндагӣ</c:v>
                </c:pt>
                <c:pt idx="2">
                  <c:v>Шароит</c:v>
                </c:pt>
                <c:pt idx="3">
                  <c:v>Ҷалб</c:v>
                </c:pt>
                <c:pt idx="4">
                  <c:v>Фаъолнокӣ</c:v>
                </c:pt>
                <c:pt idx="5">
                  <c:v>Натиҷа</c:v>
                </c:pt>
              </c:strCache>
            </c:strRef>
          </c:cat>
          <c:val>
            <c:numRef>
              <c:f>Лист3!$C$2:$C$7</c:f>
              <c:numCache>
                <c:formatCode>0.0</c:formatCode>
                <c:ptCount val="6"/>
                <c:pt idx="0">
                  <c:v>84.792517006802726</c:v>
                </c:pt>
                <c:pt idx="1">
                  <c:v>91.000000000000014</c:v>
                </c:pt>
                <c:pt idx="2">
                  <c:v>83.84693877551021</c:v>
                </c:pt>
                <c:pt idx="3">
                  <c:v>78.642857142857139</c:v>
                </c:pt>
                <c:pt idx="4">
                  <c:v>78.642857142857139</c:v>
                </c:pt>
                <c:pt idx="5">
                  <c:v>81.833333333333343</c:v>
                </c:pt>
              </c:numCache>
            </c:numRef>
          </c:val>
          <c:extLst>
            <c:ext xmlns:c16="http://schemas.microsoft.com/office/drawing/2014/chart" uri="{C3380CC4-5D6E-409C-BE32-E72D297353CC}">
              <c16:uniqueId val="{00000001-13E1-4425-9806-331E2C29F5EA}"/>
            </c:ext>
          </c:extLst>
        </c:ser>
        <c:dLbls>
          <c:dLblPos val="outEnd"/>
          <c:showLegendKey val="0"/>
          <c:showVal val="1"/>
          <c:showCatName val="0"/>
          <c:showSerName val="0"/>
          <c:showPercent val="0"/>
          <c:showBubbleSize val="0"/>
        </c:dLbls>
        <c:gapWidth val="219"/>
        <c:overlap val="-27"/>
        <c:axId val="500834712"/>
        <c:axId val="500843568"/>
      </c:barChart>
      <c:catAx>
        <c:axId val="500834712"/>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500843568"/>
        <c:crosses val="autoZero"/>
        <c:auto val="1"/>
        <c:lblAlgn val="ctr"/>
        <c:lblOffset val="100"/>
        <c:noMultiLvlLbl val="0"/>
      </c:catAx>
      <c:valAx>
        <c:axId val="500843568"/>
        <c:scaling>
          <c:orientation val="minMax"/>
        </c:scaling>
        <c:delete val="0"/>
        <c:axPos val="l"/>
        <c:majorGridlines>
          <c:spPr>
            <a:ln w="3175" cap="flat" cmpd="sng" algn="ctr">
              <a:solidFill>
                <a:schemeClr val="tx1"/>
              </a:solidFill>
              <a:round/>
            </a:ln>
            <a:effectLst/>
          </c:spPr>
        </c:majorGridlines>
        <c:numFmt formatCode="General" sourceLinked="1"/>
        <c:majorTickMark val="none"/>
        <c:minorTickMark val="none"/>
        <c:tickLblPos val="high"/>
        <c:spPr>
          <a:noFill/>
          <a:ln w="952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50083471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chemeClr val="tx1"/>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'Кол-во засед.'!$B$2</c:f>
              <c:strCache>
                <c:ptCount val="1"/>
                <c:pt idx="0">
                  <c:v>Соли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'Кол-во засед.'!$A$3:$A$17</c:f>
              <c:strCache>
                <c:ptCount val="15"/>
                <c:pt idx="0">
                  <c:v>8. Ҳифзи иҷтимоӣ</c:v>
                </c:pt>
                <c:pt idx="1">
                  <c:v>5. Вусъатд. шуғли пурмаҳсул</c:v>
                </c:pt>
                <c:pt idx="2">
                  <c:v>3. Таъмини амнияти озуқаворӣ</c:v>
                </c:pt>
                <c:pt idx="3">
                  <c:v>7. Тандурустӣ</c:v>
                </c:pt>
                <c:pt idx="4">
                  <c:v>1. Таъмини амнияти энергетикӣ</c:v>
                </c:pt>
                <c:pt idx="5">
                  <c:v>2. Раҳоӣ аз бунбасти коммуникат.</c:v>
                </c:pt>
                <c:pt idx="6">
                  <c:v>12. Баробарии гендерӣ</c:v>
                </c:pt>
                <c:pt idx="7">
                  <c:v>6. Таҳсилоти босифат</c:v>
                </c:pt>
                <c:pt idx="8">
                  <c:v>4. Саноатикунонии босуръат</c:v>
                </c:pt>
                <c:pt idx="9">
                  <c:v>11. Ҳифзи муҳити зист</c:v>
                </c:pt>
                <c:pt idx="10">
                  <c:v>10. Идорак. ҳамаҷ. захираҳои об</c:v>
                </c:pt>
                <c:pt idx="11">
                  <c:v>Қиммати миёна</c:v>
                </c:pt>
                <c:pt idx="12">
                  <c:v>13. Мониторинг ва арзёбӣ</c:v>
                </c:pt>
                <c:pt idx="13">
                  <c:v>14. Маблағгузории СМР-2030</c:v>
                </c:pt>
                <c:pt idx="14">
                  <c:v>9. Самар. низ. идораи давлатӣ</c:v>
                </c:pt>
              </c:strCache>
            </c:strRef>
          </c:cat>
          <c:val>
            <c:numRef>
              <c:f>'Кол-во засед.'!$B$3:$B$17</c:f>
              <c:numCache>
                <c:formatCode>General</c:formatCode>
                <c:ptCount val="15"/>
                <c:pt idx="0">
                  <c:v>46</c:v>
                </c:pt>
                <c:pt idx="1">
                  <c:v>40.799999999999997</c:v>
                </c:pt>
                <c:pt idx="2">
                  <c:v>37.5</c:v>
                </c:pt>
                <c:pt idx="3">
                  <c:v>37.5</c:v>
                </c:pt>
                <c:pt idx="4">
                  <c:v>42.5</c:v>
                </c:pt>
                <c:pt idx="5">
                  <c:v>39.1</c:v>
                </c:pt>
                <c:pt idx="6">
                  <c:v>42.5</c:v>
                </c:pt>
                <c:pt idx="7">
                  <c:v>37.5</c:v>
                </c:pt>
                <c:pt idx="8">
                  <c:v>35.799999999999997</c:v>
                </c:pt>
                <c:pt idx="9">
                  <c:v>37.5</c:v>
                </c:pt>
                <c:pt idx="10">
                  <c:v>35.799999999999997</c:v>
                </c:pt>
                <c:pt idx="11">
                  <c:v>39</c:v>
                </c:pt>
                <c:pt idx="12">
                  <c:v>41</c:v>
                </c:pt>
                <c:pt idx="13">
                  <c:v>40</c:v>
                </c:pt>
                <c:pt idx="14">
                  <c:v>37.5</c:v>
                </c:pt>
              </c:numCache>
            </c:numRef>
          </c:val>
          <c:extLst>
            <c:ext xmlns:c16="http://schemas.microsoft.com/office/drawing/2014/chart" uri="{C3380CC4-5D6E-409C-BE32-E72D297353CC}">
              <c16:uniqueId val="{00000000-54DA-4476-9DA6-0B040A4C5B0D}"/>
            </c:ext>
          </c:extLst>
        </c:ser>
        <c:ser>
          <c:idx val="1"/>
          <c:order val="1"/>
          <c:tx>
            <c:strRef>
              <c:f>'Кол-во засед.'!$C$2</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'Кол-во засед.'!$A$3:$A$17</c:f>
              <c:strCache>
                <c:ptCount val="15"/>
                <c:pt idx="0">
                  <c:v>8. Ҳифзи иҷтимоӣ</c:v>
                </c:pt>
                <c:pt idx="1">
                  <c:v>5. Вусъатд. шуғли пурмаҳсул</c:v>
                </c:pt>
                <c:pt idx="2">
                  <c:v>3. Таъмини амнияти озуқаворӣ</c:v>
                </c:pt>
                <c:pt idx="3">
                  <c:v>7. Тандурустӣ</c:v>
                </c:pt>
                <c:pt idx="4">
                  <c:v>1. Таъмини амнияти энергетикӣ</c:v>
                </c:pt>
                <c:pt idx="5">
                  <c:v>2. Раҳоӣ аз бунбасти коммуникат.</c:v>
                </c:pt>
                <c:pt idx="6">
                  <c:v>12. Баробарии гендерӣ</c:v>
                </c:pt>
                <c:pt idx="7">
                  <c:v>6. Таҳсилоти босифат</c:v>
                </c:pt>
                <c:pt idx="8">
                  <c:v>4. Саноатикунонии босуръат</c:v>
                </c:pt>
                <c:pt idx="9">
                  <c:v>11. Ҳифзи муҳити зист</c:v>
                </c:pt>
                <c:pt idx="10">
                  <c:v>10. Идорак. ҳамаҷ. захираҳои об</c:v>
                </c:pt>
                <c:pt idx="11">
                  <c:v>Қиммати миёна</c:v>
                </c:pt>
                <c:pt idx="12">
                  <c:v>13. Мониторинг ва арзёбӣ</c:v>
                </c:pt>
                <c:pt idx="13">
                  <c:v>14. Маблағгузории СМР-2030</c:v>
                </c:pt>
                <c:pt idx="14">
                  <c:v>9. Самар. низ. идораи давлатӣ</c:v>
                </c:pt>
              </c:strCache>
            </c:strRef>
          </c:cat>
          <c:val>
            <c:numRef>
              <c:f>'Кол-во засед.'!$C$3:$C$17</c:f>
              <c:numCache>
                <c:formatCode>General</c:formatCode>
                <c:ptCount val="15"/>
                <c:pt idx="0">
                  <c:v>95.3</c:v>
                </c:pt>
                <c:pt idx="1">
                  <c:v>95.3</c:v>
                </c:pt>
                <c:pt idx="2">
                  <c:v>93.7</c:v>
                </c:pt>
                <c:pt idx="3">
                  <c:v>93.7</c:v>
                </c:pt>
                <c:pt idx="4">
                  <c:v>93.6</c:v>
                </c:pt>
                <c:pt idx="5">
                  <c:v>92.1</c:v>
                </c:pt>
                <c:pt idx="6">
                  <c:v>90.5</c:v>
                </c:pt>
                <c:pt idx="7">
                  <c:v>90.4</c:v>
                </c:pt>
                <c:pt idx="8">
                  <c:v>87.3</c:v>
                </c:pt>
                <c:pt idx="9">
                  <c:v>85.7</c:v>
                </c:pt>
                <c:pt idx="10">
                  <c:v>85.7</c:v>
                </c:pt>
                <c:pt idx="11">
                  <c:v>84.7</c:v>
                </c:pt>
                <c:pt idx="12">
                  <c:v>79.400000000000006</c:v>
                </c:pt>
                <c:pt idx="13">
                  <c:v>63.4</c:v>
                </c:pt>
                <c:pt idx="14">
                  <c:v>40.4</c:v>
                </c:pt>
              </c:numCache>
            </c:numRef>
          </c:val>
          <c:extLst>
            <c:ext xmlns:c16="http://schemas.microsoft.com/office/drawing/2014/chart" uri="{C3380CC4-5D6E-409C-BE32-E72D297353CC}">
              <c16:uniqueId val="{00000001-54DA-4476-9DA6-0B040A4C5B0D}"/>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'1.1.'!$B$2</c:f>
              <c:strCache>
                <c:ptCount val="1"/>
                <c:pt idx="0">
                  <c:v>Соли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'1.1.'!$A$3:$A$17</c:f>
              <c:strCache>
                <c:ptCount val="15"/>
                <c:pt idx="0">
                  <c:v>2. Раҳоӣ аз бунбасти коммуникат.</c:v>
                </c:pt>
                <c:pt idx="1">
                  <c:v>5. Вусъатд. шуғли пурмаҳсул</c:v>
                </c:pt>
                <c:pt idx="2">
                  <c:v>8. Ҳифзи иҷтимоӣ</c:v>
                </c:pt>
                <c:pt idx="3">
                  <c:v>10. Идорак. ҳамаҷ. захираҳои об</c:v>
                </c:pt>
                <c:pt idx="4">
                  <c:v>11. Ҳифзи муҳити зист</c:v>
                </c:pt>
                <c:pt idx="5">
                  <c:v>12. Баробарии гендерӣ</c:v>
                </c:pt>
                <c:pt idx="6">
                  <c:v>14. Маблағгузории СМР-2030</c:v>
                </c:pt>
                <c:pt idx="7">
                  <c:v>3. Таъмини амнияти озуқаворӣ</c:v>
                </c:pt>
                <c:pt idx="8">
                  <c:v>7. Тандурустӣ</c:v>
                </c:pt>
                <c:pt idx="9">
                  <c:v>Қиммати миёна</c:v>
                </c:pt>
                <c:pt idx="10">
                  <c:v>1. Таъмини амнияти энергетикӣ</c:v>
                </c:pt>
                <c:pt idx="11">
                  <c:v>4. Саноатикунонии босуръат</c:v>
                </c:pt>
                <c:pt idx="12">
                  <c:v>6. Таҳсилоти босифат</c:v>
                </c:pt>
                <c:pt idx="13">
                  <c:v>9. Самар. низ. идораи давлатӣ</c:v>
                </c:pt>
                <c:pt idx="14">
                  <c:v>13. Мониторинг ва арзёбӣ</c:v>
                </c:pt>
              </c:strCache>
            </c:strRef>
          </c:cat>
          <c:val>
            <c:numRef>
              <c:f>'1.1.'!$B$3:$B$17</c:f>
              <c:numCache>
                <c:formatCode>General</c:formatCode>
                <c:ptCount val="15"/>
                <c:pt idx="0">
                  <c:v>86.8</c:v>
                </c:pt>
                <c:pt idx="1">
                  <c:v>86.8</c:v>
                </c:pt>
                <c:pt idx="2">
                  <c:v>80.2</c:v>
                </c:pt>
                <c:pt idx="3">
                  <c:v>80.2</c:v>
                </c:pt>
                <c:pt idx="4">
                  <c:v>80.2</c:v>
                </c:pt>
                <c:pt idx="5">
                  <c:v>80.2</c:v>
                </c:pt>
                <c:pt idx="6">
                  <c:v>80.2</c:v>
                </c:pt>
                <c:pt idx="7">
                  <c:v>80.2</c:v>
                </c:pt>
                <c:pt idx="8">
                  <c:v>66.8</c:v>
                </c:pt>
                <c:pt idx="9">
                  <c:v>76.400000000000006</c:v>
                </c:pt>
                <c:pt idx="10">
                  <c:v>73.599999999999994</c:v>
                </c:pt>
                <c:pt idx="11">
                  <c:v>80.2</c:v>
                </c:pt>
                <c:pt idx="12">
                  <c:v>60.2</c:v>
                </c:pt>
                <c:pt idx="13">
                  <c:v>80.2</c:v>
                </c:pt>
                <c:pt idx="14">
                  <c:v>53.4</c:v>
                </c:pt>
              </c:numCache>
            </c:numRef>
          </c:val>
          <c:extLst>
            <c:ext xmlns:c16="http://schemas.microsoft.com/office/drawing/2014/chart" uri="{C3380CC4-5D6E-409C-BE32-E72D297353CC}">
              <c16:uniqueId val="{00000000-103A-4DDA-BB43-41124F45638B}"/>
            </c:ext>
          </c:extLst>
        </c:ser>
        <c:ser>
          <c:idx val="1"/>
          <c:order val="1"/>
          <c:tx>
            <c:strRef>
              <c:f>'1.1.'!$C$2</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'1.1.'!$A$3:$A$17</c:f>
              <c:strCache>
                <c:ptCount val="15"/>
                <c:pt idx="0">
                  <c:v>2. Раҳоӣ аз бунбасти коммуникат.</c:v>
                </c:pt>
                <c:pt idx="1">
                  <c:v>5. Вусъатд. шуғли пурмаҳсул</c:v>
                </c:pt>
                <c:pt idx="2">
                  <c:v>8. Ҳифзи иҷтимоӣ</c:v>
                </c:pt>
                <c:pt idx="3">
                  <c:v>10. Идорак. ҳамаҷ. захираҳои об</c:v>
                </c:pt>
                <c:pt idx="4">
                  <c:v>11. Ҳифзи муҳити зист</c:v>
                </c:pt>
                <c:pt idx="5">
                  <c:v>12. Баробарии гендерӣ</c:v>
                </c:pt>
                <c:pt idx="6">
                  <c:v>14. Маблағгузории СМР-2030</c:v>
                </c:pt>
                <c:pt idx="7">
                  <c:v>3. Таъмини амнияти озуқаворӣ</c:v>
                </c:pt>
                <c:pt idx="8">
                  <c:v>7. Тандурустӣ</c:v>
                </c:pt>
                <c:pt idx="9">
                  <c:v>Қиммати миёна</c:v>
                </c:pt>
                <c:pt idx="10">
                  <c:v>1. Таъмини амнияти энергетикӣ</c:v>
                </c:pt>
                <c:pt idx="11">
                  <c:v>4. Саноатикунонии босуръат</c:v>
                </c:pt>
                <c:pt idx="12">
                  <c:v>6. Таҳсилоти босифат</c:v>
                </c:pt>
                <c:pt idx="13">
                  <c:v>9. Самар. низ. идораи давлатӣ</c:v>
                </c:pt>
                <c:pt idx="14">
                  <c:v>13. Мониторинг ва арзёбӣ</c:v>
                </c:pt>
              </c:strCache>
            </c:strRef>
          </c:cat>
          <c:val>
            <c:numRef>
              <c:f>'1.1.'!$C$3:$C$17</c:f>
              <c:numCache>
                <c:formatCode>General</c:formatCode>
                <c:ptCount val="15"/>
                <c:pt idx="0">
                  <c:v>100</c:v>
                </c:pt>
                <c:pt idx="1">
                  <c:v>100</c:v>
                </c:pt>
                <c:pt idx="2">
                  <c:v>100</c:v>
                </c:pt>
                <c:pt idx="3">
                  <c:v>93.4</c:v>
                </c:pt>
                <c:pt idx="4">
                  <c:v>93.4</c:v>
                </c:pt>
                <c:pt idx="5">
                  <c:v>93.4</c:v>
                </c:pt>
                <c:pt idx="6">
                  <c:v>93.4</c:v>
                </c:pt>
                <c:pt idx="7">
                  <c:v>93.4</c:v>
                </c:pt>
                <c:pt idx="8">
                  <c:v>93.4</c:v>
                </c:pt>
                <c:pt idx="9">
                  <c:v>91</c:v>
                </c:pt>
                <c:pt idx="10">
                  <c:v>86.8</c:v>
                </c:pt>
                <c:pt idx="11">
                  <c:v>86.8</c:v>
                </c:pt>
                <c:pt idx="12">
                  <c:v>86.8</c:v>
                </c:pt>
                <c:pt idx="13">
                  <c:v>80.2</c:v>
                </c:pt>
                <c:pt idx="14">
                  <c:v>73.2</c:v>
                </c:pt>
              </c:numCache>
            </c:numRef>
          </c:val>
          <c:extLst>
            <c:ext xmlns:c16="http://schemas.microsoft.com/office/drawing/2014/chart" uri="{C3380CC4-5D6E-409C-BE32-E72D297353CC}">
              <c16:uniqueId val="{00000001-103A-4DDA-BB43-41124F45638B}"/>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Лист3!$B$64</c:f>
              <c:strCache>
                <c:ptCount val="1"/>
                <c:pt idx="0">
                  <c:v>Соли 2023</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40A6-4679-B487-7A5E444B1D98}"/>
              </c:ext>
            </c:extLst>
          </c:dPt>
          <c:dPt>
            <c:idx val="1"/>
            <c:invertIfNegative val="0"/>
            <c:bubble3D val="0"/>
            <c:spPr>
              <a:solidFill>
                <a:srgbClr val="0070C0"/>
              </a:solidFill>
              <a:ln>
                <a:noFill/>
              </a:ln>
              <a:effectLst/>
            </c:spPr>
            <c:extLst>
              <c:ext xmlns:c16="http://schemas.microsoft.com/office/drawing/2014/chart" uri="{C3380CC4-5D6E-409C-BE32-E72D297353CC}">
                <c16:uniqueId val="{00000003-40A6-4679-B487-7A5E444B1D98}"/>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Лист3!$A$65:$A$69</c:f>
              <c:strCache>
                <c:ptCount val="5"/>
                <c:pt idx="0">
                  <c:v>1. Ҳиссаи одамон-намояндагони СҶШ дар ҳайати ГКБ</c:v>
                </c:pt>
                <c:pt idx="1">
                  <c:v>2. Шумораи ташкилотҳои СҶШ дар ҳайати ГКБ</c:v>
                </c:pt>
                <c:pt idx="2">
                  <c:v>3. Ҳиссаи занҳо дар ҳайати ГКБ</c:v>
                </c:pt>
                <c:pt idx="3">
                  <c:v>4. Механизми ҳуқуқии ҷалби СҶШ</c:v>
                </c:pt>
                <c:pt idx="4">
                  <c:v>5. Дастрасӣ ба иттилоот оид ба ҳадаф, вазифаҳо ва интизориҳои ҷалби СҶШ</c:v>
                </c:pt>
              </c:strCache>
            </c:strRef>
          </c:cat>
          <c:val>
            <c:numRef>
              <c:f>Лист3!$B$65:$B$69</c:f>
              <c:numCache>
                <c:formatCode>General</c:formatCode>
                <c:ptCount val="5"/>
                <c:pt idx="0" formatCode="0.0">
                  <c:v>85.71</c:v>
                </c:pt>
                <c:pt idx="1">
                  <c:v>90.5</c:v>
                </c:pt>
                <c:pt idx="2" formatCode="0.0">
                  <c:v>71.64</c:v>
                </c:pt>
                <c:pt idx="3" formatCode="0.0">
                  <c:v>67</c:v>
                </c:pt>
                <c:pt idx="4" formatCode="0.0">
                  <c:v>67</c:v>
                </c:pt>
              </c:numCache>
            </c:numRef>
          </c:val>
          <c:extLst>
            <c:ext xmlns:c16="http://schemas.microsoft.com/office/drawing/2014/chart" uri="{C3380CC4-5D6E-409C-BE32-E72D297353CC}">
              <c16:uniqueId val="{00000004-40A6-4679-B487-7A5E444B1D98}"/>
            </c:ext>
          </c:extLst>
        </c:ser>
        <c:ser>
          <c:idx val="1"/>
          <c:order val="1"/>
          <c:tx>
            <c:strRef>
              <c:f>Лист3!$C$64</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Лист3!$A$65:$A$69</c:f>
              <c:strCache>
                <c:ptCount val="5"/>
                <c:pt idx="0">
                  <c:v>1. Ҳиссаи одамон-намояндагони СҶШ дар ҳайати ГКБ</c:v>
                </c:pt>
                <c:pt idx="1">
                  <c:v>2. Шумораи ташкилотҳои СҶШ дар ҳайати ГКБ</c:v>
                </c:pt>
                <c:pt idx="2">
                  <c:v>3. Ҳиссаи занҳо дар ҳайати ГКБ</c:v>
                </c:pt>
                <c:pt idx="3">
                  <c:v>4. Механизми ҳуқуқии ҷалби СҶШ</c:v>
                </c:pt>
                <c:pt idx="4">
                  <c:v>5. Дастрасӣ ба иттилоот оид ба ҳадаф, вазифаҳо ва интизориҳои ҷалби СҶШ</c:v>
                </c:pt>
              </c:strCache>
            </c:strRef>
          </c:cat>
          <c:val>
            <c:numRef>
              <c:f>Лист3!$C$65:$C$69</c:f>
              <c:numCache>
                <c:formatCode>General</c:formatCode>
                <c:ptCount val="5"/>
                <c:pt idx="0">
                  <c:v>88.1</c:v>
                </c:pt>
                <c:pt idx="1">
                  <c:v>100</c:v>
                </c:pt>
                <c:pt idx="2">
                  <c:v>71.599999999999994</c:v>
                </c:pt>
                <c:pt idx="3">
                  <c:v>97.6</c:v>
                </c:pt>
                <c:pt idx="4">
                  <c:v>97.6</c:v>
                </c:pt>
              </c:numCache>
            </c:numRef>
          </c:val>
          <c:extLst>
            <c:ext xmlns:c16="http://schemas.microsoft.com/office/drawing/2014/chart" uri="{C3380CC4-5D6E-409C-BE32-E72D297353CC}">
              <c16:uniqueId val="{00000005-40A6-4679-B487-7A5E444B1D98}"/>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'1.2'!$B$2</c:f>
              <c:strCache>
                <c:ptCount val="1"/>
                <c:pt idx="0">
                  <c:v>Соли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'1.2'!$A$3:$A$17</c:f>
              <c:strCache>
                <c:ptCount val="15"/>
                <c:pt idx="0">
                  <c:v>3. Таъмини амнияти озуқаворӣ</c:v>
                </c:pt>
                <c:pt idx="1">
                  <c:v>7. Тандурустӣ</c:v>
                </c:pt>
                <c:pt idx="2">
                  <c:v>8. Ҳифзи иҷтимоӣ</c:v>
                </c:pt>
                <c:pt idx="3">
                  <c:v>12. Баробарии гендерӣ</c:v>
                </c:pt>
                <c:pt idx="4">
                  <c:v>1. Таъмини амнияти энергетикӣ</c:v>
                </c:pt>
                <c:pt idx="5">
                  <c:v>2. Раҳоӣ аз бунбасти коммуникат.</c:v>
                </c:pt>
                <c:pt idx="6">
                  <c:v>4. Саноатикунонии босуръат</c:v>
                </c:pt>
                <c:pt idx="7">
                  <c:v>5. Вусъатд. шуғли пурмаҳсул</c:v>
                </c:pt>
                <c:pt idx="8">
                  <c:v>13. Мониторинг ва арзёбӣ</c:v>
                </c:pt>
                <c:pt idx="9">
                  <c:v>6. Таҳсилоти босифат</c:v>
                </c:pt>
                <c:pt idx="10">
                  <c:v>Қиммати миёна</c:v>
                </c:pt>
                <c:pt idx="11">
                  <c:v>10. Идорак. ҳамаҷ. захираҳои об</c:v>
                </c:pt>
                <c:pt idx="12">
                  <c:v>11. Ҳифзи муҳити зист</c:v>
                </c:pt>
                <c:pt idx="13">
                  <c:v>14. Маблағгузории СМР-2030</c:v>
                </c:pt>
                <c:pt idx="14">
                  <c:v>9. Самар. низ. идораи давлатӣ</c:v>
                </c:pt>
              </c:strCache>
            </c:strRef>
          </c:cat>
          <c:val>
            <c:numRef>
              <c:f>'1.2'!$B$3:$B$17</c:f>
              <c:numCache>
                <c:formatCode>General</c:formatCode>
                <c:ptCount val="15"/>
                <c:pt idx="0">
                  <c:v>35.700000000000003</c:v>
                </c:pt>
                <c:pt idx="1">
                  <c:v>40.4</c:v>
                </c:pt>
                <c:pt idx="2">
                  <c:v>45.3</c:v>
                </c:pt>
                <c:pt idx="3">
                  <c:v>40.4</c:v>
                </c:pt>
                <c:pt idx="4">
                  <c:v>35.6</c:v>
                </c:pt>
                <c:pt idx="5">
                  <c:v>35.6</c:v>
                </c:pt>
                <c:pt idx="6">
                  <c:v>30.9</c:v>
                </c:pt>
                <c:pt idx="7">
                  <c:v>35.700000000000003</c:v>
                </c:pt>
                <c:pt idx="8">
                  <c:v>40.4</c:v>
                </c:pt>
                <c:pt idx="9">
                  <c:v>30.9</c:v>
                </c:pt>
                <c:pt idx="10">
                  <c:v>35.700000000000003</c:v>
                </c:pt>
                <c:pt idx="11">
                  <c:v>30.9</c:v>
                </c:pt>
                <c:pt idx="12">
                  <c:v>30.9</c:v>
                </c:pt>
                <c:pt idx="13">
                  <c:v>30.9</c:v>
                </c:pt>
                <c:pt idx="14">
                  <c:v>35.700000000000003</c:v>
                </c:pt>
              </c:numCache>
            </c:numRef>
          </c:val>
          <c:extLst>
            <c:ext xmlns:c16="http://schemas.microsoft.com/office/drawing/2014/chart" uri="{C3380CC4-5D6E-409C-BE32-E72D297353CC}">
              <c16:uniqueId val="{00000000-74E6-4527-BA64-6310A0CF3982}"/>
            </c:ext>
          </c:extLst>
        </c:ser>
        <c:ser>
          <c:idx val="1"/>
          <c:order val="1"/>
          <c:tx>
            <c:strRef>
              <c:f>'1.2'!$C$2</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'1.2'!$A$3:$A$17</c:f>
              <c:strCache>
                <c:ptCount val="15"/>
                <c:pt idx="0">
                  <c:v>3. Таъмини амнияти озуқаворӣ</c:v>
                </c:pt>
                <c:pt idx="1">
                  <c:v>7. Тандурустӣ</c:v>
                </c:pt>
                <c:pt idx="2">
                  <c:v>8. Ҳифзи иҷтимоӣ</c:v>
                </c:pt>
                <c:pt idx="3">
                  <c:v>12. Баробарии гендерӣ</c:v>
                </c:pt>
                <c:pt idx="4">
                  <c:v>1. Таъмини амнияти энергетикӣ</c:v>
                </c:pt>
                <c:pt idx="5">
                  <c:v>2. Раҳоӣ аз бунбасти коммуникат.</c:v>
                </c:pt>
                <c:pt idx="6">
                  <c:v>4. Саноатикунонии босуръат</c:v>
                </c:pt>
                <c:pt idx="7">
                  <c:v>5. Вусъатд. шуғли пурмаҳсул</c:v>
                </c:pt>
                <c:pt idx="8">
                  <c:v>13. Мониторинг ва арзёбӣ</c:v>
                </c:pt>
                <c:pt idx="9">
                  <c:v>6. Таҳсилоти босифат</c:v>
                </c:pt>
                <c:pt idx="10">
                  <c:v>Қиммати миёна</c:v>
                </c:pt>
                <c:pt idx="11">
                  <c:v>10. Идорак. ҳамаҷ. захираҳои об</c:v>
                </c:pt>
                <c:pt idx="12">
                  <c:v>11. Ҳифзи муҳити зист</c:v>
                </c:pt>
                <c:pt idx="13">
                  <c:v>14. Маблағгузории СМР-2030</c:v>
                </c:pt>
                <c:pt idx="14">
                  <c:v>9. Самар. низ. идораи давлатӣ</c:v>
                </c:pt>
              </c:strCache>
            </c:strRef>
          </c:cat>
          <c:val>
            <c:numRef>
              <c:f>'1.2'!$C$3:$C$17</c:f>
              <c:numCache>
                <c:formatCode>General</c:formatCode>
                <c:ptCount val="15"/>
                <c:pt idx="0">
                  <c:v>95.2</c:v>
                </c:pt>
                <c:pt idx="1">
                  <c:v>95.2</c:v>
                </c:pt>
                <c:pt idx="2">
                  <c:v>95.2</c:v>
                </c:pt>
                <c:pt idx="3">
                  <c:v>90.5</c:v>
                </c:pt>
                <c:pt idx="4">
                  <c:v>90.4</c:v>
                </c:pt>
                <c:pt idx="5">
                  <c:v>90.4</c:v>
                </c:pt>
                <c:pt idx="6">
                  <c:v>90.4</c:v>
                </c:pt>
                <c:pt idx="7">
                  <c:v>85.8</c:v>
                </c:pt>
                <c:pt idx="8">
                  <c:v>85.7</c:v>
                </c:pt>
                <c:pt idx="9">
                  <c:v>85.7</c:v>
                </c:pt>
                <c:pt idx="10">
                  <c:v>83.8</c:v>
                </c:pt>
                <c:pt idx="11">
                  <c:v>80.8</c:v>
                </c:pt>
                <c:pt idx="12">
                  <c:v>76.099999999999994</c:v>
                </c:pt>
                <c:pt idx="13">
                  <c:v>76.099999999999994</c:v>
                </c:pt>
                <c:pt idx="14">
                  <c:v>35.700000000000003</c:v>
                </c:pt>
              </c:numCache>
            </c:numRef>
          </c:val>
          <c:extLst>
            <c:ext xmlns:c16="http://schemas.microsoft.com/office/drawing/2014/chart" uri="{C3380CC4-5D6E-409C-BE32-E72D297353CC}">
              <c16:uniqueId val="{00000001-74E6-4527-BA64-6310A0CF3982}"/>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58261863104058"/>
          <c:y val="0.17812123209936084"/>
          <c:w val="0.59666713097645141"/>
          <c:h val="0.79659166078551535"/>
        </c:manualLayout>
      </c:layout>
      <c:barChart>
        <c:barDir val="bar"/>
        <c:grouping val="clustered"/>
        <c:varyColors val="0"/>
        <c:ser>
          <c:idx val="0"/>
          <c:order val="0"/>
          <c:tx>
            <c:strRef>
              <c:f>'1.3'!$B$3</c:f>
              <c:strCache>
                <c:ptCount val="1"/>
                <c:pt idx="0">
                  <c:v>Соли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'1.3'!$A$4:$A$18</c:f>
              <c:strCache>
                <c:ptCount val="15"/>
                <c:pt idx="0">
                  <c:v>1. Таъмини амнияти энергетикӣ</c:v>
                </c:pt>
                <c:pt idx="1">
                  <c:v>3. Таъмини амнияти озуқаворӣ</c:v>
                </c:pt>
                <c:pt idx="2">
                  <c:v>5. Вусъатд. шуғли пурмаҳсул</c:v>
                </c:pt>
                <c:pt idx="3">
                  <c:v>6. Таҳсилоти босифат</c:v>
                </c:pt>
                <c:pt idx="4">
                  <c:v>2. Раҳоӣ аз бунбасти коммуникат.</c:v>
                </c:pt>
                <c:pt idx="5">
                  <c:v>4. Саноатикунонии босуръат</c:v>
                </c:pt>
                <c:pt idx="6">
                  <c:v>7. Тандурустӣ</c:v>
                </c:pt>
                <c:pt idx="7">
                  <c:v>8. Ҳифзи иҷтимоӣ</c:v>
                </c:pt>
                <c:pt idx="8">
                  <c:v>10. Идорак. ҳамаҷ. захираҳои об</c:v>
                </c:pt>
                <c:pt idx="9">
                  <c:v>11. Ҳифзи муҳити зист</c:v>
                </c:pt>
                <c:pt idx="10">
                  <c:v>12. Баробарии гендерӣ</c:v>
                </c:pt>
                <c:pt idx="11">
                  <c:v>13. Мониторинг ва арзёбӣ</c:v>
                </c:pt>
                <c:pt idx="12">
                  <c:v>Қиммати миёна</c:v>
                </c:pt>
                <c:pt idx="13">
                  <c:v>14. Маблағгузории СМР-2030</c:v>
                </c:pt>
                <c:pt idx="14">
                  <c:v>9. Самар. низ. идораи давлатӣ</c:v>
                </c:pt>
              </c:strCache>
            </c:strRef>
          </c:cat>
          <c:val>
            <c:numRef>
              <c:f>'1.3'!$B$4:$B$18</c:f>
              <c:numCache>
                <c:formatCode>General</c:formatCode>
                <c:ptCount val="15"/>
                <c:pt idx="0">
                  <c:v>16.5</c:v>
                </c:pt>
                <c:pt idx="1">
                  <c:v>0</c:v>
                </c:pt>
                <c:pt idx="2">
                  <c:v>0</c:v>
                </c:pt>
                <c:pt idx="3">
                  <c:v>16.5</c:v>
                </c:pt>
                <c:pt idx="4">
                  <c:v>0</c:v>
                </c:pt>
                <c:pt idx="5">
                  <c:v>0</c:v>
                </c:pt>
                <c:pt idx="6">
                  <c:v>0</c:v>
                </c:pt>
                <c:pt idx="7">
                  <c:v>0</c:v>
                </c:pt>
                <c:pt idx="8">
                  <c:v>0</c:v>
                </c:pt>
                <c:pt idx="9">
                  <c:v>0</c:v>
                </c:pt>
                <c:pt idx="10">
                  <c:v>0</c:v>
                </c:pt>
                <c:pt idx="11">
                  <c:v>33.5</c:v>
                </c:pt>
                <c:pt idx="12">
                  <c:v>5.8</c:v>
                </c:pt>
                <c:pt idx="13">
                  <c:v>0</c:v>
                </c:pt>
                <c:pt idx="14">
                  <c:v>0</c:v>
                </c:pt>
              </c:numCache>
            </c:numRef>
          </c:val>
          <c:extLst>
            <c:ext xmlns:c16="http://schemas.microsoft.com/office/drawing/2014/chart" uri="{C3380CC4-5D6E-409C-BE32-E72D297353CC}">
              <c16:uniqueId val="{00000000-35B2-4950-AC14-0C9E881201D2}"/>
            </c:ext>
          </c:extLst>
        </c:ser>
        <c:ser>
          <c:idx val="1"/>
          <c:order val="1"/>
          <c:tx>
            <c:strRef>
              <c:f>'1.3'!$C$3</c:f>
              <c:strCache>
                <c:ptCount val="1"/>
                <c:pt idx="0">
                  <c:v>Соли 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'1.3'!$A$4:$A$18</c:f>
              <c:strCache>
                <c:ptCount val="15"/>
                <c:pt idx="0">
                  <c:v>1. Таъмини амнияти энергетикӣ</c:v>
                </c:pt>
                <c:pt idx="1">
                  <c:v>3. Таъмини амнияти озуқаворӣ</c:v>
                </c:pt>
                <c:pt idx="2">
                  <c:v>5. Вусъатд. шуғли пурмаҳсул</c:v>
                </c:pt>
                <c:pt idx="3">
                  <c:v>6. Таҳсилоти босифат</c:v>
                </c:pt>
                <c:pt idx="4">
                  <c:v>2. Раҳоӣ аз бунбасти коммуникат.</c:v>
                </c:pt>
                <c:pt idx="5">
                  <c:v>4. Саноатикунонии босуръат</c:v>
                </c:pt>
                <c:pt idx="6">
                  <c:v>7. Тандурустӣ</c:v>
                </c:pt>
                <c:pt idx="7">
                  <c:v>8. Ҳифзи иҷтимоӣ</c:v>
                </c:pt>
                <c:pt idx="8">
                  <c:v>10. Идорак. ҳамаҷ. захираҳои об</c:v>
                </c:pt>
                <c:pt idx="9">
                  <c:v>11. Ҳифзи муҳити зист</c:v>
                </c:pt>
                <c:pt idx="10">
                  <c:v>12. Баробарии гендерӣ</c:v>
                </c:pt>
                <c:pt idx="11">
                  <c:v>13. Мониторинг ва арзёбӣ</c:v>
                </c:pt>
                <c:pt idx="12">
                  <c:v>Қиммати миёна</c:v>
                </c:pt>
                <c:pt idx="13">
                  <c:v>14. Маблағгузории СМР-2030</c:v>
                </c:pt>
                <c:pt idx="14">
                  <c:v>9. Самар. низ. идораи давлатӣ</c:v>
                </c:pt>
              </c:strCache>
            </c:strRef>
          </c:cat>
          <c:val>
            <c:numRef>
              <c:f>'1.3'!$C$4:$C$18</c:f>
              <c:numCache>
                <c:formatCode>General</c:formatCode>
                <c:ptCount val="15"/>
                <c:pt idx="0">
                  <c:v>100</c:v>
                </c:pt>
                <c:pt idx="1">
                  <c:v>100</c:v>
                </c:pt>
                <c:pt idx="2">
                  <c:v>100</c:v>
                </c:pt>
                <c:pt idx="3">
                  <c:v>100</c:v>
                </c:pt>
                <c:pt idx="4">
                  <c:v>83.5</c:v>
                </c:pt>
                <c:pt idx="5">
                  <c:v>83.5</c:v>
                </c:pt>
                <c:pt idx="6">
                  <c:v>83.5</c:v>
                </c:pt>
                <c:pt idx="7">
                  <c:v>83.5</c:v>
                </c:pt>
                <c:pt idx="8">
                  <c:v>83.5</c:v>
                </c:pt>
                <c:pt idx="9">
                  <c:v>83.5</c:v>
                </c:pt>
                <c:pt idx="10">
                  <c:v>83.5</c:v>
                </c:pt>
                <c:pt idx="11">
                  <c:v>83.5</c:v>
                </c:pt>
                <c:pt idx="12">
                  <c:v>78.599999999999994</c:v>
                </c:pt>
                <c:pt idx="13">
                  <c:v>33</c:v>
                </c:pt>
                <c:pt idx="14">
                  <c:v>0</c:v>
                </c:pt>
              </c:numCache>
            </c:numRef>
          </c:val>
          <c:extLst>
            <c:ext xmlns:c16="http://schemas.microsoft.com/office/drawing/2014/chart" uri="{C3380CC4-5D6E-409C-BE32-E72D297353CC}">
              <c16:uniqueId val="{00000001-35B2-4950-AC14-0C9E881201D2}"/>
            </c:ext>
          </c:extLst>
        </c:ser>
        <c:dLbls>
          <c:dLblPos val="outEnd"/>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32901928"/>
        <c:crosses val="autoZero"/>
        <c:crossBetween val="between"/>
        <c:majorUnit val="20"/>
      </c:valAx>
      <c:spPr>
        <a:noFill/>
        <a:ln w="3175">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ysClr val="windowText" lastClr="000000"/>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DC34-E09F-4D05-ABC4-E1D0B530B885}" type="datetimeFigureOut">
              <a:rPr lang="ru-RU" smtClean="0"/>
              <a:t>14.08.2025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515BA-4D91-4F1D-BD36-DC61629B9E3D}" type="slidenum">
              <a:rPr lang="ru-RU" smtClean="0"/>
              <a:t>‹#›</a:t>
            </a:fld>
            <a:endParaRPr lang="ru-RU"/>
          </a:p>
        </p:txBody>
      </p:sp>
    </p:spTree>
    <p:extLst>
      <p:ext uri="{BB962C8B-B14F-4D97-AF65-F5344CB8AC3E}">
        <p14:creationId xmlns:p14="http://schemas.microsoft.com/office/powerpoint/2010/main" val="167582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B20424-4F62-4910-8ACB-CB08AE45944D}" type="slidenum">
              <a:rPr lang="ru-RU" smtClean="0"/>
              <a:t>24</a:t>
            </a:fld>
            <a:endParaRPr lang="ru-RU"/>
          </a:p>
        </p:txBody>
      </p:sp>
    </p:spTree>
    <p:extLst>
      <p:ext uri="{BB962C8B-B14F-4D97-AF65-F5344CB8AC3E}">
        <p14:creationId xmlns:p14="http://schemas.microsoft.com/office/powerpoint/2010/main" val="274658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B20424-4F62-4910-8ACB-CB08AE45944D}" type="slidenum">
              <a:rPr lang="ru-RU" smtClean="0"/>
              <a:t>25</a:t>
            </a:fld>
            <a:endParaRPr lang="ru-RU"/>
          </a:p>
        </p:txBody>
      </p:sp>
    </p:spTree>
    <p:extLst>
      <p:ext uri="{BB962C8B-B14F-4D97-AF65-F5344CB8AC3E}">
        <p14:creationId xmlns:p14="http://schemas.microsoft.com/office/powerpoint/2010/main" val="18054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D4965F-8ED2-4061-B2A7-00CA1228500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3A93500-C3D9-4780-932F-021D199CC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E0F1C86-261C-4E94-A8D1-BDFAC8074A2C}"/>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4ED2D59D-4365-4081-BF4B-80623429D6D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382BCA4-ED1B-4F06-844D-F2546329AA41}"/>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382921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5D4BA-40E4-4A7B-9AE2-6B53FB7B538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FBE619E-01E3-4BE8-8CF6-A65BC9F9C6B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05F478-8C17-475C-B434-3ED45FC19EB7}"/>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8BBC1529-6074-4BE2-8C7E-757BF8F135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D19FC0-6719-4CC2-B993-6739EFC0F0BB}"/>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264961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96EA89B-912E-4BDE-8373-094FDE08029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5DF5922-886F-4511-BA85-8BF3BB271A5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3FF415-8D84-4E85-A85C-0B4F11A041FA}"/>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6B5CBD89-200D-4130-BA3E-D0EB049C31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304842-7B03-451C-8FDA-3FC9CE82E892}"/>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416708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508E23-0027-40C6-B4B8-6D4B7B0BBA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679FF31-7CA3-48AA-8015-B6423D1A9AE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C58F85-910D-4ED8-AF6C-7C338D411828}"/>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11F0EFFF-C370-457B-8DA5-CBF483213F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4235F4-6E40-4058-9864-7729F8BE0E5A}"/>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204329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5C66DA-9D03-4321-9DB5-40B6E45E825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167D8EF-4F6E-4AAE-ADC2-12A26FEC3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C5C1AC9-9CB7-4A80-B379-316C60E88111}"/>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96FCB0BE-2BBC-4466-8F11-165ED4F255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0B60E67-48A2-4EFD-86D5-D48DCCAB69F6}"/>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22432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9E668C-ED4D-490B-B103-FD6365C986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3888EA-B8C8-440A-A3A3-29F4464B148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5847CA2-E7A5-49F8-972D-2B1946314FA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C1CD711-D6DF-4691-BE74-A5A7E88BC70B}"/>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6" name="Нижний колонтитул 5">
            <a:extLst>
              <a:ext uri="{FF2B5EF4-FFF2-40B4-BE49-F238E27FC236}">
                <a16:creationId xmlns:a16="http://schemas.microsoft.com/office/drawing/2014/main" id="{CA5F272B-2799-47C5-AC27-B43D9A22AF3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3CE519-0E2A-4060-BF60-B78502B913B7}"/>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325097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7C889C-5ED2-4266-97EA-1CC68B2C8DD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4144CDA-615B-4664-88C5-216D46F56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1423F1-F5F3-48C4-BEC8-5DEBCAF775C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E5DC17A-DBE0-4782-B139-CE0F813A1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0F7DCDF-C645-4066-9F43-DC385739A53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B3CC454-3765-4A1F-B78D-4AB3CD7F0B18}"/>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8" name="Нижний колонтитул 7">
            <a:extLst>
              <a:ext uri="{FF2B5EF4-FFF2-40B4-BE49-F238E27FC236}">
                <a16:creationId xmlns:a16="http://schemas.microsoft.com/office/drawing/2014/main" id="{55069D76-DD19-47CB-8A40-01DE7C51F8C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19569A1-8FDD-4362-9D86-62A4F310A510}"/>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161532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7B15A2-D4D4-4F6E-B72E-8EE922AB4E8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25F5E87-694D-4155-8882-15BD0753E24D}"/>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4" name="Нижний колонтитул 3">
            <a:extLst>
              <a:ext uri="{FF2B5EF4-FFF2-40B4-BE49-F238E27FC236}">
                <a16:creationId xmlns:a16="http://schemas.microsoft.com/office/drawing/2014/main" id="{6DC2F225-CD17-43C4-B9B7-14DD32B7521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F6397AE-19F8-42D1-95AE-853AE8A2F4A7}"/>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244621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CC63FBF-68BD-460E-A6E3-9EA26714DF37}"/>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3" name="Нижний колонтитул 2">
            <a:extLst>
              <a:ext uri="{FF2B5EF4-FFF2-40B4-BE49-F238E27FC236}">
                <a16:creationId xmlns:a16="http://schemas.microsoft.com/office/drawing/2014/main" id="{28B1E05F-F7E9-4742-B367-414468215D9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B73023D-5404-4519-88A8-E63051544EC0}"/>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204525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0700C6-FE25-455A-8D02-310FE46DF2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262365B-99D0-4A11-B504-D092D395A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C30DB72-8769-4A80-8CCB-E63C8ABBB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6C1C3C5-3EEA-448F-961B-B2BB54E6713C}"/>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6" name="Нижний колонтитул 5">
            <a:extLst>
              <a:ext uri="{FF2B5EF4-FFF2-40B4-BE49-F238E27FC236}">
                <a16:creationId xmlns:a16="http://schemas.microsoft.com/office/drawing/2014/main" id="{1BCCCB71-70A8-48C7-A078-5AFCAC6938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8F3D311-DBA5-4B56-8D1E-36B6941079AB}"/>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150479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031763-CBB3-42B5-9114-9140DFAF83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4E3B962-5DDC-4DA8-877E-BC2E4C212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4B5BA5C-AB4B-4E23-BE43-5F43DB050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62D3294-870F-4FF5-82BC-9257B5F5C6E4}"/>
              </a:ext>
            </a:extLst>
          </p:cNvPr>
          <p:cNvSpPr>
            <a:spLocks noGrp="1"/>
          </p:cNvSpPr>
          <p:nvPr>
            <p:ph type="dt" sz="half" idx="10"/>
          </p:nvPr>
        </p:nvSpPr>
        <p:spPr/>
        <p:txBody>
          <a:bodyPr/>
          <a:lstStyle/>
          <a:p>
            <a:fld id="{A371D738-2D17-4956-B2C4-F38DAA1043F7}" type="datetimeFigureOut">
              <a:rPr lang="ru-RU" smtClean="0"/>
              <a:t>14.08.2025</a:t>
            </a:fld>
            <a:endParaRPr lang="ru-RU"/>
          </a:p>
        </p:txBody>
      </p:sp>
      <p:sp>
        <p:nvSpPr>
          <p:cNvPr id="6" name="Нижний колонтитул 5">
            <a:extLst>
              <a:ext uri="{FF2B5EF4-FFF2-40B4-BE49-F238E27FC236}">
                <a16:creationId xmlns:a16="http://schemas.microsoft.com/office/drawing/2014/main" id="{F8E731AC-C1DF-43D8-ABE6-F8F21A3F143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D11BF56-A2C5-4524-AF19-DFEEEB2E1317}"/>
              </a:ext>
            </a:extLst>
          </p:cNvPr>
          <p:cNvSpPr>
            <a:spLocks noGrp="1"/>
          </p:cNvSpPr>
          <p:nvPr>
            <p:ph type="sldNum" sz="quarter" idx="12"/>
          </p:nvPr>
        </p:nvSpPr>
        <p:spPr/>
        <p:txBody>
          <a:bodyPr/>
          <a:lstStyle/>
          <a:p>
            <a:fld id="{3EBFFEE0-60F0-44CD-A0E5-23C442D6304C}" type="slidenum">
              <a:rPr lang="ru-RU" smtClean="0"/>
              <a:t>‹#›</a:t>
            </a:fld>
            <a:endParaRPr lang="ru-RU"/>
          </a:p>
        </p:txBody>
      </p:sp>
    </p:spTree>
    <p:extLst>
      <p:ext uri="{BB962C8B-B14F-4D97-AF65-F5344CB8AC3E}">
        <p14:creationId xmlns:p14="http://schemas.microsoft.com/office/powerpoint/2010/main" val="392801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98D4E9-2368-45BA-BD56-FC627597D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150B83D-CEC2-474C-9557-1D283413B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44C45A-F49A-4AD1-82A6-99109EC246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1D738-2D17-4956-B2C4-F38DAA1043F7}"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00158182-6B78-406F-8419-3884742ED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8EB2D46-7ED0-4782-9F0D-2EC10FBDD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FFEE0-60F0-44CD-A0E5-23C442D6304C}" type="slidenum">
              <a:rPr lang="ru-RU" smtClean="0"/>
              <a:t>‹#›</a:t>
            </a:fld>
            <a:endParaRPr lang="ru-RU"/>
          </a:p>
        </p:txBody>
      </p:sp>
    </p:spTree>
    <p:extLst>
      <p:ext uri="{BB962C8B-B14F-4D97-AF65-F5344CB8AC3E}">
        <p14:creationId xmlns:p14="http://schemas.microsoft.com/office/powerpoint/2010/main" val="3965680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evelopmentcouncil.tj/"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iap2.org/page/pillars" TargetMode="External"/><Relationship Id="rId7" Type="http://schemas.openxmlformats.org/officeDocument/2006/relationships/image" Target="../media/image2.png"/><Relationship Id="rId2" Type="http://schemas.openxmlformats.org/officeDocument/2006/relationships/hyperlink" Target="https://fiscaltransparency.net/public-participation-principles-and-guide/"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179AA-4489-4985-BC45-F226CEEC8356}"/>
              </a:ext>
            </a:extLst>
          </p:cNvPr>
          <p:cNvSpPr>
            <a:spLocks noGrp="1"/>
          </p:cNvSpPr>
          <p:nvPr>
            <p:ph type="ctrTitle"/>
          </p:nvPr>
        </p:nvSpPr>
        <p:spPr>
          <a:xfrm>
            <a:off x="774446" y="2099892"/>
            <a:ext cx="10437205" cy="1308261"/>
          </a:xfrm>
        </p:spPr>
        <p:txBody>
          <a:bodyPr>
            <a:noAutofit/>
          </a:bodyPr>
          <a:lstStyle/>
          <a:p>
            <a:r>
              <a:rPr lang="ru-RU" sz="2400" b="1" dirty="0" err="1">
                <a:solidFill>
                  <a:srgbClr val="002060"/>
                </a:solidFill>
                <a:latin typeface="Times New Roman" panose="02020603050405020304" pitchFamily="18" charset="0"/>
                <a:cs typeface="Times New Roman" panose="02020603050405020304" pitchFamily="18" charset="0"/>
              </a:rPr>
              <a:t>ИНДЕКСИ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ШОХИСИ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ПЛАТФОРМАҲОИ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ИШТИРОК</a:t>
            </a:r>
            <a:r>
              <a:rPr lang="ru-RU" sz="2400" b="1" dirty="0">
                <a:solidFill>
                  <a:srgbClr val="002060"/>
                </a:solidFill>
                <a:latin typeface="Bookman Old Style" panose="02050604050505020204" pitchFamily="18" charset="0"/>
              </a:rPr>
              <a:t> – </a:t>
            </a:r>
            <a:r>
              <a:rPr lang="ru-RU" sz="2400" b="1" dirty="0" err="1">
                <a:solidFill>
                  <a:srgbClr val="002060"/>
                </a:solidFill>
                <a:latin typeface="Times New Roman" panose="02020603050405020304" pitchFamily="18" charset="0"/>
                <a:cs typeface="Times New Roman" panose="02020603050405020304" pitchFamily="18" charset="0"/>
              </a:rPr>
              <a:t>АБЗОРИ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АРЗЁБИИ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САТҲИ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ИШТИРОКИ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ҶОМЕАИ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ШАҲРВАНДӢ</a:t>
            </a:r>
            <a:r>
              <a:rPr lang="ru-RU" sz="2400" b="1" dirty="0">
                <a:solidFill>
                  <a:srgbClr val="002060"/>
                </a:solidFill>
                <a:latin typeface="Times New Roman" panose="02020603050405020304" pitchFamily="18" charset="0"/>
                <a:cs typeface="Times New Roman" panose="02020603050405020304" pitchFamily="18" charset="0"/>
              </a:rPr>
              <a:t> ДАР </a:t>
            </a:r>
            <a:r>
              <a:rPr lang="ru-RU" sz="2400" b="1" dirty="0" err="1">
                <a:solidFill>
                  <a:srgbClr val="002060"/>
                </a:solidFill>
                <a:latin typeface="Times New Roman" panose="02020603050405020304" pitchFamily="18" charset="0"/>
                <a:cs typeface="Times New Roman" panose="02020603050405020304" pitchFamily="18" charset="0"/>
              </a:rPr>
              <a:t>ПЛАТФОРМАҲОИ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МУКОЛАМА</a:t>
            </a:r>
            <a:endParaRPr lang="ru-RU" sz="2000" dirty="0">
              <a:solidFill>
                <a:srgbClr val="002060"/>
              </a:solidFill>
              <a:latin typeface="Bookman Old Style" panose="02050604050505020204" pitchFamily="18" charset="0"/>
            </a:endParaRPr>
          </a:p>
        </p:txBody>
      </p:sp>
      <p:sp>
        <p:nvSpPr>
          <p:cNvPr id="9" name="Подзаголовок 2">
            <a:extLst>
              <a:ext uri="{FF2B5EF4-FFF2-40B4-BE49-F238E27FC236}">
                <a16:creationId xmlns:a16="http://schemas.microsoft.com/office/drawing/2014/main" id="{59BA91FA-7610-40FD-A157-7444A248A768}"/>
              </a:ext>
            </a:extLst>
          </p:cNvPr>
          <p:cNvSpPr txBox="1">
            <a:spLocks/>
          </p:cNvSpPr>
          <p:nvPr/>
        </p:nvSpPr>
        <p:spPr>
          <a:xfrm>
            <a:off x="1479873" y="6227422"/>
            <a:ext cx="9280336" cy="4825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800" dirty="0" err="1">
                <a:solidFill>
                  <a:srgbClr val="002060"/>
                </a:solidFill>
                <a:latin typeface="Bookman Old Style" panose="02050604050505020204" pitchFamily="18" charset="0"/>
              </a:rPr>
              <a:t>шаҳри</a:t>
            </a:r>
            <a:r>
              <a:rPr lang="ru-RU" sz="1800" dirty="0">
                <a:solidFill>
                  <a:srgbClr val="002060"/>
                </a:solidFill>
                <a:latin typeface="Bookman Old Style" panose="02050604050505020204" pitchFamily="18" charset="0"/>
              </a:rPr>
              <a:t> Душанбе                                                              14 </a:t>
            </a:r>
            <a:r>
              <a:rPr lang="ru-RU" sz="1800" dirty="0" err="1">
                <a:solidFill>
                  <a:srgbClr val="002060"/>
                </a:solidFill>
                <a:latin typeface="Bookman Old Style" panose="02050604050505020204" pitchFamily="18" charset="0"/>
              </a:rPr>
              <a:t>августи</a:t>
            </a:r>
            <a:r>
              <a:rPr lang="ru-RU" sz="1800" dirty="0">
                <a:solidFill>
                  <a:srgbClr val="002060"/>
                </a:solidFill>
                <a:latin typeface="Bookman Old Style" panose="02050604050505020204" pitchFamily="18" charset="0"/>
              </a:rPr>
              <a:t> соли 2025  </a:t>
            </a:r>
          </a:p>
        </p:txBody>
      </p:sp>
      <p:pic>
        <p:nvPicPr>
          <p:cNvPr id="4" name="Рисунок 3">
            <a:extLst>
              <a:ext uri="{FF2B5EF4-FFF2-40B4-BE49-F238E27FC236}">
                <a16:creationId xmlns:a16="http://schemas.microsoft.com/office/drawing/2014/main" id="{57E04A0D-F6E3-402C-9CE9-1AFD42F2B54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12" name="Picture 2">
            <a:extLst>
              <a:ext uri="{FF2B5EF4-FFF2-40B4-BE49-F238E27FC236}">
                <a16:creationId xmlns:a16="http://schemas.microsoft.com/office/drawing/2014/main" id="{B994376A-9257-4D91-A3CA-4488FBF696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13" name="Рисунок 12">
            <a:extLst>
              <a:ext uri="{FF2B5EF4-FFF2-40B4-BE49-F238E27FC236}">
                <a16:creationId xmlns:a16="http://schemas.microsoft.com/office/drawing/2014/main" id="{D5A3CE23-4743-463E-9195-F5C2430934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15" name="Рисунок 14">
            <a:extLst>
              <a:ext uri="{FF2B5EF4-FFF2-40B4-BE49-F238E27FC236}">
                <a16:creationId xmlns:a16="http://schemas.microsoft.com/office/drawing/2014/main" id="{596453FE-1D34-4DBB-B724-CED1EB007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929" y="3394911"/>
            <a:ext cx="5186224" cy="2533841"/>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CC29B229-3708-1E85-66BF-80EBA2DF49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pic>
        <p:nvPicPr>
          <p:cNvPr id="7" name="Picture 6" descr="A blue and white logo&#10;&#10;AI-generated content may be incorrect.">
            <a:extLst>
              <a:ext uri="{FF2B5EF4-FFF2-40B4-BE49-F238E27FC236}">
                <a16:creationId xmlns:a16="http://schemas.microsoft.com/office/drawing/2014/main" id="{D0062061-30ED-408E-EB5E-8F4313BAC24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79349" y="1179731"/>
            <a:ext cx="1094670" cy="1084165"/>
          </a:xfrm>
          <a:prstGeom prst="rect">
            <a:avLst/>
          </a:prstGeom>
        </p:spPr>
      </p:pic>
    </p:spTree>
    <p:extLst>
      <p:ext uri="{BB962C8B-B14F-4D97-AF65-F5344CB8AC3E}">
        <p14:creationId xmlns:p14="http://schemas.microsoft.com/office/powerpoint/2010/main" val="381811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155" y="138896"/>
            <a:ext cx="10805932" cy="300941"/>
          </a:xfrm>
        </p:spPr>
        <p:txBody>
          <a:bodyPr>
            <a:noAutofit/>
          </a:bodyPr>
          <a:lstStyle/>
          <a:p>
            <a:pPr algn="ctr"/>
            <a:r>
              <a:rPr lang="ru-RU" sz="2800" dirty="0" err="1">
                <a:solidFill>
                  <a:srgbClr val="002060"/>
                </a:solidFill>
              </a:rPr>
              <a:t>Арзёбии</a:t>
            </a:r>
            <a:r>
              <a:rPr lang="ru-RU" sz="2800" dirty="0">
                <a:solidFill>
                  <a:srgbClr val="002060"/>
                </a:solidFill>
              </a:rPr>
              <a:t> </a:t>
            </a:r>
            <a:r>
              <a:rPr lang="ru-RU" sz="2800" dirty="0" err="1">
                <a:solidFill>
                  <a:srgbClr val="002060"/>
                </a:solidFill>
              </a:rPr>
              <a:t>иштироки</a:t>
            </a:r>
            <a:r>
              <a:rPr lang="ru-RU" sz="2800" dirty="0">
                <a:solidFill>
                  <a:srgbClr val="002060"/>
                </a:solidFill>
              </a:rPr>
              <a:t> </a:t>
            </a:r>
            <a:r>
              <a:rPr lang="ru-RU" sz="2800" dirty="0" err="1">
                <a:solidFill>
                  <a:srgbClr val="002060"/>
                </a:solidFill>
              </a:rPr>
              <a:t>ҷомеа</a:t>
            </a:r>
            <a:r>
              <a:rPr lang="ru-RU" sz="2800" dirty="0">
                <a:solidFill>
                  <a:srgbClr val="002060"/>
                </a:solidFill>
              </a:rPr>
              <a:t> дар </a:t>
            </a:r>
            <a:r>
              <a:rPr lang="ru-RU" sz="2800" dirty="0" err="1">
                <a:solidFill>
                  <a:srgbClr val="002060"/>
                </a:solidFill>
              </a:rPr>
              <a:t>асоси</a:t>
            </a:r>
            <a:r>
              <a:rPr lang="ru-RU" sz="2800" dirty="0">
                <a:solidFill>
                  <a:srgbClr val="002060"/>
                </a:solidFill>
              </a:rPr>
              <a:t> </a:t>
            </a:r>
            <a:r>
              <a:rPr lang="ru-RU" sz="2800" dirty="0" err="1">
                <a:solidFill>
                  <a:srgbClr val="002060"/>
                </a:solidFill>
              </a:rPr>
              <a:t>дастурамали</a:t>
            </a:r>
            <a:r>
              <a:rPr lang="ru-RU" sz="2800" dirty="0">
                <a:solidFill>
                  <a:srgbClr val="002060"/>
                </a:solidFill>
              </a:rPr>
              <a:t> </a:t>
            </a:r>
            <a:r>
              <a:rPr lang="en-US" sz="2800" dirty="0">
                <a:solidFill>
                  <a:srgbClr val="002060"/>
                </a:solidFill>
              </a:rPr>
              <a:t>GIFT</a:t>
            </a:r>
            <a:endParaRPr lang="ru-RU" sz="1800" b="1" dirty="0">
              <a:solidFill>
                <a:srgbClr val="002060"/>
              </a:solidFill>
            </a:endParaRPr>
          </a:p>
        </p:txBody>
      </p:sp>
      <p:graphicFrame>
        <p:nvGraphicFramePr>
          <p:cNvPr id="3" name="Таблица 2"/>
          <p:cNvGraphicFramePr>
            <a:graphicFrameLocks noGrp="1"/>
          </p:cNvGraphicFramePr>
          <p:nvPr/>
        </p:nvGraphicFramePr>
        <p:xfrm>
          <a:off x="933061" y="786276"/>
          <a:ext cx="10366310" cy="5645822"/>
        </p:xfrm>
        <a:graphic>
          <a:graphicData uri="http://schemas.openxmlformats.org/drawingml/2006/table">
            <a:tbl>
              <a:tblPr firstRow="1" firstCol="1" bandRow="1">
                <a:tableStyleId>{5940675A-B579-460E-94D1-54222C63F5DA}</a:tableStyleId>
              </a:tblPr>
              <a:tblGrid>
                <a:gridCol w="2336659">
                  <a:extLst>
                    <a:ext uri="{9D8B030D-6E8A-4147-A177-3AD203B41FA5}">
                      <a16:colId xmlns:a16="http://schemas.microsoft.com/office/drawing/2014/main" val="1384239178"/>
                    </a:ext>
                  </a:extLst>
                </a:gridCol>
                <a:gridCol w="2925469">
                  <a:extLst>
                    <a:ext uri="{9D8B030D-6E8A-4147-A177-3AD203B41FA5}">
                      <a16:colId xmlns:a16="http://schemas.microsoft.com/office/drawing/2014/main" val="1045517681"/>
                    </a:ext>
                  </a:extLst>
                </a:gridCol>
                <a:gridCol w="1916245">
                  <a:extLst>
                    <a:ext uri="{9D8B030D-6E8A-4147-A177-3AD203B41FA5}">
                      <a16:colId xmlns:a16="http://schemas.microsoft.com/office/drawing/2014/main" val="726262542"/>
                    </a:ext>
                  </a:extLst>
                </a:gridCol>
                <a:gridCol w="3187937">
                  <a:extLst>
                    <a:ext uri="{9D8B030D-6E8A-4147-A177-3AD203B41FA5}">
                      <a16:colId xmlns:a16="http://schemas.microsoft.com/office/drawing/2014/main" val="3080265693"/>
                    </a:ext>
                  </a:extLst>
                </a:gridCol>
              </a:tblGrid>
              <a:tr h="438318">
                <a:tc>
                  <a:txBody>
                    <a:bodyPr/>
                    <a:lstStyle/>
                    <a:p>
                      <a:pPr algn="ctr">
                        <a:lnSpc>
                          <a:spcPct val="110000"/>
                        </a:lnSpc>
                        <a:spcAft>
                          <a:spcPts val="0"/>
                        </a:spcAft>
                      </a:pPr>
                      <a:r>
                        <a:rPr lang="ru-RU" sz="1800" b="1" dirty="0" err="1">
                          <a:effectLst/>
                        </a:rPr>
                        <a:t>Прин</a:t>
                      </a:r>
                      <a:r>
                        <a:rPr lang="tg-Cyrl-TJ" sz="1800" b="1" dirty="0">
                          <a:effectLst/>
                        </a:rPr>
                        <a:t>с</a:t>
                      </a:r>
                      <a:r>
                        <a:rPr lang="ru-RU" sz="1800" b="1" dirty="0" err="1">
                          <a:effectLst/>
                        </a:rPr>
                        <a:t>ип</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accent3">
                        <a:lumMod val="20000"/>
                        <a:lumOff val="80000"/>
                      </a:schemeClr>
                    </a:solidFill>
                  </a:tcPr>
                </a:tc>
                <a:tc>
                  <a:txBody>
                    <a:bodyPr/>
                    <a:lstStyle/>
                    <a:p>
                      <a:pPr algn="ctr">
                        <a:lnSpc>
                          <a:spcPct val="110000"/>
                        </a:lnSpc>
                        <a:spcAft>
                          <a:spcPts val="0"/>
                        </a:spcAft>
                      </a:pPr>
                      <a:r>
                        <a:rPr lang="tg-Cyrl-TJ" sz="1800" b="1" dirty="0">
                          <a:effectLst/>
                        </a:rPr>
                        <a:t>Чиро арзёбӣ менамояд</a:t>
                      </a:r>
                      <a:r>
                        <a:rPr lang="ru-RU" sz="18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gn="ctr">
                        <a:lnSpc>
                          <a:spcPct val="110000"/>
                        </a:lnSpc>
                        <a:spcAft>
                          <a:spcPts val="0"/>
                        </a:spcAft>
                      </a:pPr>
                      <a:r>
                        <a:rPr lang="ru-RU" sz="1800" b="1" dirty="0" err="1">
                          <a:effectLst/>
                        </a:rPr>
                        <a:t>Прин</a:t>
                      </a:r>
                      <a:r>
                        <a:rPr lang="tg-Cyrl-TJ" sz="1800" b="1" dirty="0">
                          <a:effectLst/>
                        </a:rPr>
                        <a:t>с</a:t>
                      </a:r>
                      <a:r>
                        <a:rPr lang="ru-RU" sz="1800" b="1" dirty="0" err="1">
                          <a:effectLst/>
                        </a:rPr>
                        <a:t>ип</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bg2"/>
                    </a:solidFill>
                  </a:tcPr>
                </a:tc>
                <a:tc>
                  <a:txBody>
                    <a:bodyPr/>
                    <a:lstStyle/>
                    <a:p>
                      <a:pPr algn="ctr">
                        <a:lnSpc>
                          <a:spcPct val="110000"/>
                        </a:lnSpc>
                        <a:spcAft>
                          <a:spcPts val="0"/>
                        </a:spcAft>
                      </a:pPr>
                      <a:r>
                        <a:rPr lang="tg-Cyrl-TJ" sz="1800" b="1" dirty="0">
                          <a:effectLst/>
                        </a:rPr>
                        <a:t>Чиро арзёбӣ менамояд</a:t>
                      </a:r>
                      <a:r>
                        <a:rPr lang="ru-RU" sz="18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2844692348"/>
                  </a:ext>
                </a:extLst>
              </a:tr>
              <a:tr h="1753271">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1: </a:t>
                      </a:r>
                      <a:r>
                        <a:rPr lang="tg-Cyrl-TJ" sz="1800" dirty="0">
                          <a:effectLst/>
                        </a:rPr>
                        <a:t>Дастрасӣ</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accent3">
                        <a:lumMod val="20000"/>
                        <a:lumOff val="80000"/>
                      </a:schemeClr>
                    </a:solidFill>
                  </a:tcPr>
                </a:tc>
                <a:tc>
                  <a:txBody>
                    <a:bodyPr/>
                    <a:lstStyle/>
                    <a:p>
                      <a:pPr algn="just">
                        <a:lnSpc>
                          <a:spcPct val="110000"/>
                        </a:lnSpc>
                        <a:spcAft>
                          <a:spcPts val="0"/>
                        </a:spcAft>
                      </a:pPr>
                      <a:r>
                        <a:rPr lang="tg-Cyrl-TJ" sz="1800" dirty="0">
                          <a:effectLst/>
                        </a:rPr>
                        <a:t>Оё мақомоти давлатӣ ба аҳолӣ маълумоти кушоду оммафаҳм пешниҳод менамояд?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4: </a:t>
                      </a:r>
                      <a:r>
                        <a:rPr lang="tg-Cyrl-TJ" sz="1800" dirty="0">
                          <a:effectLst/>
                        </a:rPr>
                        <a:t>Эҳтироми баёни нуқтаи назари шахсӣ</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bg2"/>
                    </a:solidFill>
                  </a:tcPr>
                </a:tc>
                <a:tc>
                  <a:txBody>
                    <a:bodyPr/>
                    <a:lstStyle/>
                    <a:p>
                      <a:pPr algn="just">
                        <a:lnSpc>
                          <a:spcPct val="110000"/>
                        </a:lnSpc>
                        <a:spcAft>
                          <a:spcPts val="0"/>
                        </a:spcAft>
                      </a:pPr>
                      <a:r>
                        <a:rPr lang="tg-Cyrl-TJ" sz="1800">
                          <a:effectLst/>
                        </a:rPr>
                        <a:t>Оё ба шаҳрвандон иҷозат дода мешавад, ки манфиатҳои худро ба таври худ баён кунанд ва оё мақомоти давлатӣ аз механизмҳои ҷалби онҳо истифода мебаранд ё на?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2348362953"/>
                  </a:ext>
                </a:extLst>
              </a:tr>
              <a:tr h="1314954">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2: </a:t>
                      </a:r>
                      <a:r>
                        <a:rPr lang="tg-Cyrl-TJ" sz="1800" dirty="0">
                          <a:effectLst/>
                        </a:rPr>
                        <a:t>Қабули дархостҳо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accent3">
                        <a:lumMod val="20000"/>
                        <a:lumOff val="80000"/>
                      </a:schemeClr>
                    </a:solidFill>
                  </a:tcPr>
                </a:tc>
                <a:tc>
                  <a:txBody>
                    <a:bodyPr/>
                    <a:lstStyle/>
                    <a:p>
                      <a:pPr algn="just">
                        <a:lnSpc>
                          <a:spcPct val="110000"/>
                        </a:lnSpc>
                        <a:spcAft>
                          <a:spcPts val="0"/>
                        </a:spcAft>
                      </a:pPr>
                      <a:r>
                        <a:rPr lang="tg-Cyrl-TJ" sz="1800">
                          <a:effectLst/>
                        </a:rPr>
                        <a:t>То чӣ андоза мақомоти давлатӣ қобили қабули дархост ва иштироки шаҳрвандон мебошад?</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5: </a:t>
                      </a:r>
                      <a:r>
                        <a:rPr lang="tg-Cyrl-TJ" sz="1800" dirty="0">
                          <a:effectLst/>
                        </a:rPr>
                        <a:t>Саривақтӣ</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bg2"/>
                    </a:solidFill>
                  </a:tcPr>
                </a:tc>
                <a:tc>
                  <a:txBody>
                    <a:bodyPr/>
                    <a:lstStyle/>
                    <a:p>
                      <a:pPr algn="just">
                        <a:lnSpc>
                          <a:spcPct val="110000"/>
                        </a:lnSpc>
                        <a:spcAft>
                          <a:spcPts val="0"/>
                        </a:spcAft>
                      </a:pPr>
                      <a:r>
                        <a:rPr lang="tg-Cyrl-TJ" sz="1800">
                          <a:effectLst/>
                        </a:rPr>
                        <a:t>Оё механизмҳои ҷалби шаҳрвандон дар ҳама марҳилаҳои идоракунӣ сари вақт истифода мешаванд?</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3181524390"/>
                  </a:ext>
                </a:extLst>
              </a:tr>
              <a:tr h="1972430">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3: </a:t>
                      </a:r>
                      <a:r>
                        <a:rPr lang="ru-RU" sz="1800" dirty="0" err="1">
                          <a:effectLst/>
                        </a:rPr>
                        <a:t>Ҷалби</a:t>
                      </a:r>
                      <a:r>
                        <a:rPr lang="ru-RU" sz="1800" dirty="0">
                          <a:effectLst/>
                        </a:rPr>
                        <a:t> </a:t>
                      </a:r>
                      <a:r>
                        <a:rPr lang="ru-RU" sz="1800" dirty="0" err="1">
                          <a:effectLst/>
                        </a:rPr>
                        <a:t>бемаҳдуд</a:t>
                      </a:r>
                      <a:r>
                        <a:rPr lang="ru-RU" sz="1800" dirty="0">
                          <a:effectLst/>
                        </a:rPr>
                        <a:t> (</a:t>
                      </a:r>
                      <a:r>
                        <a:rPr lang="ru-RU" sz="1800" dirty="0" err="1">
                          <a:effectLst/>
                        </a:rPr>
                        <a:t>Инклюзи</a:t>
                      </a:r>
                      <a:r>
                        <a:rPr lang="tg-Cyrl-TJ" sz="1800" dirty="0">
                          <a:effectLst/>
                        </a:rPr>
                        <a:t>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accent3">
                        <a:lumMod val="20000"/>
                        <a:lumOff val="80000"/>
                      </a:schemeClr>
                    </a:solidFill>
                  </a:tcPr>
                </a:tc>
                <a:tc>
                  <a:txBody>
                    <a:bodyPr/>
                    <a:lstStyle/>
                    <a:p>
                      <a:pPr algn="just">
                        <a:lnSpc>
                          <a:spcPct val="110000"/>
                        </a:lnSpc>
                        <a:spcAft>
                          <a:spcPts val="0"/>
                        </a:spcAft>
                      </a:pPr>
                      <a:r>
                        <a:rPr lang="tg-Cyrl-TJ" sz="1800">
                          <a:effectLst/>
                        </a:rPr>
                        <a:t>Оё механизмҳо барои ҷалби тамоми гурӯҳҳои шаҳрвандон бидуни табъиз (дискриминатсия) истифода мешаванд?</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6: </a:t>
                      </a:r>
                      <a:r>
                        <a:rPr lang="tg-Cyrl-TJ" sz="1800" dirty="0">
                          <a:effectLst/>
                        </a:rPr>
                        <a:t>Пуррагӣ</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solidFill>
                      <a:schemeClr val="bg2"/>
                    </a:solidFill>
                  </a:tcPr>
                </a:tc>
                <a:tc>
                  <a:txBody>
                    <a:bodyPr/>
                    <a:lstStyle/>
                    <a:p>
                      <a:pPr algn="just">
                        <a:lnSpc>
                          <a:spcPct val="110000"/>
                        </a:lnSpc>
                        <a:spcAft>
                          <a:spcPts val="0"/>
                        </a:spcAft>
                      </a:pPr>
                      <a:r>
                        <a:rPr lang="tg-Cyrl-TJ" sz="1800" dirty="0">
                          <a:effectLst/>
                        </a:rPr>
                        <a:t>Оё ба аҳолӣ маълумоти ҳамаҷониба дар бораи ҳадафҳо, вариантҳо ва интизориҳои асосии сиёсат пешниҳод карда мешавад? </a:t>
                      </a:r>
                      <a:r>
                        <a:rPr lang="ru-RU" sz="1800" dirty="0" err="1">
                          <a:effectLst/>
                        </a:rPr>
                        <a:t>Саҳм</a:t>
                      </a:r>
                      <a:r>
                        <a:rPr lang="tg-Cyrl-TJ" sz="1800" dirty="0">
                          <a:effectLst/>
                        </a:rPr>
                        <a:t>и </a:t>
                      </a:r>
                      <a:r>
                        <a:rPr lang="ru-RU" sz="1800" dirty="0">
                          <a:effectLst/>
                        </a:rPr>
                        <a:t> </a:t>
                      </a:r>
                      <a:r>
                        <a:rPr lang="ru-RU" sz="1800" dirty="0" err="1">
                          <a:effectLst/>
                        </a:rPr>
                        <a:t>иштироки</a:t>
                      </a:r>
                      <a:r>
                        <a:rPr lang="ru-RU" sz="1800" dirty="0">
                          <a:effectLst/>
                        </a:rPr>
                        <a:t> </a:t>
                      </a:r>
                      <a:r>
                        <a:rPr lang="ru-RU" sz="1800" dirty="0" err="1">
                          <a:effectLst/>
                        </a:rPr>
                        <a:t>шаҳрвандон</a:t>
                      </a:r>
                      <a:r>
                        <a:rPr lang="ru-RU" sz="1800" dirty="0">
                          <a:effectLst/>
                        </a:rPr>
                        <a:t> </a:t>
                      </a:r>
                      <a:r>
                        <a:rPr lang="ru-RU" sz="1800" dirty="0" err="1">
                          <a:effectLst/>
                        </a:rPr>
                        <a:t>чӣ</a:t>
                      </a:r>
                      <a:r>
                        <a:rPr lang="ru-RU" sz="1800" dirty="0">
                          <a:effectLst/>
                        </a:rPr>
                        <a:t> </a:t>
                      </a:r>
                      <a:r>
                        <a:rPr lang="ru-RU" sz="1800" dirty="0" err="1">
                          <a:effectLst/>
                        </a:rPr>
                        <a:t>гуна</a:t>
                      </a:r>
                      <a:r>
                        <a:rPr lang="ru-RU" sz="1800" dirty="0">
                          <a:effectLst/>
                        </a:rPr>
                        <a:t> </a:t>
                      </a:r>
                      <a:r>
                        <a:rPr lang="ru-RU" sz="1800" dirty="0" err="1">
                          <a:effectLst/>
                        </a:rPr>
                        <a:t>баҳо</a:t>
                      </a:r>
                      <a:r>
                        <a:rPr lang="ru-RU" sz="1800" dirty="0">
                          <a:effectLst/>
                        </a:rPr>
                        <a:t> </a:t>
                      </a:r>
                      <a:r>
                        <a:rPr lang="ru-RU" sz="1800" dirty="0" err="1">
                          <a:effectLst/>
                        </a:rPr>
                        <a:t>дода</a:t>
                      </a:r>
                      <a:r>
                        <a:rPr lang="ru-RU" sz="1800" dirty="0">
                          <a:effectLst/>
                        </a:rPr>
                        <a:t> </a:t>
                      </a:r>
                      <a:r>
                        <a:rPr lang="ru-RU" sz="1800" dirty="0" err="1">
                          <a:effectLst/>
                        </a:rPr>
                        <a:t>мешавад</a:t>
                      </a:r>
                      <a:r>
                        <a:rPr lang="ru-RU" sz="18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2152151532"/>
                  </a:ext>
                </a:extLst>
              </a:tr>
            </a:tbl>
          </a:graphicData>
        </a:graphic>
      </p:graphicFrame>
    </p:spTree>
    <p:extLst>
      <p:ext uri="{BB962C8B-B14F-4D97-AF65-F5344CB8AC3E}">
        <p14:creationId xmlns:p14="http://schemas.microsoft.com/office/powerpoint/2010/main" val="187076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155" y="213541"/>
            <a:ext cx="10805932" cy="300941"/>
          </a:xfrm>
        </p:spPr>
        <p:txBody>
          <a:bodyPr>
            <a:noAutofit/>
          </a:bodyPr>
          <a:lstStyle/>
          <a:p>
            <a:pPr algn="ctr"/>
            <a:r>
              <a:rPr lang="ru-RU" sz="2800" dirty="0" err="1">
                <a:solidFill>
                  <a:srgbClr val="002060"/>
                </a:solidFill>
              </a:rPr>
              <a:t>Арзёбии</a:t>
            </a:r>
            <a:r>
              <a:rPr lang="ru-RU" sz="2800" dirty="0">
                <a:solidFill>
                  <a:srgbClr val="002060"/>
                </a:solidFill>
              </a:rPr>
              <a:t> </a:t>
            </a:r>
            <a:r>
              <a:rPr lang="ru-RU" sz="2800" dirty="0" err="1">
                <a:solidFill>
                  <a:srgbClr val="002060"/>
                </a:solidFill>
              </a:rPr>
              <a:t>иштироки</a:t>
            </a:r>
            <a:r>
              <a:rPr lang="ru-RU" sz="2800" dirty="0">
                <a:solidFill>
                  <a:srgbClr val="002060"/>
                </a:solidFill>
              </a:rPr>
              <a:t> </a:t>
            </a:r>
            <a:r>
              <a:rPr lang="ru-RU" sz="2800" dirty="0" err="1">
                <a:solidFill>
                  <a:srgbClr val="002060"/>
                </a:solidFill>
              </a:rPr>
              <a:t>ҷомеа</a:t>
            </a:r>
            <a:r>
              <a:rPr lang="ru-RU" sz="2800" dirty="0">
                <a:solidFill>
                  <a:srgbClr val="002060"/>
                </a:solidFill>
              </a:rPr>
              <a:t> дар </a:t>
            </a:r>
            <a:r>
              <a:rPr lang="ru-RU" sz="2800" dirty="0" err="1">
                <a:solidFill>
                  <a:srgbClr val="002060"/>
                </a:solidFill>
              </a:rPr>
              <a:t>асоси</a:t>
            </a:r>
            <a:r>
              <a:rPr lang="ru-RU" sz="2800" dirty="0">
                <a:solidFill>
                  <a:srgbClr val="002060"/>
                </a:solidFill>
              </a:rPr>
              <a:t> </a:t>
            </a:r>
            <a:r>
              <a:rPr lang="ru-RU" sz="2800" dirty="0" err="1">
                <a:solidFill>
                  <a:srgbClr val="002060"/>
                </a:solidFill>
              </a:rPr>
              <a:t>дастурамали</a:t>
            </a:r>
            <a:r>
              <a:rPr lang="ru-RU" sz="2800" dirty="0">
                <a:solidFill>
                  <a:srgbClr val="002060"/>
                </a:solidFill>
              </a:rPr>
              <a:t> </a:t>
            </a:r>
            <a:r>
              <a:rPr lang="en-US" sz="2800" dirty="0">
                <a:solidFill>
                  <a:srgbClr val="002060"/>
                </a:solidFill>
              </a:rPr>
              <a:t>GIFT</a:t>
            </a:r>
            <a:endParaRPr lang="ru-RU" sz="1800" b="1"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37057987"/>
              </p:ext>
            </p:extLst>
          </p:nvPr>
        </p:nvGraphicFramePr>
        <p:xfrm>
          <a:off x="923731" y="880389"/>
          <a:ext cx="10459616" cy="4372746"/>
        </p:xfrm>
        <a:graphic>
          <a:graphicData uri="http://schemas.openxmlformats.org/drawingml/2006/table">
            <a:tbl>
              <a:tblPr firstRow="1" firstCol="1" bandRow="1">
                <a:tableStyleId>{5940675A-B579-460E-94D1-54222C63F5DA}</a:tableStyleId>
              </a:tblPr>
              <a:tblGrid>
                <a:gridCol w="2357690">
                  <a:extLst>
                    <a:ext uri="{9D8B030D-6E8A-4147-A177-3AD203B41FA5}">
                      <a16:colId xmlns:a16="http://schemas.microsoft.com/office/drawing/2014/main" val="2753263724"/>
                    </a:ext>
                  </a:extLst>
                </a:gridCol>
                <a:gridCol w="2951801">
                  <a:extLst>
                    <a:ext uri="{9D8B030D-6E8A-4147-A177-3AD203B41FA5}">
                      <a16:colId xmlns:a16="http://schemas.microsoft.com/office/drawing/2014/main" val="2830533081"/>
                    </a:ext>
                  </a:extLst>
                </a:gridCol>
                <a:gridCol w="1933495">
                  <a:extLst>
                    <a:ext uri="{9D8B030D-6E8A-4147-A177-3AD203B41FA5}">
                      <a16:colId xmlns:a16="http://schemas.microsoft.com/office/drawing/2014/main" val="1271767165"/>
                    </a:ext>
                  </a:extLst>
                </a:gridCol>
                <a:gridCol w="3216630">
                  <a:extLst>
                    <a:ext uri="{9D8B030D-6E8A-4147-A177-3AD203B41FA5}">
                      <a16:colId xmlns:a16="http://schemas.microsoft.com/office/drawing/2014/main" val="337516501"/>
                    </a:ext>
                  </a:extLst>
                </a:gridCol>
              </a:tblGrid>
              <a:tr h="485860">
                <a:tc>
                  <a:txBody>
                    <a:bodyPr/>
                    <a:lstStyle/>
                    <a:p>
                      <a:pPr algn="ctr">
                        <a:lnSpc>
                          <a:spcPct val="110000"/>
                        </a:lnSpc>
                        <a:spcAft>
                          <a:spcPts val="0"/>
                        </a:spcAft>
                      </a:pPr>
                      <a:r>
                        <a:rPr lang="ru-RU" sz="1800" b="1" dirty="0" err="1">
                          <a:effectLst/>
                        </a:rPr>
                        <a:t>Прин</a:t>
                      </a:r>
                      <a:r>
                        <a:rPr lang="tg-Cyrl-TJ" sz="1800" b="1" dirty="0">
                          <a:effectLst/>
                        </a:rPr>
                        <a:t>с</a:t>
                      </a:r>
                      <a:r>
                        <a:rPr lang="ru-RU" sz="1800" b="1" dirty="0" err="1">
                          <a:effectLst/>
                        </a:rPr>
                        <a:t>ип</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0000"/>
                        </a:lnSpc>
                        <a:spcAft>
                          <a:spcPts val="0"/>
                        </a:spcAft>
                      </a:pPr>
                      <a:r>
                        <a:rPr lang="tg-Cyrl-TJ" sz="1800" b="1" dirty="0">
                          <a:effectLst/>
                        </a:rPr>
                        <a:t>Чиро арзёбӣ менамояд</a:t>
                      </a:r>
                      <a:r>
                        <a:rPr lang="ru-RU" sz="1800" b="1" dirty="0">
                          <a:effectLst/>
                        </a:rPr>
                        <a:t>?</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ru-RU" sz="1800" b="1" dirty="0" err="1">
                          <a:effectLst/>
                        </a:rPr>
                        <a:t>Прин</a:t>
                      </a:r>
                      <a:r>
                        <a:rPr lang="tg-Cyrl-TJ" sz="1800" b="1" dirty="0">
                          <a:effectLst/>
                        </a:rPr>
                        <a:t>с</a:t>
                      </a:r>
                      <a:r>
                        <a:rPr lang="ru-RU" sz="1800" b="1" dirty="0" err="1">
                          <a:effectLst/>
                        </a:rPr>
                        <a:t>ип</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0000"/>
                        </a:lnSpc>
                        <a:spcAft>
                          <a:spcPts val="0"/>
                        </a:spcAft>
                      </a:pPr>
                      <a:r>
                        <a:rPr lang="tg-Cyrl-TJ" sz="1800" b="1" dirty="0">
                          <a:effectLst/>
                        </a:rPr>
                        <a:t>Чиро арзёбӣ менамояд</a:t>
                      </a:r>
                      <a:r>
                        <a:rPr lang="ru-RU" sz="1800" b="1" dirty="0">
                          <a:effectLst/>
                        </a:rPr>
                        <a:t>?</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002406"/>
                  </a:ext>
                </a:extLst>
              </a:tr>
              <a:tr h="1943443">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7: </a:t>
                      </a:r>
                      <a:r>
                        <a:rPr lang="ru-RU" sz="1800" dirty="0" err="1">
                          <a:effectLst/>
                        </a:rPr>
                        <a:t>Мутаносибӣ</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0000"/>
                        </a:lnSpc>
                        <a:spcAft>
                          <a:spcPts val="0"/>
                        </a:spcAft>
                      </a:pPr>
                      <a:r>
                        <a:rPr lang="ru-RU" sz="1800">
                          <a:effectLst/>
                        </a:rPr>
                        <a:t>Оё механизмҳои ҷалб</a:t>
                      </a:r>
                      <a:r>
                        <a:rPr lang="tg-Cyrl-TJ" sz="1800">
                          <a:effectLst/>
                        </a:rPr>
                        <a:t>и аҳолӣ</a:t>
                      </a:r>
                      <a:r>
                        <a:rPr lang="ru-RU" sz="1800">
                          <a:effectLst/>
                        </a:rPr>
                        <a:t> ба миқёси масъала ё сиёсати баррасишаванда мутаносибанд?</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9: </a:t>
                      </a:r>
                      <a:r>
                        <a:rPr lang="tg-Cyrl-TJ" sz="1800" dirty="0">
                          <a:effectLst/>
                        </a:rPr>
                        <a:t>Такмил</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0000"/>
                        </a:lnSpc>
                        <a:spcAft>
                          <a:spcPts val="0"/>
                        </a:spcAft>
                      </a:pPr>
                      <a:r>
                        <a:rPr lang="tg-Cyrl-TJ" sz="1800">
                          <a:effectLst/>
                        </a:rPr>
                        <a:t>Механизмҳои пешниҳодшудаи иштироки аҳолӣ то чӣ андоза самаранокии системаҳои идоракунӣ ва зерҳисобиятро такмил менамоянд.</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507143"/>
                  </a:ext>
                </a:extLst>
              </a:tr>
              <a:tr h="1943443">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8: </a:t>
                      </a:r>
                      <a:r>
                        <a:rPr lang="tg-Cyrl-TJ" sz="1800" dirty="0">
                          <a:effectLst/>
                        </a:rPr>
                        <a:t>Устуворӣ</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0000"/>
                        </a:lnSpc>
                        <a:spcAft>
                          <a:spcPts val="0"/>
                        </a:spcAft>
                      </a:pPr>
                      <a:r>
                        <a:rPr lang="tg-Cyrl-TJ" sz="1800">
                          <a:effectLst/>
                        </a:rPr>
                        <a:t>Оё иштироки ҷамъиятӣ дар сатҳи институтсионалӣ тасдиқ шудааст? Мулоқоти доимӣ бо гурӯҳҳои иштирок вуҷуд дорад?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ru-RU" sz="1800" dirty="0" err="1">
                          <a:effectLst/>
                        </a:rPr>
                        <a:t>Прин</a:t>
                      </a:r>
                      <a:r>
                        <a:rPr lang="tg-Cyrl-TJ" sz="1800" dirty="0">
                          <a:effectLst/>
                        </a:rPr>
                        <a:t>с</a:t>
                      </a:r>
                      <a:r>
                        <a:rPr lang="ru-RU" sz="1800" dirty="0" err="1">
                          <a:effectLst/>
                        </a:rPr>
                        <a:t>ип</a:t>
                      </a:r>
                      <a:r>
                        <a:rPr lang="tg-Cyrl-TJ" sz="1800" dirty="0">
                          <a:effectLst/>
                        </a:rPr>
                        <a:t>и </a:t>
                      </a:r>
                      <a:r>
                        <a:rPr lang="ru-RU" sz="1800" dirty="0">
                          <a:effectLst/>
                        </a:rPr>
                        <a:t>10: </a:t>
                      </a:r>
                      <a:r>
                        <a:rPr lang="tg-Cyrl-TJ" sz="1800" dirty="0">
                          <a:effectLst/>
                        </a:rPr>
                        <a:t>М</a:t>
                      </a:r>
                      <a:r>
                        <a:rPr lang="ru-RU" sz="1800" dirty="0" err="1">
                          <a:effectLst/>
                        </a:rPr>
                        <a:t>утақобила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0000"/>
                        </a:lnSpc>
                        <a:spcAft>
                          <a:spcPts val="0"/>
                        </a:spcAft>
                      </a:pPr>
                      <a:r>
                        <a:rPr lang="ru-RU" sz="1800" dirty="0" err="1">
                          <a:effectLst/>
                        </a:rPr>
                        <a:t>Оё</a:t>
                      </a:r>
                      <a:r>
                        <a:rPr lang="ru-RU" sz="1800" dirty="0">
                          <a:effectLst/>
                        </a:rPr>
                        <a:t> </a:t>
                      </a:r>
                      <a:r>
                        <a:rPr lang="ru-RU" sz="1800" dirty="0" err="1">
                          <a:effectLst/>
                        </a:rPr>
                        <a:t>ма</a:t>
                      </a:r>
                      <a:r>
                        <a:rPr lang="tg-Cyrl-TJ" sz="1800" dirty="0">
                          <a:effectLst/>
                        </a:rPr>
                        <a:t>қ</a:t>
                      </a:r>
                      <a:r>
                        <a:rPr lang="ru-RU" sz="1800" dirty="0" err="1">
                          <a:effectLst/>
                        </a:rPr>
                        <a:t>омоти</a:t>
                      </a:r>
                      <a:r>
                        <a:rPr lang="ru-RU" sz="1800" dirty="0">
                          <a:effectLst/>
                        </a:rPr>
                        <a:t> </a:t>
                      </a:r>
                      <a:r>
                        <a:rPr lang="ru-RU" sz="1800" dirty="0" err="1">
                          <a:effectLst/>
                        </a:rPr>
                        <a:t>давлат</a:t>
                      </a:r>
                      <a:r>
                        <a:rPr lang="tg-Cyrl-TJ" sz="1800" dirty="0">
                          <a:effectLst/>
                        </a:rPr>
                        <a:t>ӣ</a:t>
                      </a:r>
                      <a:r>
                        <a:rPr lang="ru-RU" sz="1800" dirty="0">
                          <a:effectLst/>
                        </a:rPr>
                        <a:t> </a:t>
                      </a:r>
                      <a:r>
                        <a:rPr lang="ru-RU" sz="1800" dirty="0" err="1">
                          <a:effectLst/>
                        </a:rPr>
                        <a:t>рисолат</a:t>
                      </a:r>
                      <a:r>
                        <a:rPr lang="ru-RU" sz="1800" dirty="0">
                          <a:effectLst/>
                        </a:rPr>
                        <a:t> ва </a:t>
                      </a:r>
                      <a:r>
                        <a:rPr lang="ru-RU" sz="1800" dirty="0" err="1">
                          <a:effectLst/>
                        </a:rPr>
                        <a:t>манфиат</a:t>
                      </a:r>
                      <a:r>
                        <a:rPr lang="tg-Cyrl-TJ" sz="1800" dirty="0">
                          <a:effectLst/>
                        </a:rPr>
                        <a:t>ҳ</a:t>
                      </a:r>
                      <a:r>
                        <a:rPr lang="ru-RU" sz="1800" dirty="0">
                          <a:effectLst/>
                        </a:rPr>
                        <a:t>о</a:t>
                      </a:r>
                      <a:r>
                        <a:rPr lang="tg-Cyrl-TJ" sz="1800" dirty="0">
                          <a:effectLst/>
                        </a:rPr>
                        <a:t>и </a:t>
                      </a:r>
                      <a:r>
                        <a:rPr lang="ru-RU" sz="1800" dirty="0">
                          <a:effectLst/>
                        </a:rPr>
                        <a:t>худ</a:t>
                      </a:r>
                      <a:r>
                        <a:rPr lang="tg-Cyrl-TJ" sz="1800" dirty="0">
                          <a:effectLst/>
                        </a:rPr>
                        <a:t>ро</a:t>
                      </a:r>
                      <a:r>
                        <a:rPr lang="ru-RU" sz="1800" dirty="0">
                          <a:effectLst/>
                        </a:rPr>
                        <a:t>, </a:t>
                      </a:r>
                      <a:r>
                        <a:rPr lang="ru-RU" sz="1800" dirty="0" err="1">
                          <a:effectLst/>
                        </a:rPr>
                        <a:t>ки</a:t>
                      </a:r>
                      <a:r>
                        <a:rPr lang="ru-RU" sz="1800" dirty="0">
                          <a:effectLst/>
                        </a:rPr>
                        <a:t> дар </a:t>
                      </a:r>
                      <a:r>
                        <a:rPr lang="ru-RU" sz="1800" dirty="0" err="1">
                          <a:effectLst/>
                        </a:rPr>
                        <a:t>доираи</a:t>
                      </a:r>
                      <a:r>
                        <a:rPr lang="ru-RU" sz="1800" dirty="0">
                          <a:effectLst/>
                        </a:rPr>
                        <a:t> </a:t>
                      </a:r>
                      <a:r>
                        <a:rPr lang="tg-Cyrl-TJ" sz="1800" dirty="0">
                          <a:effectLst/>
                        </a:rPr>
                        <a:t>ҳамкорӣ</a:t>
                      </a:r>
                      <a:r>
                        <a:rPr lang="ru-RU" sz="1800" dirty="0">
                          <a:effectLst/>
                        </a:rPr>
                        <a:t> </a:t>
                      </a:r>
                      <a:r>
                        <a:rPr lang="ru-RU" sz="1800" dirty="0" err="1">
                          <a:effectLst/>
                        </a:rPr>
                        <a:t>бо</a:t>
                      </a:r>
                      <a:r>
                        <a:rPr lang="ru-RU" sz="1800" dirty="0">
                          <a:effectLst/>
                        </a:rPr>
                        <a:t> </a:t>
                      </a:r>
                      <a:r>
                        <a:rPr lang="ru-RU" sz="1800" dirty="0" err="1">
                          <a:effectLst/>
                        </a:rPr>
                        <a:t>ша</a:t>
                      </a:r>
                      <a:r>
                        <a:rPr lang="tg-Cyrl-TJ" sz="1800" dirty="0">
                          <a:effectLst/>
                        </a:rPr>
                        <a:t>ҳ</a:t>
                      </a:r>
                      <a:r>
                        <a:rPr lang="ru-RU" sz="1800" dirty="0" err="1">
                          <a:effectLst/>
                        </a:rPr>
                        <a:t>рвандон</a:t>
                      </a:r>
                      <a:r>
                        <a:rPr lang="ru-RU" sz="1800" dirty="0">
                          <a:effectLst/>
                        </a:rPr>
                        <a:t> </a:t>
                      </a:r>
                      <a:r>
                        <a:rPr lang="ru-RU" sz="1800" dirty="0" err="1">
                          <a:effectLst/>
                        </a:rPr>
                        <a:t>пешбар</a:t>
                      </a:r>
                      <a:r>
                        <a:rPr lang="tg-Cyrl-TJ" sz="1800" dirty="0">
                          <a:effectLst/>
                        </a:rPr>
                        <a:t>ӣ</a:t>
                      </a:r>
                      <a:r>
                        <a:rPr lang="ru-RU" sz="1800" dirty="0">
                          <a:effectLst/>
                        </a:rPr>
                        <a:t> кардан </a:t>
                      </a:r>
                      <a:r>
                        <a:rPr lang="ru-RU" sz="1800" dirty="0" err="1">
                          <a:effectLst/>
                        </a:rPr>
                        <a:t>мехоҳад</a:t>
                      </a:r>
                      <a:r>
                        <a:rPr lang="ru-RU" sz="1800" dirty="0">
                          <a:effectLst/>
                        </a:rPr>
                        <a:t>, </a:t>
                      </a:r>
                      <a:r>
                        <a:rPr lang="ru-RU" sz="1800" dirty="0" err="1">
                          <a:effectLst/>
                        </a:rPr>
                        <a:t>эълон</a:t>
                      </a:r>
                      <a:r>
                        <a:rPr lang="ru-RU" sz="1800" dirty="0">
                          <a:effectLst/>
                        </a:rPr>
                        <a:t> </a:t>
                      </a:r>
                      <a:r>
                        <a:rPr lang="ru-RU" sz="1800" dirty="0" err="1">
                          <a:effectLst/>
                        </a:rPr>
                        <a:t>мекунанд</a:t>
                      </a:r>
                      <a:r>
                        <a:rPr lang="tg-Cyrl-TJ" sz="18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9555606"/>
                  </a:ext>
                </a:extLst>
              </a:tr>
            </a:tbl>
          </a:graphicData>
        </a:graphic>
      </p:graphicFrame>
    </p:spTree>
    <p:extLst>
      <p:ext uri="{BB962C8B-B14F-4D97-AF65-F5344CB8AC3E}">
        <p14:creationId xmlns:p14="http://schemas.microsoft.com/office/powerpoint/2010/main" val="60661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17781"/>
          </a:xfrm>
        </p:spPr>
        <p:txBody>
          <a:bodyPr>
            <a:noAutofit/>
          </a:bodyPr>
          <a:lstStyle/>
          <a:p>
            <a:pPr algn="ctr"/>
            <a:r>
              <a:rPr lang="ru-RU" sz="3200" b="1" dirty="0" err="1">
                <a:solidFill>
                  <a:srgbClr val="002060"/>
                </a:solidFill>
              </a:rPr>
              <a:t>Чаҳорчӯби</a:t>
            </a:r>
            <a:r>
              <a:rPr lang="ru-RU" sz="3200" b="1" dirty="0">
                <a:solidFill>
                  <a:srgbClr val="002060"/>
                </a:solidFill>
              </a:rPr>
              <a:t> </a:t>
            </a:r>
            <a:r>
              <a:rPr lang="ru-RU" sz="3200" b="1" dirty="0" err="1">
                <a:solidFill>
                  <a:srgbClr val="002060"/>
                </a:solidFill>
              </a:rPr>
              <a:t>мантиқии</a:t>
            </a:r>
            <a:r>
              <a:rPr lang="ru-RU" sz="3200" b="1" dirty="0">
                <a:solidFill>
                  <a:srgbClr val="002060"/>
                </a:solidFill>
              </a:rPr>
              <a:t> </a:t>
            </a:r>
            <a:r>
              <a:rPr lang="ru-RU" sz="3200" b="1" dirty="0" err="1">
                <a:solidFill>
                  <a:srgbClr val="002060"/>
                </a:solidFill>
              </a:rPr>
              <a:t>иштироки</a:t>
            </a:r>
            <a:r>
              <a:rPr lang="ru-RU" sz="3200" b="1" dirty="0">
                <a:solidFill>
                  <a:srgbClr val="002060"/>
                </a:solidFill>
              </a:rPr>
              <a:t> </a:t>
            </a:r>
            <a:r>
              <a:rPr lang="ru-RU" sz="3200" b="1" dirty="0" err="1">
                <a:solidFill>
                  <a:srgbClr val="002060"/>
                </a:solidFill>
              </a:rPr>
              <a:t>ҷомеа</a:t>
            </a:r>
            <a:r>
              <a:rPr lang="ru-RU" sz="3200" b="1" dirty="0">
                <a:solidFill>
                  <a:srgbClr val="002060"/>
                </a:solidFill>
              </a:rPr>
              <a:t> аз </a:t>
            </a:r>
            <a:r>
              <a:rPr lang="ru-RU" sz="3200" b="1" dirty="0" err="1">
                <a:solidFill>
                  <a:srgbClr val="002060"/>
                </a:solidFill>
              </a:rPr>
              <a:t>рӯи</a:t>
            </a:r>
            <a:r>
              <a:rPr lang="ru-RU" sz="3200" b="1" dirty="0">
                <a:solidFill>
                  <a:srgbClr val="002060"/>
                </a:solidFill>
              </a:rPr>
              <a:t> </a:t>
            </a:r>
            <a:r>
              <a:rPr lang="en-US" sz="3200" b="1" dirty="0">
                <a:solidFill>
                  <a:srgbClr val="002060"/>
                </a:solidFill>
              </a:rPr>
              <a:t>IAP</a:t>
            </a:r>
            <a:r>
              <a:rPr lang="ru-RU" sz="3200" b="1" dirty="0">
                <a:solidFill>
                  <a:srgbClr val="002060"/>
                </a:solidFill>
              </a:rPr>
              <a:t>2 </a:t>
            </a:r>
            <a:br>
              <a:rPr lang="ru-RU" sz="3200" b="1" dirty="0">
                <a:solidFill>
                  <a:srgbClr val="002060"/>
                </a:solidFill>
              </a:rPr>
            </a:br>
            <a:r>
              <a:rPr lang="ru-RU" sz="3200" b="1" dirty="0">
                <a:solidFill>
                  <a:srgbClr val="002060"/>
                </a:solidFill>
              </a:rPr>
              <a:t>(</a:t>
            </a:r>
            <a:r>
              <a:rPr lang="ru-RU" sz="3200" b="1" dirty="0" err="1">
                <a:solidFill>
                  <a:srgbClr val="002060"/>
                </a:solidFill>
              </a:rPr>
              <a:t>шакли</a:t>
            </a:r>
            <a:r>
              <a:rPr lang="ru-RU" sz="3200" b="1" dirty="0">
                <a:solidFill>
                  <a:srgbClr val="002060"/>
                </a:solidFill>
              </a:rPr>
              <a:t> </a:t>
            </a:r>
            <a:r>
              <a:rPr lang="ru-RU" sz="3200" b="1" dirty="0" err="1">
                <a:solidFill>
                  <a:srgbClr val="002060"/>
                </a:solidFill>
              </a:rPr>
              <a:t>соддакардашуда</a:t>
            </a:r>
            <a:r>
              <a:rPr lang="ru-RU" sz="3200" b="1" dirty="0">
                <a:solidFill>
                  <a:srgbClr val="002060"/>
                </a:solidFill>
              </a:rPr>
              <a:t>)</a:t>
            </a:r>
          </a:p>
        </p:txBody>
      </p:sp>
      <p:pic>
        <p:nvPicPr>
          <p:cNvPr id="5" name="Рисунок 4"/>
          <p:cNvPicPr/>
          <p:nvPr/>
        </p:nvPicPr>
        <p:blipFill>
          <a:blip r:embed="rId2"/>
          <a:stretch>
            <a:fillRect/>
          </a:stretch>
        </p:blipFill>
        <p:spPr>
          <a:xfrm>
            <a:off x="1412942" y="1941075"/>
            <a:ext cx="893445" cy="822960"/>
          </a:xfrm>
          <a:prstGeom prst="rect">
            <a:avLst/>
          </a:prstGeom>
        </p:spPr>
      </p:pic>
      <p:pic>
        <p:nvPicPr>
          <p:cNvPr id="6" name="Рисунок 5"/>
          <p:cNvPicPr/>
          <p:nvPr/>
        </p:nvPicPr>
        <p:blipFill>
          <a:blip r:embed="rId3"/>
          <a:stretch>
            <a:fillRect/>
          </a:stretch>
        </p:blipFill>
        <p:spPr>
          <a:xfrm>
            <a:off x="3724878" y="1941075"/>
            <a:ext cx="876300" cy="817245"/>
          </a:xfrm>
          <a:prstGeom prst="rect">
            <a:avLst/>
          </a:prstGeom>
        </p:spPr>
      </p:pic>
      <p:pic>
        <p:nvPicPr>
          <p:cNvPr id="7" name="Рисунок 6"/>
          <p:cNvPicPr/>
          <p:nvPr/>
        </p:nvPicPr>
        <p:blipFill>
          <a:blip r:embed="rId4"/>
          <a:stretch>
            <a:fillRect/>
          </a:stretch>
        </p:blipFill>
        <p:spPr>
          <a:xfrm>
            <a:off x="5852051" y="1935995"/>
            <a:ext cx="927735" cy="822325"/>
          </a:xfrm>
          <a:prstGeom prst="rect">
            <a:avLst/>
          </a:prstGeom>
        </p:spPr>
      </p:pic>
      <p:pic>
        <p:nvPicPr>
          <p:cNvPr id="8" name="Рисунок 7"/>
          <p:cNvPicPr/>
          <p:nvPr/>
        </p:nvPicPr>
        <p:blipFill>
          <a:blip r:embed="rId5"/>
          <a:stretch>
            <a:fillRect/>
          </a:stretch>
        </p:blipFill>
        <p:spPr>
          <a:xfrm rot="21422100">
            <a:off x="8030659" y="1899800"/>
            <a:ext cx="880745" cy="858520"/>
          </a:xfrm>
          <a:prstGeom prst="rect">
            <a:avLst/>
          </a:prstGeom>
        </p:spPr>
      </p:pic>
      <p:pic>
        <p:nvPicPr>
          <p:cNvPr id="9" name="Рисунок 8"/>
          <p:cNvPicPr/>
          <p:nvPr/>
        </p:nvPicPr>
        <p:blipFill>
          <a:blip r:embed="rId6"/>
          <a:stretch>
            <a:fillRect/>
          </a:stretch>
        </p:blipFill>
        <p:spPr>
          <a:xfrm>
            <a:off x="10474469" y="1899800"/>
            <a:ext cx="890905" cy="844550"/>
          </a:xfrm>
          <a:prstGeom prst="rect">
            <a:avLst/>
          </a:prstGeom>
        </p:spPr>
      </p:pic>
      <p:graphicFrame>
        <p:nvGraphicFramePr>
          <p:cNvPr id="10" name="Объект 9"/>
          <p:cNvGraphicFramePr>
            <a:graphicFrameLocks noGrp="1"/>
          </p:cNvGraphicFramePr>
          <p:nvPr>
            <p:ph idx="1"/>
            <p:extLst>
              <p:ext uri="{D42A27DB-BD31-4B8C-83A1-F6EECF244321}">
                <p14:modId xmlns:p14="http://schemas.microsoft.com/office/powerpoint/2010/main" val="783706660"/>
              </p:ext>
            </p:extLst>
          </p:nvPr>
        </p:nvGraphicFramePr>
        <p:xfrm>
          <a:off x="335902" y="1222310"/>
          <a:ext cx="11569959" cy="5430417"/>
        </p:xfrm>
        <a:graphic>
          <a:graphicData uri="http://schemas.openxmlformats.org/drawingml/2006/table">
            <a:tbl>
              <a:tblPr firstRow="1" firstCol="1" bandRow="1">
                <a:tableStyleId>{5940675A-B579-460E-94D1-54222C63F5DA}</a:tableStyleId>
              </a:tblPr>
              <a:tblGrid>
                <a:gridCol w="726999">
                  <a:extLst>
                    <a:ext uri="{9D8B030D-6E8A-4147-A177-3AD203B41FA5}">
                      <a16:colId xmlns:a16="http://schemas.microsoft.com/office/drawing/2014/main" val="2857500029"/>
                    </a:ext>
                  </a:extLst>
                </a:gridCol>
                <a:gridCol w="2225661">
                  <a:extLst>
                    <a:ext uri="{9D8B030D-6E8A-4147-A177-3AD203B41FA5}">
                      <a16:colId xmlns:a16="http://schemas.microsoft.com/office/drawing/2014/main" val="1087426400"/>
                    </a:ext>
                  </a:extLst>
                </a:gridCol>
                <a:gridCol w="2198368">
                  <a:extLst>
                    <a:ext uri="{9D8B030D-6E8A-4147-A177-3AD203B41FA5}">
                      <a16:colId xmlns:a16="http://schemas.microsoft.com/office/drawing/2014/main" val="417665386"/>
                    </a:ext>
                  </a:extLst>
                </a:gridCol>
                <a:gridCol w="1941559">
                  <a:extLst>
                    <a:ext uri="{9D8B030D-6E8A-4147-A177-3AD203B41FA5}">
                      <a16:colId xmlns:a16="http://schemas.microsoft.com/office/drawing/2014/main" val="458035378"/>
                    </a:ext>
                  </a:extLst>
                </a:gridCol>
                <a:gridCol w="1934116">
                  <a:extLst>
                    <a:ext uri="{9D8B030D-6E8A-4147-A177-3AD203B41FA5}">
                      <a16:colId xmlns:a16="http://schemas.microsoft.com/office/drawing/2014/main" val="2732033848"/>
                    </a:ext>
                  </a:extLst>
                </a:gridCol>
                <a:gridCol w="2543256">
                  <a:extLst>
                    <a:ext uri="{9D8B030D-6E8A-4147-A177-3AD203B41FA5}">
                      <a16:colId xmlns:a16="http://schemas.microsoft.com/office/drawing/2014/main" val="1208509495"/>
                    </a:ext>
                  </a:extLst>
                </a:gridCol>
              </a:tblGrid>
              <a:tr h="1979259">
                <a:tc>
                  <a:txBody>
                    <a:bodyPr/>
                    <a:lstStyle/>
                    <a:p>
                      <a:pPr marL="36195" marR="36195" algn="ctr">
                        <a:lnSpc>
                          <a:spcPct val="110000"/>
                        </a:lnSpc>
                        <a:spcAft>
                          <a:spcPts val="0"/>
                        </a:spcAft>
                      </a:pPr>
                      <a:r>
                        <a:rPr lang="ru-RU" sz="2000" kern="1200" dirty="0" err="1">
                          <a:solidFill>
                            <a:schemeClr val="tx1"/>
                          </a:solidFill>
                          <a:effectLst/>
                          <a:latin typeface="+mn-lt"/>
                          <a:ea typeface="+mn-ea"/>
                          <a:cs typeface="+mn-cs"/>
                        </a:rPr>
                        <a:t>Сатҳи</a:t>
                      </a:r>
                      <a:r>
                        <a:rPr lang="ru-RU" sz="2000" kern="1200" dirty="0">
                          <a:solidFill>
                            <a:schemeClr val="tx1"/>
                          </a:solidFill>
                          <a:effectLst/>
                          <a:latin typeface="+mn-lt"/>
                          <a:ea typeface="+mn-ea"/>
                          <a:cs typeface="+mn-cs"/>
                        </a:rPr>
                        <a:t> </a:t>
                      </a:r>
                      <a:r>
                        <a:rPr lang="ru-RU" sz="2000" kern="1200" dirty="0" err="1">
                          <a:solidFill>
                            <a:schemeClr val="tx1"/>
                          </a:solidFill>
                          <a:effectLst/>
                          <a:latin typeface="+mn-lt"/>
                          <a:ea typeface="+mn-ea"/>
                          <a:cs typeface="+mn-cs"/>
                        </a:rPr>
                        <a:t>иштирок</a:t>
                      </a:r>
                      <a:endParaRPr lang="ru-RU" sz="2000" kern="1200" dirty="0">
                        <a:solidFill>
                          <a:schemeClr val="tx1"/>
                        </a:solidFill>
                        <a:effectLst/>
                        <a:latin typeface="+mn-lt"/>
                        <a:ea typeface="+mn-ea"/>
                        <a:cs typeface="+mn-cs"/>
                      </a:endParaRPr>
                    </a:p>
                  </a:txBody>
                  <a:tcPr marL="68580" marR="68580" marT="0" marB="0" vert="vert270"/>
                </a:tc>
                <a:tc>
                  <a:txBody>
                    <a:bodyPr/>
                    <a:lstStyle/>
                    <a:p>
                      <a:pPr marL="36195" marR="36195" algn="ctr">
                        <a:lnSpc>
                          <a:spcPct val="110000"/>
                        </a:lnSpc>
                        <a:spcAft>
                          <a:spcPts val="0"/>
                        </a:spcAft>
                      </a:pPr>
                      <a:r>
                        <a:rPr lang="tg-Cyrl-TJ" sz="1800" dirty="0">
                          <a:effectLst/>
                        </a:rPr>
                        <a:t>ПЕШНИҲОДИ МАЪЛУМОТ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ctr">
                        <a:lnSpc>
                          <a:spcPct val="110000"/>
                        </a:lnSpc>
                        <a:spcAft>
                          <a:spcPts val="0"/>
                        </a:spcAft>
                      </a:pPr>
                      <a:r>
                        <a:rPr lang="tg-Cyrl-TJ" sz="1800" dirty="0">
                          <a:effectLst/>
                        </a:rPr>
                        <a:t>МАШВАРАТ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ctr">
                        <a:lnSpc>
                          <a:spcPct val="110000"/>
                        </a:lnSpc>
                        <a:spcAft>
                          <a:spcPts val="0"/>
                        </a:spcAft>
                      </a:pPr>
                      <a:r>
                        <a:rPr lang="tg-Cyrl-TJ" sz="1800" dirty="0">
                          <a:effectLst/>
                        </a:rPr>
                        <a:t>ҶАЛБ</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ctr">
                        <a:lnSpc>
                          <a:spcPct val="110000"/>
                        </a:lnSpc>
                        <a:spcAft>
                          <a:spcPts val="0"/>
                        </a:spcAft>
                      </a:pPr>
                      <a:r>
                        <a:rPr lang="tg-Cyrl-TJ" sz="1800" dirty="0">
                          <a:effectLst/>
                        </a:rPr>
                        <a:t>ҲАМКОРӢ</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ctr">
                        <a:lnSpc>
                          <a:spcPct val="110000"/>
                        </a:lnSpc>
                        <a:spcAft>
                          <a:spcPts val="0"/>
                        </a:spcAft>
                      </a:pPr>
                      <a:r>
                        <a:rPr lang="tg-Cyrl-TJ" sz="1800" dirty="0">
                          <a:effectLst/>
                        </a:rPr>
                        <a:t>САЛОҲИЯТНОКӢ</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7264357"/>
                  </a:ext>
                </a:extLst>
              </a:tr>
              <a:tr h="3451158">
                <a:tc>
                  <a:txBody>
                    <a:bodyPr/>
                    <a:lstStyle/>
                    <a:p>
                      <a:pPr marL="36195" marR="36195" algn="ctr">
                        <a:lnSpc>
                          <a:spcPct val="110000"/>
                        </a:lnSpc>
                        <a:spcAft>
                          <a:spcPts val="0"/>
                        </a:spcAft>
                      </a:pPr>
                      <a:r>
                        <a:rPr lang="tg-Cyrl-TJ" sz="2000" dirty="0">
                          <a:effectLst/>
                        </a:rPr>
                        <a:t>Чиро арзёбӣ менамояд</a:t>
                      </a:r>
                      <a:r>
                        <a:rPr lang="ru-RU" sz="20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just">
                        <a:lnSpc>
                          <a:spcPct val="110000"/>
                        </a:lnSpc>
                        <a:spcAft>
                          <a:spcPts val="0"/>
                        </a:spcAft>
                      </a:pPr>
                      <a:r>
                        <a:rPr lang="tg-Cyrl-TJ" sz="2000" dirty="0">
                          <a:effectLst/>
                        </a:rPr>
                        <a:t>М</a:t>
                      </a:r>
                      <a:r>
                        <a:rPr lang="ru-RU" sz="2000" dirty="0" err="1">
                          <a:effectLst/>
                        </a:rPr>
                        <a:t>аълумоти</a:t>
                      </a:r>
                      <a:r>
                        <a:rPr lang="ru-RU" sz="2000" dirty="0">
                          <a:effectLst/>
                        </a:rPr>
                        <a:t> </a:t>
                      </a:r>
                      <a:r>
                        <a:rPr lang="ru-RU" sz="2000" dirty="0" err="1">
                          <a:effectLst/>
                        </a:rPr>
                        <a:t>мутавозин</a:t>
                      </a:r>
                      <a:r>
                        <a:rPr lang="ru-RU" sz="2000" dirty="0">
                          <a:effectLst/>
                        </a:rPr>
                        <a:t> ва </a:t>
                      </a:r>
                      <a:r>
                        <a:rPr lang="ru-RU" sz="2000" dirty="0" err="1">
                          <a:effectLst/>
                        </a:rPr>
                        <a:t>объективӣ</a:t>
                      </a:r>
                      <a:r>
                        <a:rPr lang="ru-RU" sz="2000" dirty="0">
                          <a:effectLst/>
                        </a:rPr>
                        <a:t> </a:t>
                      </a:r>
                      <a:r>
                        <a:rPr lang="tg-Cyrl-TJ" sz="2000" dirty="0">
                          <a:effectLst/>
                        </a:rPr>
                        <a:t>ба аҳолӣ пешниҳод </a:t>
                      </a:r>
                      <a:r>
                        <a:rPr lang="ru-RU" sz="2000" dirty="0" err="1">
                          <a:effectLst/>
                        </a:rPr>
                        <a:t>мешавад</a:t>
                      </a:r>
                      <a:r>
                        <a:rPr lang="tg-Cyrl-TJ" sz="2000" dirty="0">
                          <a:effectLst/>
                        </a:rPr>
                        <a:t>? То чӣ андоза маълумоти пешниҳодшуда оммафаҳм аст?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spcAft>
                          <a:spcPts val="0"/>
                        </a:spcAft>
                      </a:pPr>
                      <a:r>
                        <a:rPr lang="tg-Cyrl-TJ" sz="2000" dirty="0">
                          <a:effectLst/>
                        </a:rPr>
                        <a:t>Оё фикру мулоҳизаҳои ҷомеа дар бораи таҳлили вазъият бо пешниҳодҳо қабул мешаванд?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spcAft>
                          <a:spcPts val="0"/>
                        </a:spcAft>
                      </a:pPr>
                      <a:r>
                        <a:rPr lang="tg-Cyrl-TJ" sz="2000" dirty="0">
                          <a:effectLst/>
                        </a:rPr>
                        <a:t>Оё ҷомеа ба раванди муҳокима, назорат ва арзёбии қарорҳо ҷалб мешаванд?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spcAft>
                          <a:spcPts val="0"/>
                        </a:spcAft>
                      </a:pPr>
                      <a:r>
                        <a:rPr lang="ru-RU" sz="2000" dirty="0" err="1">
                          <a:effectLst/>
                        </a:rPr>
                        <a:t>Оё</a:t>
                      </a:r>
                      <a:r>
                        <a:rPr lang="ru-RU" sz="2000" dirty="0">
                          <a:effectLst/>
                        </a:rPr>
                        <a:t> </a:t>
                      </a:r>
                      <a:r>
                        <a:rPr lang="ru-RU" sz="2000" dirty="0" err="1">
                          <a:effectLst/>
                        </a:rPr>
                        <a:t>иштироки</a:t>
                      </a:r>
                      <a:r>
                        <a:rPr lang="ru-RU" sz="2000" dirty="0">
                          <a:effectLst/>
                        </a:rPr>
                        <a:t> </a:t>
                      </a:r>
                      <a:r>
                        <a:rPr lang="ru-RU" sz="2000" dirty="0" err="1">
                          <a:effectLst/>
                        </a:rPr>
                        <a:t>ҷомеа</a:t>
                      </a:r>
                      <a:r>
                        <a:rPr lang="ru-RU" sz="2000" dirty="0">
                          <a:effectLst/>
                        </a:rPr>
                        <a:t> дар </a:t>
                      </a:r>
                      <a:r>
                        <a:rPr lang="ru-RU" sz="2000" dirty="0" err="1">
                          <a:effectLst/>
                        </a:rPr>
                        <a:t>раванди</a:t>
                      </a:r>
                      <a:r>
                        <a:rPr lang="ru-RU" sz="2000" dirty="0">
                          <a:effectLst/>
                        </a:rPr>
                        <a:t> </a:t>
                      </a:r>
                      <a:r>
                        <a:rPr lang="ru-RU" sz="2000" dirty="0" err="1">
                          <a:effectLst/>
                        </a:rPr>
                        <a:t>қабули</a:t>
                      </a:r>
                      <a:r>
                        <a:rPr lang="ru-RU" sz="2000" dirty="0">
                          <a:effectLst/>
                        </a:rPr>
                        <a:t> </a:t>
                      </a:r>
                      <a:r>
                        <a:rPr lang="ru-RU" sz="2000" dirty="0" err="1">
                          <a:effectLst/>
                        </a:rPr>
                        <a:t>қарорҳо</a:t>
                      </a:r>
                      <a:r>
                        <a:rPr lang="ru-RU" sz="2000" dirty="0">
                          <a:effectLst/>
                        </a:rPr>
                        <a:t> </a:t>
                      </a:r>
                      <a:r>
                        <a:rPr lang="ru-RU" sz="2000" dirty="0" err="1">
                          <a:effectLst/>
                        </a:rPr>
                        <a:t>институтсионалӣ</a:t>
                      </a:r>
                      <a:r>
                        <a:rPr lang="ru-RU" sz="2000" dirty="0">
                          <a:effectLst/>
                        </a:rPr>
                        <a:t> </a:t>
                      </a:r>
                      <a:r>
                        <a:rPr lang="ru-RU" sz="2000" dirty="0" err="1">
                          <a:effectLst/>
                        </a:rPr>
                        <a:t>шудааст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0000"/>
                        </a:lnSpc>
                        <a:spcAft>
                          <a:spcPts val="0"/>
                        </a:spcAft>
                      </a:pPr>
                      <a:r>
                        <a:rPr lang="ru-RU" sz="2000" dirty="0" err="1">
                          <a:effectLst/>
                        </a:rPr>
                        <a:t>Оё</a:t>
                      </a:r>
                      <a:r>
                        <a:rPr lang="ru-RU" sz="2000" dirty="0">
                          <a:effectLst/>
                        </a:rPr>
                        <a:t> </a:t>
                      </a:r>
                      <a:r>
                        <a:rPr lang="ru-RU" sz="2000" dirty="0" err="1">
                          <a:effectLst/>
                        </a:rPr>
                        <a:t>салоҳият</a:t>
                      </a:r>
                      <a:r>
                        <a:rPr lang="ru-RU" sz="2000" dirty="0">
                          <a:effectLst/>
                        </a:rPr>
                        <a:t> дар </a:t>
                      </a:r>
                      <a:r>
                        <a:rPr lang="ru-RU" sz="2000" dirty="0" err="1">
                          <a:effectLst/>
                        </a:rPr>
                        <a:t>заминаи</a:t>
                      </a:r>
                      <a:r>
                        <a:rPr lang="ru-RU" sz="2000" dirty="0">
                          <a:effectLst/>
                        </a:rPr>
                        <a:t> </a:t>
                      </a:r>
                      <a:r>
                        <a:rPr lang="ru-RU" sz="2000" dirty="0" err="1">
                          <a:effectLst/>
                        </a:rPr>
                        <a:t>ҳамкорӣ</a:t>
                      </a:r>
                      <a:r>
                        <a:rPr lang="ru-RU" sz="2000" dirty="0">
                          <a:effectLst/>
                        </a:rPr>
                        <a:t> ба </a:t>
                      </a:r>
                      <a:r>
                        <a:rPr lang="tg-Cyrl-TJ" sz="2000" dirty="0">
                          <a:effectLst/>
                        </a:rPr>
                        <a:t>ҷомеа</a:t>
                      </a:r>
                      <a:r>
                        <a:rPr lang="ru-RU" sz="2000" dirty="0">
                          <a:effectLst/>
                        </a:rPr>
                        <a:t> </a:t>
                      </a:r>
                      <a:r>
                        <a:rPr lang="ru-RU" sz="2000" dirty="0" err="1">
                          <a:effectLst/>
                        </a:rPr>
                        <a:t>дода</a:t>
                      </a:r>
                      <a:r>
                        <a:rPr lang="ru-RU" sz="2000" dirty="0">
                          <a:effectLst/>
                        </a:rPr>
                        <a:t> </a:t>
                      </a:r>
                      <a:r>
                        <a:rPr lang="ru-RU" sz="2000" dirty="0" err="1">
                          <a:effectLst/>
                        </a:rPr>
                        <a:t>мешавад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155557"/>
                  </a:ext>
                </a:extLst>
              </a:tr>
            </a:tbl>
          </a:graphicData>
        </a:graphic>
      </p:graphicFrame>
    </p:spTree>
    <p:extLst>
      <p:ext uri="{BB962C8B-B14F-4D97-AF65-F5344CB8AC3E}">
        <p14:creationId xmlns:p14="http://schemas.microsoft.com/office/powerpoint/2010/main" val="325807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179AA-4489-4985-BC45-F226CEEC8356}"/>
              </a:ext>
            </a:extLst>
          </p:cNvPr>
          <p:cNvSpPr>
            <a:spLocks noGrp="1"/>
          </p:cNvSpPr>
          <p:nvPr>
            <p:ph type="ctrTitle"/>
          </p:nvPr>
        </p:nvSpPr>
        <p:spPr>
          <a:xfrm>
            <a:off x="2291972" y="2825110"/>
            <a:ext cx="7931556" cy="1360438"/>
          </a:xfrm>
        </p:spPr>
        <p:txBody>
          <a:bodyPr>
            <a:noAutofit/>
          </a:bodyPr>
          <a:lstStyle/>
          <a:p>
            <a:r>
              <a:rPr lang="ru-RU" sz="3200" b="1" dirty="0">
                <a:solidFill>
                  <a:srgbClr val="002060"/>
                </a:solidFill>
                <a:latin typeface="Times New Roman" panose="02020603050405020304" pitchFamily="18" charset="0"/>
                <a:cs typeface="Times New Roman" panose="02020603050405020304" pitchFamily="18" charset="0"/>
              </a:rPr>
              <a:t>ИНДЕКСИ ПЛАТФОРМАҲОИ ИШТИРОК: </a:t>
            </a:r>
            <a:br>
              <a:rPr lang="ru-RU" sz="3200" b="1" dirty="0">
                <a:solidFill>
                  <a:srgbClr val="002060"/>
                </a:solidFill>
                <a:latin typeface="Times New Roman" panose="02020603050405020304" pitchFamily="18" charset="0"/>
                <a:cs typeface="Times New Roman" panose="02020603050405020304" pitchFamily="18" charset="0"/>
              </a:rPr>
            </a:br>
            <a:r>
              <a:rPr lang="ru-RU" sz="3200" dirty="0" err="1">
                <a:solidFill>
                  <a:srgbClr val="002060"/>
                </a:solidFill>
                <a:latin typeface="Times New Roman" panose="02020603050405020304" pitchFamily="18" charset="0"/>
                <a:cs typeface="Times New Roman" panose="02020603050405020304" pitchFamily="18" charset="0"/>
              </a:rPr>
              <a:t>блокҳои</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иттилоотӣ</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нишондиҳандаҳо</a:t>
            </a:r>
            <a:r>
              <a:rPr lang="ru-RU" sz="3200" dirty="0">
                <a:solidFill>
                  <a:srgbClr val="002060"/>
                </a:solidFill>
                <a:latin typeface="Times New Roman" panose="02020603050405020304" pitchFamily="18" charset="0"/>
                <a:cs typeface="Times New Roman" panose="02020603050405020304" pitchFamily="18" charset="0"/>
              </a:rPr>
              <a:t> ва </a:t>
            </a:r>
            <a:r>
              <a:rPr lang="ru-RU" sz="3200" dirty="0" err="1">
                <a:solidFill>
                  <a:srgbClr val="002060"/>
                </a:solidFill>
                <a:latin typeface="Times New Roman" panose="02020603050405020304" pitchFamily="18" charset="0"/>
                <a:cs typeface="Times New Roman" panose="02020603050405020304" pitchFamily="18" charset="0"/>
              </a:rPr>
              <a:t>манбаъҳо</a:t>
            </a:r>
            <a:endParaRPr lang="ru-RU" sz="32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3">
            <a:extLst>
              <a:ext uri="{FF2B5EF4-FFF2-40B4-BE49-F238E27FC236}">
                <a16:creationId xmlns:a16="http://schemas.microsoft.com/office/drawing/2014/main" id="{C9E1C5D2-2736-4990-2B98-3CEBFAF434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a:extLst>
              <a:ext uri="{FF2B5EF4-FFF2-40B4-BE49-F238E27FC236}">
                <a16:creationId xmlns:a16="http://schemas.microsoft.com/office/drawing/2014/main" id="{16D86BB2-BD23-01FE-0507-798A74D986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7" name="Рисунок 12">
            <a:extLst>
              <a:ext uri="{FF2B5EF4-FFF2-40B4-BE49-F238E27FC236}">
                <a16:creationId xmlns:a16="http://schemas.microsoft.com/office/drawing/2014/main" id="{32B75A66-B8A6-BEE9-2221-E6C065D508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8" name="Picture 5" descr="A black background with blue text&#10;&#10;AI-generated content may be incorrect.">
            <a:extLst>
              <a:ext uri="{FF2B5EF4-FFF2-40B4-BE49-F238E27FC236}">
                <a16:creationId xmlns:a16="http://schemas.microsoft.com/office/drawing/2014/main" id="{CE9883A0-B251-41C7-063B-EF9730601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extLst>
      <p:ext uri="{BB962C8B-B14F-4D97-AF65-F5344CB8AC3E}">
        <p14:creationId xmlns:p14="http://schemas.microsoft.com/office/powerpoint/2010/main" val="237073183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71599" y="289249"/>
            <a:ext cx="9834465" cy="6363478"/>
          </a:xfrm>
          <a:prstGeom prst="rect">
            <a:avLst/>
          </a:prstGeom>
        </p:spPr>
      </p:pic>
    </p:spTree>
    <p:extLst>
      <p:ext uri="{BB962C8B-B14F-4D97-AF65-F5344CB8AC3E}">
        <p14:creationId xmlns:p14="http://schemas.microsoft.com/office/powerpoint/2010/main" val="164734621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5042"/>
            <a:ext cx="10515600" cy="1325563"/>
          </a:xfrm>
        </p:spPr>
        <p:txBody>
          <a:bodyPr/>
          <a:lstStyle/>
          <a:p>
            <a:pPr algn="ctr"/>
            <a:r>
              <a:rPr lang="ru-RU" b="1" dirty="0">
                <a:solidFill>
                  <a:srgbClr val="002060"/>
                </a:solidFill>
              </a:rPr>
              <a:t>ИПИ – 20 </a:t>
            </a:r>
            <a:r>
              <a:rPr lang="ru-RU" b="1" dirty="0" err="1">
                <a:solidFill>
                  <a:srgbClr val="002060"/>
                </a:solidFill>
              </a:rPr>
              <a:t>нишондиҳандаи</a:t>
            </a:r>
            <a:r>
              <a:rPr lang="ru-RU" b="1" dirty="0">
                <a:solidFill>
                  <a:srgbClr val="002060"/>
                </a:solidFill>
              </a:rPr>
              <a:t> </a:t>
            </a:r>
            <a:r>
              <a:rPr lang="ru-RU" b="1" dirty="0" err="1">
                <a:solidFill>
                  <a:srgbClr val="002060"/>
                </a:solidFill>
              </a:rPr>
              <a:t>арзёбӣ</a:t>
            </a:r>
            <a:endParaRPr lang="ru-RU" b="1" dirty="0">
              <a:solidFill>
                <a:srgbClr val="002060"/>
              </a:solidFill>
            </a:endParaRPr>
          </a:p>
        </p:txBody>
      </p:sp>
      <p:sp>
        <p:nvSpPr>
          <p:cNvPr id="3" name="Объект 2"/>
          <p:cNvSpPr>
            <a:spLocks noGrp="1"/>
          </p:cNvSpPr>
          <p:nvPr>
            <p:ph idx="1"/>
          </p:nvPr>
        </p:nvSpPr>
        <p:spPr>
          <a:xfrm>
            <a:off x="1858297" y="1456844"/>
            <a:ext cx="8819536" cy="5125263"/>
          </a:xfrm>
        </p:spPr>
        <p:txBody>
          <a:bodyPr>
            <a:normAutofit lnSpcReduction="10000"/>
          </a:bodyPr>
          <a:lstStyle/>
          <a:p>
            <a:pPr lvl="0" algn="just"/>
            <a:r>
              <a:rPr lang="ru-RU" dirty="0" err="1">
                <a:solidFill>
                  <a:srgbClr val="002060"/>
                </a:solidFill>
              </a:rPr>
              <a:t>Қисми</a:t>
            </a:r>
            <a:r>
              <a:rPr lang="ru-RU" dirty="0">
                <a:solidFill>
                  <a:srgbClr val="002060"/>
                </a:solidFill>
              </a:rPr>
              <a:t> 1. </a:t>
            </a:r>
            <a:r>
              <a:rPr lang="ru-RU" dirty="0" err="1">
                <a:solidFill>
                  <a:srgbClr val="002060"/>
                </a:solidFill>
              </a:rPr>
              <a:t>Намояндагӣ</a:t>
            </a:r>
            <a:r>
              <a:rPr lang="ru-RU" dirty="0">
                <a:solidFill>
                  <a:srgbClr val="002060"/>
                </a:solidFill>
              </a:rPr>
              <a:t> ва </a:t>
            </a:r>
            <a:r>
              <a:rPr lang="ru-RU" dirty="0" err="1">
                <a:solidFill>
                  <a:srgbClr val="002060"/>
                </a:solidFill>
              </a:rPr>
              <a:t>мавҷудияти</a:t>
            </a:r>
            <a:r>
              <a:rPr lang="ru-RU" dirty="0">
                <a:solidFill>
                  <a:srgbClr val="002060"/>
                </a:solidFill>
              </a:rPr>
              <a:t> </a:t>
            </a:r>
            <a:r>
              <a:rPr lang="ru-RU" dirty="0" err="1">
                <a:solidFill>
                  <a:srgbClr val="002060"/>
                </a:solidFill>
              </a:rPr>
              <a:t>заминаи</a:t>
            </a:r>
            <a:r>
              <a:rPr lang="ru-RU" dirty="0">
                <a:solidFill>
                  <a:srgbClr val="002060"/>
                </a:solidFill>
              </a:rPr>
              <a:t> </a:t>
            </a:r>
            <a:r>
              <a:rPr lang="ru-RU" dirty="0" err="1">
                <a:solidFill>
                  <a:srgbClr val="002060"/>
                </a:solidFill>
              </a:rPr>
              <a:t>ҳуқуқӣ</a:t>
            </a:r>
            <a:r>
              <a:rPr lang="ru-RU" dirty="0">
                <a:solidFill>
                  <a:srgbClr val="002060"/>
                </a:solidFill>
              </a:rPr>
              <a:t> </a:t>
            </a:r>
          </a:p>
          <a:p>
            <a:pPr marL="0" lvl="0" indent="0" algn="just">
              <a:buNone/>
            </a:pPr>
            <a:r>
              <a:rPr lang="ru-RU" dirty="0">
                <a:solidFill>
                  <a:srgbClr val="002060"/>
                </a:solidFill>
              </a:rPr>
              <a:t>– 4 </a:t>
            </a:r>
            <a:r>
              <a:rPr lang="ru-RU" dirty="0" err="1">
                <a:solidFill>
                  <a:srgbClr val="002060"/>
                </a:solidFill>
              </a:rPr>
              <a:t>нишондиҳандаи</a:t>
            </a:r>
            <a:r>
              <a:rPr lang="ru-RU" dirty="0">
                <a:solidFill>
                  <a:srgbClr val="002060"/>
                </a:solidFill>
              </a:rPr>
              <a:t> </a:t>
            </a:r>
            <a:r>
              <a:rPr lang="ru-RU" dirty="0" err="1">
                <a:solidFill>
                  <a:srgbClr val="002060"/>
                </a:solidFill>
              </a:rPr>
              <a:t>арзёбӣ</a:t>
            </a:r>
            <a:r>
              <a:rPr lang="ru-RU" dirty="0">
                <a:solidFill>
                  <a:srgbClr val="002060"/>
                </a:solidFill>
              </a:rPr>
              <a:t>.</a:t>
            </a:r>
          </a:p>
          <a:p>
            <a:pPr lvl="0" algn="just"/>
            <a:endParaRPr lang="ru-RU" sz="1500" dirty="0">
              <a:solidFill>
                <a:srgbClr val="002060"/>
              </a:solidFill>
            </a:endParaRPr>
          </a:p>
          <a:p>
            <a:pPr lvl="0" algn="just"/>
            <a:r>
              <a:rPr lang="ru-RU" dirty="0" err="1">
                <a:solidFill>
                  <a:srgbClr val="002060"/>
                </a:solidFill>
              </a:rPr>
              <a:t>Қисми</a:t>
            </a:r>
            <a:r>
              <a:rPr lang="ru-RU" dirty="0">
                <a:solidFill>
                  <a:srgbClr val="002060"/>
                </a:solidFill>
              </a:rPr>
              <a:t> 2. </a:t>
            </a:r>
            <a:r>
              <a:rPr lang="ru-RU" dirty="0" err="1">
                <a:solidFill>
                  <a:srgbClr val="002060"/>
                </a:solidFill>
              </a:rPr>
              <a:t>Мавҷудияти</a:t>
            </a:r>
            <a:r>
              <a:rPr lang="ru-RU" dirty="0">
                <a:solidFill>
                  <a:srgbClr val="002060"/>
                </a:solidFill>
              </a:rPr>
              <a:t> </a:t>
            </a:r>
            <a:r>
              <a:rPr lang="ru-RU" dirty="0" err="1">
                <a:solidFill>
                  <a:srgbClr val="002060"/>
                </a:solidFill>
              </a:rPr>
              <a:t>шароит</a:t>
            </a:r>
            <a:r>
              <a:rPr lang="ru-RU" dirty="0">
                <a:solidFill>
                  <a:srgbClr val="002060"/>
                </a:solidFill>
              </a:rPr>
              <a:t> барои </a:t>
            </a:r>
            <a:r>
              <a:rPr lang="ru-RU" dirty="0" err="1">
                <a:solidFill>
                  <a:srgbClr val="002060"/>
                </a:solidFill>
              </a:rPr>
              <a:t>ҷалб</a:t>
            </a:r>
            <a:r>
              <a:rPr lang="ru-RU" dirty="0">
                <a:solidFill>
                  <a:srgbClr val="002060"/>
                </a:solidFill>
              </a:rPr>
              <a:t> ва </a:t>
            </a:r>
            <a:r>
              <a:rPr lang="ru-RU" dirty="0" err="1">
                <a:solidFill>
                  <a:srgbClr val="002060"/>
                </a:solidFill>
              </a:rPr>
              <a:t>иштирок</a:t>
            </a:r>
            <a:r>
              <a:rPr lang="ru-RU" dirty="0">
                <a:solidFill>
                  <a:srgbClr val="002060"/>
                </a:solidFill>
              </a:rPr>
              <a:t> </a:t>
            </a:r>
          </a:p>
          <a:p>
            <a:pPr marL="0" lvl="0" indent="0" algn="just">
              <a:buNone/>
            </a:pPr>
            <a:r>
              <a:rPr lang="ru-RU" dirty="0">
                <a:solidFill>
                  <a:srgbClr val="002060"/>
                </a:solidFill>
              </a:rPr>
              <a:t>– 7 </a:t>
            </a:r>
            <a:r>
              <a:rPr lang="ru-RU" dirty="0" err="1">
                <a:solidFill>
                  <a:srgbClr val="002060"/>
                </a:solidFill>
              </a:rPr>
              <a:t>нишондиҳанда</a:t>
            </a:r>
            <a:r>
              <a:rPr lang="ru-RU" dirty="0">
                <a:solidFill>
                  <a:srgbClr val="002060"/>
                </a:solidFill>
              </a:rPr>
              <a:t>.</a:t>
            </a:r>
          </a:p>
          <a:p>
            <a:pPr lvl="0" algn="just"/>
            <a:endParaRPr lang="ru-RU" sz="1200" dirty="0">
              <a:solidFill>
                <a:srgbClr val="002060"/>
              </a:solidFill>
            </a:endParaRPr>
          </a:p>
          <a:p>
            <a:pPr lvl="0" algn="just"/>
            <a:r>
              <a:rPr lang="ru-RU" dirty="0" err="1">
                <a:solidFill>
                  <a:srgbClr val="002060"/>
                </a:solidFill>
              </a:rPr>
              <a:t>Қисми</a:t>
            </a:r>
            <a:r>
              <a:rPr lang="ru-RU" dirty="0">
                <a:solidFill>
                  <a:srgbClr val="002060"/>
                </a:solidFill>
              </a:rPr>
              <a:t> 3. </a:t>
            </a:r>
            <a:r>
              <a:rPr lang="ru-RU" dirty="0" err="1">
                <a:solidFill>
                  <a:srgbClr val="002060"/>
                </a:solidFill>
              </a:rPr>
              <a:t>Ҷалб</a:t>
            </a:r>
            <a:r>
              <a:rPr lang="ru-RU" dirty="0">
                <a:solidFill>
                  <a:srgbClr val="002060"/>
                </a:solidFill>
              </a:rPr>
              <a:t> – 2 </a:t>
            </a:r>
            <a:r>
              <a:rPr lang="ru-RU" dirty="0" err="1">
                <a:solidFill>
                  <a:srgbClr val="002060"/>
                </a:solidFill>
              </a:rPr>
              <a:t>нишондиҳанда</a:t>
            </a:r>
            <a:r>
              <a:rPr lang="ru-RU" dirty="0">
                <a:solidFill>
                  <a:srgbClr val="002060"/>
                </a:solidFill>
              </a:rPr>
              <a:t>.</a:t>
            </a:r>
          </a:p>
          <a:p>
            <a:pPr lvl="0" algn="just"/>
            <a:endParaRPr lang="ru-RU" sz="1500" dirty="0">
              <a:solidFill>
                <a:srgbClr val="002060"/>
              </a:solidFill>
            </a:endParaRPr>
          </a:p>
          <a:p>
            <a:pPr lvl="0" algn="just"/>
            <a:r>
              <a:rPr lang="ru-RU" dirty="0" err="1">
                <a:solidFill>
                  <a:srgbClr val="002060"/>
                </a:solidFill>
              </a:rPr>
              <a:t>Қисми</a:t>
            </a:r>
            <a:r>
              <a:rPr lang="ru-RU" dirty="0">
                <a:solidFill>
                  <a:srgbClr val="002060"/>
                </a:solidFill>
              </a:rPr>
              <a:t> 4. </a:t>
            </a:r>
            <a:r>
              <a:rPr lang="tg-Cyrl-TJ" dirty="0">
                <a:solidFill>
                  <a:srgbClr val="002060"/>
                </a:solidFill>
              </a:rPr>
              <a:t>Фаъолнокӣ</a:t>
            </a:r>
            <a:r>
              <a:rPr lang="ru-RU" dirty="0">
                <a:solidFill>
                  <a:srgbClr val="002060"/>
                </a:solidFill>
              </a:rPr>
              <a:t> / </a:t>
            </a:r>
            <a:r>
              <a:rPr lang="tg-Cyrl-TJ" dirty="0">
                <a:solidFill>
                  <a:srgbClr val="002060"/>
                </a:solidFill>
              </a:rPr>
              <a:t>Фаъолият</a:t>
            </a:r>
            <a:r>
              <a:rPr lang="ru-RU" dirty="0">
                <a:solidFill>
                  <a:srgbClr val="002060"/>
                </a:solidFill>
              </a:rPr>
              <a:t> – 3 </a:t>
            </a:r>
            <a:r>
              <a:rPr lang="ru-RU" dirty="0" err="1">
                <a:solidFill>
                  <a:srgbClr val="002060"/>
                </a:solidFill>
              </a:rPr>
              <a:t>нишондиҳанда</a:t>
            </a:r>
            <a:r>
              <a:rPr lang="ru-RU" dirty="0">
                <a:solidFill>
                  <a:srgbClr val="002060"/>
                </a:solidFill>
              </a:rPr>
              <a:t>.</a:t>
            </a:r>
          </a:p>
          <a:p>
            <a:pPr lvl="0" algn="just"/>
            <a:endParaRPr lang="ru-RU" sz="1600" dirty="0">
              <a:solidFill>
                <a:srgbClr val="002060"/>
              </a:solidFill>
            </a:endParaRPr>
          </a:p>
          <a:p>
            <a:pPr lvl="0" algn="just"/>
            <a:r>
              <a:rPr lang="ru-RU" dirty="0" err="1">
                <a:solidFill>
                  <a:srgbClr val="002060"/>
                </a:solidFill>
              </a:rPr>
              <a:t>Қисми</a:t>
            </a:r>
            <a:r>
              <a:rPr lang="ru-RU" dirty="0">
                <a:solidFill>
                  <a:srgbClr val="002060"/>
                </a:solidFill>
              </a:rPr>
              <a:t> 5. </a:t>
            </a:r>
            <a:r>
              <a:rPr lang="ru-RU" dirty="0" err="1">
                <a:solidFill>
                  <a:srgbClr val="002060"/>
                </a:solidFill>
              </a:rPr>
              <a:t>Натиҷа</a:t>
            </a:r>
            <a:r>
              <a:rPr lang="ru-RU" dirty="0">
                <a:solidFill>
                  <a:srgbClr val="002060"/>
                </a:solidFill>
              </a:rPr>
              <a:t> / Ба даст </a:t>
            </a:r>
            <a:r>
              <a:rPr lang="ru-RU" dirty="0" err="1">
                <a:solidFill>
                  <a:srgbClr val="002060"/>
                </a:solidFill>
              </a:rPr>
              <a:t>овардани</a:t>
            </a:r>
            <a:r>
              <a:rPr lang="ru-RU" dirty="0">
                <a:solidFill>
                  <a:srgbClr val="002060"/>
                </a:solidFill>
              </a:rPr>
              <a:t> </a:t>
            </a:r>
            <a:r>
              <a:rPr lang="ru-RU" dirty="0" err="1">
                <a:solidFill>
                  <a:srgbClr val="002060"/>
                </a:solidFill>
              </a:rPr>
              <a:t>интизориҳо</a:t>
            </a:r>
            <a:r>
              <a:rPr lang="ru-RU" dirty="0">
                <a:solidFill>
                  <a:srgbClr val="002060"/>
                </a:solidFill>
              </a:rPr>
              <a:t> </a:t>
            </a:r>
          </a:p>
          <a:p>
            <a:pPr marL="0" lvl="0" indent="0" algn="just">
              <a:buNone/>
            </a:pPr>
            <a:r>
              <a:rPr lang="ru-RU" dirty="0">
                <a:solidFill>
                  <a:srgbClr val="002060"/>
                </a:solidFill>
              </a:rPr>
              <a:t>– 4 </a:t>
            </a:r>
            <a:r>
              <a:rPr lang="ru-RU" dirty="0" err="1">
                <a:solidFill>
                  <a:srgbClr val="002060"/>
                </a:solidFill>
              </a:rPr>
              <a:t>нишондиҳанда</a:t>
            </a:r>
            <a:r>
              <a:rPr lang="ru-RU" dirty="0">
                <a:solidFill>
                  <a:srgbClr val="002060"/>
                </a:solidFill>
              </a:rPr>
              <a:t>.</a:t>
            </a:r>
          </a:p>
          <a:p>
            <a:pPr algn="just"/>
            <a:endParaRPr lang="ru-RU" dirty="0">
              <a:solidFill>
                <a:srgbClr val="002060"/>
              </a:solidFill>
            </a:endParaRPr>
          </a:p>
        </p:txBody>
      </p:sp>
      <p:pic>
        <p:nvPicPr>
          <p:cNvPr id="4" name="Picture 2" descr="https://arbat25.ru/assets/main/images/sts/association-152746_1280.png">
            <a:extLst>
              <a:ext uri="{FF2B5EF4-FFF2-40B4-BE49-F238E27FC236}">
                <a16:creationId xmlns:a16="http://schemas.microsoft.com/office/drawing/2014/main" id="{895370BA-24EA-E122-BD1F-F6DC5A6F4A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52" y="1463678"/>
            <a:ext cx="808875" cy="808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rognowsky.ru/wp-content/uploads/2019/11/2bb065143c39aeaf8c22452e26b087cd.png">
            <a:extLst>
              <a:ext uri="{FF2B5EF4-FFF2-40B4-BE49-F238E27FC236}">
                <a16:creationId xmlns:a16="http://schemas.microsoft.com/office/drawing/2014/main" id="{A8276479-0668-CE51-68DD-F94A4752A18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1754" y="2415710"/>
            <a:ext cx="825032" cy="825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flyclipart.com/thumbs/employee-engagement-icon-a-cartoon-1246369.png">
            <a:extLst>
              <a:ext uri="{FF2B5EF4-FFF2-40B4-BE49-F238E27FC236}">
                <a16:creationId xmlns:a16="http://schemas.microsoft.com/office/drawing/2014/main" id="{F6FA0D46-071B-3B19-F9EB-57056BFDEF2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3835" y="3234093"/>
            <a:ext cx="1041214" cy="10114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mir-s3-cdn-cf.behance.net/projects/max_808/382971112866581.Y3JvcCwxMDAzLDc4NSw1NTMsMA.jpg">
            <a:extLst>
              <a:ext uri="{FF2B5EF4-FFF2-40B4-BE49-F238E27FC236}">
                <a16:creationId xmlns:a16="http://schemas.microsoft.com/office/drawing/2014/main" id="{A310C3D2-07BD-46F9-DD0A-BA888C3584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941" y="4208931"/>
            <a:ext cx="1116154" cy="873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a.d-cd.net/8d0924ds-960.jpg">
            <a:extLst>
              <a:ext uri="{FF2B5EF4-FFF2-40B4-BE49-F238E27FC236}">
                <a16:creationId xmlns:a16="http://schemas.microsoft.com/office/drawing/2014/main" id="{D322A212-413F-BAE4-62F4-1CE370A674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574" y="5068329"/>
            <a:ext cx="1145815"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74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090053081"/>
              </p:ext>
            </p:extLst>
          </p:nvPr>
        </p:nvGraphicFramePr>
        <p:xfrm>
          <a:off x="223936" y="139959"/>
          <a:ext cx="11448660" cy="6578081"/>
        </p:xfrm>
        <a:graphic>
          <a:graphicData uri="http://schemas.openxmlformats.org/drawingml/2006/table">
            <a:tbl>
              <a:tblPr firstRow="1" firstCol="1" bandRow="1">
                <a:tableStyleId>{5940675A-B579-460E-94D1-54222C63F5DA}</a:tableStyleId>
              </a:tblPr>
              <a:tblGrid>
                <a:gridCol w="2369161">
                  <a:extLst>
                    <a:ext uri="{9D8B030D-6E8A-4147-A177-3AD203B41FA5}">
                      <a16:colId xmlns:a16="http://schemas.microsoft.com/office/drawing/2014/main" val="1011221340"/>
                    </a:ext>
                  </a:extLst>
                </a:gridCol>
                <a:gridCol w="5012210">
                  <a:extLst>
                    <a:ext uri="{9D8B030D-6E8A-4147-A177-3AD203B41FA5}">
                      <a16:colId xmlns:a16="http://schemas.microsoft.com/office/drawing/2014/main" val="1731115250"/>
                    </a:ext>
                  </a:extLst>
                </a:gridCol>
                <a:gridCol w="4067289">
                  <a:extLst>
                    <a:ext uri="{9D8B030D-6E8A-4147-A177-3AD203B41FA5}">
                      <a16:colId xmlns:a16="http://schemas.microsoft.com/office/drawing/2014/main" val="2267799470"/>
                    </a:ext>
                  </a:extLst>
                </a:gridCol>
              </a:tblGrid>
              <a:tr h="301165">
                <a:tc>
                  <a:txBody>
                    <a:bodyPr/>
                    <a:lstStyle/>
                    <a:p>
                      <a:pPr algn="ctr">
                        <a:lnSpc>
                          <a:spcPct val="110000"/>
                        </a:lnSpc>
                        <a:spcAft>
                          <a:spcPts val="0"/>
                        </a:spcAft>
                      </a:pPr>
                      <a:r>
                        <a:rPr lang="tg-Cyrl-TJ" sz="1800" b="1" dirty="0">
                          <a:effectLst/>
                        </a:rPr>
                        <a:t>Блоки иттилоотӣ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tc>
                  <a:txBody>
                    <a:bodyPr/>
                    <a:lstStyle/>
                    <a:p>
                      <a:pPr algn="ctr">
                        <a:lnSpc>
                          <a:spcPct val="110000"/>
                        </a:lnSpc>
                        <a:spcAft>
                          <a:spcPts val="0"/>
                        </a:spcAft>
                      </a:pPr>
                      <a:r>
                        <a:rPr lang="tg-Cyrl-TJ" sz="1800" b="1" dirty="0">
                          <a:effectLst/>
                        </a:rPr>
                        <a:t>Нишондиҳандаҳо</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tc>
                  <a:txBody>
                    <a:bodyPr/>
                    <a:lstStyle/>
                    <a:p>
                      <a:pPr algn="ctr">
                        <a:lnSpc>
                          <a:spcPct val="110000"/>
                        </a:lnSpc>
                        <a:spcAft>
                          <a:spcPts val="0"/>
                        </a:spcAft>
                      </a:pPr>
                      <a:r>
                        <a:rPr lang="tg-Cyrl-TJ" sz="1800" b="1" dirty="0">
                          <a:effectLst/>
                        </a:rPr>
                        <a:t>Манбаҳои иттилоот</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extLst>
                  <a:ext uri="{0D108BD9-81ED-4DB2-BD59-A6C34878D82A}">
                    <a16:rowId xmlns:a16="http://schemas.microsoft.com/office/drawing/2014/main" val="3336845680"/>
                  </a:ext>
                </a:extLst>
              </a:tr>
              <a:tr h="935197">
                <a:tc rowSpan="4">
                  <a:txBody>
                    <a:bodyPr/>
                    <a:lstStyle/>
                    <a:p>
                      <a:pPr>
                        <a:lnSpc>
                          <a:spcPct val="110000"/>
                        </a:lnSpc>
                        <a:spcAft>
                          <a:spcPts val="0"/>
                        </a:spcAft>
                      </a:pPr>
                      <a:r>
                        <a:rPr lang="ru-RU" sz="1800" dirty="0" err="1">
                          <a:effectLst/>
                        </a:rPr>
                        <a:t>Намояндагӣ</a:t>
                      </a:r>
                      <a:r>
                        <a:rPr lang="ru-RU" sz="1800" dirty="0">
                          <a:effectLst/>
                        </a:rPr>
                        <a:t> ва </a:t>
                      </a:r>
                      <a:r>
                        <a:rPr lang="ru-RU" sz="1800" dirty="0" err="1">
                          <a:effectLst/>
                        </a:rPr>
                        <a:t>мавҷудияти</a:t>
                      </a:r>
                      <a:r>
                        <a:rPr lang="ru-RU" sz="1800" dirty="0">
                          <a:effectLst/>
                        </a:rPr>
                        <a:t> </a:t>
                      </a:r>
                      <a:r>
                        <a:rPr lang="ru-RU" sz="1800" dirty="0" err="1">
                          <a:effectLst/>
                        </a:rPr>
                        <a:t>заминаи</a:t>
                      </a:r>
                      <a:r>
                        <a:rPr lang="ru-RU" sz="1800" dirty="0">
                          <a:effectLst/>
                        </a:rPr>
                        <a:t> </a:t>
                      </a:r>
                      <a:r>
                        <a:rPr lang="ru-RU" sz="1800" dirty="0" err="1">
                          <a:effectLst/>
                        </a:rPr>
                        <a:t>ҳуқуқӣ</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nchor="ctr"/>
                </a:tc>
                <a:tc>
                  <a:txBody>
                    <a:bodyPr/>
                    <a:lstStyle/>
                    <a:p>
                      <a:pPr>
                        <a:lnSpc>
                          <a:spcPct val="110000"/>
                        </a:lnSpc>
                        <a:spcAft>
                          <a:spcPts val="0"/>
                        </a:spcAft>
                      </a:pPr>
                      <a:r>
                        <a:rPr lang="ru-RU" sz="1800">
                          <a:effectLst/>
                        </a:rPr>
                        <a:t>1. </a:t>
                      </a:r>
                      <a:r>
                        <a:rPr lang="tg-Cyrl-TJ" sz="1800">
                          <a:effectLst/>
                        </a:rPr>
                        <a:t>Мавҷудияти намояндагони ташкилотҳои ҷамъиятӣ (ТҶ) дар ҳайати ГКБ-и</a:t>
                      </a:r>
                      <a:r>
                        <a:rPr lang="ru-RU" sz="1800">
                          <a:effectLst/>
                        </a:rPr>
                        <a:t>: «</a:t>
                      </a:r>
                      <a:r>
                        <a:rPr lang="tg-Cyrl-TJ" sz="1800">
                          <a:effectLst/>
                        </a:rPr>
                        <a:t>Чанд намояндаи ТҶ аъзои ГКБ-ӣ мебошад</a:t>
                      </a:r>
                      <a:r>
                        <a:rPr lang="ru-RU" sz="1800">
                          <a:effectLst/>
                        </a:rPr>
                        <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tc>
                  <a:txBody>
                    <a:bodyPr/>
                    <a:lstStyle/>
                    <a:p>
                      <a:pPr>
                        <a:lnSpc>
                          <a:spcPct val="110000"/>
                        </a:lnSpc>
                        <a:spcAft>
                          <a:spcPts val="0"/>
                        </a:spcAft>
                      </a:pPr>
                      <a:r>
                        <a:rPr lang="tg-Cyrl-TJ" sz="1800">
                          <a:effectLst/>
                        </a:rPr>
                        <a:t>Ҳайати тасдиқшудаи ГКБ-и</a:t>
                      </a:r>
                      <a:r>
                        <a:rPr lang="ru-RU" sz="1800">
                          <a:effectLst/>
                        </a:rPr>
                        <a:t>, </a:t>
                      </a:r>
                      <a:r>
                        <a:rPr lang="tg-Cyrl-TJ" sz="1800">
                          <a:effectLst/>
                        </a:rPr>
                        <a:t>руйхати аъзоёни ГКБ-ӣ</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extLst>
                  <a:ext uri="{0D108BD9-81ED-4DB2-BD59-A6C34878D82A}">
                    <a16:rowId xmlns:a16="http://schemas.microsoft.com/office/drawing/2014/main" val="2453501939"/>
                  </a:ext>
                </a:extLst>
              </a:tr>
              <a:tr h="2203261">
                <a:tc vMerge="1">
                  <a:txBody>
                    <a:bodyPr/>
                    <a:lstStyle/>
                    <a:p>
                      <a:endParaRPr lang="ru-RU"/>
                    </a:p>
                  </a:txBody>
                  <a:tcPr/>
                </a:tc>
                <a:tc>
                  <a:txBody>
                    <a:bodyPr/>
                    <a:lstStyle/>
                    <a:p>
                      <a:pPr>
                        <a:lnSpc>
                          <a:spcPct val="110000"/>
                        </a:lnSpc>
                        <a:spcAft>
                          <a:spcPts val="0"/>
                        </a:spcAft>
                      </a:pPr>
                      <a:r>
                        <a:rPr lang="ru-RU" sz="1800" dirty="0">
                          <a:effectLst/>
                        </a:rPr>
                        <a:t>2. </a:t>
                      </a:r>
                      <a:r>
                        <a:rPr lang="ru-RU" sz="1800" dirty="0" err="1">
                          <a:effectLst/>
                        </a:rPr>
                        <a:t>Мавҷудияти</a:t>
                      </a:r>
                      <a:r>
                        <a:rPr lang="ru-RU" sz="1800" dirty="0">
                          <a:effectLst/>
                        </a:rPr>
                        <a:t> </a:t>
                      </a:r>
                      <a:r>
                        <a:rPr lang="ru-RU" sz="1800" dirty="0" err="1">
                          <a:effectLst/>
                        </a:rPr>
                        <a:t>механизми</a:t>
                      </a:r>
                      <a:r>
                        <a:rPr lang="ru-RU" sz="1800" dirty="0">
                          <a:effectLst/>
                        </a:rPr>
                        <a:t> </a:t>
                      </a:r>
                      <a:r>
                        <a:rPr lang="ru-RU" sz="1800" dirty="0" err="1">
                          <a:effectLst/>
                        </a:rPr>
                        <a:t>ҳуқуқии</a:t>
                      </a:r>
                      <a:r>
                        <a:rPr lang="ru-RU" sz="1800" dirty="0">
                          <a:effectLst/>
                        </a:rPr>
                        <a:t> </a:t>
                      </a:r>
                      <a:r>
                        <a:rPr lang="ru-RU" sz="1800" dirty="0" err="1">
                          <a:effectLst/>
                        </a:rPr>
                        <a:t>танзими</a:t>
                      </a:r>
                      <a:r>
                        <a:rPr lang="ru-RU" sz="1800" dirty="0">
                          <a:effectLst/>
                        </a:rPr>
                        <a:t> </a:t>
                      </a:r>
                      <a:r>
                        <a:rPr lang="ru-RU" sz="1800" dirty="0" err="1">
                          <a:effectLst/>
                        </a:rPr>
                        <a:t>ҷалби</a:t>
                      </a:r>
                      <a:r>
                        <a:rPr lang="ru-RU" sz="1800" dirty="0">
                          <a:effectLst/>
                        </a:rPr>
                        <a:t> </a:t>
                      </a:r>
                      <a:r>
                        <a:rPr lang="tg-Cyrl-TJ" sz="1800" dirty="0">
                          <a:effectLst/>
                        </a:rPr>
                        <a:t>ТҶ</a:t>
                      </a:r>
                      <a:r>
                        <a:rPr lang="ru-RU" sz="1800" dirty="0">
                          <a:effectLst/>
                        </a:rPr>
                        <a:t> дар </a:t>
                      </a:r>
                      <a:r>
                        <a:rPr lang="ru-RU" sz="1800" dirty="0" err="1">
                          <a:effectLst/>
                        </a:rPr>
                        <a:t>фаъолияти</a:t>
                      </a:r>
                      <a:r>
                        <a:rPr lang="ru-RU" sz="1800" dirty="0">
                          <a:effectLst/>
                        </a:rPr>
                        <a:t> </a:t>
                      </a:r>
                      <a:r>
                        <a:rPr lang="tg-Cyrl-TJ" sz="1800" dirty="0">
                          <a:effectLst/>
                        </a:rPr>
                        <a:t>ГКБ-ӣ</a:t>
                      </a:r>
                      <a:r>
                        <a:rPr lang="ru-RU" sz="1800" dirty="0">
                          <a:effectLst/>
                        </a:rPr>
                        <a:t>:  </a:t>
                      </a:r>
                      <a:endParaRPr lang="ru-RU" sz="1600" dirty="0">
                        <a:effectLst/>
                      </a:endParaRPr>
                    </a:p>
                    <a:p>
                      <a:pPr>
                        <a:lnSpc>
                          <a:spcPct val="110000"/>
                        </a:lnSpc>
                        <a:spcAft>
                          <a:spcPts val="0"/>
                        </a:spcAft>
                      </a:pPr>
                      <a:r>
                        <a:rPr lang="ru-RU" sz="1800" dirty="0">
                          <a:effectLst/>
                        </a:rPr>
                        <a:t>«</a:t>
                      </a:r>
                      <a:r>
                        <a:rPr lang="ru-RU" sz="1800" dirty="0" err="1">
                          <a:effectLst/>
                        </a:rPr>
                        <a:t>Оё</a:t>
                      </a:r>
                      <a:r>
                        <a:rPr lang="ru-RU" sz="1800" dirty="0">
                          <a:effectLst/>
                        </a:rPr>
                        <a:t> </a:t>
                      </a:r>
                      <a:r>
                        <a:rPr lang="ru-RU" sz="1800" dirty="0" err="1">
                          <a:effectLst/>
                        </a:rPr>
                        <a:t>механизми</a:t>
                      </a:r>
                      <a:r>
                        <a:rPr lang="ru-RU" sz="1800" dirty="0">
                          <a:effectLst/>
                        </a:rPr>
                        <a:t> </a:t>
                      </a:r>
                      <a:r>
                        <a:rPr lang="ru-RU" sz="1800" dirty="0" err="1">
                          <a:effectLst/>
                        </a:rPr>
                        <a:t>расмии</a:t>
                      </a:r>
                      <a:r>
                        <a:rPr lang="ru-RU" sz="1800" dirty="0">
                          <a:effectLst/>
                        </a:rPr>
                        <a:t> </a:t>
                      </a:r>
                      <a:r>
                        <a:rPr lang="ru-RU" sz="1800" dirty="0" err="1">
                          <a:effectLst/>
                        </a:rPr>
                        <a:t>ҷалби</a:t>
                      </a:r>
                      <a:r>
                        <a:rPr lang="ru-RU" sz="1800" dirty="0">
                          <a:effectLst/>
                        </a:rPr>
                        <a:t> </a:t>
                      </a:r>
                      <a:r>
                        <a:rPr lang="tg-Cyrl-TJ" sz="1800" dirty="0">
                          <a:effectLst/>
                        </a:rPr>
                        <a:t>ТҶ</a:t>
                      </a:r>
                      <a:r>
                        <a:rPr lang="ru-RU" sz="1800" dirty="0">
                          <a:effectLst/>
                        </a:rPr>
                        <a:t> ба </a:t>
                      </a:r>
                      <a:r>
                        <a:rPr lang="tg-Cyrl-TJ" sz="1800" dirty="0">
                          <a:effectLst/>
                        </a:rPr>
                        <a:t>фаъолияти ГКБ-ӣ</a:t>
                      </a:r>
                      <a:r>
                        <a:rPr lang="ru-RU" sz="1800" dirty="0">
                          <a:effectLst/>
                        </a:rPr>
                        <a:t> </a:t>
                      </a:r>
                      <a:r>
                        <a:rPr lang="ru-RU" sz="1800" dirty="0" err="1">
                          <a:effectLst/>
                        </a:rPr>
                        <a:t>вуҷуд</a:t>
                      </a:r>
                      <a:r>
                        <a:rPr lang="ru-RU" sz="1800" dirty="0">
                          <a:effectLst/>
                        </a:rPr>
                        <a:t> </a:t>
                      </a:r>
                      <a:r>
                        <a:rPr lang="ru-RU" sz="1800" dirty="0" err="1">
                          <a:effectLst/>
                        </a:rPr>
                        <a:t>дорад</a:t>
                      </a:r>
                      <a:r>
                        <a:rPr lang="ru-RU" sz="1800" dirty="0">
                          <a:effectLst/>
                        </a:rPr>
                        <a:t>?» </a:t>
                      </a:r>
                      <a:endParaRPr lang="ru-RU" sz="1600" dirty="0">
                        <a:effectLst/>
                      </a:endParaRPr>
                    </a:p>
                    <a:p>
                      <a:pPr>
                        <a:lnSpc>
                          <a:spcPct val="110000"/>
                        </a:lnSpc>
                        <a:spcAft>
                          <a:spcPts val="0"/>
                        </a:spcAft>
                      </a:pPr>
                      <a:r>
                        <a:rPr lang="ru-RU" sz="18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tc>
                  <a:txBody>
                    <a:bodyPr/>
                    <a:lstStyle/>
                    <a:p>
                      <a:pPr>
                        <a:lnSpc>
                          <a:spcPct val="110000"/>
                        </a:lnSpc>
                        <a:spcAft>
                          <a:spcPts val="0"/>
                        </a:spcAft>
                      </a:pPr>
                      <a:r>
                        <a:rPr lang="ru-RU" sz="1800" dirty="0" err="1">
                          <a:effectLst/>
                        </a:rPr>
                        <a:t>Муқаррарот</a:t>
                      </a:r>
                      <a:r>
                        <a:rPr lang="ru-RU" sz="1800" dirty="0">
                          <a:effectLst/>
                        </a:rPr>
                        <a:t> ё </a:t>
                      </a:r>
                      <a:r>
                        <a:rPr lang="ru-RU" sz="1800" dirty="0" err="1">
                          <a:effectLst/>
                        </a:rPr>
                        <a:t>дигар</a:t>
                      </a:r>
                      <a:r>
                        <a:rPr lang="ru-RU" sz="1800" dirty="0">
                          <a:effectLst/>
                        </a:rPr>
                        <a:t> </a:t>
                      </a:r>
                      <a:r>
                        <a:rPr lang="ru-RU" sz="1800" dirty="0" err="1">
                          <a:effectLst/>
                        </a:rPr>
                        <a:t>иттилооти</a:t>
                      </a:r>
                      <a:r>
                        <a:rPr lang="ru-RU" sz="1800" dirty="0">
                          <a:effectLst/>
                        </a:rPr>
                        <a:t> </a:t>
                      </a:r>
                      <a:r>
                        <a:rPr lang="ru-RU" sz="1800" dirty="0" err="1">
                          <a:effectLst/>
                        </a:rPr>
                        <a:t>мавҷуда</a:t>
                      </a:r>
                      <a:r>
                        <a:rPr lang="ru-RU" sz="1800" dirty="0">
                          <a:effectLst/>
                        </a:rPr>
                        <a:t>, </a:t>
                      </a:r>
                      <a:r>
                        <a:rPr lang="ru-RU" sz="1800" dirty="0" err="1">
                          <a:effectLst/>
                        </a:rPr>
                        <a:t>ки</a:t>
                      </a:r>
                      <a:r>
                        <a:rPr lang="ru-RU" sz="1800" dirty="0">
                          <a:effectLst/>
                        </a:rPr>
                        <a:t> </a:t>
                      </a:r>
                      <a:r>
                        <a:rPr lang="ru-RU" sz="1800" dirty="0" err="1">
                          <a:effectLst/>
                        </a:rPr>
                        <a:t>ҷалби</a:t>
                      </a:r>
                      <a:r>
                        <a:rPr lang="ru-RU" sz="1800" dirty="0">
                          <a:effectLst/>
                        </a:rPr>
                        <a:t> </a:t>
                      </a:r>
                      <a:r>
                        <a:rPr lang="tg-Cyrl-TJ" sz="1800" dirty="0">
                          <a:effectLst/>
                        </a:rPr>
                        <a:t>ТҶ</a:t>
                      </a:r>
                      <a:r>
                        <a:rPr lang="ru-RU" sz="1800" dirty="0">
                          <a:effectLst/>
                        </a:rPr>
                        <a:t> дар </a:t>
                      </a:r>
                      <a:r>
                        <a:rPr lang="tg-Cyrl-TJ" sz="1800" dirty="0">
                          <a:effectLst/>
                        </a:rPr>
                        <a:t>ГКБ</a:t>
                      </a:r>
                      <a:r>
                        <a:rPr lang="ru-RU" sz="1800" dirty="0">
                          <a:effectLst/>
                        </a:rPr>
                        <a:t>-</a:t>
                      </a:r>
                      <a:r>
                        <a:rPr lang="ru-RU" sz="1800" dirty="0" err="1">
                          <a:effectLst/>
                        </a:rPr>
                        <a:t>ро</a:t>
                      </a:r>
                      <a:r>
                        <a:rPr lang="ru-RU" sz="1800" dirty="0">
                          <a:effectLst/>
                        </a:rPr>
                        <a:t> </a:t>
                      </a:r>
                      <a:r>
                        <a:rPr lang="ru-RU" sz="1800" dirty="0" err="1">
                          <a:effectLst/>
                        </a:rPr>
                        <a:t>танзим</a:t>
                      </a:r>
                      <a:r>
                        <a:rPr lang="ru-RU" sz="1800" dirty="0">
                          <a:effectLst/>
                        </a:rPr>
                        <a:t> </a:t>
                      </a:r>
                      <a:r>
                        <a:rPr lang="ru-RU" sz="1800" dirty="0" err="1">
                          <a:effectLst/>
                        </a:rPr>
                        <a:t>мекунанд</a:t>
                      </a:r>
                      <a:r>
                        <a:rPr lang="ru-RU" sz="1800" dirty="0">
                          <a:effectLst/>
                        </a:rPr>
                        <a:t>. </a:t>
                      </a:r>
                      <a:r>
                        <a:rPr lang="ru-RU" sz="1800" dirty="0" err="1">
                          <a:effectLst/>
                        </a:rPr>
                        <a:t>Интишори</a:t>
                      </a:r>
                      <a:r>
                        <a:rPr lang="ru-RU" sz="1800" dirty="0">
                          <a:effectLst/>
                        </a:rPr>
                        <a:t> маълумот (</a:t>
                      </a:r>
                      <a:r>
                        <a:rPr lang="ru-RU" sz="1800" dirty="0" err="1">
                          <a:effectLst/>
                        </a:rPr>
                        <a:t>изҳорот</a:t>
                      </a:r>
                      <a:r>
                        <a:rPr lang="ru-RU" sz="1800" dirty="0">
                          <a:effectLst/>
                        </a:rPr>
                        <a:t>) дар </a:t>
                      </a:r>
                      <a:r>
                        <a:rPr lang="tg-Cyrl-TJ" sz="1800" dirty="0">
                          <a:effectLst/>
                        </a:rPr>
                        <a:t>сомонаҳои</a:t>
                      </a:r>
                      <a:r>
                        <a:rPr lang="ru-RU" sz="1800" dirty="0">
                          <a:effectLst/>
                        </a:rPr>
                        <a:t> </a:t>
                      </a:r>
                      <a:r>
                        <a:rPr lang="ru-RU" sz="1800" dirty="0" err="1">
                          <a:effectLst/>
                        </a:rPr>
                        <a:t>расмӣ</a:t>
                      </a:r>
                      <a:r>
                        <a:rPr lang="ru-RU" sz="1800" dirty="0">
                          <a:effectLst/>
                        </a:rPr>
                        <a:t>, ВАО, </a:t>
                      </a:r>
                      <a:r>
                        <a:rPr lang="ru-RU" sz="1800" dirty="0" err="1">
                          <a:effectLst/>
                        </a:rPr>
                        <a:t>шабакаҳои</a:t>
                      </a:r>
                      <a:r>
                        <a:rPr lang="ru-RU" sz="1800" dirty="0">
                          <a:effectLst/>
                        </a:rPr>
                        <a:t> </a:t>
                      </a:r>
                      <a:r>
                        <a:rPr lang="ru-RU" sz="1800" dirty="0" err="1">
                          <a:effectLst/>
                        </a:rPr>
                        <a:t>иҷтимоӣ</a:t>
                      </a:r>
                      <a:r>
                        <a:rPr lang="tg-Cyrl-TJ" sz="1800" dirty="0">
                          <a:effectLst/>
                        </a:rPr>
                        <a:t> ва ғ. </a:t>
                      </a:r>
                      <a:r>
                        <a:rPr lang="ru-RU" sz="1800" dirty="0">
                          <a:effectLst/>
                        </a:rPr>
                        <a:t>дар </a:t>
                      </a:r>
                      <a:r>
                        <a:rPr lang="ru-RU" sz="1800" dirty="0" err="1">
                          <a:effectLst/>
                        </a:rPr>
                        <a:t>бораи</a:t>
                      </a:r>
                      <a:r>
                        <a:rPr lang="ru-RU" sz="1800" dirty="0">
                          <a:effectLst/>
                        </a:rPr>
                        <a:t> </a:t>
                      </a:r>
                      <a:r>
                        <a:rPr lang="ru-RU" sz="1800" dirty="0" err="1">
                          <a:effectLst/>
                        </a:rPr>
                        <a:t>манфиатдор</a:t>
                      </a:r>
                      <a:r>
                        <a:rPr lang="ru-RU" sz="1800" dirty="0">
                          <a:effectLst/>
                        </a:rPr>
                        <a:t> </a:t>
                      </a:r>
                      <a:r>
                        <a:rPr lang="ru-RU" sz="1800" dirty="0" err="1">
                          <a:effectLst/>
                        </a:rPr>
                        <a:t>будани</a:t>
                      </a:r>
                      <a:r>
                        <a:rPr lang="ru-RU" sz="1800" dirty="0">
                          <a:effectLst/>
                        </a:rPr>
                        <a:t> </a:t>
                      </a:r>
                      <a:r>
                        <a:rPr lang="ru-RU" sz="1800" dirty="0" err="1">
                          <a:effectLst/>
                        </a:rPr>
                        <a:t>иштироки</a:t>
                      </a:r>
                      <a:r>
                        <a:rPr lang="ru-RU" sz="1800" dirty="0">
                          <a:effectLst/>
                        </a:rPr>
                        <a:t> СҶШ дар кори </a:t>
                      </a:r>
                      <a:r>
                        <a:rPr lang="tg-Cyrl-TJ" sz="1800" dirty="0">
                          <a:effectLst/>
                        </a:rPr>
                        <a:t>ГКБ-ӣ.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extLst>
                  <a:ext uri="{0D108BD9-81ED-4DB2-BD59-A6C34878D82A}">
                    <a16:rowId xmlns:a16="http://schemas.microsoft.com/office/drawing/2014/main" val="1418411877"/>
                  </a:ext>
                </a:extLst>
              </a:tr>
              <a:tr h="1569229">
                <a:tc vMerge="1">
                  <a:txBody>
                    <a:bodyPr/>
                    <a:lstStyle/>
                    <a:p>
                      <a:endParaRPr lang="ru-RU"/>
                    </a:p>
                  </a:txBody>
                  <a:tcPr/>
                </a:tc>
                <a:tc>
                  <a:txBody>
                    <a:bodyPr/>
                    <a:lstStyle/>
                    <a:p>
                      <a:pPr>
                        <a:lnSpc>
                          <a:spcPct val="110000"/>
                        </a:lnSpc>
                        <a:spcAft>
                          <a:spcPts val="0"/>
                        </a:spcAft>
                      </a:pPr>
                      <a:r>
                        <a:rPr lang="ru-RU" sz="1800">
                          <a:effectLst/>
                        </a:rPr>
                        <a:t>3. Интизории </a:t>
                      </a:r>
                      <a:r>
                        <a:rPr lang="tg-Cyrl-TJ" sz="1800">
                          <a:effectLst/>
                        </a:rPr>
                        <a:t>мақомоти давлатӣ</a:t>
                      </a:r>
                      <a:r>
                        <a:rPr lang="ru-RU" sz="1800">
                          <a:effectLst/>
                        </a:rPr>
                        <a:t> аз иштироки </a:t>
                      </a:r>
                      <a:r>
                        <a:rPr lang="tg-Cyrl-TJ" sz="1800">
                          <a:effectLst/>
                        </a:rPr>
                        <a:t>ТҶ</a:t>
                      </a:r>
                      <a:r>
                        <a:rPr lang="ru-RU" sz="1800">
                          <a:effectLst/>
                        </a:rPr>
                        <a:t> дар </a:t>
                      </a:r>
                      <a:r>
                        <a:rPr lang="tg-Cyrl-TJ" sz="1800">
                          <a:effectLst/>
                        </a:rPr>
                        <a:t>ГКБ-и</a:t>
                      </a:r>
                      <a:r>
                        <a:rPr lang="ru-RU" sz="1800">
                          <a:effectLst/>
                        </a:rPr>
                        <a:t>: «Оё маълумот ба шаҳрвандон дар бораи ҳадафҳо, вазифаҳо ва интизориҳои </a:t>
                      </a:r>
                      <a:r>
                        <a:rPr lang="tg-Cyrl-TJ" sz="1800">
                          <a:effectLst/>
                        </a:rPr>
                        <a:t>мақомоти давлатӣ</a:t>
                      </a:r>
                      <a:r>
                        <a:rPr lang="ru-RU" sz="1800">
                          <a:effectLst/>
                        </a:rPr>
                        <a:t> оид ба ҷалби </a:t>
                      </a:r>
                      <a:r>
                        <a:rPr lang="tg-Cyrl-TJ" sz="1800">
                          <a:effectLst/>
                        </a:rPr>
                        <a:t>ТҶ ба фаъолияти ГКБ-ӣ</a:t>
                      </a:r>
                      <a:r>
                        <a:rPr lang="ru-RU" sz="1800">
                          <a:effectLst/>
                        </a:rPr>
                        <a:t> дастрас аст?»</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tc>
                  <a:txBody>
                    <a:bodyPr/>
                    <a:lstStyle/>
                    <a:p>
                      <a:pPr>
                        <a:lnSpc>
                          <a:spcPct val="110000"/>
                        </a:lnSpc>
                        <a:spcAft>
                          <a:spcPts val="0"/>
                        </a:spcAft>
                      </a:pPr>
                      <a:r>
                        <a:rPr lang="ru-RU" sz="1800" dirty="0" err="1">
                          <a:effectLst/>
                        </a:rPr>
                        <a:t>Низомнома</a:t>
                      </a:r>
                      <a:r>
                        <a:rPr lang="ru-RU" sz="1800" dirty="0">
                          <a:effectLst/>
                        </a:rPr>
                        <a:t> дар </a:t>
                      </a:r>
                      <a:r>
                        <a:rPr lang="ru-RU" sz="1800" dirty="0" err="1">
                          <a:effectLst/>
                        </a:rPr>
                        <a:t>бораи</a:t>
                      </a:r>
                      <a:r>
                        <a:rPr lang="ru-RU" sz="1800" dirty="0">
                          <a:effectLst/>
                        </a:rPr>
                        <a:t> </a:t>
                      </a:r>
                      <a:r>
                        <a:rPr lang="ru-RU" sz="1800" dirty="0" err="1">
                          <a:effectLst/>
                        </a:rPr>
                        <a:t>иштироки</a:t>
                      </a:r>
                      <a:r>
                        <a:rPr lang="ru-RU" sz="1800" dirty="0">
                          <a:effectLst/>
                        </a:rPr>
                        <a:t> СҶШ ё </a:t>
                      </a:r>
                      <a:r>
                        <a:rPr lang="ru-RU" sz="1800" dirty="0" err="1">
                          <a:effectLst/>
                        </a:rPr>
                        <a:t>дигар</a:t>
                      </a:r>
                      <a:r>
                        <a:rPr lang="ru-RU" sz="1800" dirty="0">
                          <a:effectLst/>
                        </a:rPr>
                        <a:t> </a:t>
                      </a:r>
                      <a:r>
                        <a:rPr lang="ru-RU" sz="1800" dirty="0" err="1">
                          <a:effectLst/>
                        </a:rPr>
                        <a:t>маълумоти</a:t>
                      </a:r>
                      <a:r>
                        <a:rPr lang="ru-RU" sz="1800" dirty="0">
                          <a:effectLst/>
                        </a:rPr>
                        <a:t> </a:t>
                      </a:r>
                      <a:r>
                        <a:rPr lang="ru-RU" sz="1800" dirty="0" err="1">
                          <a:effectLst/>
                        </a:rPr>
                        <a:t>мавҷуда</a:t>
                      </a:r>
                      <a:r>
                        <a:rPr lang="ru-RU" sz="1800" dirty="0">
                          <a:effectLst/>
                        </a:rPr>
                        <a:t> (</a:t>
                      </a:r>
                      <a:r>
                        <a:rPr lang="ru-RU" sz="1800" dirty="0" err="1">
                          <a:effectLst/>
                        </a:rPr>
                        <a:t>дастурҳо</a:t>
                      </a:r>
                      <a:r>
                        <a:rPr lang="ru-RU" sz="1800" dirty="0">
                          <a:effectLst/>
                        </a:rPr>
                        <a:t>, </a:t>
                      </a:r>
                      <a:r>
                        <a:rPr lang="ru-RU" sz="1800" dirty="0" err="1">
                          <a:effectLst/>
                        </a:rPr>
                        <a:t>фармонҳо</a:t>
                      </a:r>
                      <a:r>
                        <a:rPr lang="ru-RU" sz="1800" dirty="0">
                          <a:effectLst/>
                        </a:rPr>
                        <a:t>, </a:t>
                      </a:r>
                      <a:r>
                        <a:rPr lang="ru-RU" sz="1800" dirty="0" err="1">
                          <a:effectLst/>
                        </a:rPr>
                        <a:t>мақолаҳои</a:t>
                      </a:r>
                      <a:r>
                        <a:rPr lang="ru-RU" sz="1800" dirty="0">
                          <a:effectLst/>
                        </a:rPr>
                        <a:t> </a:t>
                      </a:r>
                      <a:r>
                        <a:rPr lang="ru-RU" sz="1800" dirty="0" err="1">
                          <a:effectLst/>
                        </a:rPr>
                        <a:t>расмӣ</a:t>
                      </a:r>
                      <a:r>
                        <a:rPr lang="ru-RU" sz="18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extLst>
                  <a:ext uri="{0D108BD9-81ED-4DB2-BD59-A6C34878D82A}">
                    <a16:rowId xmlns:a16="http://schemas.microsoft.com/office/drawing/2014/main" val="3400894254"/>
                  </a:ext>
                </a:extLst>
              </a:tr>
              <a:tr h="1569229">
                <a:tc vMerge="1">
                  <a:txBody>
                    <a:bodyPr/>
                    <a:lstStyle/>
                    <a:p>
                      <a:endParaRPr lang="ru-RU"/>
                    </a:p>
                  </a:txBody>
                  <a:tcPr/>
                </a:tc>
                <a:tc>
                  <a:txBody>
                    <a:bodyPr/>
                    <a:lstStyle/>
                    <a:p>
                      <a:pPr>
                        <a:lnSpc>
                          <a:spcPct val="110000"/>
                        </a:lnSpc>
                        <a:spcAft>
                          <a:spcPts val="0"/>
                        </a:spcAft>
                      </a:pPr>
                      <a:r>
                        <a:rPr lang="ru-RU" sz="1800">
                          <a:effectLst/>
                        </a:rPr>
                        <a:t>4. Ҳадаф ва вазифаҳои </a:t>
                      </a:r>
                      <a:r>
                        <a:rPr lang="tg-Cyrl-TJ" sz="1800">
                          <a:effectLst/>
                        </a:rPr>
                        <a:t>ТҶ</a:t>
                      </a:r>
                      <a:r>
                        <a:rPr lang="ru-RU" sz="1800">
                          <a:effectLst/>
                        </a:rPr>
                        <a:t> ҳангоми иштирок дар </a:t>
                      </a:r>
                      <a:r>
                        <a:rPr lang="tg-Cyrl-TJ" sz="1800">
                          <a:effectLst/>
                        </a:rPr>
                        <a:t>ГКБ-ӣ</a:t>
                      </a:r>
                      <a:r>
                        <a:rPr lang="ru-RU" sz="1800">
                          <a:effectLst/>
                        </a:rPr>
                        <a:t>: «Оё </a:t>
                      </a:r>
                      <a:r>
                        <a:rPr lang="tg-Cyrl-TJ" sz="1800">
                          <a:effectLst/>
                        </a:rPr>
                        <a:t>ТҶ</a:t>
                      </a:r>
                      <a:r>
                        <a:rPr lang="ru-RU" sz="1800">
                          <a:effectLst/>
                        </a:rPr>
                        <a:t> барои иштирок дар фаъолияти </a:t>
                      </a:r>
                      <a:r>
                        <a:rPr lang="tg-Cyrl-TJ" sz="1800">
                          <a:effectLst/>
                        </a:rPr>
                        <a:t>ГКБ-ӣ</a:t>
                      </a:r>
                      <a:r>
                        <a:rPr lang="ru-RU" sz="1800">
                          <a:effectLst/>
                        </a:rPr>
                        <a:t> ҳадаф ва вазифаҳои мушаххас </a:t>
                      </a:r>
                      <a:r>
                        <a:rPr lang="tg-Cyrl-TJ" sz="1800">
                          <a:effectLst/>
                        </a:rPr>
                        <a:t>доранд</a:t>
                      </a:r>
                      <a:r>
                        <a:rPr lang="ru-RU" sz="1800">
                          <a:effectLst/>
                        </a:rPr>
                        <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tc>
                  <a:txBody>
                    <a:bodyPr/>
                    <a:lstStyle/>
                    <a:p>
                      <a:pPr>
                        <a:lnSpc>
                          <a:spcPct val="110000"/>
                        </a:lnSpc>
                        <a:spcAft>
                          <a:spcPts val="0"/>
                        </a:spcAft>
                      </a:pPr>
                      <a:r>
                        <a:rPr lang="ru-RU" sz="1800" dirty="0" err="1">
                          <a:effectLst/>
                        </a:rPr>
                        <a:t>Маълумоте</a:t>
                      </a:r>
                      <a:r>
                        <a:rPr lang="ru-RU" sz="1800" dirty="0">
                          <a:effectLst/>
                        </a:rPr>
                        <a:t>, </a:t>
                      </a:r>
                      <a:r>
                        <a:rPr lang="ru-RU" sz="1800" dirty="0" err="1">
                          <a:effectLst/>
                        </a:rPr>
                        <a:t>ки</a:t>
                      </a:r>
                      <a:r>
                        <a:rPr lang="ru-RU" sz="1800" dirty="0">
                          <a:effectLst/>
                        </a:rPr>
                        <a:t> аз </a:t>
                      </a:r>
                      <a:r>
                        <a:rPr lang="ru-RU" sz="1800" dirty="0" err="1">
                          <a:effectLst/>
                        </a:rPr>
                        <a:t>ҷониби</a:t>
                      </a:r>
                      <a:r>
                        <a:rPr lang="ru-RU" sz="1800" dirty="0">
                          <a:effectLst/>
                        </a:rPr>
                        <a:t> </a:t>
                      </a:r>
                      <a:r>
                        <a:rPr lang="tg-Cyrl-TJ" sz="1800" dirty="0">
                          <a:effectLst/>
                        </a:rPr>
                        <a:t>ТҶ</a:t>
                      </a:r>
                      <a:r>
                        <a:rPr lang="ru-RU" sz="1800" dirty="0">
                          <a:effectLst/>
                        </a:rPr>
                        <a:t> дар </a:t>
                      </a:r>
                      <a:r>
                        <a:rPr lang="ru-RU" sz="1800" dirty="0" err="1">
                          <a:effectLst/>
                        </a:rPr>
                        <a:t>бораи</a:t>
                      </a:r>
                      <a:r>
                        <a:rPr lang="ru-RU" sz="1800" dirty="0">
                          <a:effectLst/>
                        </a:rPr>
                        <a:t> </a:t>
                      </a:r>
                      <a:r>
                        <a:rPr lang="ru-RU" sz="1800" dirty="0" err="1">
                          <a:effectLst/>
                        </a:rPr>
                        <a:t>ҳадаф</a:t>
                      </a:r>
                      <a:r>
                        <a:rPr lang="ru-RU" sz="1800" dirty="0">
                          <a:effectLst/>
                        </a:rPr>
                        <a:t> ва </a:t>
                      </a:r>
                      <a:r>
                        <a:rPr lang="ru-RU" sz="1800" dirty="0" err="1">
                          <a:effectLst/>
                        </a:rPr>
                        <a:t>вазифаҳои</a:t>
                      </a:r>
                      <a:r>
                        <a:rPr lang="ru-RU" sz="1800" dirty="0">
                          <a:effectLst/>
                        </a:rPr>
                        <a:t> </a:t>
                      </a:r>
                      <a:r>
                        <a:rPr lang="ru-RU" sz="1800" dirty="0" err="1">
                          <a:effectLst/>
                        </a:rPr>
                        <a:t>ҷалб</a:t>
                      </a:r>
                      <a:r>
                        <a:rPr lang="ru-RU" sz="1800" dirty="0">
                          <a:effectLst/>
                        </a:rPr>
                        <a:t> дар кори </a:t>
                      </a:r>
                      <a:r>
                        <a:rPr lang="tg-Cyrl-TJ" sz="1800" dirty="0">
                          <a:effectLst/>
                        </a:rPr>
                        <a:t>ГКБ-ӣ</a:t>
                      </a:r>
                      <a:r>
                        <a:rPr lang="ru-RU" sz="1800" dirty="0">
                          <a:effectLst/>
                        </a:rPr>
                        <a:t> </a:t>
                      </a:r>
                      <a:r>
                        <a:rPr lang="ru-RU" sz="1800" dirty="0" err="1">
                          <a:effectLst/>
                        </a:rPr>
                        <a:t>нашр</a:t>
                      </a:r>
                      <a:r>
                        <a:rPr lang="ru-RU" sz="1800" dirty="0">
                          <a:effectLst/>
                        </a:rPr>
                        <a:t> </a:t>
                      </a:r>
                      <a:r>
                        <a:rPr lang="ru-RU" sz="1800" dirty="0" err="1">
                          <a:effectLst/>
                        </a:rPr>
                        <a:t>шудааст</a:t>
                      </a:r>
                      <a:r>
                        <a:rPr lang="ru-RU" sz="1800" dirty="0">
                          <a:effectLst/>
                        </a:rPr>
                        <a:t>, </a:t>
                      </a:r>
                      <a:r>
                        <a:rPr lang="ru-RU" sz="1800" dirty="0" err="1">
                          <a:effectLst/>
                        </a:rPr>
                        <a:t>гузоришҳо</a:t>
                      </a:r>
                      <a:r>
                        <a:rPr lang="ru-RU" sz="1800" dirty="0">
                          <a:effectLst/>
                        </a:rPr>
                        <a:t> ва </a:t>
                      </a:r>
                      <a:r>
                        <a:rPr lang="ru-RU" sz="1800" dirty="0" err="1">
                          <a:effectLst/>
                        </a:rPr>
                        <a:t>нашрияҳо</a:t>
                      </a:r>
                      <a:r>
                        <a:rPr lang="ru-RU" sz="1800" dirty="0">
                          <a:effectLst/>
                        </a:rPr>
                        <a:t> оид ба </a:t>
                      </a:r>
                      <a:r>
                        <a:rPr lang="ru-RU" sz="1800" dirty="0" err="1">
                          <a:effectLst/>
                        </a:rPr>
                        <a:t>иштирок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57" marR="46357" marT="0" marB="0"/>
                </a:tc>
                <a:extLst>
                  <a:ext uri="{0D108BD9-81ED-4DB2-BD59-A6C34878D82A}">
                    <a16:rowId xmlns:a16="http://schemas.microsoft.com/office/drawing/2014/main" val="4184856998"/>
                  </a:ext>
                </a:extLst>
              </a:tr>
            </a:tbl>
          </a:graphicData>
        </a:graphic>
      </p:graphicFrame>
    </p:spTree>
    <p:extLst>
      <p:ext uri="{BB962C8B-B14F-4D97-AF65-F5344CB8AC3E}">
        <p14:creationId xmlns:p14="http://schemas.microsoft.com/office/powerpoint/2010/main" val="313007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21299" y="139960"/>
          <a:ext cx="6344816" cy="6550092"/>
        </p:xfrm>
        <a:graphic>
          <a:graphicData uri="http://schemas.openxmlformats.org/drawingml/2006/table">
            <a:tbl>
              <a:tblPr firstRow="1" firstCol="1" bandRow="1">
                <a:tableStyleId>{5940675A-B579-460E-94D1-54222C63F5DA}</a:tableStyleId>
              </a:tblPr>
              <a:tblGrid>
                <a:gridCol w="1374662">
                  <a:extLst>
                    <a:ext uri="{9D8B030D-6E8A-4147-A177-3AD203B41FA5}">
                      <a16:colId xmlns:a16="http://schemas.microsoft.com/office/drawing/2014/main" val="2105152289"/>
                    </a:ext>
                  </a:extLst>
                </a:gridCol>
                <a:gridCol w="3291718">
                  <a:extLst>
                    <a:ext uri="{9D8B030D-6E8A-4147-A177-3AD203B41FA5}">
                      <a16:colId xmlns:a16="http://schemas.microsoft.com/office/drawing/2014/main" val="3353495573"/>
                    </a:ext>
                  </a:extLst>
                </a:gridCol>
                <a:gridCol w="1678436">
                  <a:extLst>
                    <a:ext uri="{9D8B030D-6E8A-4147-A177-3AD203B41FA5}">
                      <a16:colId xmlns:a16="http://schemas.microsoft.com/office/drawing/2014/main" val="3436644843"/>
                    </a:ext>
                  </a:extLst>
                </a:gridCol>
              </a:tblGrid>
              <a:tr h="1709345">
                <a:tc rowSpan="4">
                  <a:txBody>
                    <a:bodyPr/>
                    <a:lstStyle/>
                    <a:p>
                      <a:pPr>
                        <a:lnSpc>
                          <a:spcPct val="110000"/>
                        </a:lnSpc>
                        <a:spcAft>
                          <a:spcPts val="0"/>
                        </a:spcAft>
                      </a:pPr>
                      <a:r>
                        <a:rPr lang="ru-RU" sz="1600" dirty="0" err="1">
                          <a:effectLst/>
                        </a:rPr>
                        <a:t>Мавҷудияти</a:t>
                      </a:r>
                      <a:r>
                        <a:rPr lang="ru-RU" sz="1600" dirty="0">
                          <a:effectLst/>
                        </a:rPr>
                        <a:t> </a:t>
                      </a:r>
                      <a:r>
                        <a:rPr lang="ru-RU" sz="1600" dirty="0" err="1">
                          <a:effectLst/>
                        </a:rPr>
                        <a:t>шароит</a:t>
                      </a:r>
                      <a:r>
                        <a:rPr lang="ru-RU" sz="1600" dirty="0">
                          <a:effectLst/>
                        </a:rPr>
                        <a:t> барои </a:t>
                      </a:r>
                      <a:r>
                        <a:rPr lang="ru-RU" sz="1600" dirty="0" err="1">
                          <a:effectLst/>
                        </a:rPr>
                        <a:t>ҷалб</a:t>
                      </a:r>
                      <a:r>
                        <a:rPr lang="ru-RU" sz="1600" dirty="0">
                          <a:effectLst/>
                        </a:rPr>
                        <a:t> ва </a:t>
                      </a:r>
                      <a:r>
                        <a:rPr lang="ru-RU" sz="1600" dirty="0" err="1">
                          <a:effectLst/>
                        </a:rPr>
                        <a:t>иштирок</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spcAft>
                          <a:spcPts val="0"/>
                        </a:spcAft>
                      </a:pPr>
                      <a:r>
                        <a:rPr lang="ru-RU" sz="1600" dirty="0">
                          <a:effectLst/>
                        </a:rPr>
                        <a:t>5. </a:t>
                      </a:r>
                      <a:r>
                        <a:rPr lang="ru-RU" sz="1600" dirty="0" err="1">
                          <a:effectLst/>
                        </a:rPr>
                        <a:t>Нашри</a:t>
                      </a:r>
                      <a:r>
                        <a:rPr lang="ru-RU" sz="1600" dirty="0">
                          <a:effectLst/>
                        </a:rPr>
                        <a:t> </a:t>
                      </a:r>
                      <a:r>
                        <a:rPr lang="ru-RU" sz="1600" dirty="0" err="1">
                          <a:effectLst/>
                        </a:rPr>
                        <a:t>ҳуҷҷатҳои</a:t>
                      </a:r>
                      <a:r>
                        <a:rPr lang="ru-RU" sz="1600" dirty="0">
                          <a:effectLst/>
                        </a:rPr>
                        <a:t> </a:t>
                      </a:r>
                      <a:r>
                        <a:rPr lang="ru-RU" sz="1600" dirty="0" err="1">
                          <a:effectLst/>
                        </a:rPr>
                        <a:t>ҳуқуқии</a:t>
                      </a:r>
                      <a:r>
                        <a:rPr lang="ru-RU" sz="1600" dirty="0">
                          <a:effectLst/>
                        </a:rPr>
                        <a:t> </a:t>
                      </a:r>
                      <a:r>
                        <a:rPr lang="ru-RU" sz="1600" dirty="0" err="1">
                          <a:effectLst/>
                        </a:rPr>
                        <a:t>танзимкунандаи</a:t>
                      </a:r>
                      <a:r>
                        <a:rPr lang="ru-RU" sz="1600" dirty="0">
                          <a:effectLst/>
                        </a:rPr>
                        <a:t> </a:t>
                      </a:r>
                      <a:r>
                        <a:rPr lang="ru-RU" sz="1600" dirty="0" err="1">
                          <a:effectLst/>
                        </a:rPr>
                        <a:t>фаъолияти</a:t>
                      </a:r>
                      <a:r>
                        <a:rPr lang="ru-RU" sz="1600" dirty="0">
                          <a:effectLst/>
                        </a:rPr>
                        <a:t> </a:t>
                      </a:r>
                      <a:r>
                        <a:rPr lang="tg-Cyrl-TJ" sz="1600" dirty="0">
                          <a:effectLst/>
                        </a:rPr>
                        <a:t>ГКБ-ӣ</a:t>
                      </a:r>
                      <a:r>
                        <a:rPr lang="ru-RU" sz="1600" dirty="0">
                          <a:effectLst/>
                        </a:rPr>
                        <a:t>: «</a:t>
                      </a:r>
                      <a:r>
                        <a:rPr lang="ru-RU" sz="1600" dirty="0" err="1">
                          <a:effectLst/>
                        </a:rPr>
                        <a:t>Оё</a:t>
                      </a:r>
                      <a:r>
                        <a:rPr lang="ru-RU" sz="1600" dirty="0">
                          <a:effectLst/>
                        </a:rPr>
                        <a:t> </a:t>
                      </a:r>
                      <a:r>
                        <a:rPr lang="ru-RU" sz="1600" dirty="0" err="1">
                          <a:effectLst/>
                        </a:rPr>
                        <a:t>ҳуҷҷатҳои</a:t>
                      </a:r>
                      <a:r>
                        <a:rPr lang="ru-RU" sz="1600" dirty="0">
                          <a:effectLst/>
                        </a:rPr>
                        <a:t> </a:t>
                      </a:r>
                      <a:r>
                        <a:rPr lang="ru-RU" sz="1600" dirty="0" err="1">
                          <a:effectLst/>
                        </a:rPr>
                        <a:t>асосии</a:t>
                      </a:r>
                      <a:r>
                        <a:rPr lang="ru-RU" sz="1600" dirty="0">
                          <a:effectLst/>
                        </a:rPr>
                        <a:t> </a:t>
                      </a:r>
                      <a:r>
                        <a:rPr lang="ru-RU" sz="1600" dirty="0" err="1">
                          <a:effectLst/>
                        </a:rPr>
                        <a:t>ҳуқуқии</a:t>
                      </a:r>
                      <a:r>
                        <a:rPr lang="ru-RU" sz="1600" dirty="0">
                          <a:effectLst/>
                        </a:rPr>
                        <a:t> </a:t>
                      </a:r>
                      <a:r>
                        <a:rPr lang="ru-RU" sz="1600" dirty="0" err="1">
                          <a:effectLst/>
                        </a:rPr>
                        <a:t>танзимкунандаи</a:t>
                      </a:r>
                      <a:r>
                        <a:rPr lang="ru-RU" sz="1600" dirty="0">
                          <a:effectLst/>
                        </a:rPr>
                        <a:t> </a:t>
                      </a:r>
                      <a:r>
                        <a:rPr lang="ru-RU" sz="1600" dirty="0" err="1">
                          <a:effectLst/>
                        </a:rPr>
                        <a:t>фаъолияти</a:t>
                      </a:r>
                      <a:r>
                        <a:rPr lang="ru-RU" sz="1600" dirty="0">
                          <a:effectLst/>
                        </a:rPr>
                        <a:t> </a:t>
                      </a:r>
                      <a:r>
                        <a:rPr lang="tg-Cyrl-TJ" sz="1600" dirty="0">
                          <a:effectLst/>
                        </a:rPr>
                        <a:t>ГКБ-ӣ</a:t>
                      </a:r>
                      <a:r>
                        <a:rPr lang="ru-RU" sz="1600" dirty="0">
                          <a:effectLst/>
                        </a:rPr>
                        <a:t> </a:t>
                      </a:r>
                      <a:r>
                        <a:rPr lang="ru-RU" sz="1600" dirty="0" err="1">
                          <a:effectLst/>
                        </a:rPr>
                        <a:t>дастрасанд</a:t>
                      </a:r>
                      <a:r>
                        <a:rPr lang="ru-RU" sz="16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ru-RU" sz="1600">
                          <a:effectLst/>
                        </a:rPr>
                        <a:t>Низомномаҳо ва дастурҳои нашршуда, ки фаъолияти </a:t>
                      </a:r>
                      <a:r>
                        <a:rPr lang="tg-Cyrl-TJ" sz="1600">
                          <a:effectLst/>
                        </a:rPr>
                        <a:t>ГКБ</a:t>
                      </a:r>
                      <a:r>
                        <a:rPr lang="ru-RU" sz="1600">
                          <a:effectLst/>
                        </a:rPr>
                        <a:t>-ро танзим мекунанд</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9535635"/>
                  </a:ext>
                </a:extLst>
              </a:tr>
              <a:tr h="1709345">
                <a:tc vMerge="1">
                  <a:txBody>
                    <a:bodyPr/>
                    <a:lstStyle/>
                    <a:p>
                      <a:endParaRPr lang="ru-RU"/>
                    </a:p>
                  </a:txBody>
                  <a:tcPr/>
                </a:tc>
                <a:tc>
                  <a:txBody>
                    <a:bodyPr/>
                    <a:lstStyle/>
                    <a:p>
                      <a:pPr>
                        <a:lnSpc>
                          <a:spcPct val="110000"/>
                        </a:lnSpc>
                        <a:spcAft>
                          <a:spcPts val="0"/>
                        </a:spcAft>
                      </a:pPr>
                      <a:r>
                        <a:rPr lang="ru-RU" sz="1600" dirty="0">
                          <a:effectLst/>
                        </a:rPr>
                        <a:t>6. </a:t>
                      </a:r>
                      <a:r>
                        <a:rPr lang="tg-Cyrl-TJ" sz="1600" dirty="0">
                          <a:effectLst/>
                        </a:rPr>
                        <a:t>Нашри</a:t>
                      </a:r>
                      <a:r>
                        <a:rPr lang="ru-RU" sz="1600" dirty="0">
                          <a:effectLst/>
                        </a:rPr>
                        <a:t> маълумот дар </a:t>
                      </a:r>
                      <a:r>
                        <a:rPr lang="ru-RU" sz="1600" dirty="0" err="1">
                          <a:effectLst/>
                        </a:rPr>
                        <a:t>бораи</a:t>
                      </a:r>
                      <a:r>
                        <a:rPr lang="ru-RU" sz="1600" dirty="0">
                          <a:effectLst/>
                        </a:rPr>
                        <a:t> </a:t>
                      </a:r>
                      <a:r>
                        <a:rPr lang="ru-RU" sz="1600" dirty="0" err="1">
                          <a:effectLst/>
                        </a:rPr>
                        <a:t>мақсад</a:t>
                      </a:r>
                      <a:r>
                        <a:rPr lang="ru-RU" sz="1600" dirty="0">
                          <a:effectLst/>
                        </a:rPr>
                        <a:t> ва </a:t>
                      </a:r>
                      <a:r>
                        <a:rPr lang="ru-RU" sz="1600" dirty="0" err="1">
                          <a:effectLst/>
                        </a:rPr>
                        <a:t>вазифа</a:t>
                      </a:r>
                      <a:r>
                        <a:rPr lang="tg-Cyrl-TJ" sz="1600" dirty="0">
                          <a:effectLst/>
                        </a:rPr>
                        <a:t>ҳ</a:t>
                      </a:r>
                      <a:r>
                        <a:rPr lang="ru-RU" sz="1600" dirty="0" err="1">
                          <a:effectLst/>
                        </a:rPr>
                        <a:t>ои</a:t>
                      </a:r>
                      <a:r>
                        <a:rPr lang="ru-RU" sz="1600" dirty="0">
                          <a:effectLst/>
                        </a:rPr>
                        <a:t> </a:t>
                      </a:r>
                      <a:r>
                        <a:rPr lang="tg-Cyrl-TJ" sz="1600" dirty="0">
                          <a:effectLst/>
                        </a:rPr>
                        <a:t>ГКБ</a:t>
                      </a:r>
                      <a:r>
                        <a:rPr lang="ru-RU" sz="1600" dirty="0">
                          <a:effectLst/>
                        </a:rPr>
                        <a:t>-и ало</a:t>
                      </a:r>
                      <a:r>
                        <a:rPr lang="tg-Cyrl-TJ" sz="1600" dirty="0">
                          <a:effectLst/>
                        </a:rPr>
                        <a:t>ҳ</a:t>
                      </a:r>
                      <a:r>
                        <a:rPr lang="ru-RU" sz="1600" dirty="0" err="1">
                          <a:effectLst/>
                        </a:rPr>
                        <a:t>ида</a:t>
                      </a:r>
                      <a:r>
                        <a:rPr lang="ru-RU" sz="1600" dirty="0">
                          <a:effectLst/>
                        </a:rPr>
                        <a:t>: «</a:t>
                      </a:r>
                      <a:r>
                        <a:rPr lang="ru-RU" sz="1600" dirty="0" err="1">
                          <a:effectLst/>
                        </a:rPr>
                        <a:t>Оё</a:t>
                      </a:r>
                      <a:r>
                        <a:rPr lang="ru-RU" sz="1600" dirty="0">
                          <a:effectLst/>
                        </a:rPr>
                        <a:t> маълумот дар </a:t>
                      </a:r>
                      <a:r>
                        <a:rPr lang="ru-RU" sz="1600" dirty="0" err="1">
                          <a:effectLst/>
                        </a:rPr>
                        <a:t>бораи</a:t>
                      </a:r>
                      <a:r>
                        <a:rPr lang="ru-RU" sz="1600" dirty="0">
                          <a:effectLst/>
                        </a:rPr>
                        <a:t> </a:t>
                      </a:r>
                      <a:r>
                        <a:rPr lang="ru-RU" sz="1600" dirty="0" err="1">
                          <a:effectLst/>
                        </a:rPr>
                        <a:t>ма</a:t>
                      </a:r>
                      <a:r>
                        <a:rPr lang="tg-Cyrl-TJ" sz="1600" dirty="0">
                          <a:effectLst/>
                        </a:rPr>
                        <a:t>қ</a:t>
                      </a:r>
                      <a:r>
                        <a:rPr lang="ru-RU" sz="1600" dirty="0">
                          <a:effectLst/>
                        </a:rPr>
                        <a:t>сад ва </a:t>
                      </a:r>
                      <a:r>
                        <a:rPr lang="ru-RU" sz="1600" dirty="0" err="1">
                          <a:effectLst/>
                        </a:rPr>
                        <a:t>вазифа</a:t>
                      </a:r>
                      <a:r>
                        <a:rPr lang="tg-Cyrl-TJ" sz="1600" dirty="0">
                          <a:effectLst/>
                        </a:rPr>
                        <a:t>ҳ</a:t>
                      </a:r>
                      <a:r>
                        <a:rPr lang="ru-RU" sz="1600" dirty="0" err="1">
                          <a:effectLst/>
                        </a:rPr>
                        <a:t>ои</a:t>
                      </a:r>
                      <a:r>
                        <a:rPr lang="ru-RU" sz="1600" dirty="0">
                          <a:effectLst/>
                        </a:rPr>
                        <a:t> </a:t>
                      </a:r>
                      <a:r>
                        <a:rPr lang="tg-Cyrl-TJ" sz="1600" dirty="0">
                          <a:effectLst/>
                        </a:rPr>
                        <a:t>ГКБ</a:t>
                      </a:r>
                      <a:r>
                        <a:rPr lang="ru-RU" sz="1600" dirty="0">
                          <a:effectLst/>
                        </a:rPr>
                        <a:t>-и ало</a:t>
                      </a:r>
                      <a:r>
                        <a:rPr lang="tg-Cyrl-TJ" sz="1600" dirty="0">
                          <a:effectLst/>
                        </a:rPr>
                        <a:t>ҳ</a:t>
                      </a:r>
                      <a:r>
                        <a:rPr lang="ru-RU" sz="1600" dirty="0" err="1">
                          <a:effectLst/>
                        </a:rPr>
                        <a:t>ида</a:t>
                      </a:r>
                      <a:r>
                        <a:rPr lang="ru-RU" sz="1600" dirty="0">
                          <a:effectLst/>
                        </a:rPr>
                        <a:t> </a:t>
                      </a:r>
                      <a:r>
                        <a:rPr lang="ru-RU" sz="1600" dirty="0" err="1">
                          <a:effectLst/>
                        </a:rPr>
                        <a:t>дастрас</a:t>
                      </a:r>
                      <a:r>
                        <a:rPr lang="ru-RU" sz="1600" dirty="0">
                          <a:effectLst/>
                        </a:rPr>
                        <a:t> </a:t>
                      </a:r>
                      <a:r>
                        <a:rPr lang="ru-RU" sz="1600" dirty="0" err="1">
                          <a:effectLst/>
                        </a:rPr>
                        <a:t>аст</a:t>
                      </a:r>
                      <a:r>
                        <a:rPr lang="ru-RU"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ru-RU" sz="1600">
                          <a:effectLst/>
                        </a:rPr>
                        <a:t>Изҳорот, дастур</a:t>
                      </a:r>
                      <a:r>
                        <a:rPr lang="tg-Cyrl-TJ" sz="1600">
                          <a:effectLst/>
                        </a:rPr>
                        <a:t>ҳ</a:t>
                      </a:r>
                      <a:r>
                        <a:rPr lang="ru-RU" sz="1600">
                          <a:effectLst/>
                        </a:rPr>
                        <a:t>о, низомнома</a:t>
                      </a:r>
                      <a:r>
                        <a:rPr lang="tg-Cyrl-TJ" sz="1600">
                          <a:effectLst/>
                        </a:rPr>
                        <a:t>ҳ</a:t>
                      </a:r>
                      <a:r>
                        <a:rPr lang="ru-RU" sz="1600">
                          <a:effectLst/>
                        </a:rPr>
                        <a:t>о, ҳисобот</a:t>
                      </a:r>
                      <a:r>
                        <a:rPr lang="tg-Cyrl-TJ" sz="1600">
                          <a:effectLst/>
                        </a:rPr>
                        <a:t>ҳ</a:t>
                      </a:r>
                      <a:r>
                        <a:rPr lang="ru-RU" sz="1600">
                          <a:effectLst/>
                        </a:rPr>
                        <a:t>о ва </a:t>
                      </a:r>
                      <a:r>
                        <a:rPr lang="tg-Cyrl-TJ" sz="1600">
                          <a:effectLst/>
                        </a:rPr>
                        <a:t>дигар</a:t>
                      </a:r>
                      <a:r>
                        <a:rPr lang="ru-RU" sz="1600">
                          <a:effectLst/>
                        </a:rPr>
                        <a:t> ахбороти </a:t>
                      </a:r>
                      <a:r>
                        <a:rPr lang="tg-Cyrl-TJ" sz="1600">
                          <a:effectLst/>
                        </a:rPr>
                        <a:t>нашршуда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1780105"/>
                  </a:ext>
                </a:extLst>
              </a:tr>
              <a:tr h="1709345">
                <a:tc vMerge="1">
                  <a:txBody>
                    <a:bodyPr/>
                    <a:lstStyle/>
                    <a:p>
                      <a:endParaRPr lang="ru-RU"/>
                    </a:p>
                  </a:txBody>
                  <a:tcPr/>
                </a:tc>
                <a:tc>
                  <a:txBody>
                    <a:bodyPr/>
                    <a:lstStyle/>
                    <a:p>
                      <a:pPr>
                        <a:lnSpc>
                          <a:spcPct val="110000"/>
                        </a:lnSpc>
                        <a:spcAft>
                          <a:spcPts val="0"/>
                        </a:spcAft>
                      </a:pPr>
                      <a:r>
                        <a:rPr lang="ru-RU" sz="1600" dirty="0">
                          <a:effectLst/>
                        </a:rPr>
                        <a:t>7. </a:t>
                      </a:r>
                      <a:r>
                        <a:rPr lang="tg-Cyrl-TJ" sz="1600" dirty="0">
                          <a:effectLst/>
                        </a:rPr>
                        <a:t>Нашри</a:t>
                      </a:r>
                      <a:r>
                        <a:rPr lang="ru-RU" sz="1600" dirty="0">
                          <a:effectLst/>
                        </a:rPr>
                        <a:t> </a:t>
                      </a:r>
                      <a:r>
                        <a:rPr lang="ru-RU" sz="1600" dirty="0" err="1">
                          <a:effectLst/>
                        </a:rPr>
                        <a:t>маълумот</a:t>
                      </a:r>
                      <a:r>
                        <a:rPr lang="ru-RU" sz="1600" dirty="0">
                          <a:effectLst/>
                        </a:rPr>
                        <a:t> дар </a:t>
                      </a:r>
                      <a:r>
                        <a:rPr lang="ru-RU" sz="1600" dirty="0" err="1">
                          <a:effectLst/>
                        </a:rPr>
                        <a:t>марҳилаи</a:t>
                      </a:r>
                      <a:r>
                        <a:rPr lang="ru-RU" sz="1600" dirty="0">
                          <a:effectLst/>
                        </a:rPr>
                        <a:t> бана</a:t>
                      </a:r>
                      <a:r>
                        <a:rPr lang="tg-Cyrl-TJ" sz="1600" dirty="0">
                          <a:effectLst/>
                        </a:rPr>
                        <a:t>қ</a:t>
                      </a:r>
                      <a:r>
                        <a:rPr lang="ru-RU" sz="1600" dirty="0" err="1">
                          <a:effectLst/>
                        </a:rPr>
                        <a:t>шагирии</a:t>
                      </a:r>
                      <a:r>
                        <a:rPr lang="ru-RU" sz="1600" dirty="0">
                          <a:effectLst/>
                        </a:rPr>
                        <a:t> </a:t>
                      </a:r>
                      <a:r>
                        <a:rPr lang="ru-RU" sz="1600" dirty="0" err="1">
                          <a:effectLst/>
                        </a:rPr>
                        <a:t>фаъолияти</a:t>
                      </a:r>
                      <a:r>
                        <a:rPr lang="ru-RU" sz="1600" dirty="0">
                          <a:effectLst/>
                        </a:rPr>
                        <a:t> </a:t>
                      </a:r>
                      <a:r>
                        <a:rPr lang="tg-Cyrl-TJ" sz="1600" dirty="0">
                          <a:effectLst/>
                        </a:rPr>
                        <a:t>ГКБ-ӣ</a:t>
                      </a:r>
                      <a:r>
                        <a:rPr lang="ru-RU" sz="1600" dirty="0">
                          <a:effectLst/>
                        </a:rPr>
                        <a:t>: «</a:t>
                      </a:r>
                      <a:r>
                        <a:rPr lang="ru-RU" sz="1600" dirty="0" err="1">
                          <a:effectLst/>
                        </a:rPr>
                        <a:t>Оё</a:t>
                      </a:r>
                      <a:r>
                        <a:rPr lang="ru-RU" sz="1600" dirty="0">
                          <a:effectLst/>
                        </a:rPr>
                        <a:t> </a:t>
                      </a:r>
                      <a:r>
                        <a:rPr lang="ru-RU" sz="1600" dirty="0" err="1">
                          <a:effectLst/>
                        </a:rPr>
                        <a:t>маълумот</a:t>
                      </a:r>
                      <a:r>
                        <a:rPr lang="ru-RU" sz="1600" dirty="0">
                          <a:effectLst/>
                        </a:rPr>
                        <a:t> дар </a:t>
                      </a:r>
                      <a:r>
                        <a:rPr lang="ru-RU" sz="1600" dirty="0" err="1">
                          <a:effectLst/>
                        </a:rPr>
                        <a:t>бораи</a:t>
                      </a:r>
                      <a:r>
                        <a:rPr lang="ru-RU" sz="1600" dirty="0">
                          <a:effectLst/>
                        </a:rPr>
                        <a:t> </a:t>
                      </a:r>
                      <a:r>
                        <a:rPr lang="ru-RU" sz="1600" dirty="0" err="1">
                          <a:effectLst/>
                        </a:rPr>
                        <a:t>нақшаҳои</a:t>
                      </a:r>
                      <a:r>
                        <a:rPr lang="ru-RU" sz="1600" dirty="0">
                          <a:effectLst/>
                        </a:rPr>
                        <a:t> </a:t>
                      </a:r>
                      <a:r>
                        <a:rPr lang="ru-RU" sz="1600" dirty="0" err="1">
                          <a:effectLst/>
                        </a:rPr>
                        <a:t>амали</a:t>
                      </a:r>
                      <a:r>
                        <a:rPr lang="tg-Cyrl-TJ" sz="1600" dirty="0">
                          <a:effectLst/>
                        </a:rPr>
                        <a:t>и</a:t>
                      </a:r>
                      <a:r>
                        <a:rPr lang="ru-RU" sz="1600" dirty="0">
                          <a:effectLst/>
                        </a:rPr>
                        <a:t> (</a:t>
                      </a:r>
                      <a:r>
                        <a:rPr lang="ru-RU" sz="1600" dirty="0" err="1">
                          <a:effectLst/>
                        </a:rPr>
                        <a:t>рӯзномаи</a:t>
                      </a:r>
                      <a:r>
                        <a:rPr lang="ru-RU" sz="1600" dirty="0">
                          <a:effectLst/>
                        </a:rPr>
                        <a:t> </a:t>
                      </a:r>
                      <a:r>
                        <a:rPr lang="tg-Cyrl-TJ" sz="1600" dirty="0">
                          <a:effectLst/>
                        </a:rPr>
                        <a:t>ҷаласаҳо</a:t>
                      </a:r>
                      <a:r>
                        <a:rPr lang="ru-RU" sz="1600" dirty="0">
                          <a:effectLst/>
                        </a:rPr>
                        <a:t>) </a:t>
                      </a:r>
                      <a:r>
                        <a:rPr lang="ru-RU" sz="1600" dirty="0" err="1">
                          <a:effectLst/>
                        </a:rPr>
                        <a:t>барои</a:t>
                      </a:r>
                      <a:r>
                        <a:rPr lang="ru-RU" sz="1600" dirty="0">
                          <a:effectLst/>
                        </a:rPr>
                        <a:t> </a:t>
                      </a:r>
                      <a:r>
                        <a:rPr lang="tg-Cyrl-TJ" sz="1600" dirty="0">
                          <a:effectLst/>
                        </a:rPr>
                        <a:t>аҳолӣ</a:t>
                      </a:r>
                      <a:r>
                        <a:rPr lang="ru-RU" sz="1600" dirty="0">
                          <a:effectLst/>
                        </a:rPr>
                        <a:t> </a:t>
                      </a:r>
                      <a:r>
                        <a:rPr lang="ru-RU" sz="1600" dirty="0" err="1">
                          <a:effectLst/>
                        </a:rPr>
                        <a:t>дастрас</a:t>
                      </a:r>
                      <a:r>
                        <a:rPr lang="ru-RU" sz="1600" dirty="0">
                          <a:effectLst/>
                        </a:rPr>
                        <a:t> </a:t>
                      </a:r>
                      <a:r>
                        <a:rPr lang="ru-RU" sz="1600" dirty="0" err="1">
                          <a:effectLst/>
                        </a:rPr>
                        <a:t>аст</a:t>
                      </a:r>
                      <a:r>
                        <a:rPr lang="ru-RU"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ru-RU" sz="1600">
                          <a:effectLst/>
                        </a:rPr>
                        <a:t>Нақшаи </a:t>
                      </a:r>
                      <a:r>
                        <a:rPr lang="tg-Cyrl-TJ" sz="1600">
                          <a:effectLst/>
                        </a:rPr>
                        <a:t>кории</a:t>
                      </a:r>
                      <a:r>
                        <a:rPr lang="ru-RU" sz="1600">
                          <a:effectLst/>
                        </a:rPr>
                        <a:t> нашршуда (рӯзномаи ҷаласа</a:t>
                      </a:r>
                      <a:r>
                        <a:rPr lang="tg-Cyrl-TJ" sz="1600">
                          <a:effectLst/>
                        </a:rPr>
                        <a:t>и</a:t>
                      </a:r>
                      <a:r>
                        <a:rPr lang="ru-RU" sz="1600">
                          <a:effectLst/>
                        </a:rPr>
                        <a:t>) </a:t>
                      </a:r>
                      <a:r>
                        <a:rPr lang="tg-Cyrl-TJ" sz="1600">
                          <a:effectLst/>
                        </a:rPr>
                        <a:t>ГКБ-ӣ</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1104409"/>
                  </a:ext>
                </a:extLst>
              </a:tr>
              <a:tr h="1422057">
                <a:tc vMerge="1">
                  <a:txBody>
                    <a:bodyPr/>
                    <a:lstStyle/>
                    <a:p>
                      <a:endParaRPr lang="ru-RU"/>
                    </a:p>
                  </a:txBody>
                  <a:tcPr/>
                </a:tc>
                <a:tc>
                  <a:txBody>
                    <a:bodyPr/>
                    <a:lstStyle/>
                    <a:p>
                      <a:pPr>
                        <a:lnSpc>
                          <a:spcPct val="110000"/>
                        </a:lnSpc>
                        <a:spcAft>
                          <a:spcPts val="0"/>
                        </a:spcAft>
                      </a:pPr>
                      <a:r>
                        <a:rPr lang="ru-RU" sz="1600" dirty="0">
                          <a:effectLst/>
                        </a:rPr>
                        <a:t>8. </a:t>
                      </a:r>
                      <a:r>
                        <a:rPr lang="ru-RU" sz="1600" dirty="0" err="1">
                          <a:effectLst/>
                        </a:rPr>
                        <a:t>Механизми</a:t>
                      </a:r>
                      <a:r>
                        <a:rPr lang="ru-RU" sz="1600" dirty="0">
                          <a:effectLst/>
                        </a:rPr>
                        <a:t> </a:t>
                      </a:r>
                      <a:r>
                        <a:rPr lang="ru-RU" sz="1600" dirty="0" err="1">
                          <a:effectLst/>
                        </a:rPr>
                        <a:t>иштироки</a:t>
                      </a:r>
                      <a:r>
                        <a:rPr lang="ru-RU" sz="1600" dirty="0">
                          <a:effectLst/>
                        </a:rPr>
                        <a:t> </a:t>
                      </a:r>
                      <a:r>
                        <a:rPr lang="tg-Cyrl-TJ" sz="1600" dirty="0">
                          <a:effectLst/>
                        </a:rPr>
                        <a:t>ТҶ</a:t>
                      </a:r>
                      <a:r>
                        <a:rPr lang="ru-RU" sz="1600" dirty="0">
                          <a:effectLst/>
                        </a:rPr>
                        <a:t> ва ВАО: «</a:t>
                      </a:r>
                      <a:r>
                        <a:rPr lang="ru-RU" sz="1600" dirty="0" err="1">
                          <a:effectLst/>
                        </a:rPr>
                        <a:t>Оё</a:t>
                      </a:r>
                      <a:r>
                        <a:rPr lang="ru-RU" sz="1600" dirty="0">
                          <a:effectLst/>
                        </a:rPr>
                        <a:t> маълумот дар </a:t>
                      </a:r>
                      <a:r>
                        <a:rPr lang="ru-RU" sz="1600" dirty="0" err="1">
                          <a:effectLst/>
                        </a:rPr>
                        <a:t>бораи</a:t>
                      </a:r>
                      <a:r>
                        <a:rPr lang="ru-RU" sz="1600" dirty="0">
                          <a:effectLst/>
                        </a:rPr>
                        <a:t> </a:t>
                      </a:r>
                      <a:r>
                        <a:rPr lang="ru-RU" sz="1600" dirty="0" err="1">
                          <a:effectLst/>
                        </a:rPr>
                        <a:t>рӯзномаи</a:t>
                      </a:r>
                      <a:r>
                        <a:rPr lang="ru-RU" sz="1600" dirty="0">
                          <a:effectLst/>
                        </a:rPr>
                        <a:t> </a:t>
                      </a:r>
                      <a:r>
                        <a:rPr lang="tg-Cyrl-TJ" sz="1600" dirty="0">
                          <a:effectLst/>
                        </a:rPr>
                        <a:t>ҷаласаи ГКБ-ӣ</a:t>
                      </a:r>
                      <a:r>
                        <a:rPr lang="ru-RU" sz="1600" dirty="0">
                          <a:effectLst/>
                        </a:rPr>
                        <a:t> на </a:t>
                      </a:r>
                      <a:r>
                        <a:rPr lang="tg-Cyrl-TJ" sz="1600" dirty="0">
                          <a:effectLst/>
                        </a:rPr>
                        <a:t>дер</a:t>
                      </a:r>
                      <a:r>
                        <a:rPr lang="ru-RU" sz="1600" dirty="0">
                          <a:effectLst/>
                        </a:rPr>
                        <a:t>тар аз 10 </a:t>
                      </a:r>
                      <a:r>
                        <a:rPr lang="ru-RU" sz="1600" dirty="0" err="1">
                          <a:effectLst/>
                        </a:rPr>
                        <a:t>рӯз</a:t>
                      </a:r>
                      <a:r>
                        <a:rPr lang="ru-RU" sz="1600" dirty="0">
                          <a:effectLst/>
                        </a:rPr>
                        <a:t> пеш аз </a:t>
                      </a:r>
                      <a:r>
                        <a:rPr lang="ru-RU" sz="1600" dirty="0" err="1">
                          <a:effectLst/>
                        </a:rPr>
                        <a:t>ҷаласа</a:t>
                      </a:r>
                      <a:r>
                        <a:rPr lang="ru-RU" sz="1600" dirty="0">
                          <a:effectLst/>
                        </a:rPr>
                        <a:t> </a:t>
                      </a:r>
                      <a:r>
                        <a:rPr lang="ru-RU" sz="1600" dirty="0" err="1">
                          <a:effectLst/>
                        </a:rPr>
                        <a:t>нашр</a:t>
                      </a:r>
                      <a:r>
                        <a:rPr lang="ru-RU" sz="1600" dirty="0">
                          <a:effectLst/>
                        </a:rPr>
                        <a:t> </a:t>
                      </a:r>
                      <a:r>
                        <a:rPr lang="ru-RU" sz="1600" dirty="0" err="1">
                          <a:effectLst/>
                        </a:rPr>
                        <a:t>мешавад</a:t>
                      </a:r>
                      <a:r>
                        <a:rPr lang="ru-RU"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tg-Cyrl-TJ" sz="1600" dirty="0">
                          <a:effectLst/>
                        </a:rPr>
                        <a:t>Маълумоти нашршуда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452616"/>
                  </a:ext>
                </a:extLst>
              </a:tr>
            </a:tbl>
          </a:graphicData>
        </a:graphic>
      </p:graphicFrame>
      <p:graphicFrame>
        <p:nvGraphicFramePr>
          <p:cNvPr id="4" name="Таблица 3"/>
          <p:cNvGraphicFramePr>
            <a:graphicFrameLocks noGrp="1"/>
          </p:cNvGraphicFramePr>
          <p:nvPr/>
        </p:nvGraphicFramePr>
        <p:xfrm>
          <a:off x="6466115" y="139960"/>
          <a:ext cx="5617028" cy="6550092"/>
        </p:xfrm>
        <a:graphic>
          <a:graphicData uri="http://schemas.openxmlformats.org/drawingml/2006/table">
            <a:tbl>
              <a:tblPr firstRow="1" firstCol="1" bandRow="1">
                <a:tableStyleId>{5940675A-B579-460E-94D1-54222C63F5DA}</a:tableStyleId>
              </a:tblPr>
              <a:tblGrid>
                <a:gridCol w="3266903">
                  <a:extLst>
                    <a:ext uri="{9D8B030D-6E8A-4147-A177-3AD203B41FA5}">
                      <a16:colId xmlns:a16="http://schemas.microsoft.com/office/drawing/2014/main" val="3855233801"/>
                    </a:ext>
                  </a:extLst>
                </a:gridCol>
                <a:gridCol w="2350125">
                  <a:extLst>
                    <a:ext uri="{9D8B030D-6E8A-4147-A177-3AD203B41FA5}">
                      <a16:colId xmlns:a16="http://schemas.microsoft.com/office/drawing/2014/main" val="2656421010"/>
                    </a:ext>
                  </a:extLst>
                </a:gridCol>
              </a:tblGrid>
              <a:tr h="1637523">
                <a:tc>
                  <a:txBody>
                    <a:bodyPr/>
                    <a:lstStyle/>
                    <a:p>
                      <a:pPr>
                        <a:lnSpc>
                          <a:spcPct val="110000"/>
                        </a:lnSpc>
                        <a:spcAft>
                          <a:spcPts val="0"/>
                        </a:spcAft>
                      </a:pPr>
                      <a:r>
                        <a:rPr lang="ru-RU" sz="1600" dirty="0">
                          <a:effectLst/>
                        </a:rPr>
                        <a:t>9. </a:t>
                      </a:r>
                      <a:r>
                        <a:rPr lang="ru-RU" sz="1600" dirty="0" err="1">
                          <a:effectLst/>
                        </a:rPr>
                        <a:t>Пайгирии</a:t>
                      </a:r>
                      <a:r>
                        <a:rPr lang="ru-RU" sz="1600" dirty="0">
                          <a:effectLst/>
                        </a:rPr>
                        <a:t> </a:t>
                      </a:r>
                      <a:r>
                        <a:rPr lang="ru-RU" sz="1600" dirty="0" err="1">
                          <a:effectLst/>
                        </a:rPr>
                        <a:t>ҷаласаҳои</a:t>
                      </a:r>
                      <a:r>
                        <a:rPr lang="ru-RU" sz="1600" dirty="0">
                          <a:effectLst/>
                        </a:rPr>
                        <a:t> </a:t>
                      </a:r>
                      <a:r>
                        <a:rPr lang="tg-Cyrl-TJ" sz="1600" dirty="0">
                          <a:effectLst/>
                        </a:rPr>
                        <a:t>ГКБ-ӣ</a:t>
                      </a:r>
                      <a:r>
                        <a:rPr lang="ru-RU" sz="1600" dirty="0">
                          <a:effectLst/>
                        </a:rPr>
                        <a:t>: "</a:t>
                      </a:r>
                      <a:r>
                        <a:rPr lang="ru-RU" sz="1600" dirty="0" err="1">
                          <a:effectLst/>
                        </a:rPr>
                        <a:t>Оё</a:t>
                      </a:r>
                      <a:r>
                        <a:rPr lang="ru-RU" sz="1600" dirty="0">
                          <a:effectLst/>
                        </a:rPr>
                        <a:t> </a:t>
                      </a:r>
                      <a:r>
                        <a:rPr lang="tg-Cyrl-TJ" sz="1600" dirty="0">
                          <a:effectLst/>
                        </a:rPr>
                        <a:t>суратҷаласаҳои</a:t>
                      </a:r>
                      <a:r>
                        <a:rPr lang="ru-RU" sz="1600" dirty="0">
                          <a:effectLst/>
                        </a:rPr>
                        <a:t> </a:t>
                      </a:r>
                      <a:r>
                        <a:rPr lang="ru-RU" sz="1600" dirty="0" err="1">
                          <a:effectLst/>
                        </a:rPr>
                        <a:t>ҳама</a:t>
                      </a:r>
                      <a:r>
                        <a:rPr lang="tg-Cyrl-TJ" sz="1600" dirty="0">
                          <a:effectLst/>
                        </a:rPr>
                        <a:t>и</a:t>
                      </a:r>
                      <a:r>
                        <a:rPr lang="ru-RU" sz="1600" dirty="0">
                          <a:effectLst/>
                        </a:rPr>
                        <a:t> </a:t>
                      </a:r>
                      <a:r>
                        <a:rPr lang="ru-RU" sz="1600" dirty="0" err="1">
                          <a:effectLst/>
                        </a:rPr>
                        <a:t>ҷаласаҳои</a:t>
                      </a:r>
                      <a:r>
                        <a:rPr lang="ru-RU" sz="1600" dirty="0">
                          <a:effectLst/>
                        </a:rPr>
                        <a:t> </a:t>
                      </a:r>
                      <a:r>
                        <a:rPr lang="tg-Cyrl-TJ" sz="1600" dirty="0">
                          <a:effectLst/>
                        </a:rPr>
                        <a:t>ГКБ-ӣ</a:t>
                      </a:r>
                      <a:r>
                        <a:rPr lang="ru-RU" sz="1600" dirty="0">
                          <a:effectLst/>
                        </a:rPr>
                        <a:t> </a:t>
                      </a:r>
                      <a:r>
                        <a:rPr lang="ru-RU" sz="1600" dirty="0" err="1">
                          <a:effectLst/>
                        </a:rPr>
                        <a:t>нашр</a:t>
                      </a:r>
                      <a:r>
                        <a:rPr lang="ru-RU" sz="1600" dirty="0">
                          <a:effectLst/>
                        </a:rPr>
                        <a:t> </a:t>
                      </a:r>
                      <a:r>
                        <a:rPr lang="ru-RU" sz="1600" dirty="0" err="1">
                          <a:effectLst/>
                        </a:rPr>
                        <a:t>мешаванд</a:t>
                      </a:r>
                      <a:r>
                        <a:rPr lang="ru-RU"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tg-Cyrl-TJ" sz="1600">
                          <a:effectLst/>
                        </a:rPr>
                        <a:t>Резаахбор ва суратҷаласаҳои нашршуда</a:t>
                      </a:r>
                      <a:r>
                        <a:rPr lang="ru-RU" sz="1600">
                          <a:effectLst/>
                        </a:rPr>
                        <a:t>.</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9070015"/>
                  </a:ext>
                </a:extLst>
              </a:tr>
              <a:tr h="2183364">
                <a:tc>
                  <a:txBody>
                    <a:bodyPr/>
                    <a:lstStyle/>
                    <a:p>
                      <a:pPr>
                        <a:lnSpc>
                          <a:spcPct val="110000"/>
                        </a:lnSpc>
                        <a:spcAft>
                          <a:spcPts val="0"/>
                        </a:spcAft>
                      </a:pPr>
                      <a:r>
                        <a:rPr lang="ru-RU" sz="1600" dirty="0">
                          <a:effectLst/>
                        </a:rPr>
                        <a:t>10. </a:t>
                      </a:r>
                      <a:r>
                        <a:rPr lang="tg-Cyrl-TJ" sz="1600" dirty="0">
                          <a:effectLst/>
                        </a:rPr>
                        <a:t>Нашри</a:t>
                      </a:r>
                      <a:r>
                        <a:rPr lang="ru-RU" sz="1600" dirty="0">
                          <a:effectLst/>
                        </a:rPr>
                        <a:t> маълумот дар </a:t>
                      </a:r>
                      <a:r>
                        <a:rPr lang="ru-RU" sz="1600" dirty="0" err="1">
                          <a:effectLst/>
                        </a:rPr>
                        <a:t>бораи</a:t>
                      </a:r>
                      <a:r>
                        <a:rPr lang="ru-RU" sz="1600" dirty="0">
                          <a:effectLst/>
                        </a:rPr>
                        <a:t> </a:t>
                      </a:r>
                      <a:r>
                        <a:rPr lang="ru-RU" sz="1600" dirty="0" err="1">
                          <a:effectLst/>
                        </a:rPr>
                        <a:t>ҳисоботҳои</a:t>
                      </a:r>
                      <a:r>
                        <a:rPr lang="ru-RU" sz="1600" dirty="0">
                          <a:effectLst/>
                        </a:rPr>
                        <a:t> </a:t>
                      </a:r>
                      <a:r>
                        <a:rPr lang="tg-Cyrl-TJ" sz="1600" dirty="0">
                          <a:effectLst/>
                        </a:rPr>
                        <a:t>марҳилавӣ</a:t>
                      </a:r>
                      <a:r>
                        <a:rPr lang="ru-RU" sz="1600" dirty="0">
                          <a:effectLst/>
                        </a:rPr>
                        <a:t> ва </a:t>
                      </a:r>
                      <a:r>
                        <a:rPr lang="ru-RU" sz="1600" dirty="0" err="1">
                          <a:effectLst/>
                        </a:rPr>
                        <a:t>ниҳоии</a:t>
                      </a:r>
                      <a:r>
                        <a:rPr lang="ru-RU" sz="1600" dirty="0">
                          <a:effectLst/>
                        </a:rPr>
                        <a:t> </a:t>
                      </a:r>
                      <a:r>
                        <a:rPr lang="ru-RU" sz="1600" dirty="0" err="1">
                          <a:effectLst/>
                        </a:rPr>
                        <a:t>фаъолияти</a:t>
                      </a:r>
                      <a:r>
                        <a:rPr lang="ru-RU" sz="1600" dirty="0">
                          <a:effectLst/>
                        </a:rPr>
                        <a:t> </a:t>
                      </a:r>
                      <a:r>
                        <a:rPr lang="tg-Cyrl-TJ" sz="1600" dirty="0">
                          <a:effectLst/>
                        </a:rPr>
                        <a:t>ГКБ-ӣ</a:t>
                      </a:r>
                      <a:r>
                        <a:rPr lang="ru-RU" sz="1600" dirty="0">
                          <a:effectLst/>
                        </a:rPr>
                        <a:t>: «</a:t>
                      </a:r>
                      <a:r>
                        <a:rPr lang="ru-RU" sz="1600" dirty="0" err="1">
                          <a:effectLst/>
                        </a:rPr>
                        <a:t>Оё</a:t>
                      </a:r>
                      <a:r>
                        <a:rPr lang="ru-RU" sz="1600" dirty="0">
                          <a:effectLst/>
                        </a:rPr>
                        <a:t> </a:t>
                      </a:r>
                      <a:r>
                        <a:rPr lang="ru-RU" sz="1600" dirty="0" err="1">
                          <a:effectLst/>
                        </a:rPr>
                        <a:t>ҳисоботи</a:t>
                      </a:r>
                      <a:r>
                        <a:rPr lang="ru-RU" sz="1600" dirty="0">
                          <a:effectLst/>
                        </a:rPr>
                        <a:t> </a:t>
                      </a:r>
                      <a:r>
                        <a:rPr lang="tg-Cyrl-TJ" sz="1600" dirty="0">
                          <a:effectLst/>
                        </a:rPr>
                        <a:t>марҳилавӣ</a:t>
                      </a:r>
                      <a:r>
                        <a:rPr lang="ru-RU" sz="1600" dirty="0">
                          <a:effectLst/>
                        </a:rPr>
                        <a:t> ва </a:t>
                      </a:r>
                      <a:r>
                        <a:rPr lang="ru-RU" sz="1600" dirty="0" err="1">
                          <a:effectLst/>
                        </a:rPr>
                        <a:t>ниҳоии</a:t>
                      </a:r>
                      <a:r>
                        <a:rPr lang="ru-RU" sz="1600" dirty="0">
                          <a:effectLst/>
                        </a:rPr>
                        <a:t> (солона) оид ба </a:t>
                      </a:r>
                      <a:r>
                        <a:rPr lang="ru-RU" sz="1600" dirty="0" err="1">
                          <a:effectLst/>
                        </a:rPr>
                        <a:t>фаъолияти</a:t>
                      </a:r>
                      <a:r>
                        <a:rPr lang="ru-RU" sz="1600" dirty="0">
                          <a:effectLst/>
                        </a:rPr>
                        <a:t> </a:t>
                      </a:r>
                      <a:r>
                        <a:rPr lang="tg-Cyrl-TJ" sz="1600" dirty="0">
                          <a:effectLst/>
                        </a:rPr>
                        <a:t>ГКБ-ӣ</a:t>
                      </a:r>
                      <a:r>
                        <a:rPr lang="ru-RU" sz="1600" dirty="0">
                          <a:effectLst/>
                        </a:rPr>
                        <a:t> </a:t>
                      </a:r>
                      <a:r>
                        <a:rPr lang="ru-RU" sz="1600" dirty="0" err="1">
                          <a:effectLst/>
                        </a:rPr>
                        <a:t>нашр</a:t>
                      </a:r>
                      <a:r>
                        <a:rPr lang="ru-RU" sz="1600" dirty="0">
                          <a:effectLst/>
                        </a:rPr>
                        <a:t> </a:t>
                      </a:r>
                      <a:r>
                        <a:rPr lang="ru-RU" sz="1600" dirty="0" err="1">
                          <a:effectLst/>
                        </a:rPr>
                        <a:t>мешаванд</a:t>
                      </a:r>
                      <a:r>
                        <a:rPr lang="ru-RU"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ru-RU" sz="1600" dirty="0" err="1">
                          <a:effectLst/>
                        </a:rPr>
                        <a:t>Ҳисобот</a:t>
                      </a:r>
                      <a:r>
                        <a:rPr lang="tg-Cyrl-TJ" sz="1600" dirty="0">
                          <a:effectLst/>
                        </a:rPr>
                        <a:t>ҳо</a:t>
                      </a:r>
                      <a:r>
                        <a:rPr lang="ru-RU" sz="1600" dirty="0">
                          <a:effectLst/>
                        </a:rPr>
                        <a:t>и </a:t>
                      </a:r>
                      <a:r>
                        <a:rPr lang="tg-Cyrl-TJ" sz="1600" dirty="0">
                          <a:effectLst/>
                        </a:rPr>
                        <a:t>марҳилавӣ</a:t>
                      </a:r>
                      <a:r>
                        <a:rPr lang="ru-RU" sz="1600" dirty="0">
                          <a:effectLst/>
                        </a:rPr>
                        <a:t> ва </a:t>
                      </a:r>
                      <a:r>
                        <a:rPr lang="ru-RU" sz="1600" dirty="0" err="1">
                          <a:effectLst/>
                        </a:rPr>
                        <a:t>ниҳоии</a:t>
                      </a:r>
                      <a:r>
                        <a:rPr lang="ru-RU" sz="1600" dirty="0">
                          <a:effectLst/>
                        </a:rPr>
                        <a:t> (солона) дар </a:t>
                      </a:r>
                      <a:r>
                        <a:rPr lang="ru-RU" sz="1600" dirty="0" err="1">
                          <a:effectLst/>
                        </a:rPr>
                        <a:t>бораи</a:t>
                      </a:r>
                      <a:r>
                        <a:rPr lang="ru-RU" sz="1600" dirty="0">
                          <a:effectLst/>
                        </a:rPr>
                        <a:t> </a:t>
                      </a:r>
                      <a:r>
                        <a:rPr lang="ru-RU" sz="1600" dirty="0" err="1">
                          <a:effectLst/>
                        </a:rPr>
                        <a:t>фаъолияти</a:t>
                      </a:r>
                      <a:r>
                        <a:rPr lang="ru-RU" sz="1600" dirty="0">
                          <a:effectLst/>
                        </a:rPr>
                        <a:t> </a:t>
                      </a:r>
                      <a:r>
                        <a:rPr lang="tg-Cyrl-TJ" sz="1600" dirty="0">
                          <a:effectLst/>
                        </a:rPr>
                        <a:t>ГКБ-ии</a:t>
                      </a:r>
                      <a:r>
                        <a:rPr lang="ru-RU" sz="1600" dirty="0">
                          <a:effectLst/>
                        </a:rPr>
                        <a:t> </a:t>
                      </a:r>
                      <a:r>
                        <a:rPr lang="ru-RU" sz="1600" dirty="0" err="1">
                          <a:effectLst/>
                        </a:rPr>
                        <a:t>нашршуда</a:t>
                      </a:r>
                      <a:r>
                        <a:rPr lang="tg-Cyrl-TJ"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5700951"/>
                  </a:ext>
                </a:extLst>
              </a:tr>
              <a:tr h="2729205">
                <a:tc>
                  <a:txBody>
                    <a:bodyPr/>
                    <a:lstStyle/>
                    <a:p>
                      <a:pPr>
                        <a:lnSpc>
                          <a:spcPct val="110000"/>
                        </a:lnSpc>
                        <a:spcAft>
                          <a:spcPts val="0"/>
                        </a:spcAft>
                      </a:pPr>
                      <a:r>
                        <a:rPr lang="ru-RU" sz="1600" dirty="0">
                          <a:effectLst/>
                        </a:rPr>
                        <a:t>11. </a:t>
                      </a:r>
                      <a:r>
                        <a:rPr lang="ru-RU" sz="1600" dirty="0" err="1">
                          <a:effectLst/>
                        </a:rPr>
                        <a:t>Мавҷудияти</a:t>
                      </a:r>
                      <a:r>
                        <a:rPr lang="ru-RU" sz="1600" dirty="0">
                          <a:effectLst/>
                        </a:rPr>
                        <a:t> </a:t>
                      </a:r>
                      <a:r>
                        <a:rPr lang="ru-RU" sz="1600" dirty="0" err="1">
                          <a:effectLst/>
                        </a:rPr>
                        <a:t>иқтидори</a:t>
                      </a:r>
                      <a:r>
                        <a:rPr lang="ru-RU" sz="1600" dirty="0">
                          <a:effectLst/>
                        </a:rPr>
                        <a:t> </a:t>
                      </a:r>
                      <a:r>
                        <a:rPr lang="tg-Cyrl-TJ" sz="1600" dirty="0">
                          <a:effectLst/>
                        </a:rPr>
                        <a:t>ТҶ</a:t>
                      </a:r>
                      <a:r>
                        <a:rPr lang="ru-RU" sz="1600" dirty="0">
                          <a:effectLst/>
                        </a:rPr>
                        <a:t>: «</a:t>
                      </a:r>
                      <a:r>
                        <a:rPr lang="ru-RU" sz="1600" dirty="0" err="1">
                          <a:effectLst/>
                        </a:rPr>
                        <a:t>Оё</a:t>
                      </a:r>
                      <a:r>
                        <a:rPr lang="ru-RU" sz="1600" dirty="0">
                          <a:effectLst/>
                        </a:rPr>
                        <a:t> </a:t>
                      </a:r>
                      <a:r>
                        <a:rPr lang="ru-RU" sz="1600" dirty="0" err="1">
                          <a:effectLst/>
                        </a:rPr>
                        <a:t>сатҳи</a:t>
                      </a:r>
                      <a:r>
                        <a:rPr lang="ru-RU" sz="1600" dirty="0">
                          <a:effectLst/>
                        </a:rPr>
                        <a:t> </a:t>
                      </a:r>
                      <a:r>
                        <a:rPr lang="ru-RU" sz="1600" dirty="0" err="1">
                          <a:effectLst/>
                        </a:rPr>
                        <a:t>салоҳияти</a:t>
                      </a:r>
                      <a:r>
                        <a:rPr lang="ru-RU" sz="1600" dirty="0">
                          <a:effectLst/>
                        </a:rPr>
                        <a:t> </a:t>
                      </a:r>
                      <a:r>
                        <a:rPr lang="ru-RU" sz="1600" dirty="0" err="1">
                          <a:effectLst/>
                        </a:rPr>
                        <a:t>намояндагони</a:t>
                      </a:r>
                      <a:r>
                        <a:rPr lang="ru-RU" sz="1600" dirty="0">
                          <a:effectLst/>
                        </a:rPr>
                        <a:t> </a:t>
                      </a:r>
                      <a:r>
                        <a:rPr lang="tg-Cyrl-TJ" sz="1600" dirty="0">
                          <a:effectLst/>
                        </a:rPr>
                        <a:t>ТҶ</a:t>
                      </a:r>
                      <a:r>
                        <a:rPr lang="ru-RU" sz="1600" dirty="0">
                          <a:effectLst/>
                        </a:rPr>
                        <a:t> ба </a:t>
                      </a:r>
                      <a:r>
                        <a:rPr lang="ru-RU" sz="1600" dirty="0" err="1">
                          <a:effectLst/>
                        </a:rPr>
                        <a:t>вазифаҳое</a:t>
                      </a:r>
                      <a:r>
                        <a:rPr lang="ru-RU" sz="1600" dirty="0">
                          <a:effectLst/>
                        </a:rPr>
                        <a:t>, </a:t>
                      </a:r>
                      <a:r>
                        <a:rPr lang="ru-RU" sz="1600" dirty="0" err="1">
                          <a:effectLst/>
                        </a:rPr>
                        <a:t>ки</a:t>
                      </a:r>
                      <a:r>
                        <a:rPr lang="ru-RU" sz="1600" dirty="0">
                          <a:effectLst/>
                        </a:rPr>
                        <a:t> дар </a:t>
                      </a:r>
                      <a:r>
                        <a:rPr lang="ru-RU" sz="1600" dirty="0" err="1">
                          <a:effectLst/>
                        </a:rPr>
                        <a:t>доираи</a:t>
                      </a:r>
                      <a:r>
                        <a:rPr lang="ru-RU" sz="1600" dirty="0">
                          <a:effectLst/>
                        </a:rPr>
                        <a:t> </a:t>
                      </a:r>
                      <a:r>
                        <a:rPr lang="tg-Cyrl-TJ" sz="1600" dirty="0">
                          <a:effectLst/>
                        </a:rPr>
                        <a:t>фаъолияти ГКБ-ӣ</a:t>
                      </a:r>
                      <a:r>
                        <a:rPr lang="ru-RU" sz="1600" dirty="0">
                          <a:effectLst/>
                        </a:rPr>
                        <a:t> </a:t>
                      </a:r>
                      <a:r>
                        <a:rPr lang="ru-RU" sz="1600" dirty="0" err="1">
                          <a:effectLst/>
                        </a:rPr>
                        <a:t>гузошта</a:t>
                      </a:r>
                      <a:r>
                        <a:rPr lang="ru-RU" sz="1600" dirty="0">
                          <a:effectLst/>
                        </a:rPr>
                        <a:t> </a:t>
                      </a:r>
                      <a:r>
                        <a:rPr lang="ru-RU" sz="1600" dirty="0" err="1">
                          <a:effectLst/>
                        </a:rPr>
                        <a:t>шудаанд</a:t>
                      </a:r>
                      <a:r>
                        <a:rPr lang="ru-RU" sz="1600" dirty="0">
                          <a:effectLst/>
                        </a:rPr>
                        <a:t>, </a:t>
                      </a:r>
                      <a:r>
                        <a:rPr lang="ru-RU" sz="1600" dirty="0" err="1">
                          <a:effectLst/>
                        </a:rPr>
                        <a:t>мувофиқат</a:t>
                      </a:r>
                      <a:r>
                        <a:rPr lang="ru-RU" sz="1600" dirty="0">
                          <a:effectLst/>
                        </a:rPr>
                        <a:t> </a:t>
                      </a:r>
                      <a:r>
                        <a:rPr lang="ru-RU" sz="1600" dirty="0" err="1">
                          <a:effectLst/>
                        </a:rPr>
                        <a:t>мекунад</a:t>
                      </a:r>
                      <a:r>
                        <a:rPr lang="ru-RU"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ru-RU" sz="1600" dirty="0">
                          <a:effectLst/>
                        </a:rPr>
                        <a:t>Маълумот дар </a:t>
                      </a:r>
                      <a:r>
                        <a:rPr lang="ru-RU" sz="1600" dirty="0" err="1">
                          <a:effectLst/>
                        </a:rPr>
                        <a:t>бораи</a:t>
                      </a:r>
                      <a:r>
                        <a:rPr lang="ru-RU" sz="1600" dirty="0">
                          <a:effectLst/>
                        </a:rPr>
                        <a:t> </a:t>
                      </a:r>
                      <a:r>
                        <a:rPr lang="ru-RU" sz="1600" dirty="0" err="1">
                          <a:effectLst/>
                        </a:rPr>
                        <a:t>дарачаи</a:t>
                      </a:r>
                      <a:r>
                        <a:rPr lang="ru-RU" sz="1600" dirty="0">
                          <a:effectLst/>
                        </a:rPr>
                        <a:t> маълумот, </a:t>
                      </a:r>
                      <a:r>
                        <a:rPr lang="ru-RU" sz="1600" dirty="0" err="1">
                          <a:effectLst/>
                        </a:rPr>
                        <a:t>чои</a:t>
                      </a:r>
                      <a:r>
                        <a:rPr lang="ru-RU" sz="1600" dirty="0">
                          <a:effectLst/>
                        </a:rPr>
                        <a:t> </a:t>
                      </a:r>
                      <a:r>
                        <a:rPr lang="ru-RU" sz="1600" dirty="0" err="1">
                          <a:effectLst/>
                        </a:rPr>
                        <a:t>кор</a:t>
                      </a:r>
                      <a:r>
                        <a:rPr lang="ru-RU" sz="1600" dirty="0">
                          <a:effectLst/>
                        </a:rPr>
                        <a:t>, </a:t>
                      </a:r>
                      <a:r>
                        <a:rPr lang="ru-RU" sz="1600" dirty="0" err="1">
                          <a:effectLst/>
                        </a:rPr>
                        <a:t>вазифа</a:t>
                      </a:r>
                      <a:r>
                        <a:rPr lang="ru-RU" sz="1600" dirty="0">
                          <a:effectLst/>
                        </a:rPr>
                        <a:t>, </a:t>
                      </a:r>
                      <a:r>
                        <a:rPr lang="tg-Cyrl-TJ" sz="1600" dirty="0">
                          <a:effectLst/>
                        </a:rPr>
                        <a:t>таҷрибаи</a:t>
                      </a:r>
                      <a:r>
                        <a:rPr lang="ru-RU" sz="1600" dirty="0">
                          <a:effectLst/>
                        </a:rPr>
                        <a:t> </a:t>
                      </a:r>
                      <a:r>
                        <a:rPr lang="ru-RU" sz="1600" dirty="0" err="1">
                          <a:effectLst/>
                        </a:rPr>
                        <a:t>кор</a:t>
                      </a:r>
                      <a:r>
                        <a:rPr lang="tg-Cyrl-TJ" sz="1600" dirty="0">
                          <a:effectLst/>
                        </a:rPr>
                        <a:t>ӣ</a:t>
                      </a:r>
                      <a:r>
                        <a:rPr lang="ru-RU" sz="1600" dirty="0">
                          <a:effectLst/>
                        </a:rPr>
                        <a:t>, ва </a:t>
                      </a:r>
                      <a:r>
                        <a:rPr lang="ru-RU" sz="1600" dirty="0" err="1">
                          <a:effectLst/>
                        </a:rPr>
                        <a:t>дигар</a:t>
                      </a:r>
                      <a:r>
                        <a:rPr lang="ru-RU" sz="1600" dirty="0">
                          <a:effectLst/>
                        </a:rPr>
                        <a:t> </a:t>
                      </a:r>
                      <a:r>
                        <a:rPr lang="ru-RU" sz="1600" dirty="0" err="1">
                          <a:effectLst/>
                        </a:rPr>
                        <a:t>маълумоти</a:t>
                      </a:r>
                      <a:r>
                        <a:rPr lang="ru-RU" sz="1600" dirty="0">
                          <a:effectLst/>
                        </a:rPr>
                        <a:t> </a:t>
                      </a:r>
                      <a:r>
                        <a:rPr lang="ru-RU" sz="1600" dirty="0" err="1">
                          <a:effectLst/>
                        </a:rPr>
                        <a:t>тасдиккунандаи</a:t>
                      </a:r>
                      <a:r>
                        <a:rPr lang="ru-RU" sz="1600" dirty="0">
                          <a:effectLst/>
                        </a:rPr>
                        <a:t> </a:t>
                      </a:r>
                      <a:r>
                        <a:rPr lang="ru-RU" sz="1600" dirty="0" err="1">
                          <a:effectLst/>
                        </a:rPr>
                        <a:t>тахассус</a:t>
                      </a:r>
                      <a:r>
                        <a:rPr lang="ru-RU" sz="16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639265"/>
                  </a:ext>
                </a:extLst>
              </a:tr>
            </a:tbl>
          </a:graphicData>
        </a:graphic>
      </p:graphicFrame>
    </p:spTree>
    <p:extLst>
      <p:ext uri="{BB962C8B-B14F-4D97-AF65-F5344CB8AC3E}">
        <p14:creationId xmlns:p14="http://schemas.microsoft.com/office/powerpoint/2010/main" val="368405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7281" y="158620"/>
          <a:ext cx="11849878" cy="2929812"/>
        </p:xfrm>
        <a:graphic>
          <a:graphicData uri="http://schemas.openxmlformats.org/drawingml/2006/table">
            <a:tbl>
              <a:tblPr firstRow="1" firstCol="1" bandRow="1">
                <a:tableStyleId>{5940675A-B579-460E-94D1-54222C63F5DA}</a:tableStyleId>
              </a:tblPr>
              <a:tblGrid>
                <a:gridCol w="1984733">
                  <a:extLst>
                    <a:ext uri="{9D8B030D-6E8A-4147-A177-3AD203B41FA5}">
                      <a16:colId xmlns:a16="http://schemas.microsoft.com/office/drawing/2014/main" val="1095612694"/>
                    </a:ext>
                  </a:extLst>
                </a:gridCol>
                <a:gridCol w="5610386">
                  <a:extLst>
                    <a:ext uri="{9D8B030D-6E8A-4147-A177-3AD203B41FA5}">
                      <a16:colId xmlns:a16="http://schemas.microsoft.com/office/drawing/2014/main" val="1345447190"/>
                    </a:ext>
                  </a:extLst>
                </a:gridCol>
                <a:gridCol w="4254759">
                  <a:extLst>
                    <a:ext uri="{9D8B030D-6E8A-4147-A177-3AD203B41FA5}">
                      <a16:colId xmlns:a16="http://schemas.microsoft.com/office/drawing/2014/main" val="3168403841"/>
                    </a:ext>
                  </a:extLst>
                </a:gridCol>
              </a:tblGrid>
              <a:tr h="1552985">
                <a:tc rowSpan="2">
                  <a:txBody>
                    <a:bodyPr/>
                    <a:lstStyle/>
                    <a:p>
                      <a:pPr>
                        <a:lnSpc>
                          <a:spcPct val="110000"/>
                        </a:lnSpc>
                        <a:spcAft>
                          <a:spcPts val="0"/>
                        </a:spcAft>
                      </a:pPr>
                      <a:r>
                        <a:rPr lang="tg-Cyrl-TJ" sz="1600" dirty="0">
                          <a:effectLst/>
                        </a:rPr>
                        <a:t>Ҷалб</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spcAft>
                          <a:spcPts val="0"/>
                        </a:spcAft>
                      </a:pPr>
                      <a:r>
                        <a:rPr lang="tg-Cyrl-TJ" sz="1600" dirty="0">
                          <a:effectLst/>
                        </a:rPr>
                        <a:t>12. Иштироки ТҶ дар банақшагирии фаъолияти (рӯзномаи ҷаласаи) ГКБ-ӣ: «Оё ТҶ ба нақшаи кории (рӯзномаи ҷаласаи) ГКБ-ӣ ягон пешниҳоду иловаҳо манзур кардаанд?»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tg-Cyrl-TJ" sz="1600">
                          <a:effectLst/>
                        </a:rPr>
                        <a:t>Суратҷаласаҳо бо қайди пешниҳодҳо оид ба нақшаи корӣ ва рӯзномаи ҷаласаҳо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053550"/>
                  </a:ext>
                </a:extLst>
              </a:tr>
              <a:tr h="1376827">
                <a:tc vMerge="1">
                  <a:txBody>
                    <a:bodyPr/>
                    <a:lstStyle/>
                    <a:p>
                      <a:endParaRPr lang="ru-RU"/>
                    </a:p>
                  </a:txBody>
                  <a:tcPr/>
                </a:tc>
                <a:tc>
                  <a:txBody>
                    <a:bodyPr/>
                    <a:lstStyle/>
                    <a:p>
                      <a:pPr>
                        <a:lnSpc>
                          <a:spcPct val="110000"/>
                        </a:lnSpc>
                        <a:spcAft>
                          <a:spcPts val="0"/>
                        </a:spcAft>
                      </a:pPr>
                      <a:r>
                        <a:rPr lang="tg-Cyrl-TJ" sz="1600" dirty="0">
                          <a:effectLst/>
                        </a:rPr>
                        <a:t>13. Иштироки ТҶ дар мониторинг ва баҳодиҳӣ ва дигар таҳқиқотҳо дар доираи фаъолияти ГКБ-ӣ: «Оё ТҶ ба мониторинг ва баҳодиҳӣ ё дигар таҳқиқотҳо ҷалб мешаванд?»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tg-Cyrl-TJ" sz="1600" dirty="0">
                          <a:effectLst/>
                        </a:rPr>
                        <a:t>Таҳқиқотҳои нашршуда, ҳисоботҳо оид ба мониторинг ва арзёбӣ, суратҷаласаҳо бо қайди ҷалби ТҶ ба таҳқиқот ва мониторинг</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258076"/>
                  </a:ext>
                </a:extLst>
              </a:tr>
            </a:tbl>
          </a:graphicData>
        </a:graphic>
      </p:graphicFrame>
      <p:graphicFrame>
        <p:nvGraphicFramePr>
          <p:cNvPr id="5" name="Таблица 4"/>
          <p:cNvGraphicFramePr>
            <a:graphicFrameLocks noGrp="1"/>
          </p:cNvGraphicFramePr>
          <p:nvPr/>
        </p:nvGraphicFramePr>
        <p:xfrm>
          <a:off x="177281" y="3088432"/>
          <a:ext cx="11849878" cy="3685593"/>
        </p:xfrm>
        <a:graphic>
          <a:graphicData uri="http://schemas.openxmlformats.org/drawingml/2006/table">
            <a:tbl>
              <a:tblPr firstRow="1" firstCol="1" bandRow="1">
                <a:tableStyleId>{5940675A-B579-460E-94D1-54222C63F5DA}</a:tableStyleId>
              </a:tblPr>
              <a:tblGrid>
                <a:gridCol w="1978090">
                  <a:extLst>
                    <a:ext uri="{9D8B030D-6E8A-4147-A177-3AD203B41FA5}">
                      <a16:colId xmlns:a16="http://schemas.microsoft.com/office/drawing/2014/main" val="1172924867"/>
                    </a:ext>
                  </a:extLst>
                </a:gridCol>
                <a:gridCol w="5617029">
                  <a:extLst>
                    <a:ext uri="{9D8B030D-6E8A-4147-A177-3AD203B41FA5}">
                      <a16:colId xmlns:a16="http://schemas.microsoft.com/office/drawing/2014/main" val="2513571333"/>
                    </a:ext>
                  </a:extLst>
                </a:gridCol>
                <a:gridCol w="4254759">
                  <a:extLst>
                    <a:ext uri="{9D8B030D-6E8A-4147-A177-3AD203B41FA5}">
                      <a16:colId xmlns:a16="http://schemas.microsoft.com/office/drawing/2014/main" val="983015284"/>
                    </a:ext>
                  </a:extLst>
                </a:gridCol>
              </a:tblGrid>
              <a:tr h="1228531">
                <a:tc rowSpan="3">
                  <a:txBody>
                    <a:bodyPr/>
                    <a:lstStyle/>
                    <a:p>
                      <a:pPr>
                        <a:lnSpc>
                          <a:spcPct val="110000"/>
                        </a:lnSpc>
                        <a:spcAft>
                          <a:spcPts val="0"/>
                        </a:spcAft>
                      </a:pPr>
                      <a:r>
                        <a:rPr lang="tg-Cyrl-TJ" sz="1600" dirty="0">
                          <a:effectLst/>
                        </a:rPr>
                        <a:t>Фаъолнокӣ</a:t>
                      </a:r>
                      <a:r>
                        <a:rPr lang="ru-RU" sz="1600" dirty="0">
                          <a:effectLst/>
                        </a:rPr>
                        <a:t> /</a:t>
                      </a:r>
                      <a:r>
                        <a:rPr lang="tg-Cyrl-TJ" sz="1600" dirty="0">
                          <a:effectLst/>
                        </a:rPr>
                        <a:t>Фаъолият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spcAft>
                          <a:spcPts val="0"/>
                        </a:spcAft>
                      </a:pPr>
                      <a:r>
                        <a:rPr lang="tg-Cyrl-TJ" sz="1600" dirty="0">
                          <a:effectLst/>
                        </a:rPr>
                        <a:t>14. Фаъолнокии ТҶ дар муҳокимаи масъалаҳои марбут ба ҷаласа: «ТҶ дар муҳокимаи масъалаҳои рӯзнома то чӣ андоза фаъоланд?»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tg-Cyrl-TJ" sz="1600">
                          <a:effectLst/>
                        </a:rPr>
                        <a:t>Суратҷаласаи иштирок, шумораи саволҳои додашуда, шумораи иштирок дар муҳокимаҳо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1981152"/>
                  </a:ext>
                </a:extLst>
              </a:tr>
              <a:tr h="1228531">
                <a:tc vMerge="1">
                  <a:txBody>
                    <a:bodyPr/>
                    <a:lstStyle/>
                    <a:p>
                      <a:endParaRPr lang="ru-RU"/>
                    </a:p>
                  </a:txBody>
                  <a:tcPr/>
                </a:tc>
                <a:tc>
                  <a:txBody>
                    <a:bodyPr/>
                    <a:lstStyle/>
                    <a:p>
                      <a:pPr>
                        <a:lnSpc>
                          <a:spcPct val="110000"/>
                        </a:lnSpc>
                        <a:spcAft>
                          <a:spcPts val="0"/>
                        </a:spcAft>
                      </a:pPr>
                      <a:r>
                        <a:rPr lang="tg-Cyrl-TJ" sz="1600">
                          <a:effectLst/>
                        </a:rPr>
                        <a:t>15. Шумораи пешниҳодҳо/тавсияҳое, ки аз ҷониби ТҶ дода шудаанд: «Дар натиҷаи муҳокимаҳо аз ҷониби ТҶ чанд пешниҳод/тавсия дода шуд?»</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tg-Cyrl-TJ" sz="1600" dirty="0">
                          <a:effectLst/>
                        </a:rPr>
                        <a:t>Суратҷаласаҳо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628299"/>
                  </a:ext>
                </a:extLst>
              </a:tr>
              <a:tr h="1228531">
                <a:tc vMerge="1">
                  <a:txBody>
                    <a:bodyPr/>
                    <a:lstStyle/>
                    <a:p>
                      <a:endParaRPr lang="ru-RU"/>
                    </a:p>
                  </a:txBody>
                  <a:tcPr/>
                </a:tc>
                <a:tc>
                  <a:txBody>
                    <a:bodyPr/>
                    <a:lstStyle/>
                    <a:p>
                      <a:pPr>
                        <a:lnSpc>
                          <a:spcPct val="110000"/>
                        </a:lnSpc>
                        <a:spcAft>
                          <a:spcPts val="0"/>
                        </a:spcAft>
                      </a:pPr>
                      <a:r>
                        <a:rPr lang="ru-RU" sz="1600">
                          <a:effectLst/>
                        </a:rPr>
                        <a:t>16. Шумораи пешниҳодҳо, тавсияҳои </a:t>
                      </a:r>
                      <a:r>
                        <a:rPr lang="tg-Cyrl-TJ" sz="1600">
                          <a:effectLst/>
                        </a:rPr>
                        <a:t>ТҶ, ки</a:t>
                      </a:r>
                      <a:r>
                        <a:rPr lang="ru-RU" sz="1600">
                          <a:effectLst/>
                        </a:rPr>
                        <a:t> аз ҷониби </a:t>
                      </a:r>
                      <a:r>
                        <a:rPr lang="tg-Cyrl-TJ" sz="1600">
                          <a:effectLst/>
                        </a:rPr>
                        <a:t>ГКБ-ӣ</a:t>
                      </a:r>
                      <a:r>
                        <a:rPr lang="ru-RU" sz="1600">
                          <a:effectLst/>
                        </a:rPr>
                        <a:t> ба инобат гирифта шуда</a:t>
                      </a:r>
                      <a:r>
                        <a:rPr lang="tg-Cyrl-TJ" sz="1600">
                          <a:effectLst/>
                        </a:rPr>
                        <a:t>анд</a:t>
                      </a:r>
                      <a:r>
                        <a:rPr lang="ru-RU" sz="1600">
                          <a:effectLst/>
                        </a:rPr>
                        <a:t>: «Чанд пешниҳодҳо/тавсияҳо аз ҷониби </a:t>
                      </a:r>
                      <a:r>
                        <a:rPr lang="tg-Cyrl-TJ" sz="1600">
                          <a:effectLst/>
                        </a:rPr>
                        <a:t>ГКБ-ӣ</a:t>
                      </a:r>
                      <a:r>
                        <a:rPr lang="ru-RU" sz="1600">
                          <a:effectLst/>
                        </a:rPr>
                        <a:t> ба инобат гирифта шуданд?»</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tg-Cyrl-TJ" sz="1600" dirty="0">
                          <a:effectLst/>
                        </a:rPr>
                        <a:t>Суратҷаласаҳои</a:t>
                      </a:r>
                      <a:r>
                        <a:rPr lang="ru-RU" sz="1600" dirty="0">
                          <a:effectLst/>
                        </a:rPr>
                        <a:t> </a:t>
                      </a:r>
                      <a:r>
                        <a:rPr lang="ru-RU" sz="1600" dirty="0" err="1">
                          <a:effectLst/>
                        </a:rPr>
                        <a:t>бахисобгирии</a:t>
                      </a:r>
                      <a:r>
                        <a:rPr lang="ru-RU" sz="1600" dirty="0">
                          <a:effectLst/>
                        </a:rPr>
                        <a:t> </a:t>
                      </a:r>
                      <a:r>
                        <a:rPr lang="ru-RU" sz="1600" dirty="0" err="1">
                          <a:effectLst/>
                        </a:rPr>
                        <a:t>таклиф</a:t>
                      </a:r>
                      <a:r>
                        <a:rPr lang="tg-Cyrl-TJ" sz="1600" dirty="0">
                          <a:effectLst/>
                        </a:rPr>
                        <a:t>у пешниҳодҳо</a:t>
                      </a:r>
                      <a:r>
                        <a:rPr lang="ru-RU" sz="1600" dirty="0">
                          <a:effectLst/>
                        </a:rPr>
                        <a:t>, </a:t>
                      </a:r>
                      <a:r>
                        <a:rPr lang="ru-RU" sz="1600" dirty="0" err="1">
                          <a:effectLst/>
                        </a:rPr>
                        <a:t>хисобот</a:t>
                      </a:r>
                      <a:r>
                        <a:rPr lang="ru-RU" sz="1600" dirty="0">
                          <a:effectLst/>
                        </a:rPr>
                        <a:t> дар </a:t>
                      </a:r>
                      <a:r>
                        <a:rPr lang="ru-RU" sz="1600" dirty="0" err="1">
                          <a:effectLst/>
                        </a:rPr>
                        <a:t>бораи</a:t>
                      </a:r>
                      <a:r>
                        <a:rPr lang="ru-RU" sz="1600" dirty="0">
                          <a:effectLst/>
                        </a:rPr>
                        <a:t> </a:t>
                      </a:r>
                      <a:r>
                        <a:rPr lang="ru-RU" sz="1600" dirty="0" err="1">
                          <a:effectLst/>
                        </a:rPr>
                        <a:t>ичрои</a:t>
                      </a:r>
                      <a:r>
                        <a:rPr lang="ru-RU" sz="1600" dirty="0">
                          <a:effectLst/>
                        </a:rPr>
                        <a:t> </a:t>
                      </a:r>
                      <a:r>
                        <a:rPr lang="ru-RU" sz="1600" dirty="0" err="1">
                          <a:effectLst/>
                        </a:rPr>
                        <a:t>тадбирхо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9939304"/>
                  </a:ext>
                </a:extLst>
              </a:tr>
            </a:tbl>
          </a:graphicData>
        </a:graphic>
      </p:graphicFrame>
    </p:spTree>
    <p:extLst>
      <p:ext uri="{BB962C8B-B14F-4D97-AF65-F5344CB8AC3E}">
        <p14:creationId xmlns:p14="http://schemas.microsoft.com/office/powerpoint/2010/main" val="163667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221919776"/>
              </p:ext>
            </p:extLst>
          </p:nvPr>
        </p:nvGraphicFramePr>
        <p:xfrm>
          <a:off x="354563" y="214603"/>
          <a:ext cx="11402008" cy="6298165"/>
        </p:xfrm>
        <a:graphic>
          <a:graphicData uri="http://schemas.openxmlformats.org/drawingml/2006/table">
            <a:tbl>
              <a:tblPr firstRow="1" firstCol="1" bandRow="1">
                <a:tableStyleId>{5940675A-B579-460E-94D1-54222C63F5DA}</a:tableStyleId>
              </a:tblPr>
              <a:tblGrid>
                <a:gridCol w="1931437">
                  <a:extLst>
                    <a:ext uri="{9D8B030D-6E8A-4147-A177-3AD203B41FA5}">
                      <a16:colId xmlns:a16="http://schemas.microsoft.com/office/drawing/2014/main" val="1400215503"/>
                    </a:ext>
                  </a:extLst>
                </a:gridCol>
                <a:gridCol w="6680718">
                  <a:extLst>
                    <a:ext uri="{9D8B030D-6E8A-4147-A177-3AD203B41FA5}">
                      <a16:colId xmlns:a16="http://schemas.microsoft.com/office/drawing/2014/main" val="2043722007"/>
                    </a:ext>
                  </a:extLst>
                </a:gridCol>
                <a:gridCol w="2789853">
                  <a:extLst>
                    <a:ext uri="{9D8B030D-6E8A-4147-A177-3AD203B41FA5}">
                      <a16:colId xmlns:a16="http://schemas.microsoft.com/office/drawing/2014/main" val="3842929633"/>
                    </a:ext>
                  </a:extLst>
                </a:gridCol>
              </a:tblGrid>
              <a:tr h="1211186">
                <a:tc rowSpan="4">
                  <a:txBody>
                    <a:bodyPr/>
                    <a:lstStyle/>
                    <a:p>
                      <a:pPr>
                        <a:lnSpc>
                          <a:spcPct val="110000"/>
                        </a:lnSpc>
                        <a:spcAft>
                          <a:spcPts val="0"/>
                        </a:spcAft>
                      </a:pPr>
                      <a:r>
                        <a:rPr lang="tg-Cyrl-TJ" sz="1800" dirty="0">
                          <a:effectLst/>
                        </a:rPr>
                        <a:t>Натиҷа</a:t>
                      </a:r>
                      <a:r>
                        <a:rPr lang="ru-RU" sz="1800" dirty="0">
                          <a:effectLst/>
                        </a:rPr>
                        <a:t> / </a:t>
                      </a:r>
                      <a:r>
                        <a:rPr lang="tg-Cyrl-TJ" sz="1800" dirty="0">
                          <a:effectLst/>
                        </a:rPr>
                        <a:t>Ба даст овардани интизориҳо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nchor="ctr"/>
                </a:tc>
                <a:tc>
                  <a:txBody>
                    <a:bodyPr/>
                    <a:lstStyle/>
                    <a:p>
                      <a:pPr>
                        <a:lnSpc>
                          <a:spcPct val="110000"/>
                        </a:lnSpc>
                        <a:spcAft>
                          <a:spcPts val="0"/>
                        </a:spcAft>
                      </a:pPr>
                      <a:r>
                        <a:rPr lang="tg-Cyrl-TJ" sz="1800">
                          <a:effectLst/>
                        </a:rPr>
                        <a:t>17. Миқдори тавсияҳо ва фикру мулоҳизаҳои мусбате, ки ба мониторинг ва арзёбӣ ва дигар таҳқиқотҳое, ки бо иштироки ТҶ иҷро шудаанд</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nSpc>
                          <a:spcPct val="110000"/>
                        </a:lnSpc>
                        <a:spcAft>
                          <a:spcPts val="0"/>
                        </a:spcAft>
                      </a:pPr>
                      <a:r>
                        <a:rPr lang="tg-Cyrl-TJ" sz="1800">
                          <a:effectLst/>
                        </a:rPr>
                        <a:t>Суратҷаласаҳои баҳисобгирии тавсияҳо ва тақризҳо</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2262184125"/>
                  </a:ext>
                </a:extLst>
              </a:tr>
              <a:tr h="968949">
                <a:tc vMerge="1">
                  <a:txBody>
                    <a:bodyPr/>
                    <a:lstStyle/>
                    <a:p>
                      <a:endParaRPr lang="ru-RU"/>
                    </a:p>
                  </a:txBody>
                  <a:tcPr/>
                </a:tc>
                <a:tc>
                  <a:txBody>
                    <a:bodyPr/>
                    <a:lstStyle/>
                    <a:p>
                      <a:pPr>
                        <a:lnSpc>
                          <a:spcPct val="110000"/>
                        </a:lnSpc>
                        <a:spcAft>
                          <a:spcPts val="0"/>
                        </a:spcAft>
                      </a:pPr>
                      <a:r>
                        <a:rPr lang="tg-Cyrl-TJ" sz="1800" dirty="0">
                          <a:effectLst/>
                        </a:rPr>
                        <a:t>18. Қаноатмандии ГКБ-ӣ аз иштироки ТҶ: "Роҳбари ГКБ-ӣ аз сифати ҷалби ТҶ то чӣ андоза қаноатманд аст?"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nSpc>
                          <a:spcPct val="110000"/>
                        </a:lnSpc>
                        <a:spcAft>
                          <a:spcPts val="0"/>
                        </a:spcAft>
                      </a:pPr>
                      <a:r>
                        <a:rPr lang="ru-RU" sz="1800">
                          <a:effectLst/>
                        </a:rPr>
                        <a:t>Интервю, </a:t>
                      </a:r>
                      <a:r>
                        <a:rPr lang="tg-Cyrl-TJ" sz="1800">
                          <a:effectLst/>
                        </a:rPr>
                        <a:t>пурсиш</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1569815229"/>
                  </a:ext>
                </a:extLst>
              </a:tr>
              <a:tr h="2906844">
                <a:tc vMerge="1">
                  <a:txBody>
                    <a:bodyPr/>
                    <a:lstStyle/>
                    <a:p>
                      <a:endParaRPr lang="ru-RU"/>
                    </a:p>
                  </a:txBody>
                  <a:tcPr/>
                </a:tc>
                <a:tc>
                  <a:txBody>
                    <a:bodyPr/>
                    <a:lstStyle/>
                    <a:p>
                      <a:pPr>
                        <a:lnSpc>
                          <a:spcPct val="110000"/>
                        </a:lnSpc>
                        <a:spcAft>
                          <a:spcPts val="0"/>
                        </a:spcAft>
                      </a:pPr>
                      <a:r>
                        <a:rPr lang="ru-RU" sz="1800" dirty="0">
                          <a:effectLst/>
                        </a:rPr>
                        <a:t>19. </a:t>
                      </a:r>
                      <a:r>
                        <a:rPr lang="tg-Cyrl-TJ" sz="1800" dirty="0">
                          <a:effectLst/>
                        </a:rPr>
                        <a:t>Саҳми мусбии ТҶ ба иҷроиши</a:t>
                      </a:r>
                      <a:r>
                        <a:rPr lang="ru-RU" sz="1800" dirty="0">
                          <a:effectLst/>
                        </a:rPr>
                        <a:t> </a:t>
                      </a:r>
                      <a:r>
                        <a:rPr lang="ru-RU" sz="1800" dirty="0" err="1">
                          <a:effectLst/>
                        </a:rPr>
                        <a:t>вазифаҳо</a:t>
                      </a:r>
                      <a:r>
                        <a:rPr lang="tg-Cyrl-TJ" sz="1800" dirty="0">
                          <a:effectLst/>
                        </a:rPr>
                        <a:t>е, ки аз</a:t>
                      </a:r>
                      <a:r>
                        <a:rPr lang="ru-RU" sz="1800" dirty="0">
                          <a:effectLst/>
                        </a:rPr>
                        <a:t> СМР-2030</a:t>
                      </a:r>
                      <a:r>
                        <a:rPr lang="tg-Cyrl-TJ" sz="1800" dirty="0">
                          <a:effectLst/>
                        </a:rPr>
                        <a:t> бар меоянд</a:t>
                      </a:r>
                      <a:r>
                        <a:rPr lang="ru-RU" sz="1800" dirty="0">
                          <a:effectLst/>
                        </a:rPr>
                        <a:t>: «</a:t>
                      </a:r>
                      <a:r>
                        <a:rPr lang="ru-RU" sz="1800" dirty="0" err="1">
                          <a:effectLst/>
                        </a:rPr>
                        <a:t>Кадом</a:t>
                      </a:r>
                      <a:r>
                        <a:rPr lang="ru-RU" sz="1800" dirty="0">
                          <a:effectLst/>
                        </a:rPr>
                        <a:t> </a:t>
                      </a:r>
                      <a:r>
                        <a:rPr lang="ru-RU" sz="1800" dirty="0" err="1">
                          <a:effectLst/>
                        </a:rPr>
                        <a:t>вазифаҳои</a:t>
                      </a:r>
                      <a:r>
                        <a:rPr lang="ru-RU" sz="1800" dirty="0">
                          <a:effectLst/>
                        </a:rPr>
                        <a:t> СМР-2030, </a:t>
                      </a:r>
                      <a:r>
                        <a:rPr lang="ru-RU" sz="1800" dirty="0" err="1">
                          <a:effectLst/>
                        </a:rPr>
                        <a:t>ки</a:t>
                      </a:r>
                      <a:r>
                        <a:rPr lang="ru-RU" sz="1800" dirty="0">
                          <a:effectLst/>
                        </a:rPr>
                        <a:t> дар </a:t>
                      </a:r>
                      <a:r>
                        <a:rPr lang="ru-RU" sz="1800" dirty="0" err="1">
                          <a:effectLst/>
                        </a:rPr>
                        <a:t>назди</a:t>
                      </a:r>
                      <a:r>
                        <a:rPr lang="ru-RU" sz="1800" dirty="0">
                          <a:effectLst/>
                        </a:rPr>
                        <a:t> </a:t>
                      </a:r>
                      <a:r>
                        <a:rPr lang="tg-Cyrl-TJ" sz="1800" dirty="0">
                          <a:effectLst/>
                        </a:rPr>
                        <a:t>ГКБ-ӣ</a:t>
                      </a:r>
                      <a:r>
                        <a:rPr lang="ru-RU" sz="1800" dirty="0">
                          <a:effectLst/>
                        </a:rPr>
                        <a:t> </a:t>
                      </a:r>
                      <a:r>
                        <a:rPr lang="ru-RU" sz="1800" dirty="0" err="1">
                          <a:effectLst/>
                        </a:rPr>
                        <a:t>истодаанд</a:t>
                      </a:r>
                      <a:r>
                        <a:rPr lang="ru-RU" sz="1800" dirty="0">
                          <a:effectLst/>
                        </a:rPr>
                        <a:t>, ба </a:t>
                      </a:r>
                      <a:r>
                        <a:rPr lang="ru-RU" sz="1800" dirty="0" err="1">
                          <a:effectLst/>
                        </a:rPr>
                        <a:t>шарофати</a:t>
                      </a:r>
                      <a:r>
                        <a:rPr lang="ru-RU" sz="1800" dirty="0">
                          <a:effectLst/>
                        </a:rPr>
                        <a:t> </a:t>
                      </a:r>
                      <a:r>
                        <a:rPr lang="ru-RU" sz="1800" dirty="0" err="1">
                          <a:effectLst/>
                        </a:rPr>
                        <a:t>ҷалби</a:t>
                      </a:r>
                      <a:r>
                        <a:rPr lang="ru-RU" sz="1800" dirty="0">
                          <a:effectLst/>
                        </a:rPr>
                        <a:t> </a:t>
                      </a:r>
                      <a:r>
                        <a:rPr lang="tg-Cyrl-TJ" sz="1800" dirty="0">
                          <a:effectLst/>
                        </a:rPr>
                        <a:t>ТҶ</a:t>
                      </a:r>
                      <a:r>
                        <a:rPr lang="ru-RU" sz="1800" dirty="0">
                          <a:effectLst/>
                        </a:rPr>
                        <a:t> </a:t>
                      </a:r>
                      <a:r>
                        <a:rPr lang="ru-RU" sz="1800" dirty="0" err="1">
                          <a:effectLst/>
                        </a:rPr>
                        <a:t>ҳал</a:t>
                      </a:r>
                      <a:r>
                        <a:rPr lang="ru-RU" sz="1800" dirty="0">
                          <a:effectLst/>
                        </a:rPr>
                        <a:t> карда </a:t>
                      </a:r>
                      <a:r>
                        <a:rPr lang="ru-RU" sz="1800" dirty="0" err="1">
                          <a:effectLst/>
                        </a:rPr>
                        <a:t>шуданд</a:t>
                      </a:r>
                      <a:r>
                        <a:rPr lang="ru-RU" sz="18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nSpc>
                          <a:spcPct val="110000"/>
                        </a:lnSpc>
                        <a:spcAft>
                          <a:spcPts val="0"/>
                        </a:spcAft>
                      </a:pPr>
                      <a:r>
                        <a:rPr lang="ru-RU" sz="1800">
                          <a:effectLst/>
                        </a:rPr>
                        <a:t>Интервю, </a:t>
                      </a:r>
                      <a:r>
                        <a:rPr lang="tg-Cyrl-TJ" sz="1800">
                          <a:effectLst/>
                        </a:rPr>
                        <a:t>пурсиш</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846588546"/>
                  </a:ext>
                </a:extLst>
              </a:tr>
              <a:tr h="1211186">
                <a:tc vMerge="1">
                  <a:txBody>
                    <a:bodyPr/>
                    <a:lstStyle/>
                    <a:p>
                      <a:endParaRPr lang="ru-RU"/>
                    </a:p>
                  </a:txBody>
                  <a:tcPr/>
                </a:tc>
                <a:tc>
                  <a:txBody>
                    <a:bodyPr/>
                    <a:lstStyle/>
                    <a:p>
                      <a:pPr>
                        <a:lnSpc>
                          <a:spcPct val="110000"/>
                        </a:lnSpc>
                        <a:spcAft>
                          <a:spcPts val="0"/>
                        </a:spcAft>
                      </a:pPr>
                      <a:r>
                        <a:rPr lang="ru-RU" sz="1800">
                          <a:effectLst/>
                        </a:rPr>
                        <a:t>20. Дараҷаи қаноатмандии худи </a:t>
                      </a:r>
                      <a:r>
                        <a:rPr lang="tg-Cyrl-TJ" sz="1800">
                          <a:effectLst/>
                        </a:rPr>
                        <a:t>ТҶ</a:t>
                      </a:r>
                      <a:r>
                        <a:rPr lang="ru-RU" sz="1800">
                          <a:effectLst/>
                        </a:rPr>
                        <a:t> аз иштирок дар кори </a:t>
                      </a:r>
                      <a:r>
                        <a:rPr lang="tg-Cyrl-TJ" sz="1800">
                          <a:effectLst/>
                        </a:rPr>
                        <a:t>ГКБ-ӣ</a:t>
                      </a:r>
                      <a:r>
                        <a:rPr lang="ru-RU" sz="1800">
                          <a:effectLst/>
                        </a:rPr>
                        <a:t>: «Оё </a:t>
                      </a:r>
                      <a:r>
                        <a:rPr lang="tg-Cyrl-TJ" sz="1800">
                          <a:effectLst/>
                        </a:rPr>
                        <a:t>ТҶ</a:t>
                      </a:r>
                      <a:r>
                        <a:rPr lang="ru-RU" sz="1800">
                          <a:effectLst/>
                        </a:rPr>
                        <a:t> тавонист аз иштирок дар </a:t>
                      </a:r>
                      <a:r>
                        <a:rPr lang="tg-Cyrl-TJ" sz="1800">
                          <a:effectLst/>
                        </a:rPr>
                        <a:t>ГКБ-ӣ</a:t>
                      </a:r>
                      <a:r>
                        <a:rPr lang="ru-RU" sz="1800">
                          <a:effectLst/>
                        </a:rPr>
                        <a:t> ба натиҷаҳои дилхоҳ ноил шавад?»</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tc>
                  <a:txBody>
                    <a:bodyPr/>
                    <a:lstStyle/>
                    <a:p>
                      <a:pPr>
                        <a:lnSpc>
                          <a:spcPct val="110000"/>
                        </a:lnSpc>
                        <a:spcAft>
                          <a:spcPts val="0"/>
                        </a:spcAft>
                      </a:pPr>
                      <a:r>
                        <a:rPr lang="ru-RU" sz="1800" dirty="0" err="1">
                          <a:effectLst/>
                        </a:rPr>
                        <a:t>Интервю</a:t>
                      </a:r>
                      <a:r>
                        <a:rPr lang="ru-RU" sz="1800" dirty="0">
                          <a:effectLst/>
                        </a:rPr>
                        <a:t>, </a:t>
                      </a:r>
                      <a:r>
                        <a:rPr lang="tg-Cyrl-TJ" sz="1800" dirty="0">
                          <a:effectLst/>
                        </a:rPr>
                        <a:t>пурсиш</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54" marR="57054" marT="0" marB="0"/>
                </a:tc>
                <a:extLst>
                  <a:ext uri="{0D108BD9-81ED-4DB2-BD59-A6C34878D82A}">
                    <a16:rowId xmlns:a16="http://schemas.microsoft.com/office/drawing/2014/main" val="4111000363"/>
                  </a:ext>
                </a:extLst>
              </a:tr>
            </a:tbl>
          </a:graphicData>
        </a:graphic>
      </p:graphicFrame>
    </p:spTree>
    <p:extLst>
      <p:ext uri="{BB962C8B-B14F-4D97-AF65-F5344CB8AC3E}">
        <p14:creationId xmlns:p14="http://schemas.microsoft.com/office/powerpoint/2010/main" val="169475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179AA-4489-4985-BC45-F226CEEC8356}"/>
              </a:ext>
            </a:extLst>
          </p:cNvPr>
          <p:cNvSpPr>
            <a:spLocks noGrp="1"/>
          </p:cNvSpPr>
          <p:nvPr>
            <p:ph type="ctrTitle"/>
          </p:nvPr>
        </p:nvSpPr>
        <p:spPr>
          <a:xfrm>
            <a:off x="1436913" y="1488431"/>
            <a:ext cx="8910867" cy="2672180"/>
          </a:xfrm>
        </p:spPr>
        <p:txBody>
          <a:bodyPr>
            <a:noAutofit/>
          </a:bodyPr>
          <a:lstStyle/>
          <a:p>
            <a:pPr algn="just"/>
            <a:r>
              <a:rPr lang="ru-RU" sz="2500" i="1" dirty="0">
                <a:solidFill>
                  <a:srgbClr val="002060"/>
                </a:solidFill>
              </a:rPr>
              <a:t>«Баланд </a:t>
            </a:r>
            <a:r>
              <a:rPr lang="ru-RU" sz="2500" i="1" dirty="0" err="1">
                <a:solidFill>
                  <a:srgbClr val="002060"/>
                </a:solidFill>
              </a:rPr>
              <a:t>бардоштани</a:t>
            </a:r>
            <a:r>
              <a:rPr lang="ru-RU" sz="2500" i="1" dirty="0">
                <a:solidFill>
                  <a:srgbClr val="002060"/>
                </a:solidFill>
              </a:rPr>
              <a:t> </a:t>
            </a:r>
            <a:r>
              <a:rPr lang="ru-RU" sz="2500" i="1" dirty="0" err="1">
                <a:solidFill>
                  <a:srgbClr val="002060"/>
                </a:solidFill>
              </a:rPr>
              <a:t>сатҳу</a:t>
            </a:r>
            <a:r>
              <a:rPr lang="ru-RU" sz="2500" i="1" dirty="0">
                <a:solidFill>
                  <a:srgbClr val="002060"/>
                </a:solidFill>
              </a:rPr>
              <a:t> </a:t>
            </a:r>
            <a:r>
              <a:rPr lang="ru-RU" sz="2500" i="1" dirty="0" err="1">
                <a:solidFill>
                  <a:srgbClr val="002060"/>
                </a:solidFill>
              </a:rPr>
              <a:t>сифати</a:t>
            </a:r>
            <a:r>
              <a:rPr lang="ru-RU" sz="2500" i="1" dirty="0">
                <a:solidFill>
                  <a:srgbClr val="002060"/>
                </a:solidFill>
              </a:rPr>
              <a:t> </a:t>
            </a:r>
            <a:r>
              <a:rPr lang="ru-RU" sz="2500" i="1" dirty="0" err="1">
                <a:solidFill>
                  <a:srgbClr val="002060"/>
                </a:solidFill>
              </a:rPr>
              <a:t>қонунҳо</a:t>
            </a:r>
            <a:r>
              <a:rPr lang="ru-RU" sz="2500" i="1" dirty="0">
                <a:solidFill>
                  <a:srgbClr val="002060"/>
                </a:solidFill>
              </a:rPr>
              <a:t>, </a:t>
            </a:r>
            <a:r>
              <a:rPr lang="ru-RU" sz="2500" i="1" dirty="0" err="1">
                <a:solidFill>
                  <a:srgbClr val="002060"/>
                </a:solidFill>
              </a:rPr>
              <a:t>такмили</a:t>
            </a:r>
            <a:r>
              <a:rPr lang="ru-RU" sz="2500" i="1" dirty="0">
                <a:solidFill>
                  <a:srgbClr val="002060"/>
                </a:solidFill>
              </a:rPr>
              <a:t> </a:t>
            </a:r>
            <a:r>
              <a:rPr lang="ru-RU" sz="2500" i="1" dirty="0" err="1">
                <a:solidFill>
                  <a:srgbClr val="002060"/>
                </a:solidFill>
              </a:rPr>
              <a:t>механизми</a:t>
            </a:r>
            <a:r>
              <a:rPr lang="ru-RU" sz="2500" i="1" dirty="0">
                <a:solidFill>
                  <a:srgbClr val="002060"/>
                </a:solidFill>
              </a:rPr>
              <a:t> </a:t>
            </a:r>
            <a:r>
              <a:rPr lang="ru-RU" sz="2500" i="1" dirty="0" err="1">
                <a:solidFill>
                  <a:srgbClr val="002060"/>
                </a:solidFill>
              </a:rPr>
              <a:t>иҷрои</a:t>
            </a:r>
            <a:r>
              <a:rPr lang="ru-RU" sz="2500" i="1" dirty="0">
                <a:solidFill>
                  <a:srgbClr val="002060"/>
                </a:solidFill>
              </a:rPr>
              <a:t> </a:t>
            </a:r>
            <a:r>
              <a:rPr lang="ru-RU" sz="2500" i="1" dirty="0" err="1">
                <a:solidFill>
                  <a:srgbClr val="002060"/>
                </a:solidFill>
              </a:rPr>
              <a:t>онҳо</a:t>
            </a:r>
            <a:r>
              <a:rPr lang="ru-RU" sz="2500" i="1" dirty="0">
                <a:solidFill>
                  <a:srgbClr val="002060"/>
                </a:solidFill>
              </a:rPr>
              <a:t>, ба </a:t>
            </a:r>
            <a:r>
              <a:rPr lang="ru-RU" sz="2500" i="1" dirty="0" err="1">
                <a:solidFill>
                  <a:srgbClr val="002060"/>
                </a:solidFill>
              </a:rPr>
              <a:t>талаботи</a:t>
            </a:r>
            <a:r>
              <a:rPr lang="ru-RU" sz="2500" i="1" dirty="0">
                <a:solidFill>
                  <a:srgbClr val="002060"/>
                </a:solidFill>
              </a:rPr>
              <a:t> </a:t>
            </a:r>
            <a:r>
              <a:rPr lang="ru-RU" sz="2500" i="1" dirty="0" err="1">
                <a:solidFill>
                  <a:srgbClr val="002060"/>
                </a:solidFill>
              </a:rPr>
              <a:t>ҷомеа</a:t>
            </a:r>
            <a:r>
              <a:rPr lang="ru-RU" sz="2500" i="1" dirty="0">
                <a:solidFill>
                  <a:srgbClr val="002060"/>
                </a:solidFill>
              </a:rPr>
              <a:t> </a:t>
            </a:r>
            <a:r>
              <a:rPr lang="ru-RU" sz="2500" i="1" dirty="0" err="1">
                <a:solidFill>
                  <a:srgbClr val="002060"/>
                </a:solidFill>
              </a:rPr>
              <a:t>ва</a:t>
            </a:r>
            <a:r>
              <a:rPr lang="ru-RU" sz="2500" i="1" dirty="0">
                <a:solidFill>
                  <a:srgbClr val="002060"/>
                </a:solidFill>
              </a:rPr>
              <a:t> </a:t>
            </a:r>
            <a:r>
              <a:rPr lang="ru-RU" sz="2500" i="1" dirty="0" err="1">
                <a:solidFill>
                  <a:srgbClr val="002060"/>
                </a:solidFill>
              </a:rPr>
              <a:t>шаҳрвандон</a:t>
            </a:r>
            <a:r>
              <a:rPr lang="ru-RU" sz="2500" i="1" dirty="0">
                <a:solidFill>
                  <a:srgbClr val="002060"/>
                </a:solidFill>
              </a:rPr>
              <a:t> </a:t>
            </a:r>
            <a:r>
              <a:rPr lang="ru-RU" sz="2500" i="1" dirty="0" err="1">
                <a:solidFill>
                  <a:srgbClr val="002060"/>
                </a:solidFill>
              </a:rPr>
              <a:t>ҷавобгӯ</a:t>
            </a:r>
            <a:r>
              <a:rPr lang="ru-RU" sz="2500" i="1" dirty="0">
                <a:solidFill>
                  <a:srgbClr val="002060"/>
                </a:solidFill>
              </a:rPr>
              <a:t> </a:t>
            </a:r>
            <a:r>
              <a:rPr lang="ru-RU" sz="2500" i="1" dirty="0" err="1">
                <a:solidFill>
                  <a:srgbClr val="002060"/>
                </a:solidFill>
              </a:rPr>
              <a:t>будани</a:t>
            </a:r>
            <a:r>
              <a:rPr lang="ru-RU" sz="2500" i="1" dirty="0">
                <a:solidFill>
                  <a:srgbClr val="002060"/>
                </a:solidFill>
              </a:rPr>
              <a:t> </a:t>
            </a:r>
            <a:r>
              <a:rPr lang="ru-RU" sz="2500" i="1" dirty="0" err="1">
                <a:solidFill>
                  <a:srgbClr val="002060"/>
                </a:solidFill>
              </a:rPr>
              <a:t>меъёрҳои</a:t>
            </a:r>
            <a:r>
              <a:rPr lang="ru-RU" sz="2500" i="1" dirty="0">
                <a:solidFill>
                  <a:srgbClr val="002060"/>
                </a:solidFill>
              </a:rPr>
              <a:t> </a:t>
            </a:r>
            <a:r>
              <a:rPr lang="ru-RU" sz="2500" i="1" dirty="0" err="1">
                <a:solidFill>
                  <a:srgbClr val="002060"/>
                </a:solidFill>
              </a:rPr>
              <a:t>қонунҳои</a:t>
            </a:r>
            <a:r>
              <a:rPr lang="ru-RU" sz="2500" i="1" dirty="0">
                <a:solidFill>
                  <a:srgbClr val="002060"/>
                </a:solidFill>
              </a:rPr>
              <a:t> </a:t>
            </a:r>
            <a:r>
              <a:rPr lang="ru-RU" sz="2500" i="1" dirty="0" err="1">
                <a:solidFill>
                  <a:srgbClr val="002060"/>
                </a:solidFill>
              </a:rPr>
              <a:t>амалкунанда</a:t>
            </a:r>
            <a:r>
              <a:rPr lang="ru-RU" sz="2500" i="1" dirty="0">
                <a:solidFill>
                  <a:srgbClr val="002060"/>
                </a:solidFill>
              </a:rPr>
              <a:t>, дар </a:t>
            </a:r>
            <a:r>
              <a:rPr lang="ru-RU" sz="2500" i="1" dirty="0" err="1">
                <a:solidFill>
                  <a:srgbClr val="002060"/>
                </a:solidFill>
              </a:rPr>
              <a:t>навбати</a:t>
            </a:r>
            <a:r>
              <a:rPr lang="ru-RU" sz="2500" i="1" dirty="0">
                <a:solidFill>
                  <a:srgbClr val="002060"/>
                </a:solidFill>
              </a:rPr>
              <a:t> худ, </a:t>
            </a:r>
            <a:r>
              <a:rPr lang="ru-RU" sz="2500" i="1" dirty="0" err="1">
                <a:solidFill>
                  <a:srgbClr val="002060"/>
                </a:solidFill>
              </a:rPr>
              <a:t>ҳамкории</a:t>
            </a:r>
            <a:r>
              <a:rPr lang="ru-RU" sz="2500" i="1" dirty="0">
                <a:solidFill>
                  <a:srgbClr val="002060"/>
                </a:solidFill>
              </a:rPr>
              <a:t> </a:t>
            </a:r>
            <a:r>
              <a:rPr lang="ru-RU" sz="2500" i="1" dirty="0" err="1">
                <a:solidFill>
                  <a:srgbClr val="002060"/>
                </a:solidFill>
              </a:rPr>
              <a:t>доимӣ</a:t>
            </a:r>
            <a:r>
              <a:rPr lang="ru-RU" sz="2500" i="1" dirty="0">
                <a:solidFill>
                  <a:srgbClr val="002060"/>
                </a:solidFill>
              </a:rPr>
              <a:t> </a:t>
            </a:r>
            <a:r>
              <a:rPr lang="ru-RU" sz="2500" i="1" dirty="0" err="1">
                <a:solidFill>
                  <a:srgbClr val="002060"/>
                </a:solidFill>
              </a:rPr>
              <a:t>ва</a:t>
            </a:r>
            <a:r>
              <a:rPr lang="ru-RU" sz="2500" i="1" dirty="0">
                <a:solidFill>
                  <a:srgbClr val="002060"/>
                </a:solidFill>
              </a:rPr>
              <a:t> </a:t>
            </a:r>
            <a:r>
              <a:rPr lang="ru-RU" sz="2500" i="1" dirty="0" err="1">
                <a:solidFill>
                  <a:srgbClr val="002060"/>
                </a:solidFill>
              </a:rPr>
              <a:t>ҳамаҷонибаи</a:t>
            </a:r>
            <a:r>
              <a:rPr lang="ru-RU" sz="2500" i="1" dirty="0">
                <a:solidFill>
                  <a:srgbClr val="002060"/>
                </a:solidFill>
              </a:rPr>
              <a:t> </a:t>
            </a:r>
            <a:r>
              <a:rPr lang="ru-RU" sz="2500" i="1" dirty="0" err="1">
                <a:solidFill>
                  <a:srgbClr val="002060"/>
                </a:solidFill>
              </a:rPr>
              <a:t>шохаҳои</a:t>
            </a:r>
            <a:r>
              <a:rPr lang="ru-RU" sz="2500" i="1" dirty="0">
                <a:solidFill>
                  <a:srgbClr val="002060"/>
                </a:solidFill>
              </a:rPr>
              <a:t> </a:t>
            </a:r>
            <a:r>
              <a:rPr lang="ru-RU" sz="2500" i="1" dirty="0" err="1">
                <a:solidFill>
                  <a:srgbClr val="002060"/>
                </a:solidFill>
              </a:rPr>
              <a:t>ҳокимияти</a:t>
            </a:r>
            <a:r>
              <a:rPr lang="ru-RU" sz="2500" i="1" dirty="0">
                <a:solidFill>
                  <a:srgbClr val="002060"/>
                </a:solidFill>
              </a:rPr>
              <a:t> </a:t>
            </a:r>
            <a:r>
              <a:rPr lang="ru-RU" sz="2500" i="1" dirty="0" err="1">
                <a:solidFill>
                  <a:srgbClr val="002060"/>
                </a:solidFill>
              </a:rPr>
              <a:t>давлатиро</a:t>
            </a:r>
            <a:r>
              <a:rPr lang="ru-RU" sz="2500" i="1" dirty="0">
                <a:solidFill>
                  <a:srgbClr val="002060"/>
                </a:solidFill>
              </a:rPr>
              <a:t> </a:t>
            </a:r>
            <a:r>
              <a:rPr lang="ru-RU" sz="2500" i="1" dirty="0" err="1">
                <a:solidFill>
                  <a:srgbClr val="002060"/>
                </a:solidFill>
              </a:rPr>
              <a:t>тақозо</a:t>
            </a:r>
            <a:r>
              <a:rPr lang="ru-RU" sz="2500" i="1" dirty="0">
                <a:solidFill>
                  <a:srgbClr val="002060"/>
                </a:solidFill>
              </a:rPr>
              <a:t> </a:t>
            </a:r>
            <a:r>
              <a:rPr lang="ru-RU" sz="2500" i="1" dirty="0" err="1">
                <a:solidFill>
                  <a:srgbClr val="002060"/>
                </a:solidFill>
              </a:rPr>
              <a:t>менамояд</a:t>
            </a:r>
            <a:r>
              <a:rPr lang="ru-RU" sz="2500" i="1" dirty="0">
                <a:solidFill>
                  <a:srgbClr val="002060"/>
                </a:solidFill>
              </a:rPr>
              <a:t>»</a:t>
            </a:r>
            <a:endParaRPr lang="ru-RU" sz="2500" dirty="0">
              <a:solidFill>
                <a:srgbClr val="002060"/>
              </a:solidFill>
              <a:latin typeface="Calibri Light" panose="020F0302020204030204" pitchFamily="34" charset="0"/>
            </a:endParaRPr>
          </a:p>
        </p:txBody>
      </p:sp>
      <p:sp>
        <p:nvSpPr>
          <p:cNvPr id="3" name="Подзаголовок 2">
            <a:extLst>
              <a:ext uri="{FF2B5EF4-FFF2-40B4-BE49-F238E27FC236}">
                <a16:creationId xmlns:a16="http://schemas.microsoft.com/office/drawing/2014/main" id="{59BA91FA-7610-40FD-A157-7444A248A768}"/>
              </a:ext>
            </a:extLst>
          </p:cNvPr>
          <p:cNvSpPr>
            <a:spLocks noGrp="1"/>
          </p:cNvSpPr>
          <p:nvPr>
            <p:ph type="subTitle" idx="1"/>
          </p:nvPr>
        </p:nvSpPr>
        <p:spPr>
          <a:xfrm>
            <a:off x="1203780" y="4565726"/>
            <a:ext cx="9144000" cy="640845"/>
          </a:xfrm>
        </p:spPr>
        <p:txBody>
          <a:bodyPr>
            <a:noAutofit/>
          </a:bodyPr>
          <a:lstStyle/>
          <a:p>
            <a:pPr algn="r"/>
            <a:r>
              <a:rPr lang="ru-RU" dirty="0" err="1"/>
              <a:t>Эмомалӣ</a:t>
            </a:r>
            <a:r>
              <a:rPr lang="ru-RU" dirty="0"/>
              <a:t> </a:t>
            </a:r>
            <a:r>
              <a:rPr lang="ru-RU" dirty="0" err="1"/>
              <a:t>Раҳмон</a:t>
            </a:r>
            <a:r>
              <a:rPr lang="ru-RU" dirty="0"/>
              <a:t>, </a:t>
            </a:r>
          </a:p>
          <a:p>
            <a:pPr algn="r"/>
            <a:r>
              <a:rPr lang="ru-RU" sz="2000" dirty="0">
                <a:solidFill>
                  <a:srgbClr val="002060"/>
                </a:solidFill>
              </a:rPr>
              <a:t>аз </a:t>
            </a:r>
            <a:r>
              <a:rPr lang="ru-RU" sz="2000" dirty="0" err="1">
                <a:solidFill>
                  <a:srgbClr val="002060"/>
                </a:solidFill>
              </a:rPr>
              <a:t>Паёми</a:t>
            </a:r>
            <a:r>
              <a:rPr lang="ru-RU" sz="2000" dirty="0">
                <a:solidFill>
                  <a:srgbClr val="002060"/>
                </a:solidFill>
              </a:rPr>
              <a:t> </a:t>
            </a:r>
            <a:r>
              <a:rPr lang="ru-RU" sz="2000" dirty="0" err="1">
                <a:solidFill>
                  <a:srgbClr val="002060"/>
                </a:solidFill>
              </a:rPr>
              <a:t>Президенти</a:t>
            </a:r>
            <a:r>
              <a:rPr lang="ru-RU" sz="2000" dirty="0">
                <a:solidFill>
                  <a:srgbClr val="002060"/>
                </a:solidFill>
              </a:rPr>
              <a:t> </a:t>
            </a:r>
            <a:r>
              <a:rPr lang="ru-RU" sz="2000" dirty="0" err="1">
                <a:solidFill>
                  <a:srgbClr val="002060"/>
                </a:solidFill>
              </a:rPr>
              <a:t>Ҷумҳурии</a:t>
            </a:r>
            <a:r>
              <a:rPr lang="ru-RU" sz="2000" dirty="0">
                <a:solidFill>
                  <a:srgbClr val="002060"/>
                </a:solidFill>
              </a:rPr>
              <a:t> </a:t>
            </a:r>
            <a:r>
              <a:rPr lang="ru-RU" sz="2000" dirty="0" err="1">
                <a:solidFill>
                  <a:srgbClr val="002060"/>
                </a:solidFill>
              </a:rPr>
              <a:t>Тоҷикистон</a:t>
            </a:r>
            <a:r>
              <a:rPr lang="ru-RU" sz="2000" dirty="0">
                <a:solidFill>
                  <a:srgbClr val="002060"/>
                </a:solidFill>
              </a:rPr>
              <a:t> «Дар </a:t>
            </a:r>
            <a:r>
              <a:rPr lang="ru-RU" sz="2000" dirty="0" err="1">
                <a:solidFill>
                  <a:srgbClr val="002060"/>
                </a:solidFill>
              </a:rPr>
              <a:t>бораи</a:t>
            </a:r>
            <a:r>
              <a:rPr lang="ru-RU" sz="2000" dirty="0">
                <a:solidFill>
                  <a:srgbClr val="002060"/>
                </a:solidFill>
              </a:rPr>
              <a:t> </a:t>
            </a:r>
            <a:r>
              <a:rPr lang="ru-RU" sz="2000" dirty="0" err="1">
                <a:solidFill>
                  <a:srgbClr val="002060"/>
                </a:solidFill>
              </a:rPr>
              <a:t>самтҳои</a:t>
            </a:r>
            <a:r>
              <a:rPr lang="ru-RU" sz="2000" dirty="0">
                <a:solidFill>
                  <a:srgbClr val="002060"/>
                </a:solidFill>
              </a:rPr>
              <a:t> </a:t>
            </a:r>
            <a:r>
              <a:rPr lang="ru-RU" sz="2000" dirty="0" err="1">
                <a:solidFill>
                  <a:srgbClr val="002060"/>
                </a:solidFill>
              </a:rPr>
              <a:t>асосии</a:t>
            </a:r>
            <a:r>
              <a:rPr lang="ru-RU" sz="2000" dirty="0">
                <a:solidFill>
                  <a:srgbClr val="002060"/>
                </a:solidFill>
              </a:rPr>
              <a:t> </a:t>
            </a:r>
            <a:r>
              <a:rPr lang="ru-RU" sz="2000" dirty="0" err="1">
                <a:solidFill>
                  <a:srgbClr val="002060"/>
                </a:solidFill>
              </a:rPr>
              <a:t>сиёсати</a:t>
            </a:r>
            <a:r>
              <a:rPr lang="ru-RU" sz="2000" dirty="0">
                <a:solidFill>
                  <a:srgbClr val="002060"/>
                </a:solidFill>
              </a:rPr>
              <a:t> </a:t>
            </a:r>
            <a:r>
              <a:rPr lang="ru-RU" sz="2000" dirty="0" err="1">
                <a:solidFill>
                  <a:srgbClr val="002060"/>
                </a:solidFill>
              </a:rPr>
              <a:t>дохилӣ</a:t>
            </a:r>
            <a:r>
              <a:rPr lang="ru-RU" sz="2000" dirty="0">
                <a:solidFill>
                  <a:srgbClr val="002060"/>
                </a:solidFill>
              </a:rPr>
              <a:t> </a:t>
            </a:r>
            <a:r>
              <a:rPr lang="ru-RU" sz="2000" dirty="0" err="1">
                <a:solidFill>
                  <a:srgbClr val="002060"/>
                </a:solidFill>
              </a:rPr>
              <a:t>ва</a:t>
            </a:r>
            <a:r>
              <a:rPr lang="ru-RU" sz="2000" dirty="0">
                <a:solidFill>
                  <a:srgbClr val="002060"/>
                </a:solidFill>
              </a:rPr>
              <a:t> </a:t>
            </a:r>
            <a:r>
              <a:rPr lang="ru-RU" sz="2000" dirty="0" err="1">
                <a:solidFill>
                  <a:srgbClr val="002060"/>
                </a:solidFill>
              </a:rPr>
              <a:t>хориҷии</a:t>
            </a:r>
            <a:r>
              <a:rPr lang="ru-RU" sz="2000" dirty="0">
                <a:solidFill>
                  <a:srgbClr val="002060"/>
                </a:solidFill>
              </a:rPr>
              <a:t> </a:t>
            </a:r>
            <a:r>
              <a:rPr lang="ru-RU" sz="2000" dirty="0" err="1">
                <a:solidFill>
                  <a:srgbClr val="002060"/>
                </a:solidFill>
              </a:rPr>
              <a:t>ҷумҳурӣ</a:t>
            </a:r>
            <a:r>
              <a:rPr lang="ru-RU" sz="2000" dirty="0">
                <a:solidFill>
                  <a:srgbClr val="002060"/>
                </a:solidFill>
              </a:rPr>
              <a:t>», аз 21.12.2021 </a:t>
            </a:r>
            <a:r>
              <a:rPr lang="ru-RU" sz="2000" dirty="0" err="1">
                <a:solidFill>
                  <a:srgbClr val="002060"/>
                </a:solidFill>
              </a:rPr>
              <a:t>сол</a:t>
            </a:r>
            <a:endParaRPr lang="ru-RU" sz="2000" dirty="0">
              <a:solidFill>
                <a:srgbClr val="002060"/>
              </a:solidFill>
            </a:endParaRPr>
          </a:p>
          <a:p>
            <a:pPr algn="r">
              <a:lnSpc>
                <a:spcPct val="100000"/>
              </a:lnSpc>
              <a:spcBef>
                <a:spcPts val="0"/>
              </a:spcBef>
            </a:pPr>
            <a:endParaRPr lang="ru-RU" sz="1600" dirty="0">
              <a:latin typeface="+mj-lt"/>
            </a:endParaRPr>
          </a:p>
        </p:txBody>
      </p:sp>
      <p:pic>
        <p:nvPicPr>
          <p:cNvPr id="4" name="Рисунок 3">
            <a:extLst>
              <a:ext uri="{FF2B5EF4-FFF2-40B4-BE49-F238E27FC236}">
                <a16:creationId xmlns:a16="http://schemas.microsoft.com/office/drawing/2014/main" id="{B3247CED-5C1F-91FC-BF6B-BD08CC31DD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5" name="Picture 2">
            <a:extLst>
              <a:ext uri="{FF2B5EF4-FFF2-40B4-BE49-F238E27FC236}">
                <a16:creationId xmlns:a16="http://schemas.microsoft.com/office/drawing/2014/main" id="{8AE29C4A-8595-22BD-E660-1CB4013766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6" name="Рисунок 12">
            <a:extLst>
              <a:ext uri="{FF2B5EF4-FFF2-40B4-BE49-F238E27FC236}">
                <a16:creationId xmlns:a16="http://schemas.microsoft.com/office/drawing/2014/main" id="{19AAA8BA-5D47-0C88-0AF6-F1C1B8A3CE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7" name="Picture 6" descr="A black background with blue text&#10;&#10;AI-generated content may be incorrect.">
            <a:extLst>
              <a:ext uri="{FF2B5EF4-FFF2-40B4-BE49-F238E27FC236}">
                <a16:creationId xmlns:a16="http://schemas.microsoft.com/office/drawing/2014/main" id="{40FD26CF-AD85-ADCA-5529-0EB758C059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extLst>
      <p:ext uri="{BB962C8B-B14F-4D97-AF65-F5344CB8AC3E}">
        <p14:creationId xmlns:p14="http://schemas.microsoft.com/office/powerpoint/2010/main" val="23342846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179AA-4489-4985-BC45-F226CEEC8356}"/>
              </a:ext>
            </a:extLst>
          </p:cNvPr>
          <p:cNvSpPr>
            <a:spLocks noGrp="1"/>
          </p:cNvSpPr>
          <p:nvPr>
            <p:ph type="ctrTitle"/>
          </p:nvPr>
        </p:nvSpPr>
        <p:spPr>
          <a:xfrm>
            <a:off x="2382657" y="1447850"/>
            <a:ext cx="7931556" cy="1360438"/>
          </a:xfrm>
        </p:spPr>
        <p:txBody>
          <a:bodyPr>
            <a:noAutofit/>
          </a:bodyPr>
          <a:lstStyle/>
          <a:p>
            <a:r>
              <a:rPr lang="ru-RU" sz="2800" b="1" dirty="0" err="1">
                <a:solidFill>
                  <a:srgbClr val="002060"/>
                </a:solidFill>
                <a:latin typeface="Bookman Old Style" panose="02050604050505020204" pitchFamily="18" charset="0"/>
              </a:rPr>
              <a:t>ИНДЕКСИ</a:t>
            </a:r>
            <a:r>
              <a:rPr lang="ru-RU" sz="2800" b="1" dirty="0">
                <a:solidFill>
                  <a:srgbClr val="002060"/>
                </a:solidFill>
                <a:latin typeface="Bookman Old Style" panose="02050604050505020204" pitchFamily="18" charset="0"/>
              </a:rPr>
              <a:t> (</a:t>
            </a:r>
            <a:r>
              <a:rPr lang="ru-RU" sz="2800" b="1" dirty="0" err="1">
                <a:solidFill>
                  <a:srgbClr val="002060"/>
                </a:solidFill>
                <a:latin typeface="Bookman Old Style" panose="02050604050505020204" pitchFamily="18" charset="0"/>
              </a:rPr>
              <a:t>ШОХИСИ</a:t>
            </a:r>
            <a:r>
              <a:rPr lang="ru-RU" sz="2800" b="1" dirty="0">
                <a:solidFill>
                  <a:srgbClr val="002060"/>
                </a:solidFill>
                <a:latin typeface="Bookman Old Style" panose="02050604050505020204" pitchFamily="18" charset="0"/>
              </a:rPr>
              <a:t>) </a:t>
            </a:r>
            <a:r>
              <a:rPr lang="ru-RU" sz="2800" b="1" dirty="0" err="1">
                <a:solidFill>
                  <a:srgbClr val="002060"/>
                </a:solidFill>
                <a:latin typeface="Bookman Old Style" panose="02050604050505020204" pitchFamily="18" charset="0"/>
              </a:rPr>
              <a:t>ПЛАТФОРМАҲОИ</a:t>
            </a:r>
            <a:r>
              <a:rPr lang="ru-RU" sz="2800" b="1" dirty="0">
                <a:solidFill>
                  <a:srgbClr val="002060"/>
                </a:solidFill>
                <a:latin typeface="Bookman Old Style" panose="02050604050505020204" pitchFamily="18" charset="0"/>
              </a:rPr>
              <a:t> </a:t>
            </a:r>
            <a:r>
              <a:rPr lang="ru-RU" sz="2800" b="1" dirty="0" err="1">
                <a:solidFill>
                  <a:srgbClr val="002060"/>
                </a:solidFill>
                <a:latin typeface="Bookman Old Style" panose="02050604050505020204" pitchFamily="18" charset="0"/>
              </a:rPr>
              <a:t>ИШТИРОК</a:t>
            </a:r>
            <a:r>
              <a:rPr lang="ru-RU" sz="2800" b="1" dirty="0">
                <a:solidFill>
                  <a:srgbClr val="002060"/>
                </a:solidFill>
                <a:latin typeface="Bookman Old Style" panose="02050604050505020204" pitchFamily="18" charset="0"/>
              </a:rPr>
              <a:t>: </a:t>
            </a:r>
            <a:br>
              <a:rPr lang="ru-RU" sz="2800" dirty="0">
                <a:solidFill>
                  <a:srgbClr val="002060"/>
                </a:solidFill>
                <a:latin typeface="Bookman Old Style" panose="02050604050505020204" pitchFamily="18" charset="0"/>
              </a:rPr>
            </a:br>
            <a:r>
              <a:rPr lang="ru-RU" sz="2800" dirty="0" err="1">
                <a:solidFill>
                  <a:srgbClr val="002060"/>
                </a:solidFill>
                <a:latin typeface="Bookman Old Style" panose="02050604050505020204" pitchFamily="18" charset="0"/>
              </a:rPr>
              <a:t>НАТИҶАҲОИ</a:t>
            </a:r>
            <a:r>
              <a:rPr lang="ru-RU" sz="2800" dirty="0">
                <a:solidFill>
                  <a:srgbClr val="002060"/>
                </a:solidFill>
                <a:latin typeface="Bookman Old Style" panose="02050604050505020204" pitchFamily="18" charset="0"/>
              </a:rPr>
              <a:t> </a:t>
            </a:r>
            <a:r>
              <a:rPr lang="ru-RU" sz="2800" dirty="0" err="1">
                <a:solidFill>
                  <a:srgbClr val="002060"/>
                </a:solidFill>
                <a:latin typeface="Bookman Old Style" panose="02050604050505020204" pitchFamily="18" charset="0"/>
              </a:rPr>
              <a:t>ТАҲҚИҚОТ</a:t>
            </a:r>
            <a:endParaRPr lang="ru-RU" sz="2800" dirty="0">
              <a:solidFill>
                <a:srgbClr val="002060"/>
              </a:solidFill>
              <a:latin typeface="Bookman Old Style" panose="02050604050505020204" pitchFamily="18" charset="0"/>
            </a:endParaRPr>
          </a:p>
        </p:txBody>
      </p:sp>
      <p:pic>
        <p:nvPicPr>
          <p:cNvPr id="9" name="Рисунок 8">
            <a:extLst>
              <a:ext uri="{FF2B5EF4-FFF2-40B4-BE49-F238E27FC236}">
                <a16:creationId xmlns:a16="http://schemas.microsoft.com/office/drawing/2014/main" id="{ED7BC414-6D1C-463E-9BD1-4DB1031D3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786" y="3106083"/>
            <a:ext cx="6402465" cy="3060299"/>
          </a:xfrm>
          <a:prstGeom prst="rect">
            <a:avLst/>
          </a:prstGeom>
        </p:spPr>
      </p:pic>
      <p:pic>
        <p:nvPicPr>
          <p:cNvPr id="3" name="Рисунок 3">
            <a:extLst>
              <a:ext uri="{FF2B5EF4-FFF2-40B4-BE49-F238E27FC236}">
                <a16:creationId xmlns:a16="http://schemas.microsoft.com/office/drawing/2014/main" id="{D08BE051-2F77-6C89-787A-1C403BCF80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a:extLst>
              <a:ext uri="{FF2B5EF4-FFF2-40B4-BE49-F238E27FC236}">
                <a16:creationId xmlns:a16="http://schemas.microsoft.com/office/drawing/2014/main" id="{E2766513-AFC9-1542-2D29-2CA7B6B438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5" name="Рисунок 12">
            <a:extLst>
              <a:ext uri="{FF2B5EF4-FFF2-40B4-BE49-F238E27FC236}">
                <a16:creationId xmlns:a16="http://schemas.microsoft.com/office/drawing/2014/main" id="{E2F2F0F3-5B62-565D-E58E-CC75EB5E538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05E411A3-8565-7F50-2C91-9201F50CB3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extLst>
      <p:ext uri="{BB962C8B-B14F-4D97-AF65-F5344CB8AC3E}">
        <p14:creationId xmlns:p14="http://schemas.microsoft.com/office/powerpoint/2010/main" val="322948215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4428"/>
          </a:xfrm>
        </p:spPr>
        <p:txBody>
          <a:bodyPr>
            <a:normAutofit/>
          </a:bodyPr>
          <a:lstStyle/>
          <a:p>
            <a:pPr algn="ctr"/>
            <a:r>
              <a:rPr lang="ru-RU" sz="3600" b="1" dirty="0" err="1">
                <a:solidFill>
                  <a:srgbClr val="0070C0"/>
                </a:solidFill>
              </a:rPr>
              <a:t>Сарчашмаи</a:t>
            </a:r>
            <a:r>
              <a:rPr lang="ru-RU" sz="3600" b="1" dirty="0">
                <a:solidFill>
                  <a:srgbClr val="0070C0"/>
                </a:solidFill>
              </a:rPr>
              <a:t> </a:t>
            </a:r>
            <a:r>
              <a:rPr lang="ru-RU" sz="3600" b="1" dirty="0" err="1">
                <a:solidFill>
                  <a:srgbClr val="0070C0"/>
                </a:solidFill>
              </a:rPr>
              <a:t>иттилоотӣ</a:t>
            </a:r>
            <a:r>
              <a:rPr lang="ru-RU" sz="3600" b="1" dirty="0">
                <a:solidFill>
                  <a:srgbClr val="0070C0"/>
                </a:solidFill>
              </a:rPr>
              <a:t>: </a:t>
            </a:r>
            <a:r>
              <a:rPr lang="ru-RU" sz="3600" u="sng" dirty="0">
                <a:hlinkClick r:id="rId2"/>
              </a:rPr>
              <a:t>https://developmentcouncil.tj/</a:t>
            </a:r>
            <a:endParaRPr lang="ru-RU" sz="3600" b="1" dirty="0">
              <a:solidFill>
                <a:srgbClr val="0070C0"/>
              </a:solidFill>
            </a:endParaRPr>
          </a:p>
        </p:txBody>
      </p:sp>
      <p:sp>
        <p:nvSpPr>
          <p:cNvPr id="3" name="Объект 2"/>
          <p:cNvSpPr>
            <a:spLocks noGrp="1"/>
          </p:cNvSpPr>
          <p:nvPr>
            <p:ph idx="1"/>
          </p:nvPr>
        </p:nvSpPr>
        <p:spPr>
          <a:xfrm>
            <a:off x="415413" y="1149219"/>
            <a:ext cx="5975555" cy="4953579"/>
          </a:xfrm>
          <a:solidFill>
            <a:schemeClr val="accent2">
              <a:lumMod val="20000"/>
              <a:lumOff val="80000"/>
            </a:schemeClr>
          </a:solidFill>
        </p:spPr>
        <p:txBody>
          <a:bodyPr>
            <a:normAutofit fontScale="77500" lnSpcReduction="20000"/>
          </a:bodyPr>
          <a:lstStyle/>
          <a:p>
            <a:pPr marL="0" indent="0">
              <a:buNone/>
            </a:pPr>
            <a:r>
              <a:rPr lang="ru-RU" dirty="0" err="1"/>
              <a:t>Шӯрои</a:t>
            </a:r>
            <a:r>
              <a:rPr lang="ru-RU" dirty="0"/>
              <a:t> </a:t>
            </a:r>
            <a:r>
              <a:rPr lang="ru-RU" dirty="0" err="1"/>
              <a:t>миллии</a:t>
            </a:r>
            <a:r>
              <a:rPr lang="ru-RU" dirty="0"/>
              <a:t> </a:t>
            </a:r>
            <a:r>
              <a:rPr lang="ru-RU" dirty="0" err="1"/>
              <a:t>рушди</a:t>
            </a:r>
            <a:r>
              <a:rPr lang="ru-RU" dirty="0"/>
              <a:t> </a:t>
            </a:r>
            <a:r>
              <a:rPr lang="ru-RU" dirty="0" err="1"/>
              <a:t>назди</a:t>
            </a:r>
            <a:r>
              <a:rPr lang="ru-RU" dirty="0"/>
              <a:t> </a:t>
            </a:r>
            <a:r>
              <a:rPr lang="ru-RU" dirty="0" err="1"/>
              <a:t>Президенти</a:t>
            </a:r>
            <a:r>
              <a:rPr lang="ru-RU" dirty="0"/>
              <a:t> </a:t>
            </a:r>
            <a:r>
              <a:rPr lang="ru-RU" dirty="0" err="1"/>
              <a:t>Ҷумҳурии</a:t>
            </a:r>
            <a:r>
              <a:rPr lang="ru-RU" dirty="0"/>
              <a:t> </a:t>
            </a:r>
            <a:r>
              <a:rPr lang="ru-RU" dirty="0" err="1"/>
              <a:t>Тоҷикистон</a:t>
            </a:r>
            <a:r>
              <a:rPr lang="ru-RU" dirty="0"/>
              <a:t>: </a:t>
            </a:r>
          </a:p>
          <a:p>
            <a:r>
              <a:rPr lang="ru-RU" dirty="0" err="1"/>
              <a:t>Низомнома</a:t>
            </a:r>
            <a:r>
              <a:rPr lang="ru-RU" dirty="0"/>
              <a:t> дар </a:t>
            </a:r>
            <a:r>
              <a:rPr lang="ru-RU" dirty="0" err="1"/>
              <a:t>бораи</a:t>
            </a:r>
            <a:r>
              <a:rPr lang="ru-RU" dirty="0"/>
              <a:t> </a:t>
            </a:r>
            <a:r>
              <a:rPr lang="ru-RU" dirty="0" err="1"/>
              <a:t>Шӯрои</a:t>
            </a:r>
            <a:r>
              <a:rPr lang="ru-RU" dirty="0"/>
              <a:t> </a:t>
            </a:r>
            <a:r>
              <a:rPr lang="ru-RU" dirty="0" err="1"/>
              <a:t>миллии</a:t>
            </a:r>
            <a:r>
              <a:rPr lang="ru-RU" dirty="0"/>
              <a:t> </a:t>
            </a:r>
            <a:r>
              <a:rPr lang="ru-RU" dirty="0" err="1"/>
              <a:t>рушди</a:t>
            </a:r>
            <a:r>
              <a:rPr lang="ru-RU" dirty="0"/>
              <a:t> </a:t>
            </a:r>
            <a:r>
              <a:rPr lang="ru-RU" dirty="0" err="1"/>
              <a:t>назди</a:t>
            </a:r>
            <a:r>
              <a:rPr lang="ru-RU" dirty="0"/>
              <a:t> </a:t>
            </a:r>
            <a:r>
              <a:rPr lang="ru-RU" dirty="0" err="1"/>
              <a:t>Президенти</a:t>
            </a:r>
            <a:r>
              <a:rPr lang="ru-RU" dirty="0"/>
              <a:t> </a:t>
            </a:r>
            <a:r>
              <a:rPr lang="ru-RU" dirty="0" err="1"/>
              <a:t>Ҷумҳурии</a:t>
            </a:r>
            <a:r>
              <a:rPr lang="ru-RU" dirty="0"/>
              <a:t> </a:t>
            </a:r>
            <a:r>
              <a:rPr lang="ru-RU" dirty="0" err="1"/>
              <a:t>Тоҷикистон</a:t>
            </a:r>
            <a:r>
              <a:rPr lang="ru-RU" dirty="0"/>
              <a:t> </a:t>
            </a:r>
          </a:p>
          <a:p>
            <a:r>
              <a:rPr lang="ru-RU" dirty="0" err="1"/>
              <a:t>Маълумот</a:t>
            </a:r>
            <a:r>
              <a:rPr lang="ru-RU" dirty="0"/>
              <a:t> дар </a:t>
            </a:r>
            <a:r>
              <a:rPr lang="ru-RU" dirty="0" err="1"/>
              <a:t>бораи</a:t>
            </a:r>
            <a:r>
              <a:rPr lang="ru-RU" dirty="0"/>
              <a:t> </a:t>
            </a:r>
            <a:r>
              <a:rPr lang="ru-RU" dirty="0" err="1"/>
              <a:t>созмонҳои</a:t>
            </a:r>
            <a:r>
              <a:rPr lang="ru-RU" dirty="0"/>
              <a:t> </a:t>
            </a:r>
            <a:r>
              <a:rPr lang="ru-RU" dirty="0" err="1"/>
              <a:t>байналмилалӣ</a:t>
            </a:r>
            <a:r>
              <a:rPr lang="ru-RU" dirty="0"/>
              <a:t> – </a:t>
            </a:r>
            <a:r>
              <a:rPr lang="ru-RU" dirty="0" err="1"/>
              <a:t>аъзои</a:t>
            </a:r>
            <a:r>
              <a:rPr lang="ru-RU" dirty="0"/>
              <a:t> </a:t>
            </a:r>
            <a:r>
              <a:rPr lang="ru-RU" dirty="0" err="1"/>
              <a:t>Шӯрои</a:t>
            </a:r>
            <a:r>
              <a:rPr lang="ru-RU" dirty="0"/>
              <a:t> </a:t>
            </a:r>
            <a:r>
              <a:rPr lang="ru-RU" dirty="0" err="1"/>
              <a:t>ҳамоҳангсозии</a:t>
            </a:r>
            <a:r>
              <a:rPr lang="ru-RU" dirty="0"/>
              <a:t> </a:t>
            </a:r>
            <a:r>
              <a:rPr lang="ru-RU" dirty="0" err="1"/>
              <a:t>рушд</a:t>
            </a:r>
            <a:r>
              <a:rPr lang="ru-RU" dirty="0"/>
              <a:t>, </a:t>
            </a:r>
            <a:r>
              <a:rPr lang="ru-RU" dirty="0" err="1"/>
              <a:t>ки</a:t>
            </a:r>
            <a:r>
              <a:rPr lang="ru-RU" dirty="0"/>
              <a:t> ба </a:t>
            </a:r>
            <a:r>
              <a:rPr lang="tg-Cyrl-TJ" dirty="0"/>
              <a:t>ГКБ</a:t>
            </a:r>
            <a:r>
              <a:rPr lang="it-IT" dirty="0"/>
              <a:t> </a:t>
            </a:r>
            <a:r>
              <a:rPr lang="ru-RU" dirty="0" err="1"/>
              <a:t>шомиланд</a:t>
            </a:r>
            <a:r>
              <a:rPr lang="ru-RU" dirty="0"/>
              <a:t> </a:t>
            </a:r>
          </a:p>
          <a:p>
            <a:r>
              <a:rPr lang="ru-RU" dirty="0" err="1"/>
              <a:t>Системаи</a:t>
            </a:r>
            <a:r>
              <a:rPr lang="ru-RU" dirty="0"/>
              <a:t> </a:t>
            </a:r>
            <a:r>
              <a:rPr lang="ru-RU" dirty="0" err="1"/>
              <a:t>функсионалии</a:t>
            </a:r>
            <a:r>
              <a:rPr lang="ru-RU" dirty="0"/>
              <a:t> </a:t>
            </a:r>
            <a:r>
              <a:rPr lang="ru-RU" dirty="0" err="1"/>
              <a:t>Шӯро</a:t>
            </a:r>
            <a:endParaRPr lang="ru-RU" dirty="0"/>
          </a:p>
          <a:p>
            <a:r>
              <a:rPr lang="ru-RU" dirty="0" err="1"/>
              <a:t>Рӯйхати</a:t>
            </a:r>
            <a:r>
              <a:rPr lang="ru-RU" dirty="0"/>
              <a:t> </a:t>
            </a:r>
            <a:r>
              <a:rPr lang="ru-RU" dirty="0" err="1"/>
              <a:t>аъзоёни</a:t>
            </a:r>
            <a:r>
              <a:rPr lang="ru-RU" dirty="0"/>
              <a:t> </a:t>
            </a:r>
            <a:r>
              <a:rPr lang="tg-Cyrl-TJ" dirty="0"/>
              <a:t>ГКБ</a:t>
            </a:r>
            <a:r>
              <a:rPr lang="it-IT" dirty="0"/>
              <a:t>, </a:t>
            </a:r>
            <a:r>
              <a:rPr lang="ru-RU" dirty="0"/>
              <a:t>аз </a:t>
            </a:r>
            <a:r>
              <a:rPr lang="ru-RU" dirty="0" err="1"/>
              <a:t>ҷумла</a:t>
            </a:r>
            <a:r>
              <a:rPr lang="ru-RU" dirty="0"/>
              <a:t> </a:t>
            </a:r>
            <a:r>
              <a:rPr lang="ru-RU" dirty="0" err="1"/>
              <a:t>ташкилоту</a:t>
            </a:r>
            <a:r>
              <a:rPr lang="ru-RU" dirty="0"/>
              <a:t> </a:t>
            </a:r>
            <a:r>
              <a:rPr lang="ru-RU" dirty="0" err="1"/>
              <a:t>созмонҳои</a:t>
            </a:r>
            <a:r>
              <a:rPr lang="ru-RU" dirty="0"/>
              <a:t> </a:t>
            </a:r>
            <a:r>
              <a:rPr lang="ru-RU" dirty="0" err="1"/>
              <a:t>давлатӣ</a:t>
            </a:r>
            <a:r>
              <a:rPr lang="ru-RU" dirty="0"/>
              <a:t>, </a:t>
            </a:r>
            <a:r>
              <a:rPr lang="ru-RU" dirty="0" err="1"/>
              <a:t>ҷамъиятӣ</a:t>
            </a:r>
            <a:r>
              <a:rPr lang="ru-RU" dirty="0"/>
              <a:t> </a:t>
            </a:r>
            <a:r>
              <a:rPr lang="ru-RU" dirty="0" err="1"/>
              <a:t>ва</a:t>
            </a:r>
            <a:r>
              <a:rPr lang="ru-RU" dirty="0"/>
              <a:t> </a:t>
            </a:r>
            <a:r>
              <a:rPr lang="ru-RU" dirty="0" err="1"/>
              <a:t>байналмилалӣ</a:t>
            </a:r>
            <a:endParaRPr lang="ru-RU" dirty="0"/>
          </a:p>
          <a:p>
            <a:r>
              <a:rPr lang="ru-RU" dirty="0" err="1"/>
              <a:t>Протоколхои</a:t>
            </a:r>
            <a:r>
              <a:rPr lang="ru-RU" dirty="0"/>
              <a:t> </a:t>
            </a:r>
            <a:r>
              <a:rPr lang="ru-RU" dirty="0" err="1"/>
              <a:t>ҷаласаҳои</a:t>
            </a:r>
            <a:r>
              <a:rPr lang="ru-RU" dirty="0"/>
              <a:t> ГКБ, пресс-</a:t>
            </a:r>
            <a:r>
              <a:rPr lang="ru-RU" dirty="0" err="1"/>
              <a:t>релизҳо</a:t>
            </a:r>
            <a:endParaRPr lang="ru-RU" dirty="0"/>
          </a:p>
          <a:p>
            <a:r>
              <a:rPr lang="ru-RU" dirty="0" err="1"/>
              <a:t>Рӯнамоиҳо</a:t>
            </a:r>
            <a:r>
              <a:rPr lang="ru-RU" dirty="0"/>
              <a:t> </a:t>
            </a:r>
            <a:r>
              <a:rPr lang="ru-RU" dirty="0" err="1"/>
              <a:t>ва</a:t>
            </a:r>
            <a:r>
              <a:rPr lang="ru-RU" dirty="0"/>
              <a:t> </a:t>
            </a:r>
            <a:r>
              <a:rPr lang="ru-RU" dirty="0" err="1"/>
              <a:t>маводҳои</a:t>
            </a:r>
            <a:r>
              <a:rPr lang="ru-RU" dirty="0"/>
              <a:t> </a:t>
            </a:r>
            <a:r>
              <a:rPr lang="ru-RU" dirty="0" err="1"/>
              <a:t>дигаре</a:t>
            </a:r>
            <a:r>
              <a:rPr lang="ru-RU" dirty="0"/>
              <a:t> </a:t>
            </a:r>
            <a:r>
              <a:rPr lang="ru-RU" dirty="0" err="1"/>
              <a:t>ки</a:t>
            </a:r>
            <a:r>
              <a:rPr lang="ru-RU" dirty="0"/>
              <a:t> дар </a:t>
            </a:r>
            <a:r>
              <a:rPr lang="ru-RU" dirty="0" err="1"/>
              <a:t>сомона</a:t>
            </a:r>
            <a:r>
              <a:rPr lang="ru-RU" dirty="0"/>
              <a:t> </a:t>
            </a:r>
            <a:r>
              <a:rPr lang="ru-RU" dirty="0" err="1"/>
              <a:t>ҷойгир</a:t>
            </a:r>
            <a:r>
              <a:rPr lang="ru-RU" dirty="0"/>
              <a:t> </a:t>
            </a:r>
            <a:r>
              <a:rPr lang="ru-RU" dirty="0" err="1"/>
              <a:t>шудаанд</a:t>
            </a:r>
            <a:r>
              <a:rPr lang="ru-RU" dirty="0"/>
              <a:t> </a:t>
            </a:r>
          </a:p>
        </p:txBody>
      </p:sp>
      <p:pic>
        <p:nvPicPr>
          <p:cNvPr id="4" name="Рисунок 3"/>
          <p:cNvPicPr>
            <a:picLocks noChangeAspect="1"/>
          </p:cNvPicPr>
          <p:nvPr/>
        </p:nvPicPr>
        <p:blipFill>
          <a:blip r:embed="rId3"/>
          <a:stretch>
            <a:fillRect/>
          </a:stretch>
        </p:blipFill>
        <p:spPr>
          <a:xfrm>
            <a:off x="6587614" y="1183632"/>
            <a:ext cx="5345896" cy="4884752"/>
          </a:xfrm>
          <a:prstGeom prst="rect">
            <a:avLst/>
          </a:prstGeom>
          <a:ln>
            <a:solidFill>
              <a:schemeClr val="accent1"/>
            </a:solidFill>
          </a:ln>
        </p:spPr>
      </p:pic>
    </p:spTree>
    <p:extLst>
      <p:ext uri="{BB962C8B-B14F-4D97-AF65-F5344CB8AC3E}">
        <p14:creationId xmlns:p14="http://schemas.microsoft.com/office/powerpoint/2010/main" val="338244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59107"/>
          </a:xfrm>
        </p:spPr>
        <p:txBody>
          <a:bodyPr>
            <a:noAutofit/>
          </a:bodyPr>
          <a:lstStyle/>
          <a:p>
            <a:pPr algn="ctr"/>
            <a:r>
              <a:rPr lang="tg-Cyrl-TJ" sz="3200" dirty="0">
                <a:solidFill>
                  <a:srgbClr val="002060"/>
                </a:solidFill>
              </a:rPr>
              <a:t>Ҷаласаҳои ГКБ-и Шӯрои милии рушд назди Президенти Ҷумҳурии Тоҷикистон дар солҳои 2021-2025</a:t>
            </a:r>
            <a:endParaRPr lang="ru-RU" sz="3200"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72678158"/>
              </p:ext>
            </p:extLst>
          </p:nvPr>
        </p:nvGraphicFramePr>
        <p:xfrm>
          <a:off x="108154" y="1179870"/>
          <a:ext cx="6302477" cy="5565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3175679858"/>
              </p:ext>
            </p:extLst>
          </p:nvPr>
        </p:nvGraphicFramePr>
        <p:xfrm>
          <a:off x="6410630" y="1179869"/>
          <a:ext cx="5702711" cy="5565059"/>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a:extLst>
              <a:ext uri="{FF2B5EF4-FFF2-40B4-BE49-F238E27FC236}">
                <a16:creationId xmlns:a16="http://schemas.microsoft.com/office/drawing/2014/main" id="{50FBB616-EC9D-7256-1EBD-3EFC942A9210}"/>
              </a:ext>
            </a:extLst>
          </p:cNvPr>
          <p:cNvSpPr/>
          <p:nvPr/>
        </p:nvSpPr>
        <p:spPr>
          <a:xfrm>
            <a:off x="4513007" y="2748115"/>
            <a:ext cx="1730477" cy="5161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g-Cyrl-TJ" dirty="0"/>
              <a:t>Ҳамагӣ 97</a:t>
            </a:r>
            <a:endParaRPr lang="ru-RU" dirty="0"/>
          </a:p>
        </p:txBody>
      </p:sp>
    </p:spTree>
    <p:extLst>
      <p:ext uri="{BB962C8B-B14F-4D97-AF65-F5344CB8AC3E}">
        <p14:creationId xmlns:p14="http://schemas.microsoft.com/office/powerpoint/2010/main" val="2958008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55FFA-97A4-ED73-CBF0-C41BF2A79AA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E71945-AE1F-7F0F-B130-43D731C8D919}"/>
              </a:ext>
            </a:extLst>
          </p:cNvPr>
          <p:cNvSpPr>
            <a:spLocks noGrp="1"/>
          </p:cNvSpPr>
          <p:nvPr>
            <p:ph type="title"/>
          </p:nvPr>
        </p:nvSpPr>
        <p:spPr>
          <a:xfrm>
            <a:off x="838200" y="365125"/>
            <a:ext cx="10515600" cy="559107"/>
          </a:xfrm>
        </p:spPr>
        <p:txBody>
          <a:bodyPr>
            <a:noAutofit/>
          </a:bodyPr>
          <a:lstStyle/>
          <a:p>
            <a:pPr algn="ctr"/>
            <a:r>
              <a:rPr lang="tg-Cyrl-TJ" sz="3200" dirty="0">
                <a:solidFill>
                  <a:srgbClr val="002060"/>
                </a:solidFill>
              </a:rPr>
              <a:t>Ҷаласаҳои ГКБ-и Шӯрои милии рушд назди Президенти Ҷумҳурии Тоҷикистон дар солҳои 2021-2025</a:t>
            </a:r>
            <a:endParaRPr lang="ru-RU" sz="3200" dirty="0">
              <a:solidFill>
                <a:srgbClr val="002060"/>
              </a:solidFill>
            </a:endParaRPr>
          </a:p>
        </p:txBody>
      </p:sp>
      <p:graphicFrame>
        <p:nvGraphicFramePr>
          <p:cNvPr id="7" name="Таблица 6">
            <a:extLst>
              <a:ext uri="{FF2B5EF4-FFF2-40B4-BE49-F238E27FC236}">
                <a16:creationId xmlns:a16="http://schemas.microsoft.com/office/drawing/2014/main" id="{5F14F970-387B-2DDB-E1D8-BC0D20D6D29B}"/>
              </a:ext>
            </a:extLst>
          </p:cNvPr>
          <p:cNvGraphicFramePr>
            <a:graphicFrameLocks noGrp="1"/>
          </p:cNvGraphicFramePr>
          <p:nvPr>
            <p:extLst>
              <p:ext uri="{D42A27DB-BD31-4B8C-83A1-F6EECF244321}">
                <p14:modId xmlns:p14="http://schemas.microsoft.com/office/powerpoint/2010/main" val="812392147"/>
              </p:ext>
            </p:extLst>
          </p:nvPr>
        </p:nvGraphicFramePr>
        <p:xfrm>
          <a:off x="693173" y="1327355"/>
          <a:ext cx="11002297" cy="5208262"/>
        </p:xfrm>
        <a:graphic>
          <a:graphicData uri="http://schemas.openxmlformats.org/drawingml/2006/table">
            <a:tbl>
              <a:tblPr>
                <a:tableStyleId>{5940675A-B579-460E-94D1-54222C63F5DA}</a:tableStyleId>
              </a:tblPr>
              <a:tblGrid>
                <a:gridCol w="4852543">
                  <a:extLst>
                    <a:ext uri="{9D8B030D-6E8A-4147-A177-3AD203B41FA5}">
                      <a16:colId xmlns:a16="http://schemas.microsoft.com/office/drawing/2014/main" val="366686235"/>
                    </a:ext>
                  </a:extLst>
                </a:gridCol>
                <a:gridCol w="1024959">
                  <a:extLst>
                    <a:ext uri="{9D8B030D-6E8A-4147-A177-3AD203B41FA5}">
                      <a16:colId xmlns:a16="http://schemas.microsoft.com/office/drawing/2014/main" val="4257443942"/>
                    </a:ext>
                  </a:extLst>
                </a:gridCol>
                <a:gridCol w="1024959">
                  <a:extLst>
                    <a:ext uri="{9D8B030D-6E8A-4147-A177-3AD203B41FA5}">
                      <a16:colId xmlns:a16="http://schemas.microsoft.com/office/drawing/2014/main" val="3708152861"/>
                    </a:ext>
                  </a:extLst>
                </a:gridCol>
                <a:gridCol w="1024959">
                  <a:extLst>
                    <a:ext uri="{9D8B030D-6E8A-4147-A177-3AD203B41FA5}">
                      <a16:colId xmlns:a16="http://schemas.microsoft.com/office/drawing/2014/main" val="4077788768"/>
                    </a:ext>
                  </a:extLst>
                </a:gridCol>
                <a:gridCol w="1024959">
                  <a:extLst>
                    <a:ext uri="{9D8B030D-6E8A-4147-A177-3AD203B41FA5}">
                      <a16:colId xmlns:a16="http://schemas.microsoft.com/office/drawing/2014/main" val="501763507"/>
                    </a:ext>
                  </a:extLst>
                </a:gridCol>
                <a:gridCol w="1024959">
                  <a:extLst>
                    <a:ext uri="{9D8B030D-6E8A-4147-A177-3AD203B41FA5}">
                      <a16:colId xmlns:a16="http://schemas.microsoft.com/office/drawing/2014/main" val="3282179871"/>
                    </a:ext>
                  </a:extLst>
                </a:gridCol>
                <a:gridCol w="1024959">
                  <a:extLst>
                    <a:ext uri="{9D8B030D-6E8A-4147-A177-3AD203B41FA5}">
                      <a16:colId xmlns:a16="http://schemas.microsoft.com/office/drawing/2014/main" val="480108682"/>
                    </a:ext>
                  </a:extLst>
                </a:gridCol>
              </a:tblGrid>
              <a:tr h="322845">
                <a:tc>
                  <a:txBody>
                    <a:bodyPr/>
                    <a:lstStyle/>
                    <a:p>
                      <a:pPr algn="ctr" fontAlgn="b">
                        <a:buNone/>
                      </a:pPr>
                      <a:r>
                        <a:rPr lang="ru-RU" sz="2000" u="none" strike="noStrike" dirty="0">
                          <a:effectLst/>
                        </a:rPr>
                        <a:t>ГКБ / </a:t>
                      </a:r>
                      <a:r>
                        <a:rPr lang="ru-RU" sz="2000" u="none" strike="noStrike" dirty="0" err="1">
                          <a:effectLst/>
                        </a:rPr>
                        <a:t>Шумораи</a:t>
                      </a:r>
                      <a:r>
                        <a:rPr lang="ru-RU" sz="2000" u="none" strike="noStrike" dirty="0">
                          <a:effectLst/>
                        </a:rPr>
                        <a:t> </a:t>
                      </a:r>
                      <a:r>
                        <a:rPr lang="ru-RU" sz="2000" u="none" strike="noStrike" dirty="0" err="1">
                          <a:effectLst/>
                        </a:rPr>
                        <a:t>ҷаласаҳо</a:t>
                      </a:r>
                      <a:r>
                        <a:rPr lang="ru-RU" sz="2000" u="none" strike="noStrike" dirty="0">
                          <a:effectLst/>
                        </a:rPr>
                        <a:t> аз </a:t>
                      </a:r>
                      <a:r>
                        <a:rPr lang="ru-RU" sz="2000" u="none" strike="noStrike" dirty="0" err="1">
                          <a:effectLst/>
                        </a:rPr>
                        <a:t>рӯи</a:t>
                      </a:r>
                      <a:r>
                        <a:rPr lang="ru-RU" sz="2000" u="none" strike="noStrike" dirty="0">
                          <a:effectLst/>
                        </a:rPr>
                        <a:t> </a:t>
                      </a:r>
                      <a:r>
                        <a:rPr lang="ru-RU" sz="2000" u="none" strike="noStrike" dirty="0" err="1">
                          <a:effectLst/>
                        </a:rPr>
                        <a:t>солҳо</a:t>
                      </a:r>
                      <a:endParaRPr lang="ru-RU" sz="2000" b="1"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2021</a:t>
                      </a:r>
                      <a:endParaRPr lang="ru-RU" sz="2000" b="1"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2022</a:t>
                      </a:r>
                      <a:endParaRPr lang="ru-RU" sz="2000" b="1"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2023</a:t>
                      </a:r>
                      <a:endParaRPr lang="ru-RU" sz="2000" b="1"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a:effectLst/>
                        </a:rPr>
                        <a:t>2024</a:t>
                      </a:r>
                      <a:endParaRPr lang="ru-RU" sz="2000" b="1" i="0" u="none" strike="noStrike">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2025</a:t>
                      </a:r>
                      <a:endParaRPr lang="ru-RU" sz="2000" b="1"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err="1">
                          <a:effectLst/>
                        </a:rPr>
                        <a:t>Ҳамагӣ</a:t>
                      </a:r>
                      <a:r>
                        <a:rPr lang="ru-RU" sz="2000" u="none" strike="noStrike" dirty="0">
                          <a:effectLst/>
                        </a:rPr>
                        <a:t>:</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2028539028"/>
                  </a:ext>
                </a:extLst>
              </a:tr>
              <a:tr h="322845">
                <a:tc>
                  <a:txBody>
                    <a:bodyPr/>
                    <a:lstStyle/>
                    <a:p>
                      <a:pPr algn="l" fontAlgn="b">
                        <a:buNone/>
                      </a:pPr>
                      <a:r>
                        <a:rPr lang="ru-RU" sz="2000" u="none" strike="noStrike" dirty="0">
                          <a:effectLst/>
                        </a:rPr>
                        <a:t>1. </a:t>
                      </a:r>
                      <a:r>
                        <a:rPr lang="ru-RU" sz="2000" u="none" strike="noStrike" dirty="0" err="1">
                          <a:effectLst/>
                        </a:rPr>
                        <a:t>Таъмини</a:t>
                      </a:r>
                      <a:r>
                        <a:rPr lang="ru-RU" sz="2000" u="none" strike="noStrike" dirty="0">
                          <a:effectLst/>
                        </a:rPr>
                        <a:t> </a:t>
                      </a:r>
                      <a:r>
                        <a:rPr lang="ru-RU" sz="2000" u="none" strike="noStrike" dirty="0" err="1">
                          <a:effectLst/>
                        </a:rPr>
                        <a:t>амнияти</a:t>
                      </a:r>
                      <a:r>
                        <a:rPr lang="ru-RU" sz="2000" u="none" strike="noStrike" dirty="0">
                          <a:effectLst/>
                        </a:rPr>
                        <a:t> </a:t>
                      </a:r>
                      <a:r>
                        <a:rPr lang="ru-RU" sz="2000" u="none" strike="noStrike" dirty="0" err="1">
                          <a:effectLst/>
                        </a:rPr>
                        <a:t>энергетикӣ</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5</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57888367"/>
                  </a:ext>
                </a:extLst>
              </a:tr>
              <a:tr h="322845">
                <a:tc>
                  <a:txBody>
                    <a:bodyPr/>
                    <a:lstStyle/>
                    <a:p>
                      <a:pPr algn="l" fontAlgn="b">
                        <a:buNone/>
                      </a:pPr>
                      <a:r>
                        <a:rPr lang="ru-RU" sz="2000" u="none" strike="noStrike">
                          <a:effectLst/>
                        </a:rPr>
                        <a:t>2. Раҳоӣ аз бунбасти коммуникат.</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3</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6</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443114880"/>
                  </a:ext>
                </a:extLst>
              </a:tr>
              <a:tr h="322845">
                <a:tc>
                  <a:txBody>
                    <a:bodyPr/>
                    <a:lstStyle/>
                    <a:p>
                      <a:pPr algn="l" fontAlgn="b">
                        <a:buNone/>
                      </a:pPr>
                      <a:r>
                        <a:rPr lang="ru-RU" sz="2000" u="none" strike="noStrike">
                          <a:effectLst/>
                        </a:rPr>
                        <a:t>3. Таъмини амнияти озуқаворӣ</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4</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1417669685"/>
                  </a:ext>
                </a:extLst>
              </a:tr>
              <a:tr h="322845">
                <a:tc>
                  <a:txBody>
                    <a:bodyPr/>
                    <a:lstStyle/>
                    <a:p>
                      <a:pPr algn="l" fontAlgn="b">
                        <a:buNone/>
                      </a:pPr>
                      <a:r>
                        <a:rPr lang="ru-RU" sz="2000" u="none" strike="noStrike" dirty="0">
                          <a:effectLst/>
                        </a:rPr>
                        <a:t>4. </a:t>
                      </a:r>
                      <a:r>
                        <a:rPr lang="ru-RU" sz="2000" u="none" strike="noStrike" dirty="0" err="1">
                          <a:effectLst/>
                        </a:rPr>
                        <a:t>Саноатикунонии</a:t>
                      </a:r>
                      <a:r>
                        <a:rPr lang="ru-RU" sz="2000" u="none" strike="noStrike" dirty="0">
                          <a:effectLst/>
                        </a:rPr>
                        <a:t> </a:t>
                      </a:r>
                      <a:r>
                        <a:rPr lang="ru-RU" sz="2000" u="none" strike="noStrike" dirty="0" err="1">
                          <a:effectLst/>
                        </a:rPr>
                        <a:t>босуръат</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4</a:t>
                      </a:r>
                      <a:endParaRPr lang="ru-RU" sz="20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2998967095"/>
                  </a:ext>
                </a:extLst>
              </a:tr>
              <a:tr h="322845">
                <a:tc>
                  <a:txBody>
                    <a:bodyPr/>
                    <a:lstStyle/>
                    <a:p>
                      <a:pPr algn="l" fontAlgn="b">
                        <a:buNone/>
                      </a:pPr>
                      <a:r>
                        <a:rPr lang="ru-RU" sz="2000" u="none" strike="noStrike" dirty="0">
                          <a:effectLst/>
                        </a:rPr>
                        <a:t>5. </a:t>
                      </a:r>
                      <a:r>
                        <a:rPr lang="ru-RU" sz="2000" u="none" strike="noStrike" dirty="0" err="1">
                          <a:effectLst/>
                        </a:rPr>
                        <a:t>Вусъатд</a:t>
                      </a:r>
                      <a:r>
                        <a:rPr lang="ru-RU" sz="2000" u="none" strike="noStrike" dirty="0">
                          <a:effectLst/>
                        </a:rPr>
                        <a:t>. </a:t>
                      </a:r>
                      <a:r>
                        <a:rPr lang="ru-RU" sz="2000" u="none" strike="noStrike" dirty="0" err="1">
                          <a:effectLst/>
                        </a:rPr>
                        <a:t>шуғли</a:t>
                      </a:r>
                      <a:r>
                        <a:rPr lang="ru-RU" sz="2000" u="none" strike="noStrike" dirty="0">
                          <a:effectLst/>
                        </a:rPr>
                        <a:t> </a:t>
                      </a:r>
                      <a:r>
                        <a:rPr lang="ru-RU" sz="2000" u="none" strike="noStrike" dirty="0" err="1">
                          <a:effectLst/>
                        </a:rPr>
                        <a:t>пурмаҳсул</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8</a:t>
                      </a:r>
                      <a:endParaRPr lang="ru-RU" sz="20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907915603"/>
                  </a:ext>
                </a:extLst>
              </a:tr>
              <a:tr h="322845">
                <a:tc>
                  <a:txBody>
                    <a:bodyPr/>
                    <a:lstStyle/>
                    <a:p>
                      <a:pPr algn="l" fontAlgn="b">
                        <a:buNone/>
                      </a:pPr>
                      <a:r>
                        <a:rPr lang="ru-RU" sz="2000" u="none" strike="noStrike">
                          <a:effectLst/>
                        </a:rPr>
                        <a:t>6. Таҳсилоти босифат</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3</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1</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6</a:t>
                      </a:r>
                      <a:endParaRPr lang="ru-RU" sz="20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1488226801"/>
                  </a:ext>
                </a:extLst>
              </a:tr>
              <a:tr h="322845">
                <a:tc>
                  <a:txBody>
                    <a:bodyPr/>
                    <a:lstStyle/>
                    <a:p>
                      <a:pPr algn="l" fontAlgn="b">
                        <a:buNone/>
                      </a:pPr>
                      <a:r>
                        <a:rPr lang="ru-RU" sz="2000" u="none" strike="noStrike">
                          <a:effectLst/>
                        </a:rPr>
                        <a:t>7. Тандурустӣ</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6</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2636347897"/>
                  </a:ext>
                </a:extLst>
              </a:tr>
              <a:tr h="322672">
                <a:tc>
                  <a:txBody>
                    <a:bodyPr/>
                    <a:lstStyle/>
                    <a:p>
                      <a:pPr algn="l" fontAlgn="b">
                        <a:buNone/>
                      </a:pPr>
                      <a:r>
                        <a:rPr lang="ru-RU" sz="2000" u="none" strike="noStrike">
                          <a:effectLst/>
                        </a:rPr>
                        <a:t>8. Ҳифзи иҷтимоӣ</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1</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5</a:t>
                      </a:r>
                      <a:endParaRPr lang="ru-RU" sz="20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1627006890"/>
                  </a:ext>
                </a:extLst>
              </a:tr>
              <a:tr h="322845">
                <a:tc>
                  <a:txBody>
                    <a:bodyPr/>
                    <a:lstStyle/>
                    <a:p>
                      <a:pPr algn="l" fontAlgn="b">
                        <a:buNone/>
                      </a:pPr>
                      <a:r>
                        <a:rPr lang="ru-RU" sz="2000" u="none" strike="noStrike" dirty="0">
                          <a:effectLst/>
                        </a:rPr>
                        <a:t>9. Самар. низ. </a:t>
                      </a:r>
                      <a:r>
                        <a:rPr lang="ru-RU" sz="2000" u="none" strike="noStrike" dirty="0" err="1">
                          <a:effectLst/>
                        </a:rPr>
                        <a:t>идораи</a:t>
                      </a:r>
                      <a:r>
                        <a:rPr lang="ru-RU" sz="2000" u="none" strike="noStrike" dirty="0">
                          <a:effectLst/>
                        </a:rPr>
                        <a:t> </a:t>
                      </a:r>
                      <a:r>
                        <a:rPr lang="ru-RU" sz="2000" u="none" strike="noStrike" dirty="0" err="1">
                          <a:effectLst/>
                        </a:rPr>
                        <a:t>давлатӣ</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4038541850"/>
                  </a:ext>
                </a:extLst>
              </a:tr>
              <a:tr h="322845">
                <a:tc>
                  <a:txBody>
                    <a:bodyPr/>
                    <a:lstStyle/>
                    <a:p>
                      <a:pPr algn="l" fontAlgn="b">
                        <a:buNone/>
                      </a:pPr>
                      <a:r>
                        <a:rPr lang="ru-RU" sz="2000" u="none" strike="noStrike">
                          <a:effectLst/>
                        </a:rPr>
                        <a:t>10. Идорак. ҳамаҷ. захираҳои об</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1</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6</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596853127"/>
                  </a:ext>
                </a:extLst>
              </a:tr>
              <a:tr h="322845">
                <a:tc>
                  <a:txBody>
                    <a:bodyPr/>
                    <a:lstStyle/>
                    <a:p>
                      <a:pPr algn="l" fontAlgn="b">
                        <a:buNone/>
                      </a:pPr>
                      <a:r>
                        <a:rPr lang="ru-RU" sz="2000" u="none" strike="noStrike">
                          <a:effectLst/>
                        </a:rPr>
                        <a:t>11. Ҳифзи муҳити зист</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1</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6</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3424883941"/>
                  </a:ext>
                </a:extLst>
              </a:tr>
              <a:tr h="322845">
                <a:tc>
                  <a:txBody>
                    <a:bodyPr/>
                    <a:lstStyle/>
                    <a:p>
                      <a:pPr algn="l" fontAlgn="b">
                        <a:buNone/>
                      </a:pPr>
                      <a:r>
                        <a:rPr lang="ru-RU" sz="2000" u="none" strike="noStrike" dirty="0">
                          <a:effectLst/>
                        </a:rPr>
                        <a:t>12. </a:t>
                      </a:r>
                      <a:r>
                        <a:rPr lang="ru-RU" sz="2000" u="none" strike="noStrike" dirty="0" err="1">
                          <a:effectLst/>
                        </a:rPr>
                        <a:t>Баробарии</a:t>
                      </a:r>
                      <a:r>
                        <a:rPr lang="ru-RU" sz="2000" u="none" strike="noStrike" dirty="0">
                          <a:effectLst/>
                        </a:rPr>
                        <a:t> </a:t>
                      </a:r>
                      <a:r>
                        <a:rPr lang="ru-RU" sz="2000" u="none" strike="noStrike" dirty="0" err="1">
                          <a:effectLst/>
                        </a:rPr>
                        <a:t>гендерӣ</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1</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4</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3517857047"/>
                  </a:ext>
                </a:extLst>
              </a:tr>
              <a:tr h="322845">
                <a:tc>
                  <a:txBody>
                    <a:bodyPr/>
                    <a:lstStyle/>
                    <a:p>
                      <a:pPr algn="l" fontAlgn="b">
                        <a:buNone/>
                      </a:pPr>
                      <a:r>
                        <a:rPr lang="ru-RU" sz="2000" u="none" strike="noStrike" dirty="0">
                          <a:effectLst/>
                        </a:rPr>
                        <a:t>13. Мониторинг </a:t>
                      </a:r>
                      <a:r>
                        <a:rPr lang="ru-RU" sz="2000" u="none" strike="noStrike" dirty="0" err="1">
                          <a:effectLst/>
                        </a:rPr>
                        <a:t>ва</a:t>
                      </a:r>
                      <a:r>
                        <a:rPr lang="ru-RU" sz="2000" u="none" strike="noStrike" dirty="0">
                          <a:effectLst/>
                        </a:rPr>
                        <a:t> </a:t>
                      </a:r>
                      <a:r>
                        <a:rPr lang="ru-RU" sz="2000" u="none" strike="noStrike" dirty="0" err="1">
                          <a:effectLst/>
                        </a:rPr>
                        <a:t>арзёбӣ</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18</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5</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28</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193740128"/>
                  </a:ext>
                </a:extLst>
              </a:tr>
              <a:tr h="322845">
                <a:tc>
                  <a:txBody>
                    <a:bodyPr/>
                    <a:lstStyle/>
                    <a:p>
                      <a:pPr algn="l" fontAlgn="b">
                        <a:buNone/>
                      </a:pPr>
                      <a:r>
                        <a:rPr lang="ru-RU" sz="2000" u="none" strike="noStrike" dirty="0">
                          <a:effectLst/>
                        </a:rPr>
                        <a:t>14. </a:t>
                      </a:r>
                      <a:r>
                        <a:rPr lang="ru-RU" sz="2000" u="none" strike="noStrike" dirty="0" err="1">
                          <a:effectLst/>
                        </a:rPr>
                        <a:t>Маблағгузории</a:t>
                      </a:r>
                      <a:r>
                        <a:rPr lang="ru-RU" sz="2000" u="none" strike="noStrike" dirty="0">
                          <a:effectLst/>
                        </a:rPr>
                        <a:t> СМР-2030</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2</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a:effectLst/>
                        </a:rPr>
                        <a:t>1</a:t>
                      </a:r>
                      <a:endParaRPr lang="ru-RU"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ru-RU" sz="2000" u="none" strike="noStrike" dirty="0">
                          <a:effectLst/>
                        </a:rPr>
                        <a:t>7</a:t>
                      </a:r>
                      <a:endParaRPr lang="ru-RU"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2846972739"/>
                  </a:ext>
                </a:extLst>
              </a:tr>
              <a:tr h="322845">
                <a:tc>
                  <a:txBody>
                    <a:bodyPr/>
                    <a:lstStyle/>
                    <a:p>
                      <a:pPr algn="l" fontAlgn="b">
                        <a:buNone/>
                      </a:pPr>
                      <a:r>
                        <a:rPr lang="ru-RU" sz="2000" u="none" strike="noStrike" dirty="0" err="1">
                          <a:effectLst/>
                        </a:rPr>
                        <a:t>Ҳамагӣ</a:t>
                      </a:r>
                      <a:r>
                        <a:rPr lang="ru-RU" sz="2000" u="none" strike="noStrike" dirty="0">
                          <a:effectLst/>
                        </a:rPr>
                        <a:t>:</a:t>
                      </a:r>
                      <a:endParaRPr lang="ru-RU" sz="2000" b="1"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8</a:t>
                      </a:r>
                      <a:endParaRPr lang="ru-RU" sz="20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a:effectLst/>
                        </a:rPr>
                        <a:t>11</a:t>
                      </a:r>
                      <a:endParaRPr lang="ru-RU" sz="2000" b="0" i="0" u="none" strike="noStrike">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a:effectLst/>
                        </a:rPr>
                        <a:t>15</a:t>
                      </a:r>
                      <a:endParaRPr lang="ru-RU" sz="2000" b="0" i="0" u="none" strike="noStrike">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10</a:t>
                      </a:r>
                      <a:endParaRPr lang="ru-RU" sz="20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2</a:t>
                      </a:r>
                      <a:endParaRPr lang="ru-RU" sz="20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buNone/>
                      </a:pPr>
                      <a:r>
                        <a:rPr lang="ru-RU" sz="2000" u="none" strike="noStrike" dirty="0">
                          <a:effectLst/>
                        </a:rPr>
                        <a:t> </a:t>
                      </a:r>
                      <a:r>
                        <a:rPr lang="ru-RU" sz="2400" b="1" u="none" strike="noStrike" dirty="0">
                          <a:effectLst/>
                        </a:rPr>
                        <a:t>97</a:t>
                      </a:r>
                      <a:endParaRPr lang="ru-RU" sz="2000" b="1"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1356835376"/>
                  </a:ext>
                </a:extLst>
              </a:tr>
            </a:tbl>
          </a:graphicData>
        </a:graphic>
      </p:graphicFrame>
    </p:spTree>
    <p:extLst>
      <p:ext uri="{BB962C8B-B14F-4D97-AF65-F5344CB8AC3E}">
        <p14:creationId xmlns:p14="http://schemas.microsoft.com/office/powerpoint/2010/main" val="358551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278" y="858585"/>
            <a:ext cx="10515600" cy="1098606"/>
          </a:xfrm>
        </p:spPr>
        <p:txBody>
          <a:bodyPr>
            <a:noAutofit/>
          </a:bodyPr>
          <a:lstStyle/>
          <a:p>
            <a:pPr algn="ctr"/>
            <a:r>
              <a:rPr lang="ru-RU" sz="3200" b="1" dirty="0" err="1">
                <a:solidFill>
                  <a:srgbClr val="0070C0"/>
                </a:solidFill>
              </a:rPr>
              <a:t>Индекси</a:t>
            </a:r>
            <a:r>
              <a:rPr lang="ru-RU" sz="3200" b="1" dirty="0">
                <a:solidFill>
                  <a:srgbClr val="0070C0"/>
                </a:solidFill>
              </a:rPr>
              <a:t> (</a:t>
            </a:r>
            <a:r>
              <a:rPr lang="ru-RU" sz="3200" b="1" dirty="0" err="1">
                <a:solidFill>
                  <a:srgbClr val="0070C0"/>
                </a:solidFill>
              </a:rPr>
              <a:t>Шохиси</a:t>
            </a:r>
            <a:r>
              <a:rPr lang="ru-RU" sz="3200" b="1" dirty="0">
                <a:solidFill>
                  <a:srgbClr val="0070C0"/>
                </a:solidFill>
              </a:rPr>
              <a:t>) </a:t>
            </a:r>
            <a:r>
              <a:rPr lang="ru-RU" sz="3200" b="1" dirty="0" err="1">
                <a:solidFill>
                  <a:srgbClr val="0070C0"/>
                </a:solidFill>
              </a:rPr>
              <a:t>платформаҳои</a:t>
            </a:r>
            <a:r>
              <a:rPr lang="ru-RU" sz="3200" b="1" dirty="0">
                <a:solidFill>
                  <a:srgbClr val="0070C0"/>
                </a:solidFill>
              </a:rPr>
              <a:t> </a:t>
            </a:r>
            <a:r>
              <a:rPr lang="ru-RU" sz="3200" b="1" dirty="0" err="1">
                <a:solidFill>
                  <a:srgbClr val="0070C0"/>
                </a:solidFill>
              </a:rPr>
              <a:t>иштирок</a:t>
            </a:r>
            <a:r>
              <a:rPr lang="ru-RU" sz="3200" b="1" dirty="0">
                <a:solidFill>
                  <a:srgbClr val="0070C0"/>
                </a:solidFill>
              </a:rPr>
              <a:t> – </a:t>
            </a:r>
            <a:r>
              <a:rPr lang="ru-RU" sz="3200" b="1" u="sng" dirty="0">
                <a:solidFill>
                  <a:srgbClr val="0070C0"/>
                </a:solidFill>
              </a:rPr>
              <a:t>84,8 / 100</a:t>
            </a:r>
            <a:r>
              <a:rPr lang="ru-RU" sz="3200" b="1" dirty="0">
                <a:solidFill>
                  <a:srgbClr val="0070C0"/>
                </a:solidFill>
              </a:rPr>
              <a:t> </a:t>
            </a:r>
            <a:br>
              <a:rPr lang="ru-RU" sz="3200" b="1" dirty="0">
                <a:solidFill>
                  <a:srgbClr val="0070C0"/>
                </a:solidFill>
              </a:rPr>
            </a:br>
            <a:r>
              <a:rPr lang="ru-RU" sz="2000" b="1" i="1" dirty="0">
                <a:effectLst/>
                <a:latin typeface="Times New Roman" panose="02020603050405020304" pitchFamily="18" charset="0"/>
                <a:ea typeface="Calibri" panose="020F0502020204030204" pitchFamily="34" charset="0"/>
              </a:rPr>
              <a:t>(</a:t>
            </a:r>
            <a:r>
              <a:rPr lang="ru-RU" sz="2000" b="1" i="1" dirty="0" err="1">
                <a:effectLst/>
                <a:latin typeface="Times New Roman" panose="02020603050405020304" pitchFamily="18" charset="0"/>
                <a:ea typeface="Calibri" panose="020F0502020204030204" pitchFamily="34" charset="0"/>
              </a:rPr>
              <a:t>ҷалб</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ва</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иштироки</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созмонҳои</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шаҳрвандӣ</a:t>
            </a:r>
            <a:r>
              <a:rPr lang="ru-RU" sz="2000" b="1" i="1" dirty="0">
                <a:effectLst/>
                <a:latin typeface="Times New Roman" panose="02020603050405020304" pitchFamily="18" charset="0"/>
                <a:ea typeface="Calibri" panose="020F0502020204030204" pitchFamily="34" charset="0"/>
              </a:rPr>
              <a:t> дар </a:t>
            </a:r>
            <a:r>
              <a:rPr lang="ru-RU" sz="2000" b="1" i="1" dirty="0" err="1">
                <a:effectLst/>
                <a:latin typeface="Times New Roman" panose="02020603050405020304" pitchFamily="18" charset="0"/>
                <a:ea typeface="Calibri" panose="020F0502020204030204" pitchFamily="34" charset="0"/>
              </a:rPr>
              <a:t>фаъолияти</a:t>
            </a:r>
            <a:r>
              <a:rPr lang="ru-RU" sz="2000" b="1" i="1" dirty="0">
                <a:effectLst/>
                <a:latin typeface="Times New Roman" panose="02020603050405020304" pitchFamily="18" charset="0"/>
                <a:ea typeface="Calibri" panose="020F0502020204030204" pitchFamily="34" charset="0"/>
              </a:rPr>
              <a:t> ГКБ-и </a:t>
            </a:r>
            <a:r>
              <a:rPr lang="ru-RU" sz="2000" b="1" i="1" dirty="0" err="1">
                <a:effectLst/>
                <a:latin typeface="Times New Roman" panose="02020603050405020304" pitchFamily="18" charset="0"/>
                <a:ea typeface="Calibri" panose="020F0502020204030204" pitchFamily="34" charset="0"/>
              </a:rPr>
              <a:t>Шӯрои</a:t>
            </a:r>
            <a:r>
              <a:rPr lang="ru-RU" sz="2000" b="1" i="1" dirty="0">
                <a:effectLst/>
                <a:latin typeface="Times New Roman" panose="02020603050405020304" pitchFamily="18" charset="0"/>
                <a:ea typeface="Calibri" panose="020F0502020204030204" pitchFamily="34" charset="0"/>
              </a:rPr>
              <a:t> МР </a:t>
            </a:r>
            <a:r>
              <a:rPr lang="ru-RU" sz="2000" b="1" i="1" dirty="0" err="1">
                <a:effectLst/>
                <a:latin typeface="Times New Roman" panose="02020603050405020304" pitchFamily="18" charset="0"/>
                <a:ea typeface="Calibri" panose="020F0502020204030204" pitchFamily="34" charset="0"/>
              </a:rPr>
              <a:t>назди</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ПҶТ</a:t>
            </a:r>
            <a:r>
              <a:rPr lang="ru-RU" sz="2000" b="1" i="1" dirty="0">
                <a:effectLst/>
                <a:latin typeface="Times New Roman" panose="02020603050405020304" pitchFamily="18" charset="0"/>
                <a:ea typeface="Calibri" panose="020F0502020204030204" pitchFamily="34" charset="0"/>
              </a:rPr>
              <a:t> дар </a:t>
            </a:r>
            <a:r>
              <a:rPr lang="ru-RU" sz="2000" b="1" i="1" dirty="0" err="1">
                <a:effectLst/>
                <a:latin typeface="Times New Roman" panose="02020603050405020304" pitchFamily="18" charset="0"/>
                <a:ea typeface="Calibri" panose="020F0502020204030204" pitchFamily="34" charset="0"/>
              </a:rPr>
              <a:t>сатҳи</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хеле</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инкишофёфта</a:t>
            </a:r>
            <a:r>
              <a:rPr lang="ru-RU" sz="2000" b="1" i="1" dirty="0">
                <a:effectLst/>
                <a:latin typeface="Times New Roman" panose="02020603050405020304" pitchFamily="18" charset="0"/>
                <a:ea typeface="Calibri" panose="020F0502020204030204" pitchFamily="34" charset="0"/>
              </a:rPr>
              <a:t> </a:t>
            </a:r>
            <a:r>
              <a:rPr lang="ru-RU" sz="2000" b="1" i="1" dirty="0" err="1">
                <a:effectLst/>
                <a:latin typeface="Times New Roman" panose="02020603050405020304" pitchFamily="18" charset="0"/>
                <a:ea typeface="Calibri" panose="020F0502020204030204" pitchFamily="34" charset="0"/>
              </a:rPr>
              <a:t>қарор</a:t>
            </a:r>
            <a:r>
              <a:rPr lang="ru-RU" sz="2000" b="1" i="1" dirty="0">
                <a:effectLst/>
                <a:latin typeface="Times New Roman" panose="02020603050405020304" pitchFamily="18" charset="0"/>
                <a:ea typeface="Calibri" panose="020F0502020204030204" pitchFamily="34" charset="0"/>
              </a:rPr>
              <a:t> дорад)</a:t>
            </a:r>
            <a:endParaRPr lang="ru-RU" sz="3200" b="1" dirty="0">
              <a:solidFill>
                <a:srgbClr val="0070C0"/>
              </a:solidFill>
            </a:endParaRPr>
          </a:p>
        </p:txBody>
      </p:sp>
      <p:sp>
        <p:nvSpPr>
          <p:cNvPr id="3" name="Объект 2"/>
          <p:cNvSpPr>
            <a:spLocks noGrp="1"/>
          </p:cNvSpPr>
          <p:nvPr>
            <p:ph idx="1"/>
          </p:nvPr>
        </p:nvSpPr>
        <p:spPr>
          <a:xfrm>
            <a:off x="838200" y="1957191"/>
            <a:ext cx="10515600" cy="4979930"/>
          </a:xfrm>
        </p:spPr>
        <p:txBody>
          <a:bodyPr>
            <a:normAutofit/>
          </a:bodyPr>
          <a:lstStyle/>
          <a:p>
            <a:pPr marL="342900" indent="-342900" algn="just">
              <a:lnSpc>
                <a:spcPct val="115000"/>
              </a:lnSpc>
              <a:buFont typeface="Wingdings" panose="05000000000000000000" pitchFamily="2" charset="2"/>
              <a:buChar char=""/>
            </a:pP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Намояндагӣ</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ва</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мавҷудияти</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заминаи</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ҳуқуқӣ</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91,0</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100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намояндагии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созмонҳои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ҷомеаи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шаҳрвандӣ</a:t>
            </a:r>
            <a:r>
              <a:rPr lang="ru-RU" sz="1800" i="1" dirty="0">
                <a:latin typeface="Times New Roman" panose="02020603050405020304" pitchFamily="18" charset="0"/>
                <a:ea typeface="Calibri" panose="020F0502020204030204" pitchFamily="34" charset="0"/>
                <a:cs typeface="Times New Roman" panose="02020603050405020304" pitchFamily="18" charset="0"/>
              </a:rPr>
              <a:t> дар </a:t>
            </a:r>
            <a:r>
              <a:rPr lang="tg-Cyrl-TJ" sz="1800" i="1" dirty="0">
                <a:latin typeface="Times New Roman" panose="02020603050405020304" pitchFamily="18" charset="0"/>
                <a:ea typeface="Calibri" panose="020F0502020204030204" pitchFamily="34" charset="0"/>
                <a:cs typeface="Times New Roman" panose="02020603050405020304" pitchFamily="18" charset="0"/>
              </a:rPr>
              <a:t>ГКБ</a:t>
            </a:r>
            <a:r>
              <a:rPr lang="it-IT"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a:latin typeface="Times New Roman" panose="02020603050405020304" pitchFamily="18" charset="0"/>
                <a:ea typeface="Calibri" panose="020F0502020204030204" pitchFamily="34" charset="0"/>
                <a:cs typeface="Times New Roman" panose="02020603050405020304" pitchFamily="18" charset="0"/>
              </a:rPr>
              <a:t>дар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сатҳи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хеле</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рушдёфта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қарор</a:t>
            </a:r>
            <a:r>
              <a:rPr lang="ru-RU" sz="1800" i="1" dirty="0">
                <a:latin typeface="Times New Roman" panose="02020603050405020304" pitchFamily="18" charset="0"/>
                <a:ea typeface="Calibri" panose="020F0502020204030204" pitchFamily="34" charset="0"/>
                <a:cs typeface="Times New Roman" panose="02020603050405020304" pitchFamily="18" charset="0"/>
              </a:rPr>
              <a:t> дорад,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барои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ҷалб</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ва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иштироки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онҳо</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шароити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муҳими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ҳуқуқӣ</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фароҳам</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оварда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шудааст</a:t>
            </a:r>
            <a:r>
              <a:rPr lang="ru-RU" sz="1800" i="1" dirty="0">
                <a:latin typeface="Times New Roman" panose="02020603050405020304" pitchFamily="18" charset="0"/>
                <a:ea typeface="Calibri" panose="020F0502020204030204" pitchFamily="34" charset="0"/>
                <a:cs typeface="Times New Roman" panose="02020603050405020304" pitchFamily="18" charset="0"/>
              </a:rPr>
              <a:t>.</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Мавҷудияти</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шароит</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барои</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ҷалб</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ва</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иштирок</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83,</a:t>
            </a:r>
            <a:r>
              <a:rPr lang="en-US"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85</a:t>
            </a:r>
            <a:r>
              <a:rPr lang="ru-RU"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100</a:t>
            </a: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(д</a:t>
            </a:r>
            <a:r>
              <a:rPr lang="ru-RU" sz="1800" i="1" dirty="0">
                <a:latin typeface="Times New Roman" panose="02020603050405020304" pitchFamily="18" charset="0"/>
                <a:ea typeface="Calibri" panose="020F0502020204030204" pitchFamily="34" charset="0"/>
                <a:cs typeface="Times New Roman" panose="02020603050405020304" pitchFamily="18" charset="0"/>
              </a:rPr>
              <a:t>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амал</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шаҳрвандон</a:t>
            </a:r>
            <a:r>
              <a:rPr lang="ru-RU" sz="1800" i="1" dirty="0">
                <a:latin typeface="Times New Roman" panose="02020603050405020304" pitchFamily="18" charset="0"/>
                <a:ea typeface="Calibri" panose="020F0502020204030204" pitchFamily="34" charset="0"/>
                <a:cs typeface="Times New Roman" panose="02020603050405020304" pitchFamily="18" charset="0"/>
              </a:rPr>
              <a:t> ба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иттилооти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муҳим</a:t>
            </a:r>
            <a:r>
              <a:rPr lang="ru-RU" sz="1800" i="1" dirty="0">
                <a:latin typeface="Times New Roman" panose="02020603050405020304" pitchFamily="18" charset="0"/>
                <a:ea typeface="Calibri" panose="020F0502020204030204" pitchFamily="34" charset="0"/>
                <a:cs typeface="Times New Roman" panose="02020603050405020304" pitchFamily="18" charset="0"/>
              </a:rPr>
              <a:t> дар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марҳилаҳои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танзими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ҳуқуқӣ</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банақшагирӣ</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иҷроиш</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ва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ҳисоботдиҳии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фаъолияти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tg-Cyrl-TJ" sz="1800" i="1" dirty="0">
                <a:latin typeface="Times New Roman" panose="02020603050405020304" pitchFamily="18" charset="0"/>
                <a:ea typeface="Calibri" panose="020F0502020204030204" pitchFamily="34" charset="0"/>
                <a:cs typeface="Times New Roman" panose="02020603050405020304" pitchFamily="18" charset="0"/>
              </a:rPr>
              <a:t>ГКБ</a:t>
            </a:r>
            <a:r>
              <a:rPr lang="it-IT"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дастрасӣ</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доранд</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ru-RU"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Ҷалб</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a:t>
            </a:r>
            <a:r>
              <a:rPr lang="ru-RU"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46</a:t>
            </a:r>
            <a:r>
              <a:rPr lang="ru-RU"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100</a:t>
            </a: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(д</a:t>
            </a:r>
            <a:r>
              <a:rPr lang="ru-RU" sz="1800" i="1" dirty="0">
                <a:latin typeface="Times New Roman" panose="02020603050405020304" pitchFamily="18" charset="0"/>
                <a:ea typeface="Calibri" panose="020F0502020204030204" pitchFamily="34" charset="0"/>
                <a:cs typeface="Times New Roman" panose="02020603050405020304" pitchFamily="18" charset="0"/>
              </a:rPr>
              <a:t>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амалия</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сатҳи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назарраси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ҷалби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созмонҳои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шаҳрвандӣ</a:t>
            </a:r>
            <a:r>
              <a:rPr lang="ru-RU" sz="1800" i="1" dirty="0">
                <a:latin typeface="Times New Roman" panose="02020603050405020304" pitchFamily="18" charset="0"/>
                <a:ea typeface="Calibri" panose="020F0502020204030204" pitchFamily="34" charset="0"/>
                <a:cs typeface="Times New Roman" panose="02020603050405020304" pitchFamily="18" charset="0"/>
              </a:rPr>
              <a:t> дар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марҳилаҳои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банақшагирӣ</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татбиқ</a:t>
            </a:r>
            <a:r>
              <a:rPr lang="ru-RU" sz="1800" i="1" dirty="0">
                <a:latin typeface="Times New Roman" panose="02020603050405020304" pitchFamily="18" charset="0"/>
                <a:ea typeface="Calibri" panose="020F0502020204030204" pitchFamily="34" charset="0"/>
                <a:cs typeface="Times New Roman" panose="02020603050405020304" pitchFamily="18" charset="0"/>
              </a:rPr>
              <a:t>, мониторинг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ва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арзёбии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фаъолияти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tg-Cyrl-TJ" sz="1800" i="1" dirty="0">
                <a:latin typeface="Times New Roman" panose="02020603050405020304" pitchFamily="18" charset="0"/>
                <a:ea typeface="Calibri" panose="020F0502020204030204" pitchFamily="34" charset="0"/>
                <a:cs typeface="Times New Roman" panose="02020603050405020304" pitchFamily="18" charset="0"/>
              </a:rPr>
              <a:t>ГКБ</a:t>
            </a:r>
            <a:r>
              <a:rPr lang="it-IT"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мушоҳида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мешавад</a:t>
            </a:r>
            <a:r>
              <a:rPr lang="ru-RU" sz="1800" i="1" dirty="0">
                <a:latin typeface="Times New Roman" panose="02020603050405020304" pitchFamily="18" charset="0"/>
                <a:ea typeface="Calibri" panose="020F0502020204030204" pitchFamily="34" charset="0"/>
                <a:cs typeface="Times New Roman" panose="02020603050405020304" pitchFamily="18" charset="0"/>
              </a:rPr>
              <a:t>.</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ru-RU"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Фаъолнокӣ</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77,86</a:t>
            </a:r>
            <a:r>
              <a:rPr lang="ru-RU"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100</a:t>
            </a: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(д</a:t>
            </a:r>
            <a:r>
              <a:rPr lang="ru-RU" sz="1800" i="1" dirty="0">
                <a:latin typeface="Times New Roman" panose="02020603050405020304" pitchFamily="18" charset="0"/>
                <a:ea typeface="Calibri" panose="020F0502020204030204" pitchFamily="34" charset="0"/>
                <a:cs typeface="Times New Roman" panose="02020603050405020304" pitchFamily="18" charset="0"/>
              </a:rPr>
              <a:t>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амал</a:t>
            </a:r>
            <a:r>
              <a:rPr lang="ru-RU" sz="1800" i="1" dirty="0">
                <a:latin typeface="Times New Roman" panose="02020603050405020304" pitchFamily="18" charset="0"/>
                <a:ea typeface="Calibri" panose="020F0502020204030204" pitchFamily="34" charset="0"/>
                <a:cs typeface="Times New Roman" panose="02020603050405020304" pitchFamily="18" charset="0"/>
              </a:rPr>
              <a:t> дар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байни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ташкилотҳои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шаҳрвандӣ</a:t>
            </a:r>
            <a:r>
              <a:rPr lang="ru-RU" sz="1800" i="1" dirty="0">
                <a:latin typeface="Times New Roman" panose="02020603050405020304" pitchFamily="18" charset="0"/>
                <a:ea typeface="Calibri" panose="020F0502020204030204" pitchFamily="34" charset="0"/>
                <a:cs typeface="Times New Roman" panose="02020603050405020304" pitchFamily="18" charset="0"/>
              </a:rPr>
              <a:t> дар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муҳокимаи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рӯзномаи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ҷаласаҳои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ГКБ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ва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пешнидод</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кардани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таклифу</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пешниҳодҳо</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фаъолияти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хеле</a:t>
            </a:r>
            <a:r>
              <a:rPr lang="ru-RU" sz="1800" i="1" dirty="0">
                <a:latin typeface="Times New Roman" panose="02020603050405020304" pitchFamily="18" charset="0"/>
                <a:ea typeface="Calibri" panose="020F0502020204030204" pitchFamily="34" charset="0"/>
                <a:cs typeface="Times New Roman" panose="02020603050405020304" pitchFamily="18" charset="0"/>
              </a:rPr>
              <a:t> баланд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дида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мешавад</a:t>
            </a:r>
            <a:r>
              <a:rPr lang="ru-RU" sz="1800" i="1" dirty="0">
                <a:latin typeface="Times New Roman" panose="02020603050405020304" pitchFamily="18" charset="0"/>
                <a:ea typeface="Calibri" panose="020F0502020204030204" pitchFamily="34" charset="0"/>
                <a:cs typeface="Times New Roman" panose="02020603050405020304" pitchFamily="18" charset="0"/>
              </a:rPr>
              <a:t>.</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ru-RU"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Натиҷа</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79,45</a:t>
            </a:r>
            <a:r>
              <a:rPr lang="ru-RU"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100</a:t>
            </a: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(д</a:t>
            </a:r>
            <a:r>
              <a:rPr lang="ru-RU" sz="1800" i="1" dirty="0">
                <a:latin typeface="Times New Roman" panose="02020603050405020304" pitchFamily="18" charset="0"/>
                <a:ea typeface="Calibri" panose="020F0502020204030204" pitchFamily="34" charset="0"/>
                <a:cs typeface="Times New Roman" panose="02020603050405020304" pitchFamily="18" charset="0"/>
              </a:rPr>
              <a:t>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амал</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натиҷаи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ҷалб</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ва</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иштироки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созмонҳои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ҷомеаи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шаҳрвандӣ</a:t>
            </a:r>
            <a:r>
              <a:rPr lang="ru-RU" sz="1800" i="1" dirty="0">
                <a:latin typeface="Times New Roman" panose="02020603050405020304" pitchFamily="18" charset="0"/>
                <a:ea typeface="Calibri" panose="020F0502020204030204" pitchFamily="34" charset="0"/>
                <a:cs typeface="Times New Roman" panose="02020603050405020304" pitchFamily="18" charset="0"/>
              </a:rPr>
              <a:t> дар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фаъолияти</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tg-Cyrl-TJ" sz="1800" i="1" dirty="0">
                <a:latin typeface="Times New Roman" panose="02020603050405020304" pitchFamily="18" charset="0"/>
                <a:ea typeface="Calibri" panose="020F0502020204030204" pitchFamily="34" charset="0"/>
                <a:cs typeface="Times New Roman" panose="02020603050405020304" pitchFamily="18" charset="0"/>
              </a:rPr>
              <a:t>ГКБ</a:t>
            </a:r>
            <a:r>
              <a:rPr lang="it-IT"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назаррас</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арзёбӣ</a:t>
            </a:r>
            <a:r>
              <a:rPr lang="ru-RU" sz="1800" i="1" dirty="0">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latin typeface="Times New Roman" panose="02020603050405020304" pitchFamily="18" charset="0"/>
                <a:ea typeface="Calibri" panose="020F0502020204030204" pitchFamily="34" charset="0"/>
                <a:cs typeface="Times New Roman" panose="02020603050405020304" pitchFamily="18" charset="0"/>
              </a:rPr>
              <a:t>мешавад</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ru-RU" dirty="0"/>
          </a:p>
        </p:txBody>
      </p:sp>
      <p:sp>
        <p:nvSpPr>
          <p:cNvPr id="4" name="Rectangle 2"/>
          <p:cNvSpPr txBox="1">
            <a:spLocks noChangeArrowheads="1"/>
          </p:cNvSpPr>
          <p:nvPr/>
        </p:nvSpPr>
        <p:spPr>
          <a:xfrm>
            <a:off x="1593678" y="309282"/>
            <a:ext cx="8686800" cy="88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dirty="0" err="1">
                <a:solidFill>
                  <a:srgbClr val="FF0000"/>
                </a:solidFill>
                <a:latin typeface="+mn-lt"/>
              </a:rPr>
              <a:t>Натиҷаҳои</a:t>
            </a:r>
            <a:r>
              <a:rPr lang="ru-RU" sz="4000" dirty="0">
                <a:solidFill>
                  <a:srgbClr val="FF0000"/>
                </a:solidFill>
                <a:latin typeface="+mn-lt"/>
              </a:rPr>
              <a:t> </a:t>
            </a:r>
            <a:r>
              <a:rPr lang="ru-RU" sz="4000" dirty="0" err="1">
                <a:solidFill>
                  <a:srgbClr val="FF0000"/>
                </a:solidFill>
                <a:latin typeface="+mn-lt"/>
              </a:rPr>
              <a:t>таҳқиқот</a:t>
            </a:r>
            <a:endParaRPr lang="ru-RU" sz="4000" dirty="0">
              <a:solidFill>
                <a:srgbClr val="FF0000"/>
              </a:solidFill>
              <a:latin typeface="+mn-lt"/>
            </a:endParaRPr>
          </a:p>
          <a:p>
            <a:pPr algn="ctr"/>
            <a:endParaRPr lang="ru-RU" sz="36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06029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60725"/>
            <a:ext cx="10515600" cy="702738"/>
          </a:xfrm>
        </p:spPr>
        <p:txBody>
          <a:bodyPr>
            <a:noAutofit/>
          </a:bodyPr>
          <a:lstStyle/>
          <a:p>
            <a:pPr algn="ctr"/>
            <a:r>
              <a:rPr lang="tg-Cyrl-TJ" sz="2800" b="1" dirty="0">
                <a:solidFill>
                  <a:srgbClr val="002060"/>
                </a:solidFill>
              </a:rPr>
              <a:t>Индекси платформаҳои иштирок </a:t>
            </a:r>
            <a:r>
              <a:rPr lang="ru-RU" sz="2800" b="1" dirty="0">
                <a:solidFill>
                  <a:srgbClr val="002060"/>
                </a:solidFill>
              </a:rPr>
              <a:t>14 ГКБ </a:t>
            </a:r>
            <a:r>
              <a:rPr lang="ru-RU" sz="2800" b="1" dirty="0" err="1">
                <a:solidFill>
                  <a:srgbClr val="002060"/>
                </a:solidFill>
              </a:rPr>
              <a:t>Шӯрои</a:t>
            </a:r>
            <a:r>
              <a:rPr lang="ru-RU" sz="2800" b="1" dirty="0">
                <a:solidFill>
                  <a:srgbClr val="002060"/>
                </a:solidFill>
              </a:rPr>
              <a:t> МР </a:t>
            </a:r>
            <a:r>
              <a:rPr lang="ru-RU" sz="2800" b="1" dirty="0" err="1">
                <a:solidFill>
                  <a:srgbClr val="002060"/>
                </a:solidFill>
              </a:rPr>
              <a:t>назди</a:t>
            </a:r>
            <a:r>
              <a:rPr lang="ru-RU" sz="2800" b="1" dirty="0">
                <a:solidFill>
                  <a:srgbClr val="002060"/>
                </a:solidFill>
              </a:rPr>
              <a:t> </a:t>
            </a:r>
            <a:r>
              <a:rPr lang="ru-RU" sz="2800" b="1" dirty="0" err="1">
                <a:solidFill>
                  <a:srgbClr val="002060"/>
                </a:solidFill>
              </a:rPr>
              <a:t>ПҶТ</a:t>
            </a:r>
            <a:r>
              <a:rPr lang="ru-RU" sz="2800" b="1" dirty="0">
                <a:solidFill>
                  <a:srgbClr val="002060"/>
                </a:solidFill>
              </a:rPr>
              <a:t> </a:t>
            </a:r>
            <a:r>
              <a:rPr lang="ru-RU" sz="2800" b="1" dirty="0" err="1">
                <a:solidFill>
                  <a:srgbClr val="002060"/>
                </a:solidFill>
              </a:rPr>
              <a:t>ва</a:t>
            </a:r>
            <a:r>
              <a:rPr lang="ru-RU" sz="2800" b="1" dirty="0">
                <a:solidFill>
                  <a:srgbClr val="002060"/>
                </a:solidFill>
              </a:rPr>
              <a:t> </a:t>
            </a:r>
            <a:r>
              <a:rPr lang="ru-RU" sz="2800" b="1" dirty="0" err="1">
                <a:solidFill>
                  <a:srgbClr val="002060"/>
                </a:solidFill>
              </a:rPr>
              <a:t>ҷузҳои</a:t>
            </a:r>
            <a:r>
              <a:rPr lang="ru-RU" sz="2800" b="1" dirty="0">
                <a:solidFill>
                  <a:srgbClr val="002060"/>
                </a:solidFill>
              </a:rPr>
              <a:t> </a:t>
            </a:r>
            <a:r>
              <a:rPr lang="ru-RU" sz="2800" b="1" dirty="0" err="1">
                <a:solidFill>
                  <a:srgbClr val="002060"/>
                </a:solidFill>
              </a:rPr>
              <a:t>таркибии</a:t>
            </a:r>
            <a:r>
              <a:rPr lang="ru-RU" sz="2800" b="1" dirty="0">
                <a:solidFill>
                  <a:srgbClr val="002060"/>
                </a:solidFill>
              </a:rPr>
              <a:t> он (ба </a:t>
            </a:r>
            <a:r>
              <a:rPr lang="ru-RU" sz="2800" b="1" dirty="0" err="1">
                <a:solidFill>
                  <a:srgbClr val="002060"/>
                </a:solidFill>
              </a:rPr>
              <a:t>ҳисоби</a:t>
            </a:r>
            <a:r>
              <a:rPr lang="ru-RU" sz="2800" b="1" dirty="0">
                <a:solidFill>
                  <a:srgbClr val="002060"/>
                </a:solidFill>
              </a:rPr>
              <a:t> </a:t>
            </a:r>
            <a:r>
              <a:rPr lang="ru-RU" sz="2800" b="1" dirty="0" err="1">
                <a:solidFill>
                  <a:srgbClr val="002060"/>
                </a:solidFill>
              </a:rPr>
              <a:t>хол</a:t>
            </a:r>
            <a:r>
              <a:rPr lang="ru-RU" sz="2800" b="1" dirty="0">
                <a:solidFill>
                  <a:srgbClr val="002060"/>
                </a:solidFill>
              </a:rPr>
              <a:t>), аз </a:t>
            </a:r>
            <a:r>
              <a:rPr lang="ru-RU" sz="2800" b="1" dirty="0" err="1">
                <a:solidFill>
                  <a:srgbClr val="002060"/>
                </a:solidFill>
              </a:rPr>
              <a:t>рӯи</a:t>
            </a:r>
            <a:r>
              <a:rPr lang="ru-RU" sz="2800" b="1" dirty="0">
                <a:solidFill>
                  <a:srgbClr val="002060"/>
                </a:solidFill>
              </a:rPr>
              <a:t> </a:t>
            </a:r>
            <a:r>
              <a:rPr lang="ru-RU" sz="2800" b="1" dirty="0" err="1">
                <a:solidFill>
                  <a:srgbClr val="002060"/>
                </a:solidFill>
              </a:rPr>
              <a:t>натиҷаҳои</a:t>
            </a:r>
            <a:r>
              <a:rPr lang="ru-RU" sz="2800" b="1" dirty="0">
                <a:solidFill>
                  <a:srgbClr val="002060"/>
                </a:solidFill>
              </a:rPr>
              <a:t> соли 2025</a:t>
            </a:r>
            <a:br>
              <a:rPr lang="ru-RU" sz="1100" dirty="0"/>
            </a:br>
            <a:endParaRPr lang="ru-RU" sz="2800" b="1" dirty="0">
              <a:solidFill>
                <a:srgbClr val="002060"/>
              </a:solidFill>
            </a:endParaRPr>
          </a:p>
        </p:txBody>
      </p:sp>
      <p:sp>
        <p:nvSpPr>
          <p:cNvPr id="11" name="Прямоугольник 10">
            <a:extLst>
              <a:ext uri="{FF2B5EF4-FFF2-40B4-BE49-F238E27FC236}">
                <a16:creationId xmlns:a16="http://schemas.microsoft.com/office/drawing/2014/main" id="{987E325D-DCA1-41AB-9F35-D5609FB7491A}"/>
              </a:ext>
            </a:extLst>
          </p:cNvPr>
          <p:cNvSpPr/>
          <p:nvPr/>
        </p:nvSpPr>
        <p:spPr>
          <a:xfrm>
            <a:off x="545690" y="5266895"/>
            <a:ext cx="1792666"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Нокифоя</a:t>
            </a:r>
            <a:r>
              <a:rPr lang="ru-RU" sz="1500" dirty="0"/>
              <a:t> ё </a:t>
            </a:r>
            <a:r>
              <a:rPr lang="ru-RU" sz="1500" dirty="0" err="1"/>
              <a:t>минималӣ</a:t>
            </a:r>
            <a:endParaRPr lang="ru-RU" sz="1500" dirty="0"/>
          </a:p>
        </p:txBody>
      </p:sp>
      <p:sp>
        <p:nvSpPr>
          <p:cNvPr id="12" name="Прямоугольник 11">
            <a:extLst>
              <a:ext uri="{FF2B5EF4-FFF2-40B4-BE49-F238E27FC236}">
                <a16:creationId xmlns:a16="http://schemas.microsoft.com/office/drawing/2014/main" id="{6D30B29B-DF78-4EF4-BA62-D2B7ED4449AB}"/>
              </a:ext>
            </a:extLst>
          </p:cNvPr>
          <p:cNvSpPr/>
          <p:nvPr/>
        </p:nvSpPr>
        <p:spPr>
          <a:xfrm>
            <a:off x="232502" y="4469840"/>
            <a:ext cx="2111188"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Маҳдуд</a:t>
            </a:r>
            <a:endParaRPr lang="ru-RU" sz="1500" dirty="0"/>
          </a:p>
        </p:txBody>
      </p:sp>
      <p:sp>
        <p:nvSpPr>
          <p:cNvPr id="13" name="Прямоугольник 12">
            <a:extLst>
              <a:ext uri="{FF2B5EF4-FFF2-40B4-BE49-F238E27FC236}">
                <a16:creationId xmlns:a16="http://schemas.microsoft.com/office/drawing/2014/main" id="{EC924C74-D3EF-4AA7-B3E5-235CD9AE7FB5}"/>
              </a:ext>
            </a:extLst>
          </p:cNvPr>
          <p:cNvSpPr/>
          <p:nvPr/>
        </p:nvSpPr>
        <p:spPr>
          <a:xfrm>
            <a:off x="233374" y="3680879"/>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Қаноатбахш</a:t>
            </a:r>
            <a:endParaRPr lang="ru-RU" sz="1500" dirty="0"/>
          </a:p>
        </p:txBody>
      </p:sp>
      <p:sp>
        <p:nvSpPr>
          <p:cNvPr id="14" name="Прямоугольник 13">
            <a:extLst>
              <a:ext uri="{FF2B5EF4-FFF2-40B4-BE49-F238E27FC236}">
                <a16:creationId xmlns:a16="http://schemas.microsoft.com/office/drawing/2014/main" id="{72208B7C-852F-4CAF-8873-DA86FB32844D}"/>
              </a:ext>
            </a:extLst>
          </p:cNvPr>
          <p:cNvSpPr/>
          <p:nvPr/>
        </p:nvSpPr>
        <p:spPr>
          <a:xfrm>
            <a:off x="228025" y="2868710"/>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Назаррас</a:t>
            </a:r>
            <a:endParaRPr lang="ru-RU" sz="1500" dirty="0"/>
          </a:p>
        </p:txBody>
      </p:sp>
      <p:sp>
        <p:nvSpPr>
          <p:cNvPr id="15" name="Прямоугольник 14">
            <a:extLst>
              <a:ext uri="{FF2B5EF4-FFF2-40B4-BE49-F238E27FC236}">
                <a16:creationId xmlns:a16="http://schemas.microsoft.com/office/drawing/2014/main" id="{630B8C15-7D39-464A-8D29-20497BBFAC75}"/>
              </a:ext>
            </a:extLst>
          </p:cNvPr>
          <p:cNvSpPr/>
          <p:nvPr/>
        </p:nvSpPr>
        <p:spPr>
          <a:xfrm>
            <a:off x="232508" y="2111918"/>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a:t>Баланд</a:t>
            </a:r>
          </a:p>
        </p:txBody>
      </p:sp>
      <p:graphicFrame>
        <p:nvGraphicFramePr>
          <p:cNvPr id="3" name="Диаграмма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853786389"/>
              </p:ext>
            </p:extLst>
          </p:nvPr>
        </p:nvGraphicFramePr>
        <p:xfrm>
          <a:off x="2338356" y="1924335"/>
          <a:ext cx="9103528" cy="4722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808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807"/>
            <a:ext cx="10515600" cy="1325563"/>
          </a:xfrm>
        </p:spPr>
        <p:txBody>
          <a:bodyPr>
            <a:normAutofit/>
          </a:bodyPr>
          <a:lstStyle/>
          <a:p>
            <a:pPr algn="ctr"/>
            <a:r>
              <a:rPr lang="ru-RU" sz="2800" b="1" dirty="0" err="1">
                <a:solidFill>
                  <a:srgbClr val="002060"/>
                </a:solidFill>
              </a:rPr>
              <a:t>Индекси</a:t>
            </a:r>
            <a:r>
              <a:rPr lang="ru-RU" sz="2800" b="1" dirty="0">
                <a:solidFill>
                  <a:srgbClr val="002060"/>
                </a:solidFill>
              </a:rPr>
              <a:t> </a:t>
            </a:r>
            <a:r>
              <a:rPr lang="ru-RU" sz="2800" b="1" dirty="0" err="1">
                <a:solidFill>
                  <a:srgbClr val="002060"/>
                </a:solidFill>
              </a:rPr>
              <a:t>платформаҳои</a:t>
            </a:r>
            <a:r>
              <a:rPr lang="ru-RU" sz="2800" b="1" dirty="0">
                <a:solidFill>
                  <a:srgbClr val="002060"/>
                </a:solidFill>
              </a:rPr>
              <a:t> </a:t>
            </a:r>
            <a:r>
              <a:rPr lang="ru-RU" sz="2800" b="1" dirty="0" err="1">
                <a:solidFill>
                  <a:srgbClr val="002060"/>
                </a:solidFill>
              </a:rPr>
              <a:t>иштирок</a:t>
            </a:r>
            <a:r>
              <a:rPr lang="ru-RU" sz="2800" b="1" dirty="0">
                <a:solidFill>
                  <a:srgbClr val="002060"/>
                </a:solidFill>
              </a:rPr>
              <a:t> дар соли 2025 </a:t>
            </a:r>
            <a:r>
              <a:rPr lang="ru-RU" sz="2800" b="1" dirty="0" err="1">
                <a:solidFill>
                  <a:srgbClr val="002060"/>
                </a:solidFill>
              </a:rPr>
              <a:t>нисбат</a:t>
            </a:r>
            <a:r>
              <a:rPr lang="ru-RU" sz="2800" b="1" dirty="0">
                <a:solidFill>
                  <a:srgbClr val="002060"/>
                </a:solidFill>
              </a:rPr>
              <a:t> ба соли 2023 </a:t>
            </a:r>
            <a:r>
              <a:rPr lang="ru-RU" sz="2800" b="1" dirty="0" err="1">
                <a:solidFill>
                  <a:srgbClr val="002060"/>
                </a:solidFill>
              </a:rPr>
              <a:t>чӣ</a:t>
            </a:r>
            <a:r>
              <a:rPr lang="ru-RU" sz="2800" b="1" dirty="0">
                <a:solidFill>
                  <a:srgbClr val="002060"/>
                </a:solidFill>
              </a:rPr>
              <a:t> </a:t>
            </a:r>
            <a:r>
              <a:rPr lang="ru-RU" sz="2800" b="1" dirty="0" err="1">
                <a:solidFill>
                  <a:srgbClr val="002060"/>
                </a:solidFill>
              </a:rPr>
              <a:t>қадар</a:t>
            </a:r>
            <a:r>
              <a:rPr lang="ru-RU" sz="2800" b="1" dirty="0">
                <a:solidFill>
                  <a:srgbClr val="002060"/>
                </a:solidFill>
              </a:rPr>
              <a:t> </a:t>
            </a:r>
            <a:r>
              <a:rPr lang="ru-RU" sz="2800" b="1" dirty="0" err="1">
                <a:solidFill>
                  <a:srgbClr val="002060"/>
                </a:solidFill>
              </a:rPr>
              <a:t>беҳтар</a:t>
            </a:r>
            <a:r>
              <a:rPr lang="ru-RU" sz="2800" b="1" dirty="0">
                <a:solidFill>
                  <a:srgbClr val="002060"/>
                </a:solidFill>
              </a:rPr>
              <a:t> </a:t>
            </a:r>
            <a:r>
              <a:rPr lang="ru-RU" sz="2800" b="1" dirty="0" err="1">
                <a:solidFill>
                  <a:srgbClr val="002060"/>
                </a:solidFill>
              </a:rPr>
              <a:t>шудааст</a:t>
            </a:r>
            <a:r>
              <a:rPr lang="ru-RU" sz="2800" b="1" dirty="0">
                <a:solidFill>
                  <a:srgbClr val="002060"/>
                </a:solidFill>
              </a:rPr>
              <a:t>? (ба </a:t>
            </a:r>
            <a:r>
              <a:rPr lang="ru-RU" sz="2800" b="1" dirty="0" err="1">
                <a:solidFill>
                  <a:srgbClr val="002060"/>
                </a:solidFill>
              </a:rPr>
              <a:t>ҳисоби</a:t>
            </a:r>
            <a:r>
              <a:rPr lang="ru-RU" sz="2800" b="1" dirty="0">
                <a:solidFill>
                  <a:srgbClr val="002060"/>
                </a:solidFill>
              </a:rPr>
              <a:t> </a:t>
            </a:r>
            <a:r>
              <a:rPr lang="ru-RU" sz="2800" b="1" dirty="0" err="1">
                <a:solidFill>
                  <a:srgbClr val="002060"/>
                </a:solidFill>
              </a:rPr>
              <a:t>хол</a:t>
            </a:r>
            <a:r>
              <a:rPr lang="ru-RU" sz="2800" b="1" dirty="0">
                <a:solidFill>
                  <a:srgbClr val="002060"/>
                </a:solidFill>
              </a:rPr>
              <a:t>)</a:t>
            </a:r>
          </a:p>
        </p:txBody>
      </p:sp>
      <p:sp>
        <p:nvSpPr>
          <p:cNvPr id="7" name="Прямоугольник 6"/>
          <p:cNvSpPr/>
          <p:nvPr/>
        </p:nvSpPr>
        <p:spPr>
          <a:xfrm>
            <a:off x="693174" y="5325034"/>
            <a:ext cx="1754190"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Нокифоя</a:t>
            </a:r>
            <a:r>
              <a:rPr lang="ru-RU" sz="1500" dirty="0"/>
              <a:t> ё </a:t>
            </a:r>
            <a:r>
              <a:rPr lang="ru-RU" sz="1500" dirty="0" err="1"/>
              <a:t>минималӣ</a:t>
            </a:r>
            <a:endParaRPr lang="ru-RU" sz="1500" dirty="0"/>
          </a:p>
        </p:txBody>
      </p:sp>
      <p:sp>
        <p:nvSpPr>
          <p:cNvPr id="8" name="Прямоугольник 7"/>
          <p:cNvSpPr/>
          <p:nvPr/>
        </p:nvSpPr>
        <p:spPr>
          <a:xfrm>
            <a:off x="340658" y="4482352"/>
            <a:ext cx="2111188"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Маҳдуд</a:t>
            </a:r>
            <a:endParaRPr lang="ru-RU" sz="1500" dirty="0"/>
          </a:p>
        </p:txBody>
      </p:sp>
      <p:sp>
        <p:nvSpPr>
          <p:cNvPr id="9" name="Прямоугольник 8"/>
          <p:cNvSpPr/>
          <p:nvPr/>
        </p:nvSpPr>
        <p:spPr>
          <a:xfrm>
            <a:off x="340658" y="3567921"/>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Қаонатбахш</a:t>
            </a:r>
            <a:endParaRPr lang="ru-RU" sz="1500" dirty="0"/>
          </a:p>
        </p:txBody>
      </p:sp>
      <p:sp>
        <p:nvSpPr>
          <p:cNvPr id="10" name="Прямоугольник 9"/>
          <p:cNvSpPr/>
          <p:nvPr/>
        </p:nvSpPr>
        <p:spPr>
          <a:xfrm>
            <a:off x="376376" y="2586261"/>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err="1"/>
              <a:t>Назаррас</a:t>
            </a:r>
            <a:endParaRPr lang="ru-RU" sz="1500" dirty="0"/>
          </a:p>
        </p:txBody>
      </p:sp>
      <p:sp>
        <p:nvSpPr>
          <p:cNvPr id="11" name="Прямоугольник 10"/>
          <p:cNvSpPr/>
          <p:nvPr/>
        </p:nvSpPr>
        <p:spPr>
          <a:xfrm>
            <a:off x="376376" y="1788302"/>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a:t>Баланд</a:t>
            </a:r>
          </a:p>
        </p:txBody>
      </p:sp>
      <p:graphicFrame>
        <p:nvGraphicFramePr>
          <p:cNvPr id="3" name="Диаграмма 2">
            <a:extLst>
              <a:ext uri="{FF2B5EF4-FFF2-40B4-BE49-F238E27FC236}">
                <a16:creationId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2375704865"/>
              </p:ext>
            </p:extLst>
          </p:nvPr>
        </p:nvGraphicFramePr>
        <p:xfrm>
          <a:off x="2532246" y="1501254"/>
          <a:ext cx="8966580" cy="5279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64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0685" y="99785"/>
            <a:ext cx="10515600" cy="1325563"/>
          </a:xfrm>
        </p:spPr>
        <p:txBody>
          <a:bodyPr>
            <a:normAutofit/>
          </a:bodyPr>
          <a:lstStyle/>
          <a:p>
            <a:pPr algn="ctr"/>
            <a:r>
              <a:rPr lang="ru-RU" sz="2800" b="1" dirty="0" err="1">
                <a:solidFill>
                  <a:srgbClr val="002060"/>
                </a:solidFill>
              </a:rPr>
              <a:t>Тамоюли</a:t>
            </a:r>
            <a:r>
              <a:rPr lang="ru-RU" sz="2800" b="1" dirty="0">
                <a:solidFill>
                  <a:srgbClr val="002060"/>
                </a:solidFill>
              </a:rPr>
              <a:t> </a:t>
            </a:r>
            <a:r>
              <a:rPr lang="ru-RU" sz="2800" b="1" dirty="0" err="1">
                <a:solidFill>
                  <a:srgbClr val="002060"/>
                </a:solidFill>
              </a:rPr>
              <a:t>индекси</a:t>
            </a:r>
            <a:r>
              <a:rPr lang="ru-RU" sz="2800" b="1" dirty="0">
                <a:solidFill>
                  <a:srgbClr val="002060"/>
                </a:solidFill>
              </a:rPr>
              <a:t> </a:t>
            </a:r>
            <a:r>
              <a:rPr lang="ru-RU" sz="2800" b="1" dirty="0" err="1">
                <a:solidFill>
                  <a:srgbClr val="002060"/>
                </a:solidFill>
              </a:rPr>
              <a:t>платформаҳои</a:t>
            </a:r>
            <a:r>
              <a:rPr lang="ru-RU" sz="2800" b="1" dirty="0">
                <a:solidFill>
                  <a:srgbClr val="002060"/>
                </a:solidFill>
              </a:rPr>
              <a:t> </a:t>
            </a:r>
            <a:r>
              <a:rPr lang="ru-RU" sz="2800" b="1" dirty="0" err="1">
                <a:solidFill>
                  <a:srgbClr val="002060"/>
                </a:solidFill>
              </a:rPr>
              <a:t>иштирок</a:t>
            </a:r>
            <a:r>
              <a:rPr lang="ru-RU" sz="2800" b="1" dirty="0">
                <a:solidFill>
                  <a:srgbClr val="002060"/>
                </a:solidFill>
              </a:rPr>
              <a:t> аз </a:t>
            </a:r>
            <a:r>
              <a:rPr lang="ru-RU" sz="2800" b="1" dirty="0" err="1">
                <a:solidFill>
                  <a:srgbClr val="002060"/>
                </a:solidFill>
              </a:rPr>
              <a:t>рӯи</a:t>
            </a:r>
            <a:r>
              <a:rPr lang="ru-RU" sz="2800" b="1" dirty="0">
                <a:solidFill>
                  <a:srgbClr val="002060"/>
                </a:solidFill>
              </a:rPr>
              <a:t> 14 ГКБ дар соли 2025 дар </a:t>
            </a:r>
            <a:r>
              <a:rPr lang="ru-RU" sz="2800" b="1" dirty="0" err="1">
                <a:solidFill>
                  <a:srgbClr val="002060"/>
                </a:solidFill>
              </a:rPr>
              <a:t>мукоиса</a:t>
            </a:r>
            <a:r>
              <a:rPr lang="ru-RU" sz="2800" b="1" dirty="0">
                <a:solidFill>
                  <a:srgbClr val="002060"/>
                </a:solidFill>
              </a:rPr>
              <a:t> </a:t>
            </a:r>
            <a:r>
              <a:rPr lang="ru-RU" sz="2800" b="1" dirty="0" err="1">
                <a:solidFill>
                  <a:srgbClr val="002060"/>
                </a:solidFill>
              </a:rPr>
              <a:t>бо</a:t>
            </a:r>
            <a:r>
              <a:rPr lang="ru-RU" sz="2800" b="1" dirty="0">
                <a:solidFill>
                  <a:srgbClr val="002060"/>
                </a:solidFill>
              </a:rPr>
              <a:t> соли 2023 (</a:t>
            </a:r>
            <a:r>
              <a:rPr lang="ru-RU" sz="2800" b="1" dirty="0" err="1">
                <a:solidFill>
                  <a:srgbClr val="002060"/>
                </a:solidFill>
              </a:rPr>
              <a:t>холҳо</a:t>
            </a:r>
            <a:r>
              <a:rPr lang="ru-RU" sz="2800" b="1" dirty="0">
                <a:solidFill>
                  <a:srgbClr val="002060"/>
                </a:solidFill>
              </a:rPr>
              <a:t>)</a:t>
            </a:r>
            <a:endParaRPr lang="ru-RU" sz="2800" dirty="0"/>
          </a:p>
        </p:txBody>
      </p:sp>
      <p:sp>
        <p:nvSpPr>
          <p:cNvPr id="7" name="Прямоугольник 6"/>
          <p:cNvSpPr/>
          <p:nvPr/>
        </p:nvSpPr>
        <p:spPr>
          <a:xfrm>
            <a:off x="3304450" y="6254719"/>
            <a:ext cx="1812219" cy="376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Нокифоя</a:t>
            </a:r>
            <a:r>
              <a:rPr lang="ru-RU" sz="1500" dirty="0"/>
              <a:t> ё </a:t>
            </a:r>
            <a:r>
              <a:rPr lang="ru-RU" sz="1500" dirty="0" err="1"/>
              <a:t>минималӣ</a:t>
            </a:r>
            <a:endParaRPr lang="ru-RU" sz="1500" dirty="0"/>
          </a:p>
        </p:txBody>
      </p:sp>
      <p:sp>
        <p:nvSpPr>
          <p:cNvPr id="8" name="Прямоугольник 7"/>
          <p:cNvSpPr/>
          <p:nvPr/>
        </p:nvSpPr>
        <p:spPr>
          <a:xfrm>
            <a:off x="5161058" y="6261998"/>
            <a:ext cx="1443754" cy="224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Маҳдуд</a:t>
            </a:r>
            <a:endParaRPr lang="ru-RU" sz="1500" dirty="0"/>
          </a:p>
        </p:txBody>
      </p:sp>
      <p:sp>
        <p:nvSpPr>
          <p:cNvPr id="9" name="Прямоугольник 8"/>
          <p:cNvSpPr/>
          <p:nvPr/>
        </p:nvSpPr>
        <p:spPr>
          <a:xfrm>
            <a:off x="6604812" y="6216339"/>
            <a:ext cx="1910221" cy="295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Қаноатбахш</a:t>
            </a:r>
            <a:endParaRPr lang="ru-RU" sz="1500" dirty="0"/>
          </a:p>
        </p:txBody>
      </p:sp>
      <p:sp>
        <p:nvSpPr>
          <p:cNvPr id="10" name="Прямоугольник 9"/>
          <p:cNvSpPr/>
          <p:nvPr/>
        </p:nvSpPr>
        <p:spPr>
          <a:xfrm>
            <a:off x="8603810" y="6188264"/>
            <a:ext cx="1356761"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Назаррас</a:t>
            </a:r>
            <a:endParaRPr lang="ru-RU" sz="1500" dirty="0"/>
          </a:p>
        </p:txBody>
      </p:sp>
      <p:sp>
        <p:nvSpPr>
          <p:cNvPr id="11" name="Прямоугольник 10"/>
          <p:cNvSpPr/>
          <p:nvPr/>
        </p:nvSpPr>
        <p:spPr>
          <a:xfrm>
            <a:off x="10422209" y="6183750"/>
            <a:ext cx="95008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500" dirty="0"/>
              <a:t>Баланд</a:t>
            </a:r>
          </a:p>
        </p:txBody>
      </p:sp>
      <p:graphicFrame>
        <p:nvGraphicFramePr>
          <p:cNvPr id="3" name="Диаграмма 2">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677647794"/>
              </p:ext>
            </p:extLst>
          </p:nvPr>
        </p:nvGraphicFramePr>
        <p:xfrm>
          <a:off x="423327" y="1692329"/>
          <a:ext cx="11550315" cy="4562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318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214" y="99786"/>
            <a:ext cx="11034943" cy="885636"/>
          </a:xfrm>
        </p:spPr>
        <p:txBody>
          <a:bodyPr>
            <a:normAutofit/>
          </a:bodyPr>
          <a:lstStyle/>
          <a:p>
            <a:pPr algn="ctr"/>
            <a:r>
              <a:rPr lang="ru-RU" sz="2800" b="1" dirty="0" err="1">
                <a:solidFill>
                  <a:srgbClr val="002060"/>
                </a:solidFill>
              </a:rPr>
              <a:t>Намояндагии</a:t>
            </a:r>
            <a:r>
              <a:rPr lang="ru-RU" sz="2800" b="1" dirty="0">
                <a:solidFill>
                  <a:srgbClr val="002060"/>
                </a:solidFill>
              </a:rPr>
              <a:t> </a:t>
            </a:r>
            <a:r>
              <a:rPr lang="ru-RU" sz="2800" b="1" dirty="0" err="1">
                <a:solidFill>
                  <a:srgbClr val="002060"/>
                </a:solidFill>
              </a:rPr>
              <a:t>СҶШ</a:t>
            </a:r>
            <a:r>
              <a:rPr lang="ru-RU" sz="2800" b="1" dirty="0">
                <a:solidFill>
                  <a:srgbClr val="002060"/>
                </a:solidFill>
              </a:rPr>
              <a:t> дар 14 ГКБ </a:t>
            </a:r>
            <a:r>
              <a:rPr lang="ru-RU" sz="2800" b="1" dirty="0" err="1">
                <a:solidFill>
                  <a:srgbClr val="002060"/>
                </a:solidFill>
              </a:rPr>
              <a:t>ва</a:t>
            </a:r>
            <a:r>
              <a:rPr lang="ru-RU" sz="2800" b="1" dirty="0">
                <a:solidFill>
                  <a:srgbClr val="002060"/>
                </a:solidFill>
              </a:rPr>
              <a:t> </a:t>
            </a:r>
            <a:r>
              <a:rPr lang="ru-RU" sz="2800" b="1" dirty="0" err="1">
                <a:solidFill>
                  <a:srgbClr val="002060"/>
                </a:solidFill>
              </a:rPr>
              <a:t>мавҷудияти</a:t>
            </a:r>
            <a:r>
              <a:rPr lang="ru-RU" sz="2800" b="1" dirty="0">
                <a:solidFill>
                  <a:srgbClr val="002060"/>
                </a:solidFill>
              </a:rPr>
              <a:t> </a:t>
            </a:r>
            <a:r>
              <a:rPr lang="ru-RU" sz="2800" b="1" dirty="0" err="1">
                <a:solidFill>
                  <a:srgbClr val="002060"/>
                </a:solidFill>
              </a:rPr>
              <a:t>заминаи</a:t>
            </a:r>
            <a:r>
              <a:rPr lang="ru-RU" sz="2800" b="1" dirty="0">
                <a:solidFill>
                  <a:srgbClr val="002060"/>
                </a:solidFill>
              </a:rPr>
              <a:t> </a:t>
            </a:r>
            <a:r>
              <a:rPr lang="ru-RU" sz="2800" b="1" dirty="0" err="1">
                <a:solidFill>
                  <a:srgbClr val="002060"/>
                </a:solidFill>
              </a:rPr>
              <a:t>ҳуқуқӣ</a:t>
            </a:r>
            <a:r>
              <a:rPr lang="ru-RU" sz="2800" b="1" dirty="0">
                <a:solidFill>
                  <a:srgbClr val="002060"/>
                </a:solidFill>
              </a:rPr>
              <a:t> </a:t>
            </a:r>
            <a:r>
              <a:rPr lang="ru-RU" sz="2800" b="1" dirty="0" err="1">
                <a:solidFill>
                  <a:srgbClr val="002060"/>
                </a:solidFill>
              </a:rPr>
              <a:t>барои</a:t>
            </a:r>
            <a:r>
              <a:rPr lang="ru-RU" sz="2800" b="1" dirty="0">
                <a:solidFill>
                  <a:srgbClr val="002060"/>
                </a:solidFill>
              </a:rPr>
              <a:t> </a:t>
            </a:r>
            <a:r>
              <a:rPr lang="ru-RU" sz="2800" b="1" dirty="0" err="1">
                <a:solidFill>
                  <a:srgbClr val="002060"/>
                </a:solidFill>
              </a:rPr>
              <a:t>ҷалби</a:t>
            </a:r>
            <a:r>
              <a:rPr lang="ru-RU" sz="2800" b="1" dirty="0">
                <a:solidFill>
                  <a:srgbClr val="002060"/>
                </a:solidFill>
              </a:rPr>
              <a:t> </a:t>
            </a:r>
            <a:r>
              <a:rPr lang="ru-RU" sz="2800" b="1" dirty="0" err="1">
                <a:solidFill>
                  <a:srgbClr val="002060"/>
                </a:solidFill>
              </a:rPr>
              <a:t>СҶШ</a:t>
            </a:r>
            <a:r>
              <a:rPr lang="ru-RU" sz="2800" b="1" dirty="0">
                <a:solidFill>
                  <a:srgbClr val="002060"/>
                </a:solidFill>
              </a:rPr>
              <a:t> дар соли 2025 дар </a:t>
            </a:r>
            <a:r>
              <a:rPr lang="ru-RU" sz="2800" b="1" dirty="0" err="1">
                <a:solidFill>
                  <a:srgbClr val="002060"/>
                </a:solidFill>
              </a:rPr>
              <a:t>муқоиса</a:t>
            </a:r>
            <a:r>
              <a:rPr lang="ru-RU" sz="2800" b="1" dirty="0">
                <a:solidFill>
                  <a:srgbClr val="002060"/>
                </a:solidFill>
              </a:rPr>
              <a:t> </a:t>
            </a:r>
            <a:r>
              <a:rPr lang="ru-RU" sz="2800" b="1" dirty="0" err="1">
                <a:solidFill>
                  <a:srgbClr val="002060"/>
                </a:solidFill>
              </a:rPr>
              <a:t>бо</a:t>
            </a:r>
            <a:r>
              <a:rPr lang="ru-RU" sz="2800" b="1" dirty="0">
                <a:solidFill>
                  <a:srgbClr val="002060"/>
                </a:solidFill>
              </a:rPr>
              <a:t> соли 2023 (</a:t>
            </a:r>
            <a:r>
              <a:rPr lang="ru-RU" sz="2800" b="1" dirty="0" err="1">
                <a:solidFill>
                  <a:srgbClr val="002060"/>
                </a:solidFill>
              </a:rPr>
              <a:t>холҳо</a:t>
            </a:r>
            <a:r>
              <a:rPr lang="ru-RU" sz="2800" b="1" dirty="0">
                <a:solidFill>
                  <a:srgbClr val="002060"/>
                </a:solidFill>
              </a:rPr>
              <a:t>)</a:t>
            </a:r>
            <a:endParaRPr lang="ru-RU" sz="2800" dirty="0"/>
          </a:p>
        </p:txBody>
      </p:sp>
      <p:sp>
        <p:nvSpPr>
          <p:cNvPr id="7" name="Прямоугольник 6"/>
          <p:cNvSpPr/>
          <p:nvPr/>
        </p:nvSpPr>
        <p:spPr>
          <a:xfrm>
            <a:off x="3164607" y="6243584"/>
            <a:ext cx="1812219" cy="376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Нокифоя</a:t>
            </a:r>
            <a:r>
              <a:rPr lang="ru-RU" sz="1500" dirty="0"/>
              <a:t> ё </a:t>
            </a:r>
            <a:r>
              <a:rPr lang="ru-RU" sz="1500" dirty="0" err="1"/>
              <a:t>минималӣ</a:t>
            </a:r>
            <a:endParaRPr lang="ru-RU" sz="1500" dirty="0"/>
          </a:p>
        </p:txBody>
      </p:sp>
      <p:sp>
        <p:nvSpPr>
          <p:cNvPr id="8" name="Прямоугольник 7"/>
          <p:cNvSpPr/>
          <p:nvPr/>
        </p:nvSpPr>
        <p:spPr>
          <a:xfrm>
            <a:off x="5161058" y="6234706"/>
            <a:ext cx="1443754" cy="224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Маҳдуд</a:t>
            </a:r>
            <a:endParaRPr lang="ru-RU" sz="1500" dirty="0"/>
          </a:p>
        </p:txBody>
      </p:sp>
      <p:sp>
        <p:nvSpPr>
          <p:cNvPr id="9" name="Прямоугольник 8"/>
          <p:cNvSpPr/>
          <p:nvPr/>
        </p:nvSpPr>
        <p:spPr>
          <a:xfrm>
            <a:off x="6604812" y="6216339"/>
            <a:ext cx="1910221" cy="295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Қаноатбахш</a:t>
            </a:r>
            <a:endParaRPr lang="ru-RU" sz="1500" dirty="0"/>
          </a:p>
        </p:txBody>
      </p:sp>
      <p:sp>
        <p:nvSpPr>
          <p:cNvPr id="10" name="Прямоугольник 9"/>
          <p:cNvSpPr/>
          <p:nvPr/>
        </p:nvSpPr>
        <p:spPr>
          <a:xfrm>
            <a:off x="8603810" y="6188264"/>
            <a:ext cx="1356761"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err="1"/>
              <a:t>Назаррас</a:t>
            </a:r>
            <a:endParaRPr lang="ru-RU" sz="1500" dirty="0"/>
          </a:p>
        </p:txBody>
      </p:sp>
      <p:sp>
        <p:nvSpPr>
          <p:cNvPr id="11" name="Прямоугольник 10"/>
          <p:cNvSpPr/>
          <p:nvPr/>
        </p:nvSpPr>
        <p:spPr>
          <a:xfrm>
            <a:off x="10422209" y="6183750"/>
            <a:ext cx="95008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500" dirty="0"/>
              <a:t>Баланд</a:t>
            </a:r>
          </a:p>
        </p:txBody>
      </p:sp>
      <p:graphicFrame>
        <p:nvGraphicFramePr>
          <p:cNvPr id="3" name="Диаграмма 2">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534834826"/>
              </p:ext>
            </p:extLst>
          </p:nvPr>
        </p:nvGraphicFramePr>
        <p:xfrm>
          <a:off x="593557" y="1337982"/>
          <a:ext cx="11151599" cy="49056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033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214" y="99786"/>
            <a:ext cx="11034943" cy="885636"/>
          </a:xfrm>
        </p:spPr>
        <p:txBody>
          <a:bodyPr>
            <a:normAutofit fontScale="90000"/>
          </a:bodyPr>
          <a:lstStyle/>
          <a:p>
            <a:pPr algn="ctr"/>
            <a:r>
              <a:rPr lang="ru-RU" sz="2800" b="1" dirty="0" err="1">
                <a:solidFill>
                  <a:srgbClr val="002060"/>
                </a:solidFill>
              </a:rPr>
              <a:t>Натиҷаҳои</a:t>
            </a:r>
            <a:r>
              <a:rPr lang="ru-RU" sz="2800" b="1" dirty="0">
                <a:solidFill>
                  <a:srgbClr val="002060"/>
                </a:solidFill>
              </a:rPr>
              <a:t> </a:t>
            </a:r>
            <a:r>
              <a:rPr lang="ru-RU" sz="2800" b="1" dirty="0" err="1">
                <a:solidFill>
                  <a:srgbClr val="002060"/>
                </a:solidFill>
              </a:rPr>
              <a:t>арзёбӣ</a:t>
            </a:r>
            <a:r>
              <a:rPr lang="ru-RU" sz="2800" b="1" dirty="0">
                <a:solidFill>
                  <a:srgbClr val="002060"/>
                </a:solidFill>
              </a:rPr>
              <a:t> аз </a:t>
            </a:r>
            <a:r>
              <a:rPr lang="ru-RU" sz="2800" b="1" dirty="0" err="1">
                <a:solidFill>
                  <a:srgbClr val="002060"/>
                </a:solidFill>
              </a:rPr>
              <a:t>рӯи</a:t>
            </a:r>
            <a:r>
              <a:rPr lang="ru-RU" sz="2800" b="1" dirty="0">
                <a:solidFill>
                  <a:srgbClr val="002060"/>
                </a:solidFill>
              </a:rPr>
              <a:t> </a:t>
            </a:r>
            <a:r>
              <a:rPr lang="ru-RU" sz="2800" b="1" dirty="0" err="1">
                <a:solidFill>
                  <a:srgbClr val="002060"/>
                </a:solidFill>
              </a:rPr>
              <a:t>саволҳои</a:t>
            </a:r>
            <a:r>
              <a:rPr lang="ru-RU" sz="2800" b="1" dirty="0">
                <a:solidFill>
                  <a:srgbClr val="002060"/>
                </a:solidFill>
              </a:rPr>
              <a:t> </a:t>
            </a:r>
            <a:r>
              <a:rPr lang="ru-RU" sz="2800" b="1" dirty="0" err="1">
                <a:solidFill>
                  <a:srgbClr val="002060"/>
                </a:solidFill>
              </a:rPr>
              <a:t>алоҳидаи</a:t>
            </a:r>
            <a:r>
              <a:rPr lang="ru-RU" sz="2800" b="1" dirty="0">
                <a:solidFill>
                  <a:srgbClr val="002060"/>
                </a:solidFill>
              </a:rPr>
              <a:t> блоки «</a:t>
            </a:r>
            <a:r>
              <a:rPr lang="ru-RU" sz="2800" b="1" dirty="0" err="1">
                <a:solidFill>
                  <a:srgbClr val="002060"/>
                </a:solidFill>
              </a:rPr>
              <a:t>Намояндагӣ</a:t>
            </a:r>
            <a:r>
              <a:rPr lang="ru-RU" sz="2800" b="1" dirty="0">
                <a:solidFill>
                  <a:srgbClr val="002060"/>
                </a:solidFill>
              </a:rPr>
              <a:t> </a:t>
            </a:r>
            <a:r>
              <a:rPr lang="ru-RU" sz="2800" b="1" dirty="0" err="1">
                <a:solidFill>
                  <a:srgbClr val="002060"/>
                </a:solidFill>
              </a:rPr>
              <a:t>ва</a:t>
            </a:r>
            <a:r>
              <a:rPr lang="ru-RU" sz="2800" b="1" dirty="0">
                <a:solidFill>
                  <a:srgbClr val="002060"/>
                </a:solidFill>
              </a:rPr>
              <a:t> </a:t>
            </a:r>
            <a:r>
              <a:rPr lang="ru-RU" sz="2800" b="1" dirty="0" err="1">
                <a:solidFill>
                  <a:srgbClr val="002060"/>
                </a:solidFill>
              </a:rPr>
              <a:t>мавҷудияти</a:t>
            </a:r>
            <a:r>
              <a:rPr lang="ru-RU" sz="2800" b="1" dirty="0">
                <a:solidFill>
                  <a:srgbClr val="002060"/>
                </a:solidFill>
              </a:rPr>
              <a:t> </a:t>
            </a:r>
            <a:r>
              <a:rPr lang="ru-RU" sz="2800" b="1" dirty="0" err="1">
                <a:solidFill>
                  <a:srgbClr val="002060"/>
                </a:solidFill>
              </a:rPr>
              <a:t>заминаи</a:t>
            </a:r>
            <a:r>
              <a:rPr lang="ru-RU" sz="2800" b="1" dirty="0">
                <a:solidFill>
                  <a:srgbClr val="002060"/>
                </a:solidFill>
              </a:rPr>
              <a:t> </a:t>
            </a:r>
            <a:r>
              <a:rPr lang="ru-RU" sz="2800" b="1" dirty="0" err="1">
                <a:solidFill>
                  <a:srgbClr val="002060"/>
                </a:solidFill>
              </a:rPr>
              <a:t>ҳуқуқӣ</a:t>
            </a:r>
            <a:r>
              <a:rPr lang="ru-RU" sz="2800" b="1" dirty="0">
                <a:solidFill>
                  <a:srgbClr val="002060"/>
                </a:solidFill>
              </a:rPr>
              <a:t>» дар соли 2025 дар </a:t>
            </a:r>
            <a:r>
              <a:rPr lang="ru-RU" sz="2800" b="1" dirty="0" err="1">
                <a:solidFill>
                  <a:srgbClr val="002060"/>
                </a:solidFill>
              </a:rPr>
              <a:t>муқоиса</a:t>
            </a:r>
            <a:r>
              <a:rPr lang="ru-RU" sz="2800" b="1" dirty="0">
                <a:solidFill>
                  <a:srgbClr val="002060"/>
                </a:solidFill>
              </a:rPr>
              <a:t> </a:t>
            </a:r>
            <a:r>
              <a:rPr lang="ru-RU" sz="2800" b="1" dirty="0" err="1">
                <a:solidFill>
                  <a:srgbClr val="002060"/>
                </a:solidFill>
              </a:rPr>
              <a:t>бо</a:t>
            </a:r>
            <a:r>
              <a:rPr lang="ru-RU" sz="2800" b="1" dirty="0">
                <a:solidFill>
                  <a:srgbClr val="002060"/>
                </a:solidFill>
              </a:rPr>
              <a:t> соли 2023 (</a:t>
            </a:r>
            <a:r>
              <a:rPr lang="ru-RU" sz="2800" b="1" dirty="0" err="1">
                <a:solidFill>
                  <a:srgbClr val="002060"/>
                </a:solidFill>
              </a:rPr>
              <a:t>холҳо</a:t>
            </a:r>
            <a:r>
              <a:rPr lang="ru-RU" sz="2800" b="1" dirty="0">
                <a:solidFill>
                  <a:srgbClr val="002060"/>
                </a:solidFill>
              </a:rPr>
              <a:t>)</a:t>
            </a:r>
            <a:endParaRPr lang="ru-RU" sz="2800" dirty="0"/>
          </a:p>
        </p:txBody>
      </p:sp>
      <p:graphicFrame>
        <p:nvGraphicFramePr>
          <p:cNvPr id="3" name="Таблица 2">
            <a:extLst>
              <a:ext uri="{FF2B5EF4-FFF2-40B4-BE49-F238E27FC236}">
                <a16:creationId xmlns:a16="http://schemas.microsoft.com/office/drawing/2014/main" id="{C5D2D037-590B-467E-A0D4-9C777C4F357F}"/>
              </a:ext>
            </a:extLst>
          </p:cNvPr>
          <p:cNvGraphicFramePr>
            <a:graphicFrameLocks noGrp="1"/>
          </p:cNvGraphicFramePr>
          <p:nvPr>
            <p:extLst>
              <p:ext uri="{D42A27DB-BD31-4B8C-83A1-F6EECF244321}">
                <p14:modId xmlns:p14="http://schemas.microsoft.com/office/powerpoint/2010/main" val="258700978"/>
              </p:ext>
            </p:extLst>
          </p:nvPr>
        </p:nvGraphicFramePr>
        <p:xfrm>
          <a:off x="110095" y="1430110"/>
          <a:ext cx="5509470" cy="4322620"/>
        </p:xfrm>
        <a:graphic>
          <a:graphicData uri="http://schemas.openxmlformats.org/drawingml/2006/table">
            <a:tbl>
              <a:tblPr firstRow="1" firstCol="1" bandRow="1">
                <a:tableStyleId>{5940675A-B579-460E-94D1-54222C63F5DA}</a:tableStyleId>
              </a:tblPr>
              <a:tblGrid>
                <a:gridCol w="2570961">
                  <a:extLst>
                    <a:ext uri="{9D8B030D-6E8A-4147-A177-3AD203B41FA5}">
                      <a16:colId xmlns:a16="http://schemas.microsoft.com/office/drawing/2014/main" val="2038261488"/>
                    </a:ext>
                  </a:extLst>
                </a:gridCol>
                <a:gridCol w="2938509">
                  <a:extLst>
                    <a:ext uri="{9D8B030D-6E8A-4147-A177-3AD203B41FA5}">
                      <a16:colId xmlns:a16="http://schemas.microsoft.com/office/drawing/2014/main" val="440276846"/>
                    </a:ext>
                  </a:extLst>
                </a:gridCol>
              </a:tblGrid>
              <a:tr h="233556">
                <a:tc>
                  <a:txBody>
                    <a:bodyPr/>
                    <a:lstStyle/>
                    <a:p>
                      <a:pPr algn="ctr">
                        <a:lnSpc>
                          <a:spcPct val="107000"/>
                        </a:lnSpc>
                        <a:spcAft>
                          <a:spcPts val="800"/>
                        </a:spcAft>
                      </a:pPr>
                      <a:r>
                        <a:rPr lang="ru-RU" sz="1200" dirty="0">
                          <a:effectLst/>
                        </a:rPr>
                        <a:t>Категория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ctr">
                        <a:lnSpc>
                          <a:spcPct val="107000"/>
                        </a:lnSpc>
                        <a:spcAft>
                          <a:spcPts val="800"/>
                        </a:spcAft>
                      </a:pPr>
                      <a:r>
                        <a:rPr lang="ru-RU" sz="1200" dirty="0" err="1">
                          <a:effectLst/>
                        </a:rPr>
                        <a:t>Саволҳо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42446396"/>
                  </a:ext>
                </a:extLst>
              </a:tr>
              <a:tr h="477895">
                <a:tc rowSpan="3">
                  <a:txBody>
                    <a:bodyPr/>
                    <a:lstStyle/>
                    <a:p>
                      <a:pPr>
                        <a:lnSpc>
                          <a:spcPct val="107000"/>
                        </a:lnSpc>
                        <a:spcAft>
                          <a:spcPts val="800"/>
                        </a:spcAft>
                      </a:pPr>
                      <a:r>
                        <a:rPr lang="ru-RU" sz="1200" dirty="0">
                          <a:effectLst/>
                        </a:rPr>
                        <a:t>1.1. </a:t>
                      </a:r>
                      <a:r>
                        <a:rPr lang="ru-RU" sz="1200" dirty="0" err="1">
                          <a:effectLst/>
                        </a:rPr>
                        <a:t>Мавҷудияти</a:t>
                      </a:r>
                      <a:r>
                        <a:rPr lang="ru-RU" sz="1200" dirty="0">
                          <a:effectLst/>
                        </a:rPr>
                        <a:t> </a:t>
                      </a:r>
                      <a:r>
                        <a:rPr lang="ru-RU" sz="1200" dirty="0" err="1">
                          <a:effectLst/>
                        </a:rPr>
                        <a:t>намояндагони</a:t>
                      </a:r>
                      <a:r>
                        <a:rPr lang="ru-RU" sz="1200" dirty="0">
                          <a:effectLst/>
                        </a:rPr>
                        <a:t> </a:t>
                      </a:r>
                      <a:r>
                        <a:rPr lang="ru-RU" sz="1200" dirty="0" err="1">
                          <a:effectLst/>
                        </a:rPr>
                        <a:t>СҶШ</a:t>
                      </a:r>
                      <a:r>
                        <a:rPr lang="ru-RU" sz="1200" dirty="0">
                          <a:effectLst/>
                        </a:rPr>
                        <a:t> дар </a:t>
                      </a:r>
                      <a:r>
                        <a:rPr lang="ru-RU" sz="1200" dirty="0" err="1">
                          <a:effectLst/>
                        </a:rPr>
                        <a:t>ҳайяти</a:t>
                      </a:r>
                      <a:r>
                        <a:rPr lang="ru-RU" sz="1200" dirty="0">
                          <a:effectLst/>
                        </a:rPr>
                        <a:t> ГКБ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ru-RU" sz="1200" dirty="0">
                          <a:effectLst/>
                        </a:rPr>
                        <a:t>1. </a:t>
                      </a:r>
                      <a:r>
                        <a:rPr lang="ru-RU" sz="1200" dirty="0" err="1">
                          <a:effectLst/>
                        </a:rPr>
                        <a:t>Чанд</a:t>
                      </a:r>
                      <a:r>
                        <a:rPr lang="ru-RU" sz="1200" dirty="0">
                          <a:effectLst/>
                        </a:rPr>
                        <a:t> </a:t>
                      </a:r>
                      <a:r>
                        <a:rPr lang="ru-RU" sz="1200" dirty="0" err="1">
                          <a:effectLst/>
                        </a:rPr>
                        <a:t>нафар</a:t>
                      </a:r>
                      <a:r>
                        <a:rPr lang="ru-RU" sz="1200" dirty="0">
                          <a:effectLst/>
                        </a:rPr>
                        <a:t> </a:t>
                      </a:r>
                      <a:r>
                        <a:rPr lang="ru-RU" sz="1200" dirty="0" err="1">
                          <a:effectLst/>
                        </a:rPr>
                        <a:t>намояндагони</a:t>
                      </a:r>
                      <a:r>
                        <a:rPr lang="ru-RU" sz="1200" dirty="0">
                          <a:effectLst/>
                        </a:rPr>
                        <a:t> </a:t>
                      </a:r>
                      <a:r>
                        <a:rPr lang="ru-RU" sz="1200" dirty="0" err="1">
                          <a:effectLst/>
                        </a:rPr>
                        <a:t>СҶШ</a:t>
                      </a:r>
                      <a:r>
                        <a:rPr lang="ru-RU" sz="1200" dirty="0">
                          <a:effectLst/>
                        </a:rPr>
                        <a:t> ба </a:t>
                      </a:r>
                      <a:r>
                        <a:rPr lang="ru-RU" sz="1200" dirty="0" err="1">
                          <a:effectLst/>
                        </a:rPr>
                        <a:t>ҳайати</a:t>
                      </a:r>
                      <a:r>
                        <a:rPr lang="ru-RU" sz="1200" dirty="0">
                          <a:effectLst/>
                        </a:rPr>
                        <a:t> </a:t>
                      </a:r>
                      <a:r>
                        <a:rPr lang="tg-Cyrl-TJ" sz="1200" dirty="0">
                          <a:effectLst/>
                        </a:rPr>
                        <a:t>ГКБ</a:t>
                      </a:r>
                      <a:r>
                        <a:rPr lang="it-IT" sz="1200" dirty="0">
                          <a:effectLst/>
                        </a:rPr>
                        <a:t> </a:t>
                      </a:r>
                      <a:r>
                        <a:rPr lang="tg-Cyrl-TJ" sz="1200" dirty="0">
                          <a:effectLst/>
                        </a:rPr>
                        <a:t>шомиланд</a:t>
                      </a: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70797"/>
                  </a:ext>
                </a:extLst>
              </a:tr>
              <a:tr h="477895">
                <a:tc vMerge="1">
                  <a:txBody>
                    <a:bodyPr/>
                    <a:lstStyle/>
                    <a:p>
                      <a:endParaRPr lang="ru-RU"/>
                    </a:p>
                  </a:txBody>
                  <a:tcPr/>
                </a:tc>
                <a:tc>
                  <a:txBody>
                    <a:bodyPr/>
                    <a:lstStyle/>
                    <a:p>
                      <a:pPr>
                        <a:lnSpc>
                          <a:spcPct val="107000"/>
                        </a:lnSpc>
                        <a:spcAft>
                          <a:spcPts val="800"/>
                        </a:spcAft>
                      </a:pPr>
                      <a:r>
                        <a:rPr lang="ru-RU" sz="1200" dirty="0">
                          <a:effectLst/>
                        </a:rPr>
                        <a:t>2. </a:t>
                      </a:r>
                      <a:r>
                        <a:rPr lang="ru-RU" sz="1200" dirty="0" err="1">
                          <a:effectLst/>
                        </a:rPr>
                        <a:t>Чанд</a:t>
                      </a:r>
                      <a:r>
                        <a:rPr lang="ru-RU" sz="1200" dirty="0">
                          <a:effectLst/>
                        </a:rPr>
                        <a:t> </a:t>
                      </a:r>
                      <a:r>
                        <a:rPr lang="ru-RU" sz="1200" dirty="0" err="1">
                          <a:effectLst/>
                        </a:rPr>
                        <a:t>СҶШ</a:t>
                      </a:r>
                      <a:r>
                        <a:rPr lang="ru-RU" sz="1200" dirty="0">
                          <a:effectLst/>
                        </a:rPr>
                        <a:t> ба </a:t>
                      </a:r>
                      <a:r>
                        <a:rPr lang="ru-RU" sz="1200" dirty="0" err="1">
                          <a:effectLst/>
                        </a:rPr>
                        <a:t>ҳайати</a:t>
                      </a:r>
                      <a:r>
                        <a:rPr lang="ru-RU" sz="1200" dirty="0">
                          <a:effectLst/>
                        </a:rPr>
                        <a:t> ГКБ </a:t>
                      </a:r>
                      <a:r>
                        <a:rPr lang="ru-RU" sz="1200" dirty="0" err="1">
                          <a:effectLst/>
                        </a:rPr>
                        <a:t>шомиланд</a:t>
                      </a:r>
                      <a:r>
                        <a:rPr lang="ru-RU" sz="1200" dirty="0">
                          <a:effectLst/>
                        </a:rPr>
                        <a:t> (</a:t>
                      </a:r>
                      <a:r>
                        <a:rPr lang="ru-RU" sz="1200" dirty="0" err="1">
                          <a:effectLst/>
                        </a:rPr>
                        <a:t>адад</a:t>
                      </a: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40673573"/>
                  </a:ext>
                </a:extLst>
              </a:tr>
              <a:tr h="477895">
                <a:tc vMerge="1">
                  <a:txBody>
                    <a:bodyPr/>
                    <a:lstStyle/>
                    <a:p>
                      <a:endParaRPr lang="ru-RU"/>
                    </a:p>
                  </a:txBody>
                  <a:tcPr/>
                </a:tc>
                <a:tc>
                  <a:txBody>
                    <a:bodyPr/>
                    <a:lstStyle/>
                    <a:p>
                      <a:pPr>
                        <a:lnSpc>
                          <a:spcPct val="107000"/>
                        </a:lnSpc>
                        <a:spcAft>
                          <a:spcPts val="800"/>
                        </a:spcAft>
                      </a:pPr>
                      <a:r>
                        <a:rPr lang="ru-RU" sz="1200" dirty="0">
                          <a:effectLst/>
                        </a:rPr>
                        <a:t>3. </a:t>
                      </a:r>
                      <a:r>
                        <a:rPr lang="ru-RU" sz="1200" dirty="0" err="1">
                          <a:effectLst/>
                        </a:rPr>
                        <a:t>Оё</a:t>
                      </a:r>
                      <a:r>
                        <a:rPr lang="ru-RU" sz="1200" dirty="0">
                          <a:effectLst/>
                        </a:rPr>
                        <a:t> </a:t>
                      </a:r>
                      <a:r>
                        <a:rPr lang="ru-RU" sz="1200" dirty="0" err="1">
                          <a:effectLst/>
                        </a:rPr>
                        <a:t>баробарии</a:t>
                      </a:r>
                      <a:r>
                        <a:rPr lang="ru-RU" sz="1200" dirty="0">
                          <a:effectLst/>
                        </a:rPr>
                        <a:t> </a:t>
                      </a:r>
                      <a:r>
                        <a:rPr lang="ru-RU" sz="1200" dirty="0" err="1">
                          <a:effectLst/>
                        </a:rPr>
                        <a:t>гендерӣ</a:t>
                      </a:r>
                      <a:r>
                        <a:rPr lang="ru-RU" sz="1200" dirty="0">
                          <a:effectLst/>
                        </a:rPr>
                        <a:t> дар </a:t>
                      </a:r>
                      <a:r>
                        <a:rPr lang="ru-RU" sz="1200" dirty="0" err="1">
                          <a:effectLst/>
                        </a:rPr>
                        <a:t>ҳайати</a:t>
                      </a:r>
                      <a:r>
                        <a:rPr lang="ru-RU" sz="1200" dirty="0">
                          <a:effectLst/>
                        </a:rPr>
                        <a:t> </a:t>
                      </a:r>
                      <a:r>
                        <a:rPr lang="it-IT" sz="1200" dirty="0">
                          <a:effectLst/>
                        </a:rPr>
                        <a:t>IWG </a:t>
                      </a:r>
                      <a:r>
                        <a:rPr lang="ru-RU" sz="1200" dirty="0" err="1">
                          <a:effectLst/>
                        </a:rPr>
                        <a:t>мушоҳида</a:t>
                      </a:r>
                      <a:r>
                        <a:rPr lang="ru-RU" sz="1200" dirty="0">
                          <a:effectLst/>
                        </a:rPr>
                        <a:t> </a:t>
                      </a:r>
                      <a:r>
                        <a:rPr lang="ru-RU" sz="1200" dirty="0" err="1">
                          <a:effectLst/>
                        </a:rPr>
                        <a:t>мешавад</a:t>
                      </a: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8126417"/>
                  </a:ext>
                </a:extLst>
              </a:tr>
              <a:tr h="722234">
                <a:tc>
                  <a:txBody>
                    <a:bodyPr/>
                    <a:lstStyle/>
                    <a:p>
                      <a:pPr>
                        <a:lnSpc>
                          <a:spcPct val="107000"/>
                        </a:lnSpc>
                        <a:spcAft>
                          <a:spcPts val="800"/>
                        </a:spcAft>
                      </a:pPr>
                      <a:r>
                        <a:rPr lang="ru-RU" sz="1200" dirty="0">
                          <a:effectLst/>
                        </a:rPr>
                        <a:t>1.2. </a:t>
                      </a:r>
                      <a:r>
                        <a:rPr lang="ru-RU" sz="1200" dirty="0" err="1">
                          <a:effectLst/>
                        </a:rPr>
                        <a:t>Мавҷудияти</a:t>
                      </a:r>
                      <a:r>
                        <a:rPr lang="ru-RU" sz="1200" dirty="0">
                          <a:effectLst/>
                        </a:rPr>
                        <a:t> </a:t>
                      </a:r>
                      <a:r>
                        <a:rPr lang="ru-RU" sz="1200" dirty="0" err="1">
                          <a:effectLst/>
                        </a:rPr>
                        <a:t>механизми</a:t>
                      </a:r>
                      <a:r>
                        <a:rPr lang="ru-RU" sz="1200" dirty="0">
                          <a:effectLst/>
                        </a:rPr>
                        <a:t> </a:t>
                      </a:r>
                      <a:r>
                        <a:rPr lang="ru-RU" sz="1200" dirty="0" err="1">
                          <a:effectLst/>
                        </a:rPr>
                        <a:t>ҳуқуқие</a:t>
                      </a:r>
                      <a:r>
                        <a:rPr lang="ru-RU" sz="1200" dirty="0">
                          <a:effectLst/>
                        </a:rPr>
                        <a:t>, </a:t>
                      </a:r>
                      <a:r>
                        <a:rPr lang="ru-RU" sz="1200" dirty="0" err="1">
                          <a:effectLst/>
                        </a:rPr>
                        <a:t>ки</a:t>
                      </a:r>
                      <a:r>
                        <a:rPr lang="ru-RU" sz="1200" dirty="0">
                          <a:effectLst/>
                        </a:rPr>
                        <a:t> </a:t>
                      </a:r>
                      <a:r>
                        <a:rPr lang="ru-RU" sz="1200" dirty="0" err="1">
                          <a:effectLst/>
                        </a:rPr>
                        <a:t>ҷалби</a:t>
                      </a:r>
                      <a:r>
                        <a:rPr lang="ru-RU" sz="1200" dirty="0">
                          <a:effectLst/>
                        </a:rPr>
                        <a:t> </a:t>
                      </a:r>
                      <a:r>
                        <a:rPr lang="ru-RU" sz="1200" dirty="0" err="1">
                          <a:effectLst/>
                        </a:rPr>
                        <a:t>СҶШ</a:t>
                      </a:r>
                      <a:r>
                        <a:rPr lang="ru-RU" sz="1200" dirty="0">
                          <a:effectLst/>
                        </a:rPr>
                        <a:t> ба </a:t>
                      </a:r>
                      <a:r>
                        <a:rPr lang="ru-RU" sz="1200" dirty="0" err="1">
                          <a:effectLst/>
                        </a:rPr>
                        <a:t>фаъолияти</a:t>
                      </a:r>
                      <a:r>
                        <a:rPr lang="ru-RU" sz="1200" dirty="0">
                          <a:effectLst/>
                        </a:rPr>
                        <a:t> ГКБ-</a:t>
                      </a:r>
                      <a:r>
                        <a:rPr lang="ru-RU" sz="1200" dirty="0" err="1">
                          <a:effectLst/>
                        </a:rPr>
                        <a:t>ро</a:t>
                      </a:r>
                      <a:r>
                        <a:rPr lang="ru-RU" sz="1200" dirty="0">
                          <a:effectLst/>
                        </a:rPr>
                        <a:t> </a:t>
                      </a:r>
                      <a:r>
                        <a:rPr lang="ru-RU" sz="1200" dirty="0" err="1">
                          <a:effectLst/>
                        </a:rPr>
                        <a:t>танзим</a:t>
                      </a:r>
                      <a:r>
                        <a:rPr lang="ru-RU" sz="1200" dirty="0">
                          <a:effectLst/>
                        </a:rPr>
                        <a:t> </a:t>
                      </a:r>
                      <a:r>
                        <a:rPr lang="ru-RU" sz="1200" dirty="0" err="1">
                          <a:effectLst/>
                        </a:rPr>
                        <a:t>мекунад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ru-RU" sz="1200" dirty="0">
                          <a:effectLst/>
                        </a:rPr>
                        <a:t>4. </a:t>
                      </a:r>
                      <a:r>
                        <a:rPr lang="ru-RU" sz="1200" dirty="0" err="1">
                          <a:effectLst/>
                        </a:rPr>
                        <a:t>Оё</a:t>
                      </a:r>
                      <a:r>
                        <a:rPr lang="ru-RU" sz="1200" dirty="0">
                          <a:effectLst/>
                        </a:rPr>
                        <a:t> </a:t>
                      </a:r>
                      <a:r>
                        <a:rPr lang="ru-RU" sz="1200" dirty="0" err="1">
                          <a:effectLst/>
                        </a:rPr>
                        <a:t>механизми</a:t>
                      </a:r>
                      <a:r>
                        <a:rPr lang="ru-RU" sz="1200" dirty="0">
                          <a:effectLst/>
                        </a:rPr>
                        <a:t> </a:t>
                      </a:r>
                      <a:r>
                        <a:rPr lang="ru-RU" sz="1200" dirty="0" err="1">
                          <a:effectLst/>
                        </a:rPr>
                        <a:t>ҳуқуқии</a:t>
                      </a:r>
                      <a:r>
                        <a:rPr lang="ru-RU" sz="1200" dirty="0">
                          <a:effectLst/>
                        </a:rPr>
                        <a:t> </a:t>
                      </a:r>
                      <a:r>
                        <a:rPr lang="ru-RU" sz="1200" dirty="0" err="1">
                          <a:effectLst/>
                        </a:rPr>
                        <a:t>танзими</a:t>
                      </a:r>
                      <a:r>
                        <a:rPr lang="ru-RU" sz="1200" dirty="0">
                          <a:effectLst/>
                        </a:rPr>
                        <a:t> </a:t>
                      </a:r>
                      <a:r>
                        <a:rPr lang="ru-RU" sz="1200" dirty="0" err="1">
                          <a:effectLst/>
                        </a:rPr>
                        <a:t>ҷалби</a:t>
                      </a:r>
                      <a:r>
                        <a:rPr lang="ru-RU" sz="1200" dirty="0">
                          <a:effectLst/>
                        </a:rPr>
                        <a:t> </a:t>
                      </a:r>
                      <a:r>
                        <a:rPr lang="ru-RU" sz="1200" dirty="0" err="1">
                          <a:effectLst/>
                        </a:rPr>
                        <a:t>СҶШ</a:t>
                      </a:r>
                      <a:r>
                        <a:rPr lang="ru-RU" sz="1200" dirty="0">
                          <a:effectLst/>
                        </a:rPr>
                        <a:t> дар </a:t>
                      </a:r>
                      <a:r>
                        <a:rPr lang="ru-RU" sz="1200" dirty="0" err="1">
                          <a:effectLst/>
                        </a:rPr>
                        <a:t>фаъолияти</a:t>
                      </a:r>
                      <a:r>
                        <a:rPr lang="ru-RU" sz="1200" dirty="0">
                          <a:effectLst/>
                        </a:rPr>
                        <a:t> </a:t>
                      </a:r>
                      <a:r>
                        <a:rPr lang="tg-Cyrl-TJ" sz="1200" dirty="0">
                          <a:effectLst/>
                        </a:rPr>
                        <a:t>ГКБ</a:t>
                      </a:r>
                      <a:r>
                        <a:rPr lang="it-IT" sz="1200" dirty="0">
                          <a:effectLst/>
                        </a:rPr>
                        <a:t> </a:t>
                      </a:r>
                      <a:r>
                        <a:rPr lang="ru-RU" sz="1200" dirty="0" err="1">
                          <a:effectLst/>
                        </a:rPr>
                        <a:t>мавҷуд</a:t>
                      </a:r>
                      <a:r>
                        <a:rPr lang="ru-RU" sz="1200" dirty="0">
                          <a:effectLst/>
                        </a:rPr>
                        <a:t> </a:t>
                      </a:r>
                      <a:r>
                        <a:rPr lang="ru-RU" sz="1200" dirty="0" err="1">
                          <a:effectLst/>
                        </a:rPr>
                        <a:t>аст</a:t>
                      </a: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5191431"/>
                  </a:ext>
                </a:extLst>
              </a:tr>
              <a:tr h="1210911">
                <a:tc>
                  <a:txBody>
                    <a:bodyPr/>
                    <a:lstStyle/>
                    <a:p>
                      <a:pPr>
                        <a:lnSpc>
                          <a:spcPct val="107000"/>
                        </a:lnSpc>
                        <a:spcAft>
                          <a:spcPts val="800"/>
                        </a:spcAft>
                      </a:pPr>
                      <a:r>
                        <a:rPr lang="ru-RU" sz="1200" dirty="0">
                          <a:effectLst/>
                        </a:rPr>
                        <a:t>1.3. </a:t>
                      </a:r>
                      <a:r>
                        <a:rPr lang="ru-RU" sz="1200" dirty="0" err="1">
                          <a:effectLst/>
                        </a:rPr>
                        <a:t>Интизории</a:t>
                      </a:r>
                      <a:r>
                        <a:rPr lang="ru-RU" sz="1200" dirty="0">
                          <a:effectLst/>
                        </a:rPr>
                        <a:t> </a:t>
                      </a:r>
                      <a:r>
                        <a:rPr lang="ru-RU" sz="1200" dirty="0" err="1">
                          <a:effectLst/>
                        </a:rPr>
                        <a:t>Шӯро</a:t>
                      </a:r>
                      <a:r>
                        <a:rPr lang="ru-RU" sz="1200" dirty="0">
                          <a:effectLst/>
                        </a:rPr>
                        <a:t>/ </a:t>
                      </a:r>
                      <a:r>
                        <a:rPr lang="ru-RU" sz="1200" dirty="0" err="1">
                          <a:effectLst/>
                        </a:rPr>
                        <a:t>роҳбари</a:t>
                      </a:r>
                      <a:r>
                        <a:rPr lang="ru-RU" sz="1200" dirty="0">
                          <a:effectLst/>
                        </a:rPr>
                        <a:t> ГКБ аз </a:t>
                      </a:r>
                      <a:r>
                        <a:rPr lang="ru-RU" sz="1200" dirty="0" err="1">
                          <a:effectLst/>
                        </a:rPr>
                        <a:t>иштироки</a:t>
                      </a:r>
                      <a:r>
                        <a:rPr lang="ru-RU" sz="1200" dirty="0">
                          <a:effectLst/>
                        </a:rPr>
                        <a:t> </a:t>
                      </a:r>
                      <a:r>
                        <a:rPr lang="ru-RU" sz="1200" dirty="0" err="1">
                          <a:effectLst/>
                        </a:rPr>
                        <a:t>СҶШ</a:t>
                      </a:r>
                      <a:r>
                        <a:rPr lang="ru-RU" sz="1200" dirty="0">
                          <a:effectLst/>
                        </a:rPr>
                        <a:t> дар </a:t>
                      </a:r>
                      <a:r>
                        <a:rPr lang="ru-RU" sz="1200" dirty="0" err="1">
                          <a:effectLst/>
                        </a:rPr>
                        <a:t>ҳайати</a:t>
                      </a:r>
                      <a:r>
                        <a:rPr lang="ru-RU" sz="1200" dirty="0">
                          <a:effectLst/>
                        </a:rPr>
                        <a:t> </a:t>
                      </a:r>
                      <a:r>
                        <a:rPr lang="ru-RU" sz="1200" dirty="0" err="1">
                          <a:effectLst/>
                        </a:rPr>
                        <a:t>ГКБГ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ru-RU" sz="1200" dirty="0">
                          <a:effectLst/>
                        </a:rPr>
                        <a:t>5. </a:t>
                      </a:r>
                      <a:r>
                        <a:rPr lang="ru-RU" sz="1200" dirty="0" err="1">
                          <a:effectLst/>
                        </a:rPr>
                        <a:t>Оё</a:t>
                      </a:r>
                      <a:r>
                        <a:rPr lang="ru-RU" sz="1200" dirty="0">
                          <a:effectLst/>
                        </a:rPr>
                        <a:t> </a:t>
                      </a:r>
                      <a:r>
                        <a:rPr lang="ru-RU" sz="1200" dirty="0" err="1">
                          <a:effectLst/>
                        </a:rPr>
                        <a:t>маълумот</a:t>
                      </a:r>
                      <a:r>
                        <a:rPr lang="ru-RU" sz="1200" dirty="0">
                          <a:effectLst/>
                        </a:rPr>
                        <a:t> дар </a:t>
                      </a:r>
                      <a:r>
                        <a:rPr lang="ru-RU" sz="1200" dirty="0" err="1">
                          <a:effectLst/>
                        </a:rPr>
                        <a:t>бораи</a:t>
                      </a:r>
                      <a:r>
                        <a:rPr lang="ru-RU" sz="1200" dirty="0">
                          <a:effectLst/>
                        </a:rPr>
                        <a:t> </a:t>
                      </a:r>
                      <a:r>
                        <a:rPr lang="ru-RU" sz="1200" dirty="0" err="1">
                          <a:effectLst/>
                        </a:rPr>
                        <a:t>ҳадаф</a:t>
                      </a:r>
                      <a:r>
                        <a:rPr lang="ru-RU" sz="1200" dirty="0">
                          <a:effectLst/>
                        </a:rPr>
                        <a:t>, </a:t>
                      </a:r>
                      <a:r>
                        <a:rPr lang="ru-RU" sz="1200" dirty="0" err="1">
                          <a:effectLst/>
                        </a:rPr>
                        <a:t>вазифаҳо</a:t>
                      </a:r>
                      <a:r>
                        <a:rPr lang="ru-RU" sz="1200" dirty="0">
                          <a:effectLst/>
                        </a:rPr>
                        <a:t> </a:t>
                      </a:r>
                      <a:r>
                        <a:rPr lang="ru-RU" sz="1200" dirty="0" err="1">
                          <a:effectLst/>
                        </a:rPr>
                        <a:t>ва</a:t>
                      </a:r>
                      <a:r>
                        <a:rPr lang="ru-RU" sz="1200" dirty="0">
                          <a:effectLst/>
                        </a:rPr>
                        <a:t> </a:t>
                      </a:r>
                      <a:r>
                        <a:rPr lang="ru-RU" sz="1200" dirty="0" err="1">
                          <a:effectLst/>
                        </a:rPr>
                        <a:t>интизориҳои</a:t>
                      </a:r>
                      <a:r>
                        <a:rPr lang="ru-RU" sz="1200" dirty="0">
                          <a:effectLst/>
                        </a:rPr>
                        <a:t> </a:t>
                      </a:r>
                      <a:r>
                        <a:rPr lang="ru-RU" sz="1200" dirty="0" err="1">
                          <a:effectLst/>
                        </a:rPr>
                        <a:t>Шӯро</a:t>
                      </a:r>
                      <a:r>
                        <a:rPr lang="ru-RU" sz="1200" dirty="0">
                          <a:effectLst/>
                        </a:rPr>
                        <a:t>/</a:t>
                      </a:r>
                      <a:r>
                        <a:rPr lang="ru-RU" sz="1200" dirty="0" err="1">
                          <a:effectLst/>
                        </a:rPr>
                        <a:t>роҳбари</a:t>
                      </a:r>
                      <a:r>
                        <a:rPr lang="ru-RU" sz="1200" dirty="0">
                          <a:effectLst/>
                        </a:rPr>
                        <a:t> </a:t>
                      </a:r>
                      <a:r>
                        <a:rPr lang="tg-Cyrl-TJ" sz="1200" dirty="0">
                          <a:effectLst/>
                        </a:rPr>
                        <a:t>ГКБ</a:t>
                      </a:r>
                      <a:r>
                        <a:rPr lang="it-IT" sz="1200" dirty="0">
                          <a:effectLst/>
                        </a:rPr>
                        <a:t> </a:t>
                      </a:r>
                      <a:r>
                        <a:rPr lang="ru-RU" sz="1200" dirty="0" err="1">
                          <a:effectLst/>
                        </a:rPr>
                        <a:t>оид</a:t>
                      </a:r>
                      <a:r>
                        <a:rPr lang="ru-RU" sz="1200" dirty="0">
                          <a:effectLst/>
                        </a:rPr>
                        <a:t> ба </a:t>
                      </a:r>
                      <a:r>
                        <a:rPr lang="ru-RU" sz="1200" dirty="0" err="1">
                          <a:effectLst/>
                        </a:rPr>
                        <a:t>ҷалби</a:t>
                      </a:r>
                      <a:r>
                        <a:rPr lang="ru-RU" sz="1200" dirty="0">
                          <a:effectLst/>
                        </a:rPr>
                        <a:t> </a:t>
                      </a:r>
                      <a:r>
                        <a:rPr lang="ru-RU" sz="1200" dirty="0" err="1">
                          <a:effectLst/>
                        </a:rPr>
                        <a:t>СҶШ</a:t>
                      </a:r>
                      <a:r>
                        <a:rPr lang="ru-RU" sz="1200" dirty="0">
                          <a:effectLst/>
                        </a:rPr>
                        <a:t> дар </a:t>
                      </a:r>
                      <a:r>
                        <a:rPr lang="ru-RU" sz="1200" dirty="0" err="1">
                          <a:effectLst/>
                        </a:rPr>
                        <a:t>фаъолияти</a:t>
                      </a:r>
                      <a:r>
                        <a:rPr lang="ru-RU" sz="1200" dirty="0">
                          <a:effectLst/>
                        </a:rPr>
                        <a:t> </a:t>
                      </a:r>
                      <a:r>
                        <a:rPr lang="tg-Cyrl-TJ" sz="1200" dirty="0">
                          <a:effectLst/>
                        </a:rPr>
                        <a:t>ГКБ</a:t>
                      </a:r>
                      <a:r>
                        <a:rPr lang="it-IT" sz="1200" dirty="0">
                          <a:effectLst/>
                        </a:rPr>
                        <a:t> </a:t>
                      </a:r>
                      <a:r>
                        <a:rPr lang="ru-RU" sz="1200" dirty="0">
                          <a:effectLst/>
                        </a:rPr>
                        <a:t>дар </a:t>
                      </a:r>
                      <a:r>
                        <a:rPr lang="ru-RU" sz="1200" dirty="0" err="1">
                          <a:effectLst/>
                        </a:rPr>
                        <a:t>амал</a:t>
                      </a:r>
                      <a:r>
                        <a:rPr lang="ru-RU" sz="1200" dirty="0">
                          <a:effectLst/>
                        </a:rPr>
                        <a:t> </a:t>
                      </a:r>
                      <a:r>
                        <a:rPr lang="ru-RU" sz="1200" dirty="0" err="1">
                          <a:effectLst/>
                        </a:rPr>
                        <a:t>нашр</a:t>
                      </a:r>
                      <a:r>
                        <a:rPr lang="ru-RU" sz="1200" dirty="0">
                          <a:effectLst/>
                        </a:rPr>
                        <a:t> </a:t>
                      </a:r>
                      <a:r>
                        <a:rPr lang="ru-RU" sz="1200" dirty="0" err="1">
                          <a:effectLst/>
                        </a:rPr>
                        <a:t>мешавад</a:t>
                      </a: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84431799"/>
                  </a:ext>
                </a:extLst>
              </a:tr>
              <a:tr h="722234">
                <a:tc>
                  <a:txBody>
                    <a:bodyPr/>
                    <a:lstStyle/>
                    <a:p>
                      <a:pPr>
                        <a:lnSpc>
                          <a:spcPct val="107000"/>
                        </a:lnSpc>
                        <a:spcAft>
                          <a:spcPts val="800"/>
                        </a:spcAft>
                      </a:pPr>
                      <a:r>
                        <a:rPr lang="ru-RU" sz="1200" dirty="0">
                          <a:effectLst/>
                        </a:rPr>
                        <a:t>1.4. </a:t>
                      </a:r>
                      <a:r>
                        <a:rPr lang="ru-RU" sz="1200" dirty="0" err="1">
                          <a:effectLst/>
                        </a:rPr>
                        <a:t>Ҳадафу</a:t>
                      </a:r>
                      <a:r>
                        <a:rPr lang="ru-RU" sz="1200" dirty="0">
                          <a:effectLst/>
                        </a:rPr>
                        <a:t> </a:t>
                      </a:r>
                      <a:r>
                        <a:rPr lang="ru-RU" sz="1200" dirty="0" err="1">
                          <a:effectLst/>
                        </a:rPr>
                        <a:t>вазифаҳои</a:t>
                      </a:r>
                      <a:r>
                        <a:rPr lang="ru-RU" sz="1200" dirty="0">
                          <a:effectLst/>
                        </a:rPr>
                        <a:t> </a:t>
                      </a:r>
                      <a:r>
                        <a:rPr lang="ru-RU" sz="1200" dirty="0" err="1">
                          <a:effectLst/>
                        </a:rPr>
                        <a:t>СҶШ</a:t>
                      </a:r>
                      <a:r>
                        <a:rPr lang="ru-RU" sz="1200" dirty="0">
                          <a:effectLst/>
                        </a:rPr>
                        <a:t> дар </a:t>
                      </a:r>
                      <a:r>
                        <a:rPr lang="ru-RU" sz="1200" dirty="0" err="1">
                          <a:effectLst/>
                        </a:rPr>
                        <a:t>ҷалб</a:t>
                      </a:r>
                      <a:r>
                        <a:rPr lang="ru-RU" sz="1200" dirty="0">
                          <a:effectLst/>
                        </a:rPr>
                        <a:t> </a:t>
                      </a:r>
                      <a:r>
                        <a:rPr lang="ru-RU" sz="1200" dirty="0" err="1">
                          <a:effectLst/>
                        </a:rPr>
                        <a:t>ва</a:t>
                      </a:r>
                      <a:r>
                        <a:rPr lang="ru-RU" sz="1200" dirty="0">
                          <a:effectLst/>
                        </a:rPr>
                        <a:t> </a:t>
                      </a:r>
                      <a:r>
                        <a:rPr lang="ru-RU" sz="1200" dirty="0" err="1">
                          <a:effectLst/>
                        </a:rPr>
                        <a:t>ҳамокрӣ</a:t>
                      </a:r>
                      <a:r>
                        <a:rPr lang="ru-RU" sz="1200" dirty="0">
                          <a:effectLst/>
                        </a:rPr>
                        <a:t> </a:t>
                      </a:r>
                      <a:r>
                        <a:rPr lang="ru-RU" sz="1200" dirty="0" err="1">
                          <a:effectLst/>
                        </a:rPr>
                        <a:t>бо</a:t>
                      </a:r>
                      <a:r>
                        <a:rPr lang="ru-RU" sz="1200" dirty="0">
                          <a:effectLst/>
                        </a:rPr>
                        <a:t> ГКБ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ru-RU" sz="1200" dirty="0">
                          <a:effectLst/>
                        </a:rPr>
                        <a:t>6. </a:t>
                      </a:r>
                      <a:r>
                        <a:rPr lang="ru-RU" sz="1200" dirty="0" err="1">
                          <a:effectLst/>
                        </a:rPr>
                        <a:t>Оё</a:t>
                      </a:r>
                      <a:r>
                        <a:rPr lang="ru-RU" sz="1200" dirty="0">
                          <a:effectLst/>
                        </a:rPr>
                        <a:t> </a:t>
                      </a:r>
                      <a:r>
                        <a:rPr lang="ru-RU" sz="1200" dirty="0" err="1">
                          <a:effectLst/>
                        </a:rPr>
                        <a:t>СҶШ</a:t>
                      </a:r>
                      <a:r>
                        <a:rPr lang="ru-RU" sz="1200" dirty="0">
                          <a:effectLst/>
                        </a:rPr>
                        <a:t> </a:t>
                      </a:r>
                      <a:r>
                        <a:rPr lang="ru-RU" sz="1200" dirty="0" err="1">
                          <a:effectLst/>
                        </a:rPr>
                        <a:t>барои</a:t>
                      </a:r>
                      <a:r>
                        <a:rPr lang="ru-RU" sz="1200" dirty="0">
                          <a:effectLst/>
                        </a:rPr>
                        <a:t> </a:t>
                      </a:r>
                      <a:r>
                        <a:rPr lang="ru-RU" sz="1200" dirty="0" err="1">
                          <a:effectLst/>
                        </a:rPr>
                        <a:t>ҷалби</a:t>
                      </a:r>
                      <a:r>
                        <a:rPr lang="ru-RU" sz="1200" dirty="0">
                          <a:effectLst/>
                        </a:rPr>
                        <a:t> худ дар </a:t>
                      </a:r>
                      <a:r>
                        <a:rPr lang="ru-RU" sz="1200" dirty="0" err="1">
                          <a:effectLst/>
                        </a:rPr>
                        <a:t>фаъолияти</a:t>
                      </a:r>
                      <a:r>
                        <a:rPr lang="ru-RU" sz="1200" dirty="0">
                          <a:effectLst/>
                        </a:rPr>
                        <a:t> </a:t>
                      </a:r>
                      <a:r>
                        <a:rPr lang="tg-Cyrl-TJ" sz="1200" dirty="0">
                          <a:effectLst/>
                        </a:rPr>
                        <a:t>ГКБ</a:t>
                      </a:r>
                      <a:r>
                        <a:rPr lang="it-IT" sz="1200" dirty="0">
                          <a:effectLst/>
                        </a:rPr>
                        <a:t> </a:t>
                      </a:r>
                      <a:r>
                        <a:rPr lang="ru-RU" sz="1200" dirty="0" err="1">
                          <a:effectLst/>
                        </a:rPr>
                        <a:t>ҳадафу</a:t>
                      </a:r>
                      <a:r>
                        <a:rPr lang="ru-RU" sz="1200" dirty="0">
                          <a:effectLst/>
                        </a:rPr>
                        <a:t> </a:t>
                      </a:r>
                      <a:r>
                        <a:rPr lang="ru-RU" sz="1200" dirty="0" err="1">
                          <a:effectLst/>
                        </a:rPr>
                        <a:t>вазифаҳои</a:t>
                      </a:r>
                      <a:r>
                        <a:rPr lang="ru-RU" sz="1200" dirty="0">
                          <a:effectLst/>
                        </a:rPr>
                        <a:t> </a:t>
                      </a:r>
                      <a:r>
                        <a:rPr lang="ru-RU" sz="1200" dirty="0" err="1">
                          <a:effectLst/>
                        </a:rPr>
                        <a:t>мушаххасро</a:t>
                      </a:r>
                      <a:r>
                        <a:rPr lang="ru-RU" sz="1200" dirty="0">
                          <a:effectLst/>
                        </a:rPr>
                        <a:t> </a:t>
                      </a:r>
                      <a:r>
                        <a:rPr lang="ru-RU" sz="1200" dirty="0" err="1">
                          <a:effectLst/>
                        </a:rPr>
                        <a:t>муқаррар</a:t>
                      </a:r>
                      <a:r>
                        <a:rPr lang="ru-RU" sz="1200" dirty="0">
                          <a:effectLst/>
                        </a:rPr>
                        <a:t> </a:t>
                      </a:r>
                      <a:r>
                        <a:rPr lang="ru-RU" sz="1200" dirty="0" err="1">
                          <a:effectLst/>
                        </a:rPr>
                        <a:t>мекунанд</a:t>
                      </a: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45084372"/>
                  </a:ext>
                </a:extLst>
              </a:tr>
            </a:tbl>
          </a:graphicData>
        </a:graphic>
      </p:graphicFrame>
      <p:sp>
        <p:nvSpPr>
          <p:cNvPr id="15" name="Прямоугольник 14">
            <a:extLst>
              <a:ext uri="{FF2B5EF4-FFF2-40B4-BE49-F238E27FC236}">
                <a16:creationId xmlns:a16="http://schemas.microsoft.com/office/drawing/2014/main" id="{54948B42-7E91-4425-A7FC-BC29E97F6778}"/>
              </a:ext>
            </a:extLst>
          </p:cNvPr>
          <p:cNvSpPr/>
          <p:nvPr/>
        </p:nvSpPr>
        <p:spPr>
          <a:xfrm>
            <a:off x="8652497" y="5315964"/>
            <a:ext cx="741568" cy="376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Нокифоя</a:t>
            </a:r>
            <a:endParaRPr lang="ru-RU" sz="1000" dirty="0"/>
          </a:p>
        </p:txBody>
      </p:sp>
      <p:sp>
        <p:nvSpPr>
          <p:cNvPr id="16" name="Прямоугольник 15">
            <a:extLst>
              <a:ext uri="{FF2B5EF4-FFF2-40B4-BE49-F238E27FC236}">
                <a16:creationId xmlns:a16="http://schemas.microsoft.com/office/drawing/2014/main" id="{00A33C52-36D9-4B81-82B8-CBF03702A2EA}"/>
              </a:ext>
            </a:extLst>
          </p:cNvPr>
          <p:cNvSpPr/>
          <p:nvPr/>
        </p:nvSpPr>
        <p:spPr>
          <a:xfrm>
            <a:off x="9315983" y="5332867"/>
            <a:ext cx="698204" cy="290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Маҳдуд</a:t>
            </a:r>
            <a:endParaRPr lang="ru-RU" sz="900" dirty="0"/>
          </a:p>
        </p:txBody>
      </p:sp>
      <p:sp>
        <p:nvSpPr>
          <p:cNvPr id="17" name="Прямоугольник 16">
            <a:extLst>
              <a:ext uri="{FF2B5EF4-FFF2-40B4-BE49-F238E27FC236}">
                <a16:creationId xmlns:a16="http://schemas.microsoft.com/office/drawing/2014/main" id="{AF521848-53E8-4DC5-932B-01D280E51A21}"/>
              </a:ext>
            </a:extLst>
          </p:cNvPr>
          <p:cNvSpPr/>
          <p:nvPr/>
        </p:nvSpPr>
        <p:spPr>
          <a:xfrm>
            <a:off x="9905460" y="5315964"/>
            <a:ext cx="803179" cy="295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Қаноатбахш</a:t>
            </a:r>
            <a:endParaRPr lang="ru-RU" sz="900" dirty="0"/>
          </a:p>
        </p:txBody>
      </p:sp>
      <p:sp>
        <p:nvSpPr>
          <p:cNvPr id="18" name="Прямоугольник 17">
            <a:extLst>
              <a:ext uri="{FF2B5EF4-FFF2-40B4-BE49-F238E27FC236}">
                <a16:creationId xmlns:a16="http://schemas.microsoft.com/office/drawing/2014/main" id="{C9E64CEE-B50A-4F57-AAF8-183ACAFB9D6B}"/>
              </a:ext>
            </a:extLst>
          </p:cNvPr>
          <p:cNvSpPr/>
          <p:nvPr/>
        </p:nvSpPr>
        <p:spPr>
          <a:xfrm>
            <a:off x="10525582" y="5304036"/>
            <a:ext cx="72814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Назаррас</a:t>
            </a:r>
            <a:endParaRPr lang="ru-RU" sz="900" dirty="0"/>
          </a:p>
        </p:txBody>
      </p:sp>
      <p:sp>
        <p:nvSpPr>
          <p:cNvPr id="19" name="Прямоугольник 18">
            <a:extLst>
              <a:ext uri="{FF2B5EF4-FFF2-40B4-BE49-F238E27FC236}">
                <a16:creationId xmlns:a16="http://schemas.microsoft.com/office/drawing/2014/main" id="{82C3DEBF-FBF7-4DF6-B406-7AC17B077977}"/>
              </a:ext>
            </a:extLst>
          </p:cNvPr>
          <p:cNvSpPr/>
          <p:nvPr/>
        </p:nvSpPr>
        <p:spPr>
          <a:xfrm>
            <a:off x="11253728" y="5304035"/>
            <a:ext cx="72814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900" dirty="0"/>
              <a:t>Баланд</a:t>
            </a:r>
          </a:p>
        </p:txBody>
      </p:sp>
      <p:graphicFrame>
        <p:nvGraphicFramePr>
          <p:cNvPr id="4" name="Диаграмма 3">
            <a:extLst>
              <a:ext uri="{FF2B5EF4-FFF2-40B4-BE49-F238E27FC236}">
                <a16:creationId xmlns:a16="http://schemas.microsoft.com/office/drawing/2014/main" id="{00000000-0008-0000-0100-00000F000000}"/>
              </a:ext>
            </a:extLst>
          </p:cNvPr>
          <p:cNvGraphicFramePr>
            <a:graphicFrameLocks/>
          </p:cNvGraphicFramePr>
          <p:nvPr>
            <p:extLst>
              <p:ext uri="{D42A27DB-BD31-4B8C-83A1-F6EECF244321}">
                <p14:modId xmlns:p14="http://schemas.microsoft.com/office/powerpoint/2010/main" val="936844690"/>
              </p:ext>
            </p:extLst>
          </p:nvPr>
        </p:nvGraphicFramePr>
        <p:xfrm>
          <a:off x="5791200" y="1451826"/>
          <a:ext cx="6290705" cy="4034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43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BA91FA-7610-40FD-A157-7444A248A768}"/>
              </a:ext>
            </a:extLst>
          </p:cNvPr>
          <p:cNvSpPr>
            <a:spLocks noGrp="1"/>
          </p:cNvSpPr>
          <p:nvPr>
            <p:ph type="subTitle" idx="1"/>
          </p:nvPr>
        </p:nvSpPr>
        <p:spPr>
          <a:xfrm>
            <a:off x="509285" y="949124"/>
            <a:ext cx="11273741" cy="5312780"/>
          </a:xfrm>
        </p:spPr>
        <p:txBody>
          <a:bodyPr>
            <a:noAutofit/>
          </a:bodyPr>
          <a:lstStyle/>
          <a:p>
            <a:r>
              <a:rPr lang="ru-RU" sz="2800" dirty="0" err="1">
                <a:solidFill>
                  <a:srgbClr val="002060"/>
                </a:solidFill>
              </a:rPr>
              <a:t>Стратегияи</a:t>
            </a:r>
            <a:r>
              <a:rPr lang="ru-RU" sz="2800" dirty="0">
                <a:solidFill>
                  <a:srgbClr val="002060"/>
                </a:solidFill>
              </a:rPr>
              <a:t> </a:t>
            </a:r>
            <a:r>
              <a:rPr lang="ru-RU" sz="2800" dirty="0" err="1">
                <a:solidFill>
                  <a:srgbClr val="002060"/>
                </a:solidFill>
              </a:rPr>
              <a:t>миллии</a:t>
            </a:r>
            <a:r>
              <a:rPr lang="ru-RU" sz="2800" dirty="0">
                <a:solidFill>
                  <a:srgbClr val="002060"/>
                </a:solidFill>
              </a:rPr>
              <a:t> рушди Ҷумҳурии Тоҷикистон барои </a:t>
            </a:r>
            <a:r>
              <a:rPr lang="ru-RU" sz="2800" dirty="0" err="1">
                <a:solidFill>
                  <a:srgbClr val="002060"/>
                </a:solidFill>
              </a:rPr>
              <a:t>давраи</a:t>
            </a:r>
            <a:r>
              <a:rPr lang="ru-RU" sz="2800" dirty="0">
                <a:solidFill>
                  <a:srgbClr val="002060"/>
                </a:solidFill>
              </a:rPr>
              <a:t> то соли 2030 года. (</a:t>
            </a:r>
            <a:r>
              <a:rPr lang="ru-RU" dirty="0">
                <a:solidFill>
                  <a:srgbClr val="002060"/>
                </a:solidFill>
              </a:rPr>
              <a:t>б. 3.1.</a:t>
            </a:r>
            <a:r>
              <a:rPr lang="ru-RU" sz="2800" dirty="0">
                <a:solidFill>
                  <a:srgbClr val="002060"/>
                </a:solidFill>
              </a:rPr>
              <a:t>):</a:t>
            </a:r>
          </a:p>
          <a:p>
            <a:pPr algn="l"/>
            <a:endParaRPr lang="ru-RU" sz="100" dirty="0">
              <a:solidFill>
                <a:srgbClr val="002060"/>
              </a:solidFill>
            </a:endParaRPr>
          </a:p>
          <a:p>
            <a:pPr marL="342900" indent="-342900" algn="just">
              <a:buFont typeface="Wingdings" panose="05000000000000000000" pitchFamily="2" charset="2"/>
              <a:buChar char="ü"/>
            </a:pPr>
            <a:r>
              <a:rPr lang="ru-RU" dirty="0"/>
              <a:t>«…</a:t>
            </a:r>
            <a:r>
              <a:rPr lang="ru-RU" dirty="0" err="1">
                <a:solidFill>
                  <a:srgbClr val="C00000"/>
                </a:solidFill>
              </a:rPr>
              <a:t>Шаффофият</a:t>
            </a:r>
            <a:r>
              <a:rPr lang="ru-RU" dirty="0">
                <a:solidFill>
                  <a:srgbClr val="C00000"/>
                </a:solidFill>
              </a:rPr>
              <a:t> ва </a:t>
            </a:r>
            <a:r>
              <a:rPr lang="ru-RU" dirty="0" err="1">
                <a:solidFill>
                  <a:srgbClr val="C00000"/>
                </a:solidFill>
              </a:rPr>
              <a:t>ҳисоботдиҳии</a:t>
            </a:r>
            <a:r>
              <a:rPr lang="ru-RU" dirty="0"/>
              <a:t> </a:t>
            </a:r>
            <a:r>
              <a:rPr lang="ru-RU" dirty="0" err="1"/>
              <a:t>фаъолияти</a:t>
            </a:r>
            <a:r>
              <a:rPr lang="ru-RU" dirty="0"/>
              <a:t> </a:t>
            </a:r>
            <a:r>
              <a:rPr lang="ru-RU" dirty="0" err="1"/>
              <a:t>ниҳодҳои</a:t>
            </a:r>
            <a:r>
              <a:rPr lang="ru-RU" dirty="0"/>
              <a:t> давлатӣ </a:t>
            </a:r>
            <a:r>
              <a:rPr lang="ru-RU" dirty="0" err="1"/>
              <a:t>омили</a:t>
            </a:r>
            <a:r>
              <a:rPr lang="ru-RU" dirty="0"/>
              <a:t> </a:t>
            </a:r>
            <a:r>
              <a:rPr lang="ru-RU" dirty="0" err="1"/>
              <a:t>муҳим</a:t>
            </a:r>
            <a:r>
              <a:rPr lang="ru-RU" dirty="0"/>
              <a:t> </a:t>
            </a:r>
            <a:r>
              <a:rPr lang="ru-RU" dirty="0" err="1"/>
              <a:t>буда</a:t>
            </a:r>
            <a:r>
              <a:rPr lang="ru-RU" dirty="0"/>
              <a:t>, </a:t>
            </a:r>
            <a:r>
              <a:rPr lang="ru-RU" dirty="0" err="1"/>
              <a:t>қобилияти</a:t>
            </a:r>
            <a:r>
              <a:rPr lang="ru-RU" dirty="0"/>
              <a:t> </a:t>
            </a:r>
            <a:r>
              <a:rPr lang="ru-RU" dirty="0" err="1"/>
              <a:t>таъмин</a:t>
            </a:r>
            <a:r>
              <a:rPr lang="ru-RU" dirty="0"/>
              <a:t> намудани рушди </a:t>
            </a:r>
            <a:r>
              <a:rPr lang="ru-RU" dirty="0" err="1"/>
              <a:t>пешгирикунанда</a:t>
            </a:r>
            <a:r>
              <a:rPr lang="ru-RU" dirty="0"/>
              <a:t>, </a:t>
            </a:r>
            <a:r>
              <a:rPr lang="ru-RU" dirty="0" err="1"/>
              <a:t>индустриалӣ</a:t>
            </a:r>
            <a:r>
              <a:rPr lang="ru-RU" dirty="0"/>
              <a:t> ва </a:t>
            </a:r>
            <a:r>
              <a:rPr lang="ru-RU" dirty="0" err="1"/>
              <a:t>инноватсионии</a:t>
            </a:r>
            <a:r>
              <a:rPr lang="ru-RU" dirty="0"/>
              <a:t> </a:t>
            </a:r>
            <a:r>
              <a:rPr lang="ru-RU" dirty="0" err="1"/>
              <a:t>кишварро</a:t>
            </a:r>
            <a:r>
              <a:rPr lang="ru-RU" dirty="0"/>
              <a:t> </a:t>
            </a:r>
            <a:r>
              <a:rPr lang="ru-RU" dirty="0" err="1"/>
              <a:t>дорост</a:t>
            </a:r>
            <a:r>
              <a:rPr lang="ru-RU" dirty="0"/>
              <a:t>»</a:t>
            </a:r>
          </a:p>
          <a:p>
            <a:pPr marL="342900" indent="-342900" algn="just">
              <a:buFont typeface="Wingdings" panose="05000000000000000000" pitchFamily="2" charset="2"/>
              <a:buChar char="ü"/>
            </a:pPr>
            <a:r>
              <a:rPr lang="ru-RU" dirty="0"/>
              <a:t>«…Барои </a:t>
            </a:r>
            <a:r>
              <a:rPr lang="ru-RU" dirty="0" err="1"/>
              <a:t>фаъолияти</a:t>
            </a:r>
            <a:r>
              <a:rPr lang="ru-RU" dirty="0"/>
              <a:t> </a:t>
            </a:r>
            <a:r>
              <a:rPr lang="ru-RU" dirty="0" err="1"/>
              <a:t>мақомоти</a:t>
            </a:r>
            <a:r>
              <a:rPr lang="ru-RU" dirty="0"/>
              <a:t> </a:t>
            </a:r>
            <a:r>
              <a:rPr lang="ru-RU" dirty="0" err="1"/>
              <a:t>иҷроияи</a:t>
            </a:r>
            <a:r>
              <a:rPr lang="ru-RU" dirty="0"/>
              <a:t> </a:t>
            </a:r>
            <a:r>
              <a:rPr lang="ru-RU" dirty="0" err="1"/>
              <a:t>маҳаллии</a:t>
            </a:r>
            <a:r>
              <a:rPr lang="ru-RU" dirty="0"/>
              <a:t> </a:t>
            </a:r>
            <a:r>
              <a:rPr lang="ru-RU" dirty="0" err="1"/>
              <a:t>ҳокимияти</a:t>
            </a:r>
            <a:r>
              <a:rPr lang="ru-RU" dirty="0"/>
              <a:t> давлатӣ </a:t>
            </a:r>
            <a:r>
              <a:rPr lang="ru-RU" dirty="0" err="1">
                <a:solidFill>
                  <a:srgbClr val="C00000"/>
                </a:solidFill>
              </a:rPr>
              <a:t>механизми</a:t>
            </a:r>
            <a:r>
              <a:rPr lang="ru-RU" dirty="0">
                <a:solidFill>
                  <a:srgbClr val="C00000"/>
                </a:solidFill>
              </a:rPr>
              <a:t> </a:t>
            </a:r>
            <a:r>
              <a:rPr lang="ru-RU" dirty="0" err="1">
                <a:solidFill>
                  <a:srgbClr val="C00000"/>
                </a:solidFill>
              </a:rPr>
              <a:t>таъмини</a:t>
            </a:r>
            <a:r>
              <a:rPr lang="ru-RU" dirty="0">
                <a:solidFill>
                  <a:srgbClr val="C00000"/>
                </a:solidFill>
              </a:rPr>
              <a:t> </a:t>
            </a:r>
            <a:r>
              <a:rPr lang="ru-RU" dirty="0" err="1">
                <a:solidFill>
                  <a:srgbClr val="C00000"/>
                </a:solidFill>
              </a:rPr>
              <a:t>шаффофият</a:t>
            </a:r>
            <a:r>
              <a:rPr lang="ru-RU" dirty="0">
                <a:solidFill>
                  <a:srgbClr val="C00000"/>
                </a:solidFill>
              </a:rPr>
              <a:t> </a:t>
            </a:r>
            <a:r>
              <a:rPr lang="ru-RU" dirty="0" err="1">
                <a:solidFill>
                  <a:srgbClr val="C00000"/>
                </a:solidFill>
              </a:rPr>
              <a:t>суст</a:t>
            </a:r>
            <a:r>
              <a:rPr lang="ru-RU" dirty="0">
                <a:solidFill>
                  <a:srgbClr val="C00000"/>
                </a:solidFill>
              </a:rPr>
              <a:t> ба </a:t>
            </a:r>
            <a:r>
              <a:rPr lang="ru-RU" dirty="0" err="1">
                <a:solidFill>
                  <a:srgbClr val="C00000"/>
                </a:solidFill>
              </a:rPr>
              <a:t>роҳ</a:t>
            </a:r>
            <a:r>
              <a:rPr lang="ru-RU" dirty="0">
                <a:solidFill>
                  <a:srgbClr val="C00000"/>
                </a:solidFill>
              </a:rPr>
              <a:t> </a:t>
            </a:r>
            <a:r>
              <a:rPr lang="ru-RU" dirty="0" err="1">
                <a:solidFill>
                  <a:srgbClr val="C00000"/>
                </a:solidFill>
              </a:rPr>
              <a:t>монда</a:t>
            </a:r>
            <a:r>
              <a:rPr lang="ru-RU" dirty="0">
                <a:solidFill>
                  <a:srgbClr val="C00000"/>
                </a:solidFill>
              </a:rPr>
              <a:t> </a:t>
            </a:r>
            <a:r>
              <a:rPr lang="ru-RU" dirty="0" err="1">
                <a:solidFill>
                  <a:srgbClr val="C00000"/>
                </a:solidFill>
              </a:rPr>
              <a:t>шудааст</a:t>
            </a:r>
            <a:r>
              <a:rPr lang="ru-RU" dirty="0"/>
              <a:t>.…»</a:t>
            </a:r>
          </a:p>
          <a:p>
            <a:pPr marL="342900" indent="-342900" algn="just">
              <a:buFont typeface="Wingdings" panose="05000000000000000000" pitchFamily="2" charset="2"/>
              <a:buChar char="ü"/>
            </a:pPr>
            <a:r>
              <a:rPr lang="ru-RU" dirty="0" err="1">
                <a:solidFill>
                  <a:srgbClr val="C00000"/>
                </a:solidFill>
              </a:rPr>
              <a:t>Мушкилот</a:t>
            </a:r>
            <a:r>
              <a:rPr lang="ru-RU" dirty="0">
                <a:solidFill>
                  <a:srgbClr val="C00000"/>
                </a:solidFill>
              </a:rPr>
              <a:t> дар </a:t>
            </a:r>
            <a:r>
              <a:rPr lang="ru-RU" dirty="0" err="1">
                <a:solidFill>
                  <a:srgbClr val="C00000"/>
                </a:solidFill>
              </a:rPr>
              <a:t>самти</a:t>
            </a:r>
            <a:r>
              <a:rPr lang="ru-RU" dirty="0">
                <a:solidFill>
                  <a:srgbClr val="C00000"/>
                </a:solidFill>
              </a:rPr>
              <a:t> идоракунии давлатӣ </a:t>
            </a:r>
            <a:r>
              <a:rPr lang="ru-RU" dirty="0"/>
              <a:t>– « …</a:t>
            </a:r>
            <a:r>
              <a:rPr lang="ru-RU" dirty="0" err="1"/>
              <a:t>ҳамкории</a:t>
            </a:r>
            <a:r>
              <a:rPr lang="ru-RU" dirty="0"/>
              <a:t> </a:t>
            </a:r>
            <a:r>
              <a:rPr lang="ru-RU" dirty="0" err="1"/>
              <a:t>нокифояи</a:t>
            </a:r>
            <a:r>
              <a:rPr lang="ru-RU" dirty="0"/>
              <a:t> </a:t>
            </a:r>
            <a:r>
              <a:rPr lang="ru-RU" dirty="0" err="1"/>
              <a:t>байни</a:t>
            </a:r>
            <a:r>
              <a:rPr lang="ru-RU" dirty="0"/>
              <a:t> </a:t>
            </a:r>
            <a:r>
              <a:rPr lang="ru-RU" dirty="0" err="1"/>
              <a:t>давлат</a:t>
            </a:r>
            <a:r>
              <a:rPr lang="ru-RU" dirty="0"/>
              <a:t> ва </a:t>
            </a:r>
            <a:r>
              <a:rPr lang="ru-RU" dirty="0" err="1"/>
              <a:t>соҳибкорӣ</a:t>
            </a:r>
            <a:r>
              <a:rPr lang="ru-RU" dirty="0"/>
              <a:t>, </a:t>
            </a:r>
            <a:r>
              <a:rPr lang="ru-RU" dirty="0" err="1"/>
              <a:t>давлат</a:t>
            </a:r>
            <a:r>
              <a:rPr lang="ru-RU" dirty="0"/>
              <a:t> ва </a:t>
            </a:r>
            <a:r>
              <a:rPr lang="ru-RU" dirty="0" err="1"/>
              <a:t>шаҳрвандон</a:t>
            </a:r>
            <a:r>
              <a:rPr lang="ru-RU" dirty="0"/>
              <a:t> дар </a:t>
            </a:r>
            <a:r>
              <a:rPr lang="ru-RU" dirty="0" err="1"/>
              <a:t>раванди</a:t>
            </a:r>
            <a:r>
              <a:rPr lang="ru-RU" dirty="0"/>
              <a:t> рушди </a:t>
            </a:r>
            <a:r>
              <a:rPr lang="ru-RU" dirty="0" err="1"/>
              <a:t>миллӣ</a:t>
            </a:r>
            <a:r>
              <a:rPr lang="ru-RU" dirty="0"/>
              <a:t>, аз </a:t>
            </a:r>
            <a:r>
              <a:rPr lang="ru-RU" dirty="0" err="1"/>
              <a:t>ҷумла</a:t>
            </a:r>
            <a:r>
              <a:rPr lang="ru-RU" dirty="0"/>
              <a:t> </a:t>
            </a:r>
            <a:r>
              <a:rPr lang="ru-RU" dirty="0" err="1"/>
              <a:t>набудани</a:t>
            </a:r>
            <a:r>
              <a:rPr lang="ru-RU" dirty="0"/>
              <a:t> </a:t>
            </a:r>
            <a:r>
              <a:rPr lang="ru-RU" dirty="0" err="1"/>
              <a:t>заминаи</a:t>
            </a:r>
            <a:r>
              <a:rPr lang="ru-RU" dirty="0"/>
              <a:t> </a:t>
            </a:r>
            <a:r>
              <a:rPr lang="ru-RU" dirty="0" err="1"/>
              <a:t>машваратӣ</a:t>
            </a:r>
            <a:r>
              <a:rPr lang="ru-RU" dirty="0"/>
              <a:t> барои </a:t>
            </a:r>
            <a:r>
              <a:rPr lang="ru-RU" dirty="0" err="1"/>
              <a:t>коммуникатсияҳои</a:t>
            </a:r>
            <a:r>
              <a:rPr lang="ru-RU" dirty="0"/>
              <a:t> </a:t>
            </a:r>
            <a:r>
              <a:rPr lang="ru-RU" dirty="0" err="1"/>
              <a:t>ҷорӣ</a:t>
            </a:r>
            <a:r>
              <a:rPr lang="ru-RU" dirty="0"/>
              <a:t> ва </a:t>
            </a:r>
            <a:r>
              <a:rPr lang="ru-RU" dirty="0" err="1"/>
              <a:t>таҳияи</a:t>
            </a:r>
            <a:r>
              <a:rPr lang="ru-RU" dirty="0"/>
              <a:t> </a:t>
            </a:r>
            <a:r>
              <a:rPr lang="ru-RU" dirty="0" err="1"/>
              <a:t>тавсияҳо</a:t>
            </a:r>
            <a:r>
              <a:rPr lang="ru-RU" dirty="0"/>
              <a:t> оид ба </a:t>
            </a:r>
            <a:r>
              <a:rPr lang="ru-RU" dirty="0" err="1"/>
              <a:t>ҳалли</a:t>
            </a:r>
            <a:r>
              <a:rPr lang="ru-RU" dirty="0"/>
              <a:t> </a:t>
            </a:r>
            <a:r>
              <a:rPr lang="ru-RU" dirty="0" err="1"/>
              <a:t>масоили</a:t>
            </a:r>
            <a:r>
              <a:rPr lang="ru-RU" dirty="0"/>
              <a:t> </a:t>
            </a:r>
            <a:r>
              <a:rPr lang="ru-RU" dirty="0" err="1"/>
              <a:t>стратегӣ</a:t>
            </a:r>
            <a:r>
              <a:rPr lang="ru-RU" dirty="0"/>
              <a:t>…»</a:t>
            </a:r>
          </a:p>
          <a:p>
            <a:pPr marL="342900" indent="-342900" algn="l">
              <a:buFont typeface="Wingdings" panose="05000000000000000000" pitchFamily="2" charset="2"/>
              <a:buChar char="ü"/>
            </a:pPr>
            <a:r>
              <a:rPr lang="ru-RU" dirty="0" err="1">
                <a:solidFill>
                  <a:srgbClr val="002060"/>
                </a:solidFill>
              </a:rPr>
              <a:t>Афзалияти</a:t>
            </a:r>
            <a:r>
              <a:rPr lang="ru-RU" dirty="0">
                <a:solidFill>
                  <a:srgbClr val="002060"/>
                </a:solidFill>
              </a:rPr>
              <a:t> №1</a:t>
            </a:r>
            <a:r>
              <a:rPr lang="ru-RU" dirty="0"/>
              <a:t> дар </a:t>
            </a:r>
            <a:r>
              <a:rPr lang="ru-RU" dirty="0" err="1"/>
              <a:t>соҳаи</a:t>
            </a:r>
            <a:r>
              <a:rPr lang="ru-RU" dirty="0"/>
              <a:t> </a:t>
            </a:r>
            <a:r>
              <a:rPr lang="ru-RU" dirty="0" err="1"/>
              <a:t>такмили</a:t>
            </a:r>
            <a:r>
              <a:rPr lang="ru-RU" dirty="0"/>
              <a:t> идоракунии давлатӣ – «…</a:t>
            </a:r>
            <a:r>
              <a:rPr lang="ru-RU" dirty="0" err="1"/>
              <a:t>такмили</a:t>
            </a:r>
            <a:r>
              <a:rPr lang="ru-RU" dirty="0"/>
              <a:t> </a:t>
            </a:r>
            <a:r>
              <a:rPr lang="ru-RU" dirty="0" err="1"/>
              <a:t>ниҳодҳои</a:t>
            </a:r>
            <a:r>
              <a:rPr lang="ru-RU" dirty="0"/>
              <a:t> </a:t>
            </a:r>
            <a:r>
              <a:rPr lang="ru-RU" dirty="0" err="1"/>
              <a:t>сиёсию</a:t>
            </a:r>
            <a:r>
              <a:rPr lang="ru-RU" dirty="0"/>
              <a:t> </a:t>
            </a:r>
            <a:r>
              <a:rPr lang="ru-RU" dirty="0" err="1"/>
              <a:t>ҳуқуқӣ</a:t>
            </a:r>
            <a:r>
              <a:rPr lang="ru-RU" dirty="0"/>
              <a:t> ва </a:t>
            </a:r>
            <a:r>
              <a:rPr lang="ru-RU" dirty="0" err="1"/>
              <a:t>иқтисодӣ</a:t>
            </a:r>
            <a:r>
              <a:rPr lang="ru-RU" dirty="0"/>
              <a:t> </a:t>
            </a:r>
            <a:r>
              <a:rPr lang="ru-RU" dirty="0" err="1"/>
              <a:t>бо</a:t>
            </a:r>
            <a:r>
              <a:rPr lang="ru-RU" dirty="0"/>
              <a:t> </a:t>
            </a:r>
            <a:r>
              <a:rPr lang="ru-RU" dirty="0" err="1"/>
              <a:t>мақсади</a:t>
            </a:r>
            <a:r>
              <a:rPr lang="ru-RU" dirty="0"/>
              <a:t>…</a:t>
            </a:r>
            <a:r>
              <a:rPr lang="ru-RU" dirty="0" err="1">
                <a:solidFill>
                  <a:srgbClr val="C00000"/>
                </a:solidFill>
              </a:rPr>
              <a:t>дастрасии</a:t>
            </a:r>
            <a:r>
              <a:rPr lang="ru-RU" dirty="0">
                <a:solidFill>
                  <a:srgbClr val="C00000"/>
                </a:solidFill>
              </a:rPr>
              <a:t> </a:t>
            </a:r>
            <a:r>
              <a:rPr lang="ru-RU" dirty="0" err="1">
                <a:solidFill>
                  <a:srgbClr val="C00000"/>
                </a:solidFill>
              </a:rPr>
              <a:t>баробари</a:t>
            </a:r>
            <a:r>
              <a:rPr lang="ru-RU" dirty="0">
                <a:solidFill>
                  <a:srgbClr val="C00000"/>
                </a:solidFill>
              </a:rPr>
              <a:t> </a:t>
            </a:r>
            <a:r>
              <a:rPr lang="ru-RU" dirty="0" err="1">
                <a:solidFill>
                  <a:srgbClr val="C00000"/>
                </a:solidFill>
              </a:rPr>
              <a:t>занону</a:t>
            </a:r>
            <a:r>
              <a:rPr lang="ru-RU" dirty="0">
                <a:solidFill>
                  <a:srgbClr val="C00000"/>
                </a:solidFill>
              </a:rPr>
              <a:t> </a:t>
            </a:r>
            <a:r>
              <a:rPr lang="ru-RU" dirty="0" err="1">
                <a:solidFill>
                  <a:srgbClr val="C00000"/>
                </a:solidFill>
              </a:rPr>
              <a:t>мардон</a:t>
            </a:r>
            <a:r>
              <a:rPr lang="ru-RU" dirty="0">
                <a:solidFill>
                  <a:srgbClr val="C00000"/>
                </a:solidFill>
              </a:rPr>
              <a:t> ба </a:t>
            </a:r>
            <a:r>
              <a:rPr lang="ru-RU" dirty="0" err="1">
                <a:solidFill>
                  <a:srgbClr val="C00000"/>
                </a:solidFill>
              </a:rPr>
              <a:t>раванди</a:t>
            </a:r>
            <a:r>
              <a:rPr lang="ru-RU" dirty="0">
                <a:solidFill>
                  <a:srgbClr val="C00000"/>
                </a:solidFill>
              </a:rPr>
              <a:t> </a:t>
            </a:r>
            <a:r>
              <a:rPr lang="ru-RU" dirty="0" err="1">
                <a:solidFill>
                  <a:srgbClr val="C00000"/>
                </a:solidFill>
              </a:rPr>
              <a:t>қабули</a:t>
            </a:r>
            <a:r>
              <a:rPr lang="ru-RU" dirty="0">
                <a:solidFill>
                  <a:srgbClr val="C00000"/>
                </a:solidFill>
              </a:rPr>
              <a:t> </a:t>
            </a:r>
            <a:r>
              <a:rPr lang="ru-RU" dirty="0" err="1">
                <a:solidFill>
                  <a:srgbClr val="C00000"/>
                </a:solidFill>
              </a:rPr>
              <a:t>қарорҳо</a:t>
            </a:r>
            <a:r>
              <a:rPr lang="ru-RU" dirty="0"/>
              <a:t>, </a:t>
            </a:r>
            <a:r>
              <a:rPr lang="ru-RU" dirty="0" err="1"/>
              <a:t>ки</a:t>
            </a:r>
            <a:r>
              <a:rPr lang="ru-RU" dirty="0"/>
              <a:t> </a:t>
            </a:r>
            <a:r>
              <a:rPr lang="ru-RU" dirty="0" err="1"/>
              <a:t>фаъолияти</a:t>
            </a:r>
            <a:r>
              <a:rPr lang="ru-RU" dirty="0"/>
              <a:t> </a:t>
            </a:r>
            <a:r>
              <a:rPr lang="ru-RU" dirty="0" err="1"/>
              <a:t>устувор</a:t>
            </a:r>
            <a:r>
              <a:rPr lang="ru-RU" dirty="0"/>
              <a:t> ва рушди </a:t>
            </a:r>
            <a:r>
              <a:rPr lang="ru-RU" dirty="0" err="1"/>
              <a:t>иқтисодиёти</a:t>
            </a:r>
            <a:r>
              <a:rPr lang="ru-RU" dirty="0"/>
              <a:t> </a:t>
            </a:r>
            <a:r>
              <a:rPr lang="ru-RU" dirty="0" err="1"/>
              <a:t>миллиро</a:t>
            </a:r>
            <a:r>
              <a:rPr lang="ru-RU" dirty="0"/>
              <a:t> </a:t>
            </a:r>
            <a:r>
              <a:rPr lang="ru-RU" dirty="0" err="1"/>
              <a:t>таъмин</a:t>
            </a:r>
            <a:r>
              <a:rPr lang="ru-RU" dirty="0"/>
              <a:t> </a:t>
            </a:r>
            <a:r>
              <a:rPr lang="ru-RU" dirty="0" err="1"/>
              <a:t>мекунанд</a:t>
            </a:r>
            <a:r>
              <a:rPr lang="ru-RU" dirty="0"/>
              <a:t>…»</a:t>
            </a:r>
          </a:p>
          <a:p>
            <a:pPr algn="r"/>
            <a:endParaRPr lang="ru-RU" dirty="0"/>
          </a:p>
          <a:p>
            <a:pPr algn="r"/>
            <a:endParaRPr lang="ru-RU" dirty="0"/>
          </a:p>
          <a:p>
            <a:pPr algn="r"/>
            <a:endParaRPr lang="ru-RU" dirty="0"/>
          </a:p>
          <a:p>
            <a:pPr algn="r"/>
            <a:endParaRPr lang="ru-RU" sz="1600" dirty="0">
              <a:latin typeface="+mj-lt"/>
            </a:endParaRPr>
          </a:p>
        </p:txBody>
      </p:sp>
      <p:pic>
        <p:nvPicPr>
          <p:cNvPr id="2" name="Рисунок 3">
            <a:extLst>
              <a:ext uri="{FF2B5EF4-FFF2-40B4-BE49-F238E27FC236}">
                <a16:creationId xmlns:a16="http://schemas.microsoft.com/office/drawing/2014/main" id="{DC2A76A7-6C6E-98F1-8FDF-E4F0DD8A840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23048" y="17991"/>
            <a:ext cx="2874084" cy="1066747"/>
          </a:xfrm>
          <a:prstGeom prst="rect">
            <a:avLst/>
          </a:prstGeom>
        </p:spPr>
      </p:pic>
      <p:pic>
        <p:nvPicPr>
          <p:cNvPr id="4" name="Picture 2">
            <a:extLst>
              <a:ext uri="{FF2B5EF4-FFF2-40B4-BE49-F238E27FC236}">
                <a16:creationId xmlns:a16="http://schemas.microsoft.com/office/drawing/2014/main" id="{61E07EB5-8A68-9152-98C1-FDEE45E69F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61454"/>
            <a:ext cx="1405460" cy="815266"/>
          </a:xfrm>
          <a:prstGeom prst="rect">
            <a:avLst/>
          </a:prstGeom>
          <a:noFill/>
          <a:ln>
            <a:noFill/>
          </a:ln>
        </p:spPr>
      </p:pic>
      <p:pic>
        <p:nvPicPr>
          <p:cNvPr id="7" name="Рисунок 12">
            <a:extLst>
              <a:ext uri="{FF2B5EF4-FFF2-40B4-BE49-F238E27FC236}">
                <a16:creationId xmlns:a16="http://schemas.microsoft.com/office/drawing/2014/main" id="{35FFD4E0-3A42-E559-2C79-6C27CC7B94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8" name="Picture 5" descr="A black background with blue text&#10;&#10;AI-generated content may be incorrect.">
            <a:extLst>
              <a:ext uri="{FF2B5EF4-FFF2-40B4-BE49-F238E27FC236}">
                <a16:creationId xmlns:a16="http://schemas.microsoft.com/office/drawing/2014/main" id="{D3563AFF-C7C8-4758-5C96-CCDA653AA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671"/>
            <a:ext cx="3244027" cy="1084165"/>
          </a:xfrm>
          <a:prstGeom prst="rect">
            <a:avLst/>
          </a:prstGeom>
        </p:spPr>
      </p:pic>
    </p:spTree>
    <p:extLst>
      <p:ext uri="{BB962C8B-B14F-4D97-AF65-F5344CB8AC3E}">
        <p14:creationId xmlns:p14="http://schemas.microsoft.com/office/powerpoint/2010/main" val="872060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5826"/>
            <a:ext cx="10515600" cy="925794"/>
          </a:xfrm>
        </p:spPr>
        <p:txBody>
          <a:bodyPr>
            <a:noAutofit/>
          </a:bodyPr>
          <a:lstStyle/>
          <a:p>
            <a:pPr algn="ctr"/>
            <a:r>
              <a:rPr lang="ru-RU" sz="2800" b="1" dirty="0" err="1">
                <a:solidFill>
                  <a:srgbClr val="002060"/>
                </a:solidFill>
              </a:rPr>
              <a:t>Арзёбии</a:t>
            </a:r>
            <a:r>
              <a:rPr lang="ru-RU" sz="2800" b="1" dirty="0">
                <a:solidFill>
                  <a:srgbClr val="002060"/>
                </a:solidFill>
              </a:rPr>
              <a:t> </a:t>
            </a:r>
            <a:r>
              <a:rPr lang="ru-RU" sz="2800" b="1" dirty="0" err="1">
                <a:solidFill>
                  <a:srgbClr val="002060"/>
                </a:solidFill>
              </a:rPr>
              <a:t>мавҷудияти</a:t>
            </a:r>
            <a:r>
              <a:rPr lang="ru-RU" sz="2800" b="1" dirty="0">
                <a:solidFill>
                  <a:srgbClr val="002060"/>
                </a:solidFill>
              </a:rPr>
              <a:t> </a:t>
            </a:r>
            <a:r>
              <a:rPr lang="ru-RU" sz="2800" b="1" dirty="0" err="1">
                <a:solidFill>
                  <a:srgbClr val="002060"/>
                </a:solidFill>
              </a:rPr>
              <a:t>шароит</a:t>
            </a:r>
            <a:r>
              <a:rPr lang="ru-RU" sz="2800" b="1" dirty="0">
                <a:solidFill>
                  <a:srgbClr val="002060"/>
                </a:solidFill>
              </a:rPr>
              <a:t> </a:t>
            </a:r>
            <a:r>
              <a:rPr lang="ru-RU" sz="2800" b="1" dirty="0" err="1">
                <a:solidFill>
                  <a:srgbClr val="002060"/>
                </a:solidFill>
              </a:rPr>
              <a:t>барои</a:t>
            </a:r>
            <a:r>
              <a:rPr lang="ru-RU" sz="2800" b="1" dirty="0">
                <a:solidFill>
                  <a:srgbClr val="002060"/>
                </a:solidFill>
              </a:rPr>
              <a:t> </a:t>
            </a:r>
            <a:r>
              <a:rPr lang="ru-RU" sz="2800" b="1" dirty="0" err="1">
                <a:solidFill>
                  <a:srgbClr val="002060"/>
                </a:solidFill>
              </a:rPr>
              <a:t>ҷалб</a:t>
            </a:r>
            <a:r>
              <a:rPr lang="ru-RU" sz="2800" b="1" dirty="0">
                <a:solidFill>
                  <a:srgbClr val="002060"/>
                </a:solidFill>
              </a:rPr>
              <a:t> </a:t>
            </a:r>
            <a:r>
              <a:rPr lang="ru-RU" sz="2800" b="1" dirty="0" err="1">
                <a:solidFill>
                  <a:srgbClr val="002060"/>
                </a:solidFill>
              </a:rPr>
              <a:t>ва</a:t>
            </a:r>
            <a:r>
              <a:rPr lang="ru-RU" sz="2800" b="1" dirty="0">
                <a:solidFill>
                  <a:srgbClr val="002060"/>
                </a:solidFill>
              </a:rPr>
              <a:t> </a:t>
            </a:r>
            <a:r>
              <a:rPr lang="ru-RU" sz="2800" b="1" dirty="0" err="1">
                <a:solidFill>
                  <a:srgbClr val="002060"/>
                </a:solidFill>
              </a:rPr>
              <a:t>иштироки</a:t>
            </a:r>
            <a:r>
              <a:rPr lang="ru-RU" sz="2800" b="1" dirty="0">
                <a:solidFill>
                  <a:srgbClr val="002060"/>
                </a:solidFill>
              </a:rPr>
              <a:t> </a:t>
            </a:r>
            <a:r>
              <a:rPr lang="ru-RU" sz="2800" b="1" dirty="0" err="1">
                <a:solidFill>
                  <a:srgbClr val="002060"/>
                </a:solidFill>
              </a:rPr>
              <a:t>СҶШ</a:t>
            </a:r>
            <a:r>
              <a:rPr lang="ru-RU" sz="2800" b="1" dirty="0">
                <a:solidFill>
                  <a:srgbClr val="002060"/>
                </a:solidFill>
              </a:rPr>
              <a:t> дар соли 2025 дар </a:t>
            </a:r>
            <a:r>
              <a:rPr lang="ru-RU" sz="2800" b="1" dirty="0" err="1">
                <a:solidFill>
                  <a:srgbClr val="002060"/>
                </a:solidFill>
              </a:rPr>
              <a:t>муқоиса</a:t>
            </a:r>
            <a:r>
              <a:rPr lang="ru-RU" sz="2800" b="1" dirty="0">
                <a:solidFill>
                  <a:srgbClr val="002060"/>
                </a:solidFill>
              </a:rPr>
              <a:t> </a:t>
            </a:r>
            <a:r>
              <a:rPr lang="ru-RU" sz="2800" b="1" dirty="0" err="1">
                <a:solidFill>
                  <a:srgbClr val="002060"/>
                </a:solidFill>
              </a:rPr>
              <a:t>бо</a:t>
            </a:r>
            <a:r>
              <a:rPr lang="ru-RU" sz="2800" b="1" dirty="0">
                <a:solidFill>
                  <a:srgbClr val="002060"/>
                </a:solidFill>
              </a:rPr>
              <a:t> соли 2023 (</a:t>
            </a:r>
            <a:r>
              <a:rPr lang="ru-RU" sz="2800" b="1" dirty="0" err="1">
                <a:solidFill>
                  <a:srgbClr val="002060"/>
                </a:solidFill>
              </a:rPr>
              <a:t>холҳо</a:t>
            </a:r>
            <a:r>
              <a:rPr lang="ru-RU" sz="2800" b="1" dirty="0">
                <a:solidFill>
                  <a:srgbClr val="002060"/>
                </a:solidFill>
              </a:rPr>
              <a:t>)</a:t>
            </a:r>
            <a:endParaRPr lang="ru-RU" sz="2800" dirty="0"/>
          </a:p>
        </p:txBody>
      </p:sp>
      <p:sp>
        <p:nvSpPr>
          <p:cNvPr id="9" name="Прямоугольник 8"/>
          <p:cNvSpPr/>
          <p:nvPr/>
        </p:nvSpPr>
        <p:spPr>
          <a:xfrm>
            <a:off x="3832412" y="6229798"/>
            <a:ext cx="1704573" cy="4823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Нокифоя</a:t>
            </a:r>
            <a:r>
              <a:rPr lang="ru-RU" sz="1400" dirty="0"/>
              <a:t> ё </a:t>
            </a:r>
            <a:r>
              <a:rPr lang="ru-RU" sz="1400" dirty="0" err="1"/>
              <a:t>минималӣ</a:t>
            </a:r>
            <a:endParaRPr lang="ru-RU" sz="1400" dirty="0"/>
          </a:p>
        </p:txBody>
      </p:sp>
      <p:sp>
        <p:nvSpPr>
          <p:cNvPr id="10" name="Прямоугольник 9"/>
          <p:cNvSpPr/>
          <p:nvPr/>
        </p:nvSpPr>
        <p:spPr>
          <a:xfrm>
            <a:off x="5497925" y="6242257"/>
            <a:ext cx="1481098"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Маҳдуд</a:t>
            </a:r>
            <a:endParaRPr lang="ru-RU" sz="1400" dirty="0"/>
          </a:p>
        </p:txBody>
      </p:sp>
      <p:sp>
        <p:nvSpPr>
          <p:cNvPr id="11" name="Прямоугольник 10"/>
          <p:cNvSpPr/>
          <p:nvPr/>
        </p:nvSpPr>
        <p:spPr>
          <a:xfrm>
            <a:off x="7059705" y="6236722"/>
            <a:ext cx="1546411"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Қаноатбахш</a:t>
            </a:r>
            <a:endParaRPr lang="ru-RU" sz="1400" dirty="0"/>
          </a:p>
        </p:txBody>
      </p:sp>
      <p:sp>
        <p:nvSpPr>
          <p:cNvPr id="18" name="Прямоугольник 17"/>
          <p:cNvSpPr/>
          <p:nvPr/>
        </p:nvSpPr>
        <p:spPr>
          <a:xfrm>
            <a:off x="8564772" y="6226053"/>
            <a:ext cx="1480181"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Назаррас</a:t>
            </a:r>
            <a:endParaRPr lang="ru-RU" sz="1600" dirty="0"/>
          </a:p>
        </p:txBody>
      </p:sp>
      <p:sp>
        <p:nvSpPr>
          <p:cNvPr id="19" name="Прямоугольник 18"/>
          <p:cNvSpPr/>
          <p:nvPr/>
        </p:nvSpPr>
        <p:spPr>
          <a:xfrm>
            <a:off x="10431167" y="6241122"/>
            <a:ext cx="103917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t>Баланд</a:t>
            </a:r>
          </a:p>
        </p:txBody>
      </p:sp>
      <p:graphicFrame>
        <p:nvGraphicFramePr>
          <p:cNvPr id="3" name="Диаграмма 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609149138"/>
              </p:ext>
            </p:extLst>
          </p:nvPr>
        </p:nvGraphicFramePr>
        <p:xfrm>
          <a:off x="1195137" y="1428571"/>
          <a:ext cx="10515600" cy="4893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963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78541" y="351678"/>
            <a:ext cx="10515600" cy="925794"/>
          </a:xfrm>
        </p:spPr>
        <p:txBody>
          <a:bodyPr>
            <a:noAutofit/>
          </a:bodyPr>
          <a:lstStyle/>
          <a:p>
            <a:pPr algn="ctr"/>
            <a:r>
              <a:rPr lang="ru-RU" sz="2800" b="1" dirty="0" err="1">
                <a:solidFill>
                  <a:srgbClr val="002060"/>
                </a:solidFill>
              </a:rPr>
              <a:t>Натиҷаҳои</a:t>
            </a:r>
            <a:r>
              <a:rPr lang="ru-RU" sz="2800" b="1" dirty="0">
                <a:solidFill>
                  <a:srgbClr val="002060"/>
                </a:solidFill>
              </a:rPr>
              <a:t> </a:t>
            </a:r>
            <a:r>
              <a:rPr lang="ru-RU" sz="2800" b="1" dirty="0" err="1">
                <a:solidFill>
                  <a:srgbClr val="002060"/>
                </a:solidFill>
              </a:rPr>
              <a:t>арзёбӣ</a:t>
            </a:r>
            <a:r>
              <a:rPr lang="ru-RU" sz="2800" b="1" dirty="0">
                <a:solidFill>
                  <a:srgbClr val="002060"/>
                </a:solidFill>
              </a:rPr>
              <a:t> аз </a:t>
            </a:r>
            <a:r>
              <a:rPr lang="ru-RU" sz="2800" b="1" dirty="0" err="1">
                <a:solidFill>
                  <a:srgbClr val="002060"/>
                </a:solidFill>
              </a:rPr>
              <a:t>рӯи</a:t>
            </a:r>
            <a:r>
              <a:rPr lang="ru-RU" sz="2800" b="1" dirty="0">
                <a:solidFill>
                  <a:srgbClr val="002060"/>
                </a:solidFill>
              </a:rPr>
              <a:t> </a:t>
            </a:r>
            <a:r>
              <a:rPr lang="ru-RU" sz="2800" b="1" dirty="0" err="1">
                <a:solidFill>
                  <a:srgbClr val="002060"/>
                </a:solidFill>
              </a:rPr>
              <a:t>саволҳои</a:t>
            </a:r>
            <a:r>
              <a:rPr lang="ru-RU" sz="2800" b="1" dirty="0">
                <a:solidFill>
                  <a:srgbClr val="002060"/>
                </a:solidFill>
              </a:rPr>
              <a:t> </a:t>
            </a:r>
            <a:r>
              <a:rPr lang="ru-RU" sz="2800" b="1" dirty="0" err="1">
                <a:solidFill>
                  <a:srgbClr val="002060"/>
                </a:solidFill>
              </a:rPr>
              <a:t>алоҳидаи</a:t>
            </a:r>
            <a:r>
              <a:rPr lang="ru-RU" sz="2800" b="1" dirty="0">
                <a:solidFill>
                  <a:srgbClr val="002060"/>
                </a:solidFill>
              </a:rPr>
              <a:t> блоки «</a:t>
            </a:r>
            <a:r>
              <a:rPr lang="ru-RU" sz="2800" b="1" dirty="0" err="1">
                <a:solidFill>
                  <a:srgbClr val="002060"/>
                </a:solidFill>
              </a:rPr>
              <a:t>Мавҷудияти</a:t>
            </a:r>
            <a:r>
              <a:rPr lang="ru-RU" sz="2800" b="1" dirty="0">
                <a:solidFill>
                  <a:srgbClr val="002060"/>
                </a:solidFill>
              </a:rPr>
              <a:t> </a:t>
            </a:r>
            <a:r>
              <a:rPr lang="ru-RU" sz="2800" b="1" dirty="0" err="1">
                <a:solidFill>
                  <a:srgbClr val="002060"/>
                </a:solidFill>
              </a:rPr>
              <a:t>шароит</a:t>
            </a:r>
            <a:r>
              <a:rPr lang="ru-RU" sz="2800" b="1" dirty="0">
                <a:solidFill>
                  <a:srgbClr val="002060"/>
                </a:solidFill>
              </a:rPr>
              <a:t> </a:t>
            </a:r>
            <a:r>
              <a:rPr lang="ru-RU" sz="2800" b="1" dirty="0" err="1">
                <a:solidFill>
                  <a:srgbClr val="002060"/>
                </a:solidFill>
              </a:rPr>
              <a:t>барои</a:t>
            </a:r>
            <a:r>
              <a:rPr lang="ru-RU" sz="2800" b="1" dirty="0">
                <a:solidFill>
                  <a:srgbClr val="002060"/>
                </a:solidFill>
              </a:rPr>
              <a:t> </a:t>
            </a:r>
            <a:r>
              <a:rPr lang="ru-RU" sz="2800" b="1" dirty="0" err="1">
                <a:solidFill>
                  <a:srgbClr val="002060"/>
                </a:solidFill>
              </a:rPr>
              <a:t>ҷалб</a:t>
            </a:r>
            <a:r>
              <a:rPr lang="ru-RU" sz="2800" b="1" dirty="0">
                <a:solidFill>
                  <a:srgbClr val="002060"/>
                </a:solidFill>
              </a:rPr>
              <a:t> </a:t>
            </a:r>
            <a:r>
              <a:rPr lang="ru-RU" sz="2800" b="1" dirty="0" err="1">
                <a:solidFill>
                  <a:srgbClr val="002060"/>
                </a:solidFill>
              </a:rPr>
              <a:t>ва</a:t>
            </a:r>
            <a:r>
              <a:rPr lang="ru-RU" sz="2800" b="1" dirty="0">
                <a:solidFill>
                  <a:srgbClr val="002060"/>
                </a:solidFill>
              </a:rPr>
              <a:t> </a:t>
            </a:r>
            <a:r>
              <a:rPr lang="ru-RU" sz="2800" b="1" dirty="0" err="1">
                <a:solidFill>
                  <a:srgbClr val="002060"/>
                </a:solidFill>
              </a:rPr>
              <a:t>иштирок</a:t>
            </a:r>
            <a:r>
              <a:rPr lang="ru-RU" sz="2800" b="1" dirty="0">
                <a:solidFill>
                  <a:srgbClr val="002060"/>
                </a:solidFill>
              </a:rPr>
              <a:t>» дар соли 2025 (</a:t>
            </a:r>
            <a:r>
              <a:rPr lang="ru-RU" sz="2800" b="1" dirty="0" err="1">
                <a:solidFill>
                  <a:srgbClr val="002060"/>
                </a:solidFill>
              </a:rPr>
              <a:t>холҳо</a:t>
            </a:r>
            <a:r>
              <a:rPr lang="ru-RU" sz="2800" b="1" dirty="0">
                <a:solidFill>
                  <a:srgbClr val="002060"/>
                </a:solidFill>
              </a:rPr>
              <a:t>)</a:t>
            </a:r>
          </a:p>
        </p:txBody>
      </p:sp>
      <p:graphicFrame>
        <p:nvGraphicFramePr>
          <p:cNvPr id="2" name="Таблица 1">
            <a:extLst>
              <a:ext uri="{FF2B5EF4-FFF2-40B4-BE49-F238E27FC236}">
                <a16:creationId xmlns:a16="http://schemas.microsoft.com/office/drawing/2014/main" id="{9985633F-2BCB-40F9-AC8F-9EF0721B2CDF}"/>
              </a:ext>
            </a:extLst>
          </p:cNvPr>
          <p:cNvGraphicFramePr>
            <a:graphicFrameLocks noGrp="1"/>
          </p:cNvGraphicFramePr>
          <p:nvPr>
            <p:extLst>
              <p:ext uri="{D42A27DB-BD31-4B8C-83A1-F6EECF244321}">
                <p14:modId xmlns:p14="http://schemas.microsoft.com/office/powerpoint/2010/main" val="1373355985"/>
              </p:ext>
            </p:extLst>
          </p:nvPr>
        </p:nvGraphicFramePr>
        <p:xfrm>
          <a:off x="878541" y="1448861"/>
          <a:ext cx="10590024" cy="3410591"/>
        </p:xfrm>
        <a:graphic>
          <a:graphicData uri="http://schemas.openxmlformats.org/drawingml/2006/table">
            <a:tbl>
              <a:tblPr firstRow="1" firstCol="1" bandRow="1">
                <a:tableStyleId>{5940675A-B579-460E-94D1-54222C63F5DA}</a:tableStyleId>
              </a:tblPr>
              <a:tblGrid>
                <a:gridCol w="6907790">
                  <a:extLst>
                    <a:ext uri="{9D8B030D-6E8A-4147-A177-3AD203B41FA5}">
                      <a16:colId xmlns:a16="http://schemas.microsoft.com/office/drawing/2014/main" val="3228907582"/>
                    </a:ext>
                  </a:extLst>
                </a:gridCol>
                <a:gridCol w="1010897">
                  <a:extLst>
                    <a:ext uri="{9D8B030D-6E8A-4147-A177-3AD203B41FA5}">
                      <a16:colId xmlns:a16="http://schemas.microsoft.com/office/drawing/2014/main" val="137655478"/>
                    </a:ext>
                  </a:extLst>
                </a:gridCol>
                <a:gridCol w="2671337">
                  <a:extLst>
                    <a:ext uri="{9D8B030D-6E8A-4147-A177-3AD203B41FA5}">
                      <a16:colId xmlns:a16="http://schemas.microsoft.com/office/drawing/2014/main" val="3905844253"/>
                    </a:ext>
                  </a:extLst>
                </a:gridCol>
              </a:tblGrid>
              <a:tr h="333727">
                <a:tc>
                  <a:txBody>
                    <a:bodyPr/>
                    <a:lstStyle/>
                    <a:p>
                      <a:pPr algn="ctr">
                        <a:lnSpc>
                          <a:spcPct val="107000"/>
                        </a:lnSpc>
                        <a:spcAft>
                          <a:spcPts val="800"/>
                        </a:spcAft>
                      </a:pPr>
                      <a:r>
                        <a:rPr lang="ru-RU" sz="1600" dirty="0" err="1">
                          <a:effectLst/>
                        </a:rPr>
                        <a:t>Савол</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Aft>
                          <a:spcPts val="800"/>
                        </a:spcAft>
                      </a:pPr>
                      <a:r>
                        <a:rPr lang="ru-RU" sz="1600" dirty="0" err="1">
                          <a:effectLst/>
                        </a:rPr>
                        <a:t>Хол</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Aft>
                          <a:spcPts val="800"/>
                        </a:spcAft>
                      </a:pPr>
                      <a:r>
                        <a:rPr lang="tg-Cyrl-TJ" sz="1600" dirty="0">
                          <a:effectLst/>
                          <a:latin typeface="Calibri" panose="020F0502020204030204" pitchFamily="34" charset="0"/>
                          <a:ea typeface="Calibri" panose="020F0502020204030204" pitchFamily="34" charset="0"/>
                          <a:cs typeface="Times New Roman" panose="02020603050405020304" pitchFamily="18" charset="0"/>
                        </a:rPr>
                        <a:t>С</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атҳ</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843260930"/>
                  </a:ext>
                </a:extLst>
              </a:tr>
              <a:tr h="682862">
                <a:tc>
                  <a:txBody>
                    <a:bodyPr/>
                    <a:lstStyle/>
                    <a:p>
                      <a:pPr>
                        <a:lnSpc>
                          <a:spcPct val="107000"/>
                        </a:lnSpc>
                        <a:spcAft>
                          <a:spcPts val="800"/>
                        </a:spcAft>
                      </a:pPr>
                      <a:r>
                        <a:rPr lang="ru-RU" sz="1600" dirty="0">
                          <a:effectLst/>
                        </a:rPr>
                        <a:t>7. </a:t>
                      </a:r>
                      <a:r>
                        <a:rPr lang="ru-RU" sz="1600" dirty="0" err="1">
                          <a:effectLst/>
                        </a:rPr>
                        <a:t>Оё</a:t>
                      </a:r>
                      <a:r>
                        <a:rPr lang="ru-RU" sz="1600" dirty="0">
                          <a:effectLst/>
                        </a:rPr>
                        <a:t> </a:t>
                      </a:r>
                      <a:r>
                        <a:rPr lang="ru-RU" sz="1600" dirty="0" err="1">
                          <a:effectLst/>
                        </a:rPr>
                        <a:t>санадҳои</a:t>
                      </a:r>
                      <a:r>
                        <a:rPr lang="ru-RU" sz="1600" dirty="0">
                          <a:effectLst/>
                        </a:rPr>
                        <a:t> </a:t>
                      </a:r>
                      <a:r>
                        <a:rPr lang="ru-RU" sz="1600" dirty="0" err="1">
                          <a:effectLst/>
                        </a:rPr>
                        <a:t>асосии</a:t>
                      </a:r>
                      <a:r>
                        <a:rPr lang="ru-RU" sz="1600" dirty="0">
                          <a:effectLst/>
                        </a:rPr>
                        <a:t> </a:t>
                      </a:r>
                      <a:r>
                        <a:rPr lang="ru-RU" sz="1600" dirty="0" err="1">
                          <a:effectLst/>
                        </a:rPr>
                        <a:t>ҳуқуқии</a:t>
                      </a:r>
                      <a:r>
                        <a:rPr lang="ru-RU" sz="1600" dirty="0">
                          <a:effectLst/>
                        </a:rPr>
                        <a:t> </a:t>
                      </a:r>
                      <a:r>
                        <a:rPr lang="ru-RU" sz="1600" dirty="0" err="1">
                          <a:effectLst/>
                        </a:rPr>
                        <a:t>танзимкунандаи</a:t>
                      </a:r>
                      <a:r>
                        <a:rPr lang="ru-RU" sz="1600" dirty="0">
                          <a:effectLst/>
                        </a:rPr>
                        <a:t> </a:t>
                      </a:r>
                      <a:r>
                        <a:rPr lang="ru-RU" sz="1600" dirty="0" err="1">
                          <a:effectLst/>
                        </a:rPr>
                        <a:t>фаъолияти</a:t>
                      </a:r>
                      <a:r>
                        <a:rPr lang="ru-RU" sz="1600" dirty="0">
                          <a:effectLst/>
                        </a:rPr>
                        <a:t> ГКБ </a:t>
                      </a:r>
                      <a:r>
                        <a:rPr lang="ru-RU" sz="1600" dirty="0" err="1">
                          <a:effectLst/>
                        </a:rPr>
                        <a:t>барои</a:t>
                      </a:r>
                      <a:r>
                        <a:rPr lang="ru-RU" sz="1600" dirty="0">
                          <a:effectLst/>
                        </a:rPr>
                        <a:t> </a:t>
                      </a:r>
                      <a:r>
                        <a:rPr lang="ru-RU" sz="1600" dirty="0" err="1">
                          <a:effectLst/>
                        </a:rPr>
                        <a:t>шаҳрвандон</a:t>
                      </a:r>
                      <a:r>
                        <a:rPr lang="ru-RU" sz="1600" dirty="0">
                          <a:effectLst/>
                        </a:rPr>
                        <a:t> </a:t>
                      </a:r>
                      <a:r>
                        <a:rPr lang="ru-RU" sz="1600" dirty="0" err="1">
                          <a:effectLst/>
                        </a:rPr>
                        <a:t>дастрасанд</a:t>
                      </a:r>
                      <a:r>
                        <a:rPr lang="ru-RU" sz="16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ru-RU" sz="1600" dirty="0">
                          <a:effectLst/>
                        </a:rPr>
                        <a:t>96,4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600" dirty="0">
                          <a:effectLst/>
                        </a:rPr>
                        <a:t>Баланд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798389"/>
                  </a:ext>
                </a:extLst>
              </a:tr>
              <a:tr h="682862">
                <a:tc>
                  <a:txBody>
                    <a:bodyPr/>
                    <a:lstStyle/>
                    <a:p>
                      <a:pPr>
                        <a:lnSpc>
                          <a:spcPct val="107000"/>
                        </a:lnSpc>
                        <a:spcAft>
                          <a:spcPts val="800"/>
                        </a:spcAft>
                      </a:pPr>
                      <a:r>
                        <a:rPr lang="ru-RU" sz="1600" dirty="0">
                          <a:effectLst/>
                        </a:rPr>
                        <a:t>8. </a:t>
                      </a:r>
                      <a:r>
                        <a:rPr lang="ru-RU" sz="1600" dirty="0" err="1">
                          <a:effectLst/>
                        </a:rPr>
                        <a:t>Оё</a:t>
                      </a:r>
                      <a:r>
                        <a:rPr lang="ru-RU" sz="1600" dirty="0">
                          <a:effectLst/>
                        </a:rPr>
                        <a:t> </a:t>
                      </a:r>
                      <a:r>
                        <a:rPr lang="ru-RU" sz="1600" dirty="0" err="1">
                          <a:effectLst/>
                        </a:rPr>
                        <a:t>маълумот</a:t>
                      </a:r>
                      <a:r>
                        <a:rPr lang="ru-RU" sz="1600" dirty="0">
                          <a:effectLst/>
                        </a:rPr>
                        <a:t> дар </a:t>
                      </a:r>
                      <a:r>
                        <a:rPr lang="ru-RU" sz="1600" dirty="0" err="1">
                          <a:effectLst/>
                        </a:rPr>
                        <a:t>бораи</a:t>
                      </a:r>
                      <a:r>
                        <a:rPr lang="ru-RU" sz="1600" dirty="0">
                          <a:effectLst/>
                        </a:rPr>
                        <a:t> </a:t>
                      </a:r>
                      <a:r>
                        <a:rPr lang="ru-RU" sz="1600" dirty="0" err="1">
                          <a:effectLst/>
                        </a:rPr>
                        <a:t>ҳадафҳо</a:t>
                      </a:r>
                      <a:r>
                        <a:rPr lang="ru-RU" sz="1600" dirty="0">
                          <a:effectLst/>
                        </a:rPr>
                        <a:t>, </a:t>
                      </a:r>
                      <a:r>
                        <a:rPr lang="ru-RU" sz="1600" dirty="0" err="1">
                          <a:effectLst/>
                        </a:rPr>
                        <a:t>вазифаҳо</a:t>
                      </a:r>
                      <a:r>
                        <a:rPr lang="ru-RU" sz="1600" dirty="0">
                          <a:effectLst/>
                        </a:rPr>
                        <a:t>, </a:t>
                      </a:r>
                      <a:r>
                        <a:rPr lang="ru-RU" sz="1600" dirty="0" err="1">
                          <a:effectLst/>
                        </a:rPr>
                        <a:t>аъзоён</a:t>
                      </a:r>
                      <a:r>
                        <a:rPr lang="ru-RU" sz="1600" dirty="0">
                          <a:effectLst/>
                        </a:rPr>
                        <a:t>, </a:t>
                      </a:r>
                      <a:r>
                        <a:rPr lang="ru-RU" sz="1600" dirty="0" err="1">
                          <a:effectLst/>
                        </a:rPr>
                        <a:t>ваколатҳо</a:t>
                      </a:r>
                      <a:r>
                        <a:rPr lang="ru-RU" sz="1600" dirty="0">
                          <a:effectLst/>
                        </a:rPr>
                        <a:t>, </a:t>
                      </a:r>
                      <a:r>
                        <a:rPr lang="ru-RU" sz="1600" dirty="0" err="1">
                          <a:effectLst/>
                        </a:rPr>
                        <a:t>самтҳои</a:t>
                      </a:r>
                      <a:r>
                        <a:rPr lang="ru-RU" sz="1600" dirty="0">
                          <a:effectLst/>
                        </a:rPr>
                        <a:t> </a:t>
                      </a:r>
                      <a:r>
                        <a:rPr lang="ru-RU" sz="1600" dirty="0" err="1">
                          <a:effectLst/>
                        </a:rPr>
                        <a:t>фаъолият</a:t>
                      </a:r>
                      <a:r>
                        <a:rPr lang="ru-RU" sz="1600" dirty="0">
                          <a:effectLst/>
                        </a:rPr>
                        <a:t> </a:t>
                      </a:r>
                      <a:r>
                        <a:rPr lang="ru-RU" sz="1600" dirty="0" err="1">
                          <a:effectLst/>
                        </a:rPr>
                        <a:t>ва</a:t>
                      </a:r>
                      <a:r>
                        <a:rPr lang="ru-RU" sz="1600" dirty="0">
                          <a:effectLst/>
                        </a:rPr>
                        <a:t> </a:t>
                      </a:r>
                      <a:r>
                        <a:rPr lang="ru-RU" sz="1600" dirty="0" err="1">
                          <a:effectLst/>
                        </a:rPr>
                        <a:t>қоидаҳои</a:t>
                      </a:r>
                      <a:r>
                        <a:rPr lang="ru-RU" sz="1600" dirty="0">
                          <a:effectLst/>
                        </a:rPr>
                        <a:t> </a:t>
                      </a:r>
                      <a:r>
                        <a:rPr lang="ru-RU" sz="1600" dirty="0" err="1">
                          <a:effectLst/>
                        </a:rPr>
                        <a:t>баргузории</a:t>
                      </a:r>
                      <a:r>
                        <a:rPr lang="ru-RU" sz="1600" dirty="0">
                          <a:effectLst/>
                        </a:rPr>
                        <a:t> </a:t>
                      </a:r>
                      <a:r>
                        <a:rPr lang="ru-RU" sz="1600" dirty="0" err="1">
                          <a:effectLst/>
                        </a:rPr>
                        <a:t>ҷаласаҳои</a:t>
                      </a:r>
                      <a:r>
                        <a:rPr lang="ru-RU" sz="1600" dirty="0">
                          <a:effectLst/>
                        </a:rPr>
                        <a:t> ГКБ </a:t>
                      </a:r>
                      <a:r>
                        <a:rPr lang="ru-RU" sz="1600" dirty="0" err="1">
                          <a:effectLst/>
                        </a:rPr>
                        <a:t>дастраси</a:t>
                      </a:r>
                      <a:r>
                        <a:rPr lang="ru-RU" sz="1600" dirty="0">
                          <a:effectLst/>
                        </a:rPr>
                        <a:t> </a:t>
                      </a:r>
                      <a:r>
                        <a:rPr lang="ru-RU" sz="1600" dirty="0" err="1">
                          <a:effectLst/>
                        </a:rPr>
                        <a:t>шаҳрвандон</a:t>
                      </a:r>
                      <a:r>
                        <a:rPr lang="ru-RU" sz="1600" dirty="0">
                          <a:effectLst/>
                        </a:rPr>
                        <a:t> </a:t>
                      </a:r>
                      <a:r>
                        <a:rPr lang="ru-RU" sz="1600" dirty="0" err="1">
                          <a:effectLst/>
                        </a:rPr>
                        <a:t>аст</a:t>
                      </a:r>
                      <a:r>
                        <a:rPr lang="ru-RU" sz="16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ru-RU" sz="16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600" dirty="0">
                          <a:effectLst/>
                        </a:rPr>
                        <a:t>Баланд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900843"/>
                  </a:ext>
                </a:extLst>
              </a:tr>
              <a:tr h="333727">
                <a:tc>
                  <a:txBody>
                    <a:bodyPr/>
                    <a:lstStyle/>
                    <a:p>
                      <a:pPr>
                        <a:lnSpc>
                          <a:spcPct val="107000"/>
                        </a:lnSpc>
                        <a:spcAft>
                          <a:spcPts val="800"/>
                        </a:spcAft>
                      </a:pPr>
                      <a:r>
                        <a:rPr lang="ru-RU" sz="1600" dirty="0">
                          <a:effectLst/>
                        </a:rPr>
                        <a:t>9. </a:t>
                      </a:r>
                      <a:r>
                        <a:rPr lang="ru-RU" sz="1600" dirty="0" err="1">
                          <a:effectLst/>
                        </a:rPr>
                        <a:t>Оё</a:t>
                      </a:r>
                      <a:r>
                        <a:rPr lang="ru-RU" sz="1600" dirty="0">
                          <a:effectLst/>
                        </a:rPr>
                        <a:t> </a:t>
                      </a:r>
                      <a:r>
                        <a:rPr lang="ru-RU" sz="1600" dirty="0" err="1">
                          <a:effectLst/>
                        </a:rPr>
                        <a:t>маълумот</a:t>
                      </a:r>
                      <a:r>
                        <a:rPr lang="ru-RU" sz="1600" dirty="0">
                          <a:effectLst/>
                        </a:rPr>
                        <a:t> дар </a:t>
                      </a:r>
                      <a:r>
                        <a:rPr lang="ru-RU" sz="1600" dirty="0" err="1">
                          <a:effectLst/>
                        </a:rPr>
                        <a:t>бораи</a:t>
                      </a:r>
                      <a:r>
                        <a:rPr lang="ru-RU" sz="1600" dirty="0">
                          <a:effectLst/>
                        </a:rPr>
                        <a:t> </a:t>
                      </a:r>
                      <a:r>
                        <a:rPr lang="ru-RU" sz="1600" dirty="0" err="1">
                          <a:effectLst/>
                        </a:rPr>
                        <a:t>нақшаи</a:t>
                      </a:r>
                      <a:r>
                        <a:rPr lang="ru-RU" sz="1600" dirty="0">
                          <a:effectLst/>
                        </a:rPr>
                        <a:t> </a:t>
                      </a:r>
                      <a:r>
                        <a:rPr lang="ru-RU" sz="1600" dirty="0" err="1">
                          <a:effectLst/>
                        </a:rPr>
                        <a:t>кории</a:t>
                      </a:r>
                      <a:r>
                        <a:rPr lang="ru-RU" sz="1600" dirty="0">
                          <a:effectLst/>
                        </a:rPr>
                        <a:t> (</a:t>
                      </a:r>
                      <a:r>
                        <a:rPr lang="ru-RU" sz="1600" dirty="0" err="1">
                          <a:effectLst/>
                        </a:rPr>
                        <a:t>ҷадвали</a:t>
                      </a:r>
                      <a:r>
                        <a:rPr lang="ru-RU" sz="1600" dirty="0">
                          <a:effectLst/>
                        </a:rPr>
                        <a:t> </a:t>
                      </a:r>
                      <a:r>
                        <a:rPr lang="ru-RU" sz="1600" dirty="0" err="1">
                          <a:effectLst/>
                        </a:rPr>
                        <a:t>ҷаласаҳо</a:t>
                      </a:r>
                      <a:r>
                        <a:rPr lang="ru-RU" sz="1600" dirty="0">
                          <a:effectLst/>
                        </a:rPr>
                        <a:t>) ГКБ </a:t>
                      </a:r>
                      <a:r>
                        <a:rPr lang="ru-RU" sz="1600" dirty="0" err="1">
                          <a:effectLst/>
                        </a:rPr>
                        <a:t>барои</a:t>
                      </a:r>
                      <a:r>
                        <a:rPr lang="ru-RU" sz="1600" dirty="0">
                          <a:effectLst/>
                        </a:rPr>
                        <a:t> </a:t>
                      </a:r>
                      <a:r>
                        <a:rPr lang="ru-RU" sz="1600" dirty="0" err="1">
                          <a:effectLst/>
                        </a:rPr>
                        <a:t>шаҳрвандон</a:t>
                      </a:r>
                      <a:r>
                        <a:rPr lang="ru-RU" sz="1600" dirty="0">
                          <a:effectLst/>
                        </a:rPr>
                        <a:t> </a:t>
                      </a:r>
                      <a:r>
                        <a:rPr lang="ru-RU" sz="1600" dirty="0" err="1">
                          <a:effectLst/>
                        </a:rPr>
                        <a:t>дастрас</a:t>
                      </a:r>
                      <a:r>
                        <a:rPr lang="ru-RU" sz="1600" dirty="0">
                          <a:effectLst/>
                        </a:rPr>
                        <a:t> </a:t>
                      </a:r>
                      <a:r>
                        <a:rPr lang="ru-RU" sz="1600" dirty="0" err="1">
                          <a:effectLst/>
                        </a:rPr>
                        <a:t>аст</a:t>
                      </a:r>
                      <a:r>
                        <a:rPr lang="ru-RU" sz="16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ru-RU" sz="1600">
                          <a:effectLst/>
                        </a:rPr>
                        <a:t>66,6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600" dirty="0" err="1">
                          <a:effectLst/>
                        </a:rPr>
                        <a:t>Назаррас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7861320"/>
                  </a:ext>
                </a:extLst>
              </a:tr>
              <a:tr h="333727">
                <a:tc>
                  <a:txBody>
                    <a:bodyPr/>
                    <a:lstStyle/>
                    <a:p>
                      <a:pPr>
                        <a:lnSpc>
                          <a:spcPct val="107000"/>
                        </a:lnSpc>
                        <a:spcAft>
                          <a:spcPts val="800"/>
                        </a:spcAft>
                      </a:pPr>
                      <a:r>
                        <a:rPr lang="ru-RU" sz="1600" dirty="0">
                          <a:effectLst/>
                        </a:rPr>
                        <a:t>10. </a:t>
                      </a:r>
                      <a:r>
                        <a:rPr lang="ru-RU" sz="1600" dirty="0" err="1">
                          <a:effectLst/>
                        </a:rPr>
                        <a:t>Оё</a:t>
                      </a:r>
                      <a:r>
                        <a:rPr lang="ru-RU" sz="1600" dirty="0">
                          <a:effectLst/>
                        </a:rPr>
                        <a:t> </a:t>
                      </a:r>
                      <a:r>
                        <a:rPr lang="ru-RU" sz="1600" dirty="0" err="1">
                          <a:effectLst/>
                        </a:rPr>
                        <a:t>рӯзномаи</a:t>
                      </a:r>
                      <a:r>
                        <a:rPr lang="ru-RU" sz="1600" dirty="0">
                          <a:effectLst/>
                        </a:rPr>
                        <a:t> </a:t>
                      </a:r>
                      <a:r>
                        <a:rPr lang="ru-RU" sz="1600" dirty="0" err="1">
                          <a:effectLst/>
                        </a:rPr>
                        <a:t>ҷаласаҳои</a:t>
                      </a:r>
                      <a:r>
                        <a:rPr lang="ru-RU" sz="1600" dirty="0">
                          <a:effectLst/>
                        </a:rPr>
                        <a:t> </a:t>
                      </a:r>
                      <a:r>
                        <a:rPr lang="tg-Cyrl-TJ" sz="1600" dirty="0">
                          <a:effectLst/>
                        </a:rPr>
                        <a:t>ГКБ</a:t>
                      </a:r>
                      <a:r>
                        <a:rPr lang="it-IT" sz="1600" dirty="0">
                          <a:effectLst/>
                        </a:rPr>
                        <a:t> </a:t>
                      </a:r>
                      <a:r>
                        <a:rPr lang="ru-RU" sz="1600" dirty="0" err="1">
                          <a:effectLst/>
                        </a:rPr>
                        <a:t>нашр</a:t>
                      </a:r>
                      <a:r>
                        <a:rPr lang="ru-RU" sz="1600" dirty="0">
                          <a:effectLst/>
                        </a:rPr>
                        <a:t> </a:t>
                      </a:r>
                      <a:r>
                        <a:rPr lang="ru-RU" sz="1600" dirty="0" err="1">
                          <a:effectLst/>
                        </a:rPr>
                        <a:t>мешаванд</a:t>
                      </a:r>
                      <a:r>
                        <a:rPr lang="ru-RU" sz="16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ru-RU" sz="1600">
                          <a:effectLst/>
                        </a:rPr>
                        <a:t>92,8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kumimoji="0" lang="ru-RU" sz="1600" b="0" i="0" u="none" strike="noStrike" kern="1200" cap="none" spc="0" normalizeH="0" baseline="0" noProof="0">
                          <a:ln>
                            <a:noFill/>
                          </a:ln>
                          <a:solidFill>
                            <a:prstClr val="black"/>
                          </a:solidFill>
                          <a:effectLst/>
                          <a:uLnTx/>
                          <a:uFillTx/>
                          <a:latin typeface="Calibri" panose="020F0502020204030204"/>
                          <a:ea typeface="+mn-ea"/>
                          <a:cs typeface="+mn-cs"/>
                        </a:rPr>
                        <a:t>Баланд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99849"/>
                  </a:ext>
                </a:extLst>
              </a:tr>
              <a:tr h="333727">
                <a:tc>
                  <a:txBody>
                    <a:bodyPr/>
                    <a:lstStyle/>
                    <a:p>
                      <a:pPr>
                        <a:lnSpc>
                          <a:spcPct val="107000"/>
                        </a:lnSpc>
                        <a:spcAft>
                          <a:spcPts val="800"/>
                        </a:spcAft>
                      </a:pPr>
                      <a:r>
                        <a:rPr lang="ru-RU" sz="1600" dirty="0">
                          <a:effectLst/>
                        </a:rPr>
                        <a:t>11. </a:t>
                      </a:r>
                      <a:r>
                        <a:rPr lang="ru-RU" sz="1600" dirty="0" err="1">
                          <a:effectLst/>
                        </a:rPr>
                        <a:t>Оё</a:t>
                      </a:r>
                      <a:r>
                        <a:rPr lang="ru-RU" sz="1600" dirty="0">
                          <a:effectLst/>
                        </a:rPr>
                        <a:t> </a:t>
                      </a:r>
                      <a:r>
                        <a:rPr lang="ru-RU" sz="1600" dirty="0" err="1">
                          <a:effectLst/>
                        </a:rPr>
                        <a:t>протоколҳои</a:t>
                      </a:r>
                      <a:r>
                        <a:rPr lang="ru-RU" sz="1600" dirty="0">
                          <a:effectLst/>
                        </a:rPr>
                        <a:t> </a:t>
                      </a:r>
                      <a:r>
                        <a:rPr lang="ru-RU" sz="1600" dirty="0" err="1">
                          <a:effectLst/>
                        </a:rPr>
                        <a:t>ҷаласаҳои</a:t>
                      </a:r>
                      <a:r>
                        <a:rPr lang="ru-RU" sz="1600" dirty="0">
                          <a:effectLst/>
                        </a:rPr>
                        <a:t> </a:t>
                      </a:r>
                      <a:r>
                        <a:rPr lang="ru-RU" sz="1600" dirty="0" err="1">
                          <a:effectLst/>
                        </a:rPr>
                        <a:t>нашр</a:t>
                      </a:r>
                      <a:r>
                        <a:rPr lang="ru-RU" sz="1600" dirty="0">
                          <a:effectLst/>
                        </a:rPr>
                        <a:t> </a:t>
                      </a:r>
                      <a:r>
                        <a:rPr lang="ru-RU" sz="1600" dirty="0" err="1">
                          <a:effectLst/>
                        </a:rPr>
                        <a:t>мешаванд</a:t>
                      </a:r>
                      <a:r>
                        <a:rPr lang="ru-RU" sz="16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ru-RU" sz="1600">
                          <a:effectLst/>
                        </a:rPr>
                        <a:t>92,8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kumimoji="0" lang="ru-RU" sz="1600" b="0" i="0" u="none" strike="noStrike" kern="1200" cap="none" spc="0" normalizeH="0" baseline="0" noProof="0">
                          <a:ln>
                            <a:noFill/>
                          </a:ln>
                          <a:solidFill>
                            <a:prstClr val="black"/>
                          </a:solidFill>
                          <a:effectLst/>
                          <a:uLnTx/>
                          <a:uFillTx/>
                          <a:latin typeface="Calibri" panose="020F0502020204030204"/>
                          <a:ea typeface="+mn-ea"/>
                          <a:cs typeface="+mn-cs"/>
                        </a:rPr>
                        <a:t>Баланд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1676332"/>
                  </a:ext>
                </a:extLst>
              </a:tr>
              <a:tr h="333727">
                <a:tc>
                  <a:txBody>
                    <a:bodyPr/>
                    <a:lstStyle/>
                    <a:p>
                      <a:pPr>
                        <a:lnSpc>
                          <a:spcPct val="107000"/>
                        </a:lnSpc>
                        <a:spcAft>
                          <a:spcPts val="800"/>
                        </a:spcAft>
                      </a:pPr>
                      <a:r>
                        <a:rPr lang="ru-RU" sz="1600" dirty="0">
                          <a:effectLst/>
                        </a:rPr>
                        <a:t>12. </a:t>
                      </a:r>
                      <a:r>
                        <a:rPr lang="ru-RU" sz="1600" dirty="0" err="1">
                          <a:effectLst/>
                        </a:rPr>
                        <a:t>Оё</a:t>
                      </a:r>
                      <a:r>
                        <a:rPr lang="ru-RU" sz="1600" dirty="0">
                          <a:effectLst/>
                        </a:rPr>
                        <a:t> </a:t>
                      </a:r>
                      <a:r>
                        <a:rPr lang="ru-RU" sz="1600" dirty="0" err="1">
                          <a:effectLst/>
                        </a:rPr>
                        <a:t>ҳисоботҳои</a:t>
                      </a:r>
                      <a:r>
                        <a:rPr lang="ru-RU" sz="1600" dirty="0">
                          <a:effectLst/>
                        </a:rPr>
                        <a:t> </a:t>
                      </a:r>
                      <a:r>
                        <a:rPr lang="ru-RU" sz="1600" dirty="0" err="1">
                          <a:effectLst/>
                        </a:rPr>
                        <a:t>марҳилавӣ</a:t>
                      </a:r>
                      <a:r>
                        <a:rPr lang="ru-RU" sz="1600" dirty="0">
                          <a:effectLst/>
                        </a:rPr>
                        <a:t> </a:t>
                      </a:r>
                      <a:r>
                        <a:rPr lang="ru-RU" sz="1600" dirty="0" err="1">
                          <a:effectLst/>
                        </a:rPr>
                        <a:t>ва</a:t>
                      </a:r>
                      <a:r>
                        <a:rPr lang="ru-RU" sz="1600" dirty="0">
                          <a:effectLst/>
                        </a:rPr>
                        <a:t> </a:t>
                      </a:r>
                      <a:r>
                        <a:rPr lang="ru-RU" sz="1600" dirty="0" err="1">
                          <a:effectLst/>
                        </a:rPr>
                        <a:t>ниҳоӣ</a:t>
                      </a:r>
                      <a:r>
                        <a:rPr lang="ru-RU" sz="1600" dirty="0">
                          <a:effectLst/>
                        </a:rPr>
                        <a:t> (солона) дар </a:t>
                      </a:r>
                      <a:r>
                        <a:rPr lang="ru-RU" sz="1600" dirty="0" err="1">
                          <a:effectLst/>
                        </a:rPr>
                        <a:t>бораи</a:t>
                      </a:r>
                      <a:r>
                        <a:rPr lang="ru-RU" sz="1600" dirty="0">
                          <a:effectLst/>
                        </a:rPr>
                        <a:t> </a:t>
                      </a:r>
                      <a:r>
                        <a:rPr lang="ru-RU" sz="1600" dirty="0" err="1">
                          <a:effectLst/>
                        </a:rPr>
                        <a:t>фаъолияти</a:t>
                      </a:r>
                      <a:r>
                        <a:rPr lang="ru-RU" sz="1600" dirty="0">
                          <a:effectLst/>
                        </a:rPr>
                        <a:t> </a:t>
                      </a:r>
                      <a:r>
                        <a:rPr lang="tg-Cyrl-TJ" sz="1600" dirty="0">
                          <a:effectLst/>
                        </a:rPr>
                        <a:t>ГКБ</a:t>
                      </a:r>
                      <a:r>
                        <a:rPr lang="it-IT" sz="1600" dirty="0">
                          <a:effectLst/>
                        </a:rPr>
                        <a:t> </a:t>
                      </a:r>
                      <a:r>
                        <a:rPr lang="ru-RU" sz="1600" dirty="0" err="1">
                          <a:effectLst/>
                        </a:rPr>
                        <a:t>нашр</a:t>
                      </a:r>
                      <a:r>
                        <a:rPr lang="ru-RU" sz="1600" dirty="0">
                          <a:effectLst/>
                        </a:rPr>
                        <a:t> </a:t>
                      </a:r>
                      <a:r>
                        <a:rPr lang="ru-RU" sz="1600" dirty="0" err="1">
                          <a:effectLst/>
                        </a:rPr>
                        <a:t>мешаванд</a:t>
                      </a:r>
                      <a:r>
                        <a:rPr lang="ru-RU" sz="16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ru-RU" sz="1600">
                          <a:effectLst/>
                        </a:rPr>
                        <a:t>88,1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Баланд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344347"/>
                  </a:ext>
                </a:extLst>
              </a:tr>
            </a:tbl>
          </a:graphicData>
        </a:graphic>
      </p:graphicFrame>
    </p:spTree>
    <p:extLst>
      <p:ext uri="{BB962C8B-B14F-4D97-AF65-F5344CB8AC3E}">
        <p14:creationId xmlns:p14="http://schemas.microsoft.com/office/powerpoint/2010/main" val="4209860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541" y="351678"/>
            <a:ext cx="10515600" cy="562723"/>
          </a:xfrm>
        </p:spPr>
        <p:txBody>
          <a:bodyPr>
            <a:noAutofit/>
          </a:bodyPr>
          <a:lstStyle/>
          <a:p>
            <a:pPr algn="ctr"/>
            <a:r>
              <a:rPr lang="ru-RU" sz="2800" b="1" dirty="0" err="1">
                <a:solidFill>
                  <a:srgbClr val="002060"/>
                </a:solidFill>
              </a:rPr>
              <a:t>Ҷалби</a:t>
            </a:r>
            <a:r>
              <a:rPr lang="ru-RU" sz="2800" b="1" dirty="0">
                <a:solidFill>
                  <a:srgbClr val="002060"/>
                </a:solidFill>
              </a:rPr>
              <a:t> </a:t>
            </a:r>
            <a:r>
              <a:rPr lang="ru-RU" sz="2800" b="1" dirty="0" err="1">
                <a:solidFill>
                  <a:srgbClr val="002060"/>
                </a:solidFill>
              </a:rPr>
              <a:t>СҶШ</a:t>
            </a:r>
            <a:r>
              <a:rPr lang="ru-RU" sz="2800" b="1" dirty="0">
                <a:solidFill>
                  <a:srgbClr val="002060"/>
                </a:solidFill>
              </a:rPr>
              <a:t> дар </a:t>
            </a:r>
            <a:r>
              <a:rPr lang="ru-RU" sz="2800" b="1" dirty="0" err="1">
                <a:solidFill>
                  <a:srgbClr val="002060"/>
                </a:solidFill>
              </a:rPr>
              <a:t>фаъолияти</a:t>
            </a:r>
            <a:r>
              <a:rPr lang="ru-RU" sz="2800" b="1" dirty="0">
                <a:solidFill>
                  <a:srgbClr val="002060"/>
                </a:solidFill>
              </a:rPr>
              <a:t> 14 ГКБ дар соли 2025 дар </a:t>
            </a:r>
            <a:r>
              <a:rPr lang="ru-RU" sz="2800" b="1" dirty="0" err="1">
                <a:solidFill>
                  <a:srgbClr val="002060"/>
                </a:solidFill>
              </a:rPr>
              <a:t>муқоиса</a:t>
            </a:r>
            <a:r>
              <a:rPr lang="ru-RU" sz="2800" b="1" dirty="0">
                <a:solidFill>
                  <a:srgbClr val="002060"/>
                </a:solidFill>
              </a:rPr>
              <a:t> </a:t>
            </a:r>
            <a:r>
              <a:rPr lang="ru-RU" sz="2800" b="1" dirty="0" err="1">
                <a:solidFill>
                  <a:srgbClr val="002060"/>
                </a:solidFill>
              </a:rPr>
              <a:t>бо</a:t>
            </a:r>
            <a:r>
              <a:rPr lang="ru-RU" sz="2800" b="1" dirty="0">
                <a:solidFill>
                  <a:srgbClr val="002060"/>
                </a:solidFill>
              </a:rPr>
              <a:t> соли 2023 </a:t>
            </a:r>
            <a:r>
              <a:rPr lang="tg-Cyrl-TJ" sz="2800" b="1" dirty="0">
                <a:solidFill>
                  <a:srgbClr val="002060"/>
                </a:solidFill>
              </a:rPr>
              <a:t>(холҳо)</a:t>
            </a:r>
            <a:br>
              <a:rPr lang="ru-RU" sz="2800" dirty="0">
                <a:solidFill>
                  <a:srgbClr val="002060"/>
                </a:solidFill>
              </a:rPr>
            </a:br>
            <a:endParaRPr lang="ru-RU" sz="2800" dirty="0">
              <a:solidFill>
                <a:srgbClr val="002060"/>
              </a:solidFill>
            </a:endParaRPr>
          </a:p>
        </p:txBody>
      </p:sp>
      <p:sp>
        <p:nvSpPr>
          <p:cNvPr id="9" name="Прямоугольник 8"/>
          <p:cNvSpPr/>
          <p:nvPr/>
        </p:nvSpPr>
        <p:spPr>
          <a:xfrm>
            <a:off x="2676292" y="5735407"/>
            <a:ext cx="1280632" cy="3711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err="1"/>
              <a:t>Нокифоя</a:t>
            </a:r>
            <a:r>
              <a:rPr lang="ru-RU" sz="1100" dirty="0"/>
              <a:t> ё </a:t>
            </a:r>
            <a:r>
              <a:rPr lang="ru-RU" sz="1100" dirty="0" err="1"/>
              <a:t>минималӣ</a:t>
            </a:r>
            <a:endParaRPr lang="ru-RU" sz="1100" dirty="0"/>
          </a:p>
        </p:txBody>
      </p:sp>
      <p:sp>
        <p:nvSpPr>
          <p:cNvPr id="10" name="Прямоугольник 9"/>
          <p:cNvSpPr/>
          <p:nvPr/>
        </p:nvSpPr>
        <p:spPr>
          <a:xfrm>
            <a:off x="3915919" y="5756732"/>
            <a:ext cx="824942"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err="1"/>
              <a:t>Маҳдуд</a:t>
            </a:r>
            <a:endParaRPr lang="ru-RU" sz="1050" dirty="0"/>
          </a:p>
        </p:txBody>
      </p:sp>
      <p:sp>
        <p:nvSpPr>
          <p:cNvPr id="11" name="Прямоугольник 10"/>
          <p:cNvSpPr/>
          <p:nvPr/>
        </p:nvSpPr>
        <p:spPr>
          <a:xfrm>
            <a:off x="4813059" y="5660061"/>
            <a:ext cx="891780"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050" dirty="0" err="1"/>
              <a:t>Қаноатбахш</a:t>
            </a:r>
            <a:endParaRPr lang="ru-RU" sz="1050" dirty="0"/>
          </a:p>
        </p:txBody>
      </p:sp>
      <p:sp>
        <p:nvSpPr>
          <p:cNvPr id="18" name="Прямоугольник 17"/>
          <p:cNvSpPr/>
          <p:nvPr/>
        </p:nvSpPr>
        <p:spPr>
          <a:xfrm>
            <a:off x="5550816" y="5735407"/>
            <a:ext cx="908464"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err="1"/>
              <a:t>Назаррас</a:t>
            </a:r>
            <a:endParaRPr lang="ru-RU" sz="1100" dirty="0"/>
          </a:p>
        </p:txBody>
      </p:sp>
      <p:sp>
        <p:nvSpPr>
          <p:cNvPr id="19" name="Прямоугольник 18"/>
          <p:cNvSpPr/>
          <p:nvPr/>
        </p:nvSpPr>
        <p:spPr>
          <a:xfrm>
            <a:off x="6487162" y="5699464"/>
            <a:ext cx="82494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dirty="0"/>
              <a:t>Баланд</a:t>
            </a:r>
          </a:p>
        </p:txBody>
      </p:sp>
      <p:sp>
        <p:nvSpPr>
          <p:cNvPr id="20" name="Прямоугольник 19">
            <a:extLst>
              <a:ext uri="{FF2B5EF4-FFF2-40B4-BE49-F238E27FC236}">
                <a16:creationId xmlns:a16="http://schemas.microsoft.com/office/drawing/2014/main" id="{D657B4CF-0327-47D6-8950-6748DEE87A0D}"/>
              </a:ext>
            </a:extLst>
          </p:cNvPr>
          <p:cNvSpPr/>
          <p:nvPr/>
        </p:nvSpPr>
        <p:spPr>
          <a:xfrm>
            <a:off x="11219611" y="1957385"/>
            <a:ext cx="676467"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a:t>Баланд</a:t>
            </a:r>
            <a:endParaRPr lang="ru-RU" sz="1200" dirty="0"/>
          </a:p>
        </p:txBody>
      </p:sp>
      <p:sp>
        <p:nvSpPr>
          <p:cNvPr id="21" name="Прямоугольник 20">
            <a:extLst>
              <a:ext uri="{FF2B5EF4-FFF2-40B4-BE49-F238E27FC236}">
                <a16:creationId xmlns:a16="http://schemas.microsoft.com/office/drawing/2014/main" id="{BCB1E6E7-E72C-46A1-9781-33765E99A6B6}"/>
              </a:ext>
            </a:extLst>
          </p:cNvPr>
          <p:cNvSpPr/>
          <p:nvPr/>
        </p:nvSpPr>
        <p:spPr>
          <a:xfrm>
            <a:off x="11157610" y="2582350"/>
            <a:ext cx="942797"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Назаррас</a:t>
            </a:r>
            <a:endParaRPr lang="ru-RU" sz="1050" dirty="0"/>
          </a:p>
        </p:txBody>
      </p:sp>
      <p:sp>
        <p:nvSpPr>
          <p:cNvPr id="22" name="Прямоугольник 21">
            <a:extLst>
              <a:ext uri="{FF2B5EF4-FFF2-40B4-BE49-F238E27FC236}">
                <a16:creationId xmlns:a16="http://schemas.microsoft.com/office/drawing/2014/main" id="{D8DD0C70-DAFA-4781-B333-E60FC60902D5}"/>
              </a:ext>
            </a:extLst>
          </p:cNvPr>
          <p:cNvSpPr/>
          <p:nvPr/>
        </p:nvSpPr>
        <p:spPr>
          <a:xfrm>
            <a:off x="11219611" y="3055776"/>
            <a:ext cx="920846"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Қаноатбахш</a:t>
            </a:r>
            <a:endParaRPr lang="ru-RU" sz="900" dirty="0"/>
          </a:p>
        </p:txBody>
      </p:sp>
      <p:sp>
        <p:nvSpPr>
          <p:cNvPr id="23" name="Прямоугольник 22">
            <a:extLst>
              <a:ext uri="{FF2B5EF4-FFF2-40B4-BE49-F238E27FC236}">
                <a16:creationId xmlns:a16="http://schemas.microsoft.com/office/drawing/2014/main" id="{F13F7FD4-D237-4ABB-BAF7-D990B75F94C3}"/>
              </a:ext>
            </a:extLst>
          </p:cNvPr>
          <p:cNvSpPr/>
          <p:nvPr/>
        </p:nvSpPr>
        <p:spPr>
          <a:xfrm>
            <a:off x="11157610" y="3727632"/>
            <a:ext cx="1034390"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Маҳдуд</a:t>
            </a:r>
            <a:endParaRPr lang="ru-RU" sz="1000" dirty="0"/>
          </a:p>
        </p:txBody>
      </p:sp>
      <p:sp>
        <p:nvSpPr>
          <p:cNvPr id="24" name="Прямоугольник 23">
            <a:extLst>
              <a:ext uri="{FF2B5EF4-FFF2-40B4-BE49-F238E27FC236}">
                <a16:creationId xmlns:a16="http://schemas.microsoft.com/office/drawing/2014/main" id="{77C3001B-9063-4FF6-B76A-78B9034F4F4F}"/>
              </a:ext>
            </a:extLst>
          </p:cNvPr>
          <p:cNvSpPr/>
          <p:nvPr/>
        </p:nvSpPr>
        <p:spPr>
          <a:xfrm>
            <a:off x="11166345" y="4365787"/>
            <a:ext cx="1019984" cy="3571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err="1"/>
              <a:t>Нокифоя</a:t>
            </a:r>
            <a:endParaRPr lang="ru-RU" sz="900" dirty="0"/>
          </a:p>
        </p:txBody>
      </p:sp>
      <p:graphicFrame>
        <p:nvGraphicFramePr>
          <p:cNvPr id="3" name="Диаграмма 2">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613596386"/>
              </p:ext>
            </p:extLst>
          </p:nvPr>
        </p:nvGraphicFramePr>
        <p:xfrm>
          <a:off x="82858" y="1242196"/>
          <a:ext cx="7617041" cy="4520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a:extLst>
              <a:ext uri="{FF2B5EF4-FFF2-40B4-BE49-F238E27FC236}">
                <a16:creationId xmlns:a16="http://schemas.microsoft.com/office/drawing/2014/main" id="{CA859E27-5696-4843-8917-1B8528B83700}"/>
              </a:ext>
            </a:extLst>
          </p:cNvPr>
          <p:cNvGraphicFramePr>
            <a:graphicFrameLocks/>
          </p:cNvGraphicFramePr>
          <p:nvPr>
            <p:extLst>
              <p:ext uri="{D42A27DB-BD31-4B8C-83A1-F6EECF244321}">
                <p14:modId xmlns:p14="http://schemas.microsoft.com/office/powerpoint/2010/main" val="1846577250"/>
              </p:ext>
            </p:extLst>
          </p:nvPr>
        </p:nvGraphicFramePr>
        <p:xfrm>
          <a:off x="7699899" y="1693658"/>
          <a:ext cx="3790784" cy="3922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606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5418"/>
            <a:ext cx="10515600" cy="611096"/>
          </a:xfrm>
        </p:spPr>
        <p:txBody>
          <a:bodyPr>
            <a:noAutofit/>
          </a:bodyPr>
          <a:lstStyle/>
          <a:p>
            <a:pPr algn="ctr"/>
            <a:r>
              <a:rPr lang="ru-RU" sz="2800" b="1" dirty="0" err="1">
                <a:solidFill>
                  <a:srgbClr val="002060"/>
                </a:solidFill>
              </a:rPr>
              <a:t>Фаъолнокии</a:t>
            </a:r>
            <a:r>
              <a:rPr lang="ru-RU" sz="2800" b="1" dirty="0">
                <a:solidFill>
                  <a:srgbClr val="002060"/>
                </a:solidFill>
              </a:rPr>
              <a:t> </a:t>
            </a:r>
            <a:r>
              <a:rPr lang="ru-RU" sz="2800" b="1" dirty="0" err="1">
                <a:solidFill>
                  <a:srgbClr val="002060"/>
                </a:solidFill>
              </a:rPr>
              <a:t>СҶШ</a:t>
            </a:r>
            <a:r>
              <a:rPr lang="ru-RU" sz="2800" b="1" dirty="0">
                <a:solidFill>
                  <a:srgbClr val="002060"/>
                </a:solidFill>
              </a:rPr>
              <a:t> дар кори 14 ГКБ дар соли 2025 дар </a:t>
            </a:r>
            <a:r>
              <a:rPr lang="ru-RU" sz="2800" b="1" dirty="0" err="1">
                <a:solidFill>
                  <a:srgbClr val="002060"/>
                </a:solidFill>
              </a:rPr>
              <a:t>муқоиса</a:t>
            </a:r>
            <a:r>
              <a:rPr lang="ru-RU" sz="2800" b="1" dirty="0">
                <a:solidFill>
                  <a:srgbClr val="002060"/>
                </a:solidFill>
              </a:rPr>
              <a:t> </a:t>
            </a:r>
            <a:r>
              <a:rPr lang="ru-RU" sz="2800" b="1" dirty="0" err="1">
                <a:solidFill>
                  <a:srgbClr val="002060"/>
                </a:solidFill>
              </a:rPr>
              <a:t>бо</a:t>
            </a:r>
            <a:r>
              <a:rPr lang="ru-RU" sz="2800" b="1" dirty="0">
                <a:solidFill>
                  <a:srgbClr val="002060"/>
                </a:solidFill>
              </a:rPr>
              <a:t> соли 2023 </a:t>
            </a:r>
            <a:r>
              <a:rPr lang="tg-Cyrl-TJ" sz="2800" b="1" dirty="0">
                <a:solidFill>
                  <a:srgbClr val="002060"/>
                </a:solidFill>
              </a:rPr>
              <a:t>(холҳо)</a:t>
            </a:r>
            <a:br>
              <a:rPr lang="ru-RU" sz="2800" dirty="0">
                <a:solidFill>
                  <a:srgbClr val="002060"/>
                </a:solidFill>
              </a:rPr>
            </a:br>
            <a:endParaRPr lang="ru-RU" sz="2800" dirty="0">
              <a:solidFill>
                <a:srgbClr val="002060"/>
              </a:solidFill>
            </a:endParaRPr>
          </a:p>
        </p:txBody>
      </p:sp>
      <p:sp>
        <p:nvSpPr>
          <p:cNvPr id="9" name="Прямоугольник 8"/>
          <p:cNvSpPr/>
          <p:nvPr/>
        </p:nvSpPr>
        <p:spPr>
          <a:xfrm>
            <a:off x="2855808" y="6133314"/>
            <a:ext cx="1066231" cy="3485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dirty="0" err="1"/>
              <a:t>Нокифоя</a:t>
            </a:r>
            <a:r>
              <a:rPr lang="ru-RU" sz="1000" dirty="0"/>
              <a:t> ё </a:t>
            </a:r>
            <a:r>
              <a:rPr lang="ru-RU" sz="1000" dirty="0" err="1"/>
              <a:t>минималӣ</a:t>
            </a:r>
            <a:endParaRPr lang="ru-RU" sz="1000" dirty="0"/>
          </a:p>
        </p:txBody>
      </p:sp>
      <p:sp>
        <p:nvSpPr>
          <p:cNvPr id="10" name="Прямоугольник 9"/>
          <p:cNvSpPr/>
          <p:nvPr/>
        </p:nvSpPr>
        <p:spPr>
          <a:xfrm>
            <a:off x="3899580" y="6112143"/>
            <a:ext cx="781016"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dirty="0" err="1"/>
              <a:t>Маҳдуд</a:t>
            </a:r>
            <a:endParaRPr lang="ru-RU" sz="1000" dirty="0"/>
          </a:p>
        </p:txBody>
      </p:sp>
      <p:sp>
        <p:nvSpPr>
          <p:cNvPr id="11" name="Прямоугольник 10"/>
          <p:cNvSpPr/>
          <p:nvPr/>
        </p:nvSpPr>
        <p:spPr>
          <a:xfrm>
            <a:off x="4651396" y="6035416"/>
            <a:ext cx="1066231"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000" dirty="0" err="1"/>
              <a:t>Қаноатбахгш</a:t>
            </a:r>
            <a:endParaRPr lang="ru-RU" sz="1000" dirty="0"/>
          </a:p>
        </p:txBody>
      </p:sp>
      <p:sp>
        <p:nvSpPr>
          <p:cNvPr id="18" name="Прямоугольник 17"/>
          <p:cNvSpPr/>
          <p:nvPr/>
        </p:nvSpPr>
        <p:spPr>
          <a:xfrm>
            <a:off x="5463704" y="6112143"/>
            <a:ext cx="741553"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dirty="0" err="1"/>
              <a:t>Назаррас</a:t>
            </a:r>
            <a:endParaRPr lang="ru-RU" sz="1050" dirty="0"/>
          </a:p>
        </p:txBody>
      </p:sp>
      <p:sp>
        <p:nvSpPr>
          <p:cNvPr id="19" name="Прямоугольник 18"/>
          <p:cNvSpPr/>
          <p:nvPr/>
        </p:nvSpPr>
        <p:spPr>
          <a:xfrm>
            <a:off x="6391446" y="6085294"/>
            <a:ext cx="74029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a:t>Баланд</a:t>
            </a:r>
          </a:p>
        </p:txBody>
      </p:sp>
      <p:sp>
        <p:nvSpPr>
          <p:cNvPr id="16" name="Прямоугольник 15">
            <a:extLst>
              <a:ext uri="{FF2B5EF4-FFF2-40B4-BE49-F238E27FC236}">
                <a16:creationId xmlns:a16="http://schemas.microsoft.com/office/drawing/2014/main" id="{005CEDCA-6951-4AC3-BB10-1900CD894423}"/>
              </a:ext>
            </a:extLst>
          </p:cNvPr>
          <p:cNvSpPr/>
          <p:nvPr/>
        </p:nvSpPr>
        <p:spPr>
          <a:xfrm>
            <a:off x="9744275" y="5902650"/>
            <a:ext cx="460634"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a:t>Нок.</a:t>
            </a:r>
          </a:p>
        </p:txBody>
      </p:sp>
      <p:sp>
        <p:nvSpPr>
          <p:cNvPr id="17" name="Прямоугольник 16">
            <a:extLst>
              <a:ext uri="{FF2B5EF4-FFF2-40B4-BE49-F238E27FC236}">
                <a16:creationId xmlns:a16="http://schemas.microsoft.com/office/drawing/2014/main" id="{B442787F-887F-45BC-A33B-27534A8E9AD6}"/>
              </a:ext>
            </a:extLst>
          </p:cNvPr>
          <p:cNvSpPr/>
          <p:nvPr/>
        </p:nvSpPr>
        <p:spPr>
          <a:xfrm>
            <a:off x="10176192" y="5888341"/>
            <a:ext cx="460634"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err="1"/>
              <a:t>Маҳ</a:t>
            </a:r>
            <a:r>
              <a:rPr lang="ru-RU" sz="1050" dirty="0"/>
              <a:t>.</a:t>
            </a:r>
          </a:p>
        </p:txBody>
      </p:sp>
      <p:sp>
        <p:nvSpPr>
          <p:cNvPr id="20" name="Прямоугольник 19">
            <a:extLst>
              <a:ext uri="{FF2B5EF4-FFF2-40B4-BE49-F238E27FC236}">
                <a16:creationId xmlns:a16="http://schemas.microsoft.com/office/drawing/2014/main" id="{B28EFC7F-92F7-434B-A892-95ABFDE15112}"/>
              </a:ext>
            </a:extLst>
          </p:cNvPr>
          <p:cNvSpPr/>
          <p:nvPr/>
        </p:nvSpPr>
        <p:spPr>
          <a:xfrm>
            <a:off x="10591096" y="5896371"/>
            <a:ext cx="500335"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err="1"/>
              <a:t>Қан</a:t>
            </a:r>
            <a:r>
              <a:rPr lang="ru-RU" sz="1050" dirty="0"/>
              <a:t>.</a:t>
            </a:r>
          </a:p>
        </p:txBody>
      </p:sp>
      <p:sp>
        <p:nvSpPr>
          <p:cNvPr id="21" name="Прямоугольник 20">
            <a:extLst>
              <a:ext uri="{FF2B5EF4-FFF2-40B4-BE49-F238E27FC236}">
                <a16:creationId xmlns:a16="http://schemas.microsoft.com/office/drawing/2014/main" id="{3A51A7E2-7058-4D8F-A6D6-86339EC299B6}"/>
              </a:ext>
            </a:extLst>
          </p:cNvPr>
          <p:cNvSpPr/>
          <p:nvPr/>
        </p:nvSpPr>
        <p:spPr>
          <a:xfrm>
            <a:off x="10970764" y="5896372"/>
            <a:ext cx="500335"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a:t>Наз.</a:t>
            </a:r>
          </a:p>
        </p:txBody>
      </p:sp>
      <p:sp>
        <p:nvSpPr>
          <p:cNvPr id="22" name="Прямоугольник 21">
            <a:extLst>
              <a:ext uri="{FF2B5EF4-FFF2-40B4-BE49-F238E27FC236}">
                <a16:creationId xmlns:a16="http://schemas.microsoft.com/office/drawing/2014/main" id="{101F937B-5A9B-4000-BB06-C0A0FECFEC81}"/>
              </a:ext>
            </a:extLst>
          </p:cNvPr>
          <p:cNvSpPr/>
          <p:nvPr/>
        </p:nvSpPr>
        <p:spPr>
          <a:xfrm>
            <a:off x="11373965" y="5888341"/>
            <a:ext cx="500335"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a:t>Бал.</a:t>
            </a:r>
          </a:p>
        </p:txBody>
      </p:sp>
      <p:graphicFrame>
        <p:nvGraphicFramePr>
          <p:cNvPr id="3" name="Диаграмма 2">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536676588"/>
              </p:ext>
            </p:extLst>
          </p:nvPr>
        </p:nvGraphicFramePr>
        <p:xfrm>
          <a:off x="113660" y="1187612"/>
          <a:ext cx="7308214" cy="5050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2049492306"/>
              </p:ext>
            </p:extLst>
          </p:nvPr>
        </p:nvGraphicFramePr>
        <p:xfrm>
          <a:off x="7511407" y="1187612"/>
          <a:ext cx="4634803" cy="4847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609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38200" y="202027"/>
            <a:ext cx="10515600" cy="925794"/>
          </a:xfrm>
        </p:spPr>
        <p:txBody>
          <a:bodyPr>
            <a:noAutofit/>
          </a:bodyPr>
          <a:lstStyle/>
          <a:p>
            <a:pPr algn="ctr"/>
            <a:r>
              <a:rPr lang="ru-RU" sz="2800" b="1" dirty="0" err="1">
                <a:solidFill>
                  <a:srgbClr val="002060"/>
                </a:solidFill>
                <a:effectLst/>
                <a:latin typeface="Times New Roman" panose="02020603050405020304" pitchFamily="18" charset="0"/>
                <a:ea typeface="Calibri" panose="020F0502020204030204" pitchFamily="34" charset="0"/>
              </a:rPr>
              <a:t>Арзёбии</a:t>
            </a:r>
            <a:r>
              <a:rPr lang="ru-RU" sz="2800" b="1" dirty="0">
                <a:solidFill>
                  <a:srgbClr val="002060"/>
                </a:solidFill>
                <a:effectLst/>
                <a:latin typeface="Times New Roman" panose="02020603050405020304" pitchFamily="18" charset="0"/>
                <a:ea typeface="Calibri" panose="020F0502020204030204" pitchFamily="34" charset="0"/>
              </a:rPr>
              <a:t> </a:t>
            </a:r>
            <a:r>
              <a:rPr lang="ru-RU" sz="2800" b="1" dirty="0" err="1">
                <a:solidFill>
                  <a:srgbClr val="002060"/>
                </a:solidFill>
                <a:effectLst/>
                <a:latin typeface="Times New Roman" panose="02020603050405020304" pitchFamily="18" charset="0"/>
                <a:ea typeface="Calibri" panose="020F0502020204030204" pitchFamily="34" charset="0"/>
              </a:rPr>
              <a:t>натиҷаи</a:t>
            </a:r>
            <a:r>
              <a:rPr lang="ru-RU" sz="2800" b="1" dirty="0">
                <a:solidFill>
                  <a:srgbClr val="002060"/>
                </a:solidFill>
                <a:effectLst/>
                <a:latin typeface="Times New Roman" panose="02020603050405020304" pitchFamily="18" charset="0"/>
                <a:ea typeface="Calibri" panose="020F0502020204030204" pitchFamily="34" charset="0"/>
              </a:rPr>
              <a:t> </a:t>
            </a:r>
            <a:r>
              <a:rPr lang="ru-RU" sz="2800" b="1" dirty="0" err="1">
                <a:solidFill>
                  <a:srgbClr val="002060"/>
                </a:solidFill>
                <a:effectLst/>
                <a:latin typeface="Times New Roman" panose="02020603050405020304" pitchFamily="18" charset="0"/>
                <a:ea typeface="Calibri" panose="020F0502020204030204" pitchFamily="34" charset="0"/>
              </a:rPr>
              <a:t>ҷалб</a:t>
            </a:r>
            <a:r>
              <a:rPr lang="ru-RU" sz="2800" b="1" dirty="0">
                <a:solidFill>
                  <a:srgbClr val="002060"/>
                </a:solidFill>
                <a:effectLst/>
                <a:latin typeface="Times New Roman" panose="02020603050405020304" pitchFamily="18" charset="0"/>
                <a:ea typeface="Calibri" panose="020F0502020204030204" pitchFamily="34" charset="0"/>
              </a:rPr>
              <a:t> </a:t>
            </a:r>
            <a:r>
              <a:rPr lang="ru-RU" sz="2800" b="1" dirty="0" err="1">
                <a:solidFill>
                  <a:srgbClr val="002060"/>
                </a:solidFill>
                <a:effectLst/>
                <a:latin typeface="Times New Roman" panose="02020603050405020304" pitchFamily="18" charset="0"/>
                <a:ea typeface="Calibri" panose="020F0502020204030204" pitchFamily="34" charset="0"/>
              </a:rPr>
              <a:t>ва</a:t>
            </a:r>
            <a:r>
              <a:rPr lang="ru-RU" sz="2800" b="1" dirty="0">
                <a:solidFill>
                  <a:srgbClr val="002060"/>
                </a:solidFill>
                <a:effectLst/>
                <a:latin typeface="Times New Roman" panose="02020603050405020304" pitchFamily="18" charset="0"/>
                <a:ea typeface="Calibri" panose="020F0502020204030204" pitchFamily="34" charset="0"/>
              </a:rPr>
              <a:t> </a:t>
            </a:r>
            <a:r>
              <a:rPr lang="ru-RU" sz="2800" b="1" dirty="0" err="1">
                <a:solidFill>
                  <a:srgbClr val="002060"/>
                </a:solidFill>
                <a:effectLst/>
                <a:latin typeface="Times New Roman" panose="02020603050405020304" pitchFamily="18" charset="0"/>
                <a:ea typeface="Calibri" panose="020F0502020204030204" pitchFamily="34" charset="0"/>
              </a:rPr>
              <a:t>иштироки</a:t>
            </a:r>
            <a:r>
              <a:rPr lang="ru-RU" sz="2800" b="1" dirty="0">
                <a:solidFill>
                  <a:srgbClr val="002060"/>
                </a:solidFill>
                <a:effectLst/>
                <a:latin typeface="Times New Roman" panose="02020603050405020304" pitchFamily="18" charset="0"/>
                <a:ea typeface="Calibri" panose="020F0502020204030204" pitchFamily="34" charset="0"/>
              </a:rPr>
              <a:t> </a:t>
            </a:r>
            <a:r>
              <a:rPr lang="ru-RU" sz="2800" b="1" dirty="0" err="1">
                <a:solidFill>
                  <a:srgbClr val="002060"/>
                </a:solidFill>
                <a:effectLst/>
                <a:latin typeface="Times New Roman" panose="02020603050405020304" pitchFamily="18" charset="0"/>
                <a:ea typeface="Calibri" panose="020F0502020204030204" pitchFamily="34" charset="0"/>
              </a:rPr>
              <a:t>СҶШ</a:t>
            </a:r>
            <a:r>
              <a:rPr lang="ru-RU" sz="2800" b="1" dirty="0">
                <a:solidFill>
                  <a:srgbClr val="002060"/>
                </a:solidFill>
                <a:effectLst/>
                <a:latin typeface="Times New Roman" panose="02020603050405020304" pitchFamily="18" charset="0"/>
                <a:ea typeface="Calibri" panose="020F0502020204030204" pitchFamily="34" charset="0"/>
              </a:rPr>
              <a:t> дар кори ГКБ дар соли 2025 дар </a:t>
            </a:r>
            <a:r>
              <a:rPr lang="ru-RU" sz="2800" b="1" dirty="0" err="1">
                <a:solidFill>
                  <a:srgbClr val="002060"/>
                </a:solidFill>
                <a:effectLst/>
                <a:latin typeface="Times New Roman" panose="02020603050405020304" pitchFamily="18" charset="0"/>
                <a:ea typeface="Calibri" panose="020F0502020204030204" pitchFamily="34" charset="0"/>
              </a:rPr>
              <a:t>муқоиса</a:t>
            </a:r>
            <a:r>
              <a:rPr lang="ru-RU" sz="2800" b="1" dirty="0">
                <a:solidFill>
                  <a:srgbClr val="002060"/>
                </a:solidFill>
                <a:effectLst/>
                <a:latin typeface="Times New Roman" panose="02020603050405020304" pitchFamily="18" charset="0"/>
                <a:ea typeface="Calibri" panose="020F0502020204030204" pitchFamily="34" charset="0"/>
              </a:rPr>
              <a:t> </a:t>
            </a:r>
            <a:r>
              <a:rPr lang="ru-RU" sz="2800" b="1" dirty="0" err="1">
                <a:solidFill>
                  <a:srgbClr val="002060"/>
                </a:solidFill>
                <a:effectLst/>
                <a:latin typeface="Times New Roman" panose="02020603050405020304" pitchFamily="18" charset="0"/>
                <a:ea typeface="Calibri" panose="020F0502020204030204" pitchFamily="34" charset="0"/>
              </a:rPr>
              <a:t>бо</a:t>
            </a:r>
            <a:r>
              <a:rPr lang="ru-RU" sz="2800" b="1" dirty="0">
                <a:solidFill>
                  <a:srgbClr val="002060"/>
                </a:solidFill>
                <a:effectLst/>
                <a:latin typeface="Times New Roman" panose="02020603050405020304" pitchFamily="18" charset="0"/>
                <a:ea typeface="Calibri" panose="020F0502020204030204" pitchFamily="34" charset="0"/>
              </a:rPr>
              <a:t> соли 2023 (</a:t>
            </a:r>
            <a:r>
              <a:rPr lang="ru-RU" sz="2800" b="1" dirty="0" err="1">
                <a:solidFill>
                  <a:srgbClr val="002060"/>
                </a:solidFill>
                <a:effectLst/>
                <a:latin typeface="Times New Roman" panose="02020603050405020304" pitchFamily="18" charset="0"/>
                <a:ea typeface="Calibri" panose="020F0502020204030204" pitchFamily="34" charset="0"/>
              </a:rPr>
              <a:t>холҳо</a:t>
            </a:r>
            <a:r>
              <a:rPr lang="ru-RU" sz="2800" b="1" dirty="0">
                <a:solidFill>
                  <a:srgbClr val="002060"/>
                </a:solidFill>
                <a:effectLst/>
                <a:latin typeface="Times New Roman" panose="02020603050405020304" pitchFamily="18" charset="0"/>
                <a:ea typeface="Calibri" panose="020F0502020204030204" pitchFamily="34" charset="0"/>
              </a:rPr>
              <a:t>)</a:t>
            </a:r>
            <a:endParaRPr lang="ru-RU" dirty="0">
              <a:solidFill>
                <a:srgbClr val="002060"/>
              </a:solidFill>
            </a:endParaRPr>
          </a:p>
        </p:txBody>
      </p:sp>
      <p:sp>
        <p:nvSpPr>
          <p:cNvPr id="10" name="Прямоугольник 9">
            <a:extLst>
              <a:ext uri="{FF2B5EF4-FFF2-40B4-BE49-F238E27FC236}">
                <a16:creationId xmlns:a16="http://schemas.microsoft.com/office/drawing/2014/main" id="{E795C514-439B-40B5-9C3C-4D492AB9FF5B}"/>
              </a:ext>
            </a:extLst>
          </p:cNvPr>
          <p:cNvSpPr/>
          <p:nvPr/>
        </p:nvSpPr>
        <p:spPr>
          <a:xfrm>
            <a:off x="3715871" y="5919080"/>
            <a:ext cx="1704573" cy="4823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Нокифоя</a:t>
            </a:r>
            <a:r>
              <a:rPr lang="ru-RU" sz="1400" dirty="0"/>
              <a:t> ё </a:t>
            </a:r>
            <a:r>
              <a:rPr lang="ru-RU" sz="1400" dirty="0" err="1"/>
              <a:t>минималӣ</a:t>
            </a:r>
            <a:endParaRPr lang="ru-RU" sz="1400" dirty="0"/>
          </a:p>
        </p:txBody>
      </p:sp>
      <p:sp>
        <p:nvSpPr>
          <p:cNvPr id="11" name="Прямоугольник 10">
            <a:extLst>
              <a:ext uri="{FF2B5EF4-FFF2-40B4-BE49-F238E27FC236}">
                <a16:creationId xmlns:a16="http://schemas.microsoft.com/office/drawing/2014/main" id="{3FE908FA-F702-4261-A73A-01ACF25AB5B2}"/>
              </a:ext>
            </a:extLst>
          </p:cNvPr>
          <p:cNvSpPr/>
          <p:nvPr/>
        </p:nvSpPr>
        <p:spPr>
          <a:xfrm>
            <a:off x="5381384" y="5931539"/>
            <a:ext cx="1481098"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Маҳдуд</a:t>
            </a:r>
            <a:endParaRPr lang="ru-RU" sz="1400" dirty="0"/>
          </a:p>
        </p:txBody>
      </p:sp>
      <p:sp>
        <p:nvSpPr>
          <p:cNvPr id="17" name="Прямоугольник 16">
            <a:extLst>
              <a:ext uri="{FF2B5EF4-FFF2-40B4-BE49-F238E27FC236}">
                <a16:creationId xmlns:a16="http://schemas.microsoft.com/office/drawing/2014/main" id="{2117255A-E993-4FCE-89A2-72971BD70F9B}"/>
              </a:ext>
            </a:extLst>
          </p:cNvPr>
          <p:cNvSpPr/>
          <p:nvPr/>
        </p:nvSpPr>
        <p:spPr>
          <a:xfrm>
            <a:off x="6943164" y="5926004"/>
            <a:ext cx="1546411" cy="3117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Қаноатбахш</a:t>
            </a:r>
            <a:endParaRPr lang="ru-RU" sz="1400" dirty="0"/>
          </a:p>
        </p:txBody>
      </p:sp>
      <p:sp>
        <p:nvSpPr>
          <p:cNvPr id="18" name="Прямоугольник 17">
            <a:extLst>
              <a:ext uri="{FF2B5EF4-FFF2-40B4-BE49-F238E27FC236}">
                <a16:creationId xmlns:a16="http://schemas.microsoft.com/office/drawing/2014/main" id="{90E86912-15FC-43D3-861F-B087C69ECDE0}"/>
              </a:ext>
            </a:extLst>
          </p:cNvPr>
          <p:cNvSpPr/>
          <p:nvPr/>
        </p:nvSpPr>
        <p:spPr>
          <a:xfrm>
            <a:off x="8448231" y="5941969"/>
            <a:ext cx="1480181"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a:t>Назаррас</a:t>
            </a:r>
            <a:endParaRPr lang="ru-RU" sz="1600" dirty="0"/>
          </a:p>
        </p:txBody>
      </p:sp>
      <p:sp>
        <p:nvSpPr>
          <p:cNvPr id="19" name="Прямоугольник 18">
            <a:extLst>
              <a:ext uri="{FF2B5EF4-FFF2-40B4-BE49-F238E27FC236}">
                <a16:creationId xmlns:a16="http://schemas.microsoft.com/office/drawing/2014/main" id="{A7E0AA68-46C3-4A6A-B795-E59408D515AD}"/>
              </a:ext>
            </a:extLst>
          </p:cNvPr>
          <p:cNvSpPr/>
          <p:nvPr/>
        </p:nvSpPr>
        <p:spPr>
          <a:xfrm>
            <a:off x="10314626" y="5930404"/>
            <a:ext cx="103917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t>Баланд</a:t>
            </a:r>
          </a:p>
        </p:txBody>
      </p:sp>
      <p:graphicFrame>
        <p:nvGraphicFramePr>
          <p:cNvPr id="2" name="Диаграмма 1">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485109072"/>
              </p:ext>
            </p:extLst>
          </p:nvPr>
        </p:nvGraphicFramePr>
        <p:xfrm>
          <a:off x="838200" y="1267327"/>
          <a:ext cx="11069052" cy="4674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75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5276"/>
            <a:ext cx="10515600" cy="467387"/>
          </a:xfrm>
        </p:spPr>
        <p:txBody>
          <a:bodyPr>
            <a:normAutofit fontScale="90000"/>
          </a:bodyPr>
          <a:lstStyle/>
          <a:p>
            <a:pPr algn="ctr"/>
            <a:r>
              <a:rPr lang="ru-RU" sz="3200" b="1" dirty="0" err="1">
                <a:solidFill>
                  <a:srgbClr val="002060"/>
                </a:solidFill>
              </a:rPr>
              <a:t>Хулосаҳо</a:t>
            </a:r>
            <a:r>
              <a:rPr lang="ru-RU" sz="3200" b="1" dirty="0">
                <a:solidFill>
                  <a:srgbClr val="002060"/>
                </a:solidFill>
              </a:rPr>
              <a:t>:</a:t>
            </a:r>
          </a:p>
        </p:txBody>
      </p:sp>
      <p:sp>
        <p:nvSpPr>
          <p:cNvPr id="3" name="Объект 2"/>
          <p:cNvSpPr>
            <a:spLocks noGrp="1"/>
          </p:cNvSpPr>
          <p:nvPr>
            <p:ph idx="1"/>
          </p:nvPr>
        </p:nvSpPr>
        <p:spPr>
          <a:xfrm>
            <a:off x="838200" y="881108"/>
            <a:ext cx="10515600" cy="5095783"/>
          </a:xfrm>
        </p:spPr>
        <p:txBody>
          <a:bodyPr>
            <a:noAutofit/>
          </a:bodyPr>
          <a:lstStyle/>
          <a:p>
            <a:pPr algn="just">
              <a:buFont typeface="Wingdings" panose="05000000000000000000" pitchFamily="2" charset="2"/>
              <a:buChar char="Ø"/>
            </a:pPr>
            <a:r>
              <a:rPr lang="ru-RU" sz="2400" dirty="0" err="1">
                <a:latin typeface="Times New Roman" panose="02020603050405020304" pitchFamily="18" charset="0"/>
                <a:ea typeface="Calibri" panose="020F0502020204030204" pitchFamily="34" charset="0"/>
              </a:rPr>
              <a:t>Афзоиши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назарраси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шаффофияти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институтсионалии</a:t>
            </a:r>
            <a:r>
              <a:rPr lang="ru-RU" sz="2400" dirty="0">
                <a:latin typeface="Times New Roman" panose="02020603050405020304" pitchFamily="18" charset="0"/>
                <a:ea typeface="Calibri" panose="020F0502020204030204" pitchFamily="34" charset="0"/>
              </a:rPr>
              <a:t> ГКБ ба назар </a:t>
            </a:r>
            <a:r>
              <a:rPr lang="ru-RU" sz="2400" dirty="0" err="1">
                <a:latin typeface="Times New Roman" panose="02020603050405020304" pitchFamily="18" charset="0"/>
                <a:ea typeface="Calibri" panose="020F0502020204030204" pitchFamily="34" charset="0"/>
              </a:rPr>
              <a:t>мерасад</a:t>
            </a:r>
            <a:r>
              <a:rPr lang="ru-RU" sz="2400" dirty="0">
                <a:latin typeface="Times New Roman" panose="02020603050405020304" pitchFamily="18" charset="0"/>
                <a:ea typeface="Calibri" panose="020F0502020204030204" pitchFamily="34" charset="0"/>
              </a:rPr>
              <a:t>.</a:t>
            </a:r>
            <a:r>
              <a:rPr lang="ru-RU" sz="2400" dirty="0">
                <a:effectLst/>
                <a:latin typeface="Times New Roman" panose="02020603050405020304" pitchFamily="18" charset="0"/>
                <a:ea typeface="Calibri" panose="020F0502020204030204" pitchFamily="34" charset="0"/>
              </a:rPr>
              <a:t> </a:t>
            </a:r>
            <a:r>
              <a:rPr lang="ru-RU" sz="2400" dirty="0">
                <a:latin typeface="Times New Roman" panose="02020603050405020304" pitchFamily="18" charset="0"/>
                <a:ea typeface="Calibri" panose="020F0502020204030204" pitchFamily="34" charset="0"/>
              </a:rPr>
              <a:t>Дар </a:t>
            </a:r>
            <a:r>
              <a:rPr lang="ru-RU" sz="2400" dirty="0" err="1">
                <a:latin typeface="Times New Roman" panose="02020603050405020304" pitchFamily="18" charset="0"/>
                <a:ea typeface="Calibri" panose="020F0502020204030204" pitchFamily="34" charset="0"/>
              </a:rPr>
              <a:t>байни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солҳои</a:t>
            </a:r>
            <a:r>
              <a:rPr lang="ru-RU" sz="2400" dirty="0">
                <a:latin typeface="Times New Roman" panose="02020603050405020304" pitchFamily="18" charset="0"/>
                <a:ea typeface="Calibri" panose="020F0502020204030204" pitchFamily="34" charset="0"/>
              </a:rPr>
              <a:t> 2023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2025 </a:t>
            </a:r>
            <a:r>
              <a:rPr lang="ru-RU" sz="2400" dirty="0" err="1">
                <a:latin typeface="Times New Roman" panose="02020603050405020304" pitchFamily="18" charset="0"/>
                <a:ea typeface="Calibri" panose="020F0502020204030204" pitchFamily="34" charset="0"/>
              </a:rPr>
              <a:t>афзоиши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мунтазами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имкониятҳои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расмии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созмонҳои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ҷомеаи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шаҳрвандӣ</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СҶШ</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иштирок</a:t>
            </a:r>
            <a:r>
              <a:rPr lang="ru-RU" sz="2400" dirty="0">
                <a:latin typeface="Times New Roman" panose="02020603050405020304" pitchFamily="18" charset="0"/>
                <a:ea typeface="Calibri" panose="020F0502020204030204" pitchFamily="34" charset="0"/>
              </a:rPr>
              <a:t> дар ГКБ </a:t>
            </a:r>
            <a:r>
              <a:rPr lang="ru-RU" sz="2400" dirty="0" err="1">
                <a:latin typeface="Times New Roman" panose="02020603050405020304" pitchFamily="18" charset="0"/>
                <a:ea typeface="Calibri" panose="020F0502020204030204" pitchFamily="34" charset="0"/>
              </a:rPr>
              <a:t>мушоҳида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мешавад</a:t>
            </a:r>
            <a:r>
              <a:rPr lang="ru-RU" sz="2400" dirty="0">
                <a:latin typeface="Times New Roman" panose="02020603050405020304" pitchFamily="18" charset="0"/>
                <a:ea typeface="Calibri" panose="020F0502020204030204" pitchFamily="34" charset="0"/>
              </a:rPr>
              <a:t>.</a:t>
            </a:r>
            <a:r>
              <a:rPr lang="ru-RU" sz="2400" dirty="0">
                <a:effectLst/>
                <a:latin typeface="Times New Roman" panose="02020603050405020304" pitchFamily="18" charset="0"/>
                <a:ea typeface="Calibri" panose="020F0502020204030204" pitchFamily="34" charset="0"/>
              </a:rPr>
              <a:t> </a:t>
            </a:r>
          </a:p>
          <a:p>
            <a:pPr algn="just">
              <a:buFont typeface="Wingdings" panose="05000000000000000000" pitchFamily="2" charset="2"/>
              <a:buChar char="Ø"/>
            </a:pPr>
            <a:r>
              <a:rPr lang="ru-RU" sz="2400" dirty="0" err="1">
                <a:latin typeface="Times New Roman" panose="02020603050405020304" pitchFamily="18" charset="0"/>
                <a:ea typeface="Calibri" panose="020F0502020204030204" pitchFamily="34" charset="0"/>
              </a:rPr>
              <a:t>Нишондиҳандаҳо</a:t>
            </a:r>
            <a:r>
              <a:rPr lang="ru-RU" sz="2400" dirty="0">
                <a:latin typeface="Times New Roman" panose="02020603050405020304" pitchFamily="18" charset="0"/>
                <a:ea typeface="Calibri" panose="020F0502020204030204" pitchFamily="34" charset="0"/>
              </a:rPr>
              <a:t> ба </a:t>
            </a:r>
            <a:r>
              <a:rPr lang="ru-RU" sz="2400" dirty="0" err="1">
                <a:latin typeface="Times New Roman" panose="02020603050405020304" pitchFamily="18" charset="0"/>
                <a:ea typeface="Calibri" panose="020F0502020204030204" pitchFamily="34" charset="0"/>
              </a:rPr>
              <a:t>монанди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ҳиссаи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намояндагони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СҶШ</a:t>
            </a:r>
            <a:r>
              <a:rPr lang="ru-RU" sz="2400" dirty="0">
                <a:latin typeface="Times New Roman" panose="02020603050405020304" pitchFamily="18" charset="0"/>
                <a:ea typeface="Calibri" panose="020F0502020204030204" pitchFamily="34" charset="0"/>
              </a:rPr>
              <a:t> дар </a:t>
            </a:r>
            <a:r>
              <a:rPr lang="tg-Cyrl-TJ" sz="2400" dirty="0">
                <a:latin typeface="Times New Roman" panose="02020603050405020304" pitchFamily="18" charset="0"/>
                <a:ea typeface="Calibri" panose="020F0502020204030204" pitchFamily="34" charset="0"/>
              </a:rPr>
              <a:t>ГКБ</a:t>
            </a:r>
            <a:r>
              <a:rPr lang="it-IT"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мавҷудияти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механизми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ҳуқуқии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ҷалб</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афзоиш</a:t>
            </a:r>
            <a:r>
              <a:rPr lang="ru-RU" sz="2400" dirty="0">
                <a:latin typeface="Times New Roman" panose="02020603050405020304" pitchFamily="18" charset="0"/>
                <a:ea typeface="Calibri" panose="020F0502020204030204" pitchFamily="34" charset="0"/>
              </a:rPr>
              <a:t> аз 67% то 97,6%)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сатҳи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шаффофияти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иттилоот</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беҳтар</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гардид</a:t>
            </a:r>
            <a:r>
              <a:rPr lang="ru-RU" sz="2400" dirty="0">
                <a:latin typeface="Times New Roman" panose="02020603050405020304" pitchFamily="18" charset="0"/>
                <a:ea typeface="Calibri" panose="020F0502020204030204" pitchFamily="34" charset="0"/>
              </a:rPr>
              <a:t>.</a:t>
            </a:r>
            <a:r>
              <a:rPr lang="ru-RU" sz="2400" dirty="0">
                <a:effectLst/>
                <a:latin typeface="Times New Roman" panose="02020603050405020304" pitchFamily="18" charset="0"/>
                <a:ea typeface="Calibri" panose="020F0502020204030204" pitchFamily="34" charset="0"/>
              </a:rPr>
              <a:t> </a:t>
            </a:r>
            <a:r>
              <a:rPr lang="ru-RU" sz="2400" dirty="0">
                <a:latin typeface="Times New Roman" panose="02020603050405020304" pitchFamily="18" charset="0"/>
                <a:ea typeface="Calibri" panose="020F0502020204030204" pitchFamily="34" charset="0"/>
              </a:rPr>
              <a:t>Ин аз </a:t>
            </a:r>
            <a:r>
              <a:rPr lang="ru-RU" sz="2400" dirty="0" err="1">
                <a:latin typeface="Times New Roman" panose="02020603050405020304" pitchFamily="18" charset="0"/>
                <a:ea typeface="Calibri" panose="020F0502020204030204" pitchFamily="34" charset="0"/>
              </a:rPr>
              <a:t>пешравии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институтсионализатсияи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иштироки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ҷомеаи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шаҳрвандӣ</a:t>
            </a:r>
            <a:r>
              <a:rPr lang="ru-RU" sz="2400" dirty="0">
                <a:latin typeface="Times New Roman" panose="02020603050405020304" pitchFamily="18" charset="0"/>
                <a:ea typeface="Calibri" panose="020F0502020204030204" pitchFamily="34" charset="0"/>
              </a:rPr>
              <a:t> дар </a:t>
            </a:r>
            <a:r>
              <a:rPr lang="ru-RU" sz="2400" dirty="0" err="1">
                <a:latin typeface="Times New Roman" panose="02020603050405020304" pitchFamily="18" charset="0"/>
                <a:ea typeface="Calibri" panose="020F0502020204030204" pitchFamily="34" charset="0"/>
              </a:rPr>
              <a:t>идоракунии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рушд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шаҳодат</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медиҳад</a:t>
            </a:r>
            <a:r>
              <a:rPr lang="ru-RU" sz="2400" dirty="0">
                <a:latin typeface="Times New Roman" panose="02020603050405020304" pitchFamily="18" charset="0"/>
                <a:ea typeface="Calibri" panose="020F0502020204030204" pitchFamily="34" charset="0"/>
              </a:rPr>
              <a:t>.</a:t>
            </a:r>
            <a:endParaRPr lang="ru-RU" sz="240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Ø"/>
            </a:pPr>
            <a:r>
              <a:rPr lang="ru-RU" sz="2400" dirty="0" err="1">
                <a:latin typeface="Times New Roman" panose="02020603050405020304" pitchFamily="18" charset="0"/>
              </a:rPr>
              <a:t>Асосҳои</a:t>
            </a:r>
            <a:r>
              <a:rPr lang="ru-RU" sz="2400" dirty="0">
                <a:latin typeface="Times New Roman" panose="02020603050405020304" pitchFamily="18" charset="0"/>
              </a:rPr>
              <a:t> </a:t>
            </a:r>
            <a:r>
              <a:rPr lang="ru-RU" sz="2400" dirty="0" err="1">
                <a:latin typeface="Times New Roman" panose="02020603050405020304" pitchFamily="18" charset="0"/>
              </a:rPr>
              <a:t>ҳуқуқӣ</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иттилоотии</a:t>
            </a:r>
            <a:r>
              <a:rPr lang="ru-RU" sz="2400" dirty="0">
                <a:latin typeface="Times New Roman" panose="02020603050405020304" pitchFamily="18" charset="0"/>
              </a:rPr>
              <a:t> </a:t>
            </a:r>
            <a:r>
              <a:rPr lang="ru-RU" sz="2400" dirty="0" err="1">
                <a:latin typeface="Times New Roman" panose="02020603050405020304" pitchFamily="18" charset="0"/>
              </a:rPr>
              <a:t>ҷалби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a:t>
            </a:r>
            <a:r>
              <a:rPr lang="ru-RU" sz="2400" dirty="0" err="1">
                <a:latin typeface="Times New Roman" panose="02020603050405020304" pitchFamily="18" charset="0"/>
              </a:rPr>
              <a:t>таҳким</a:t>
            </a:r>
            <a:r>
              <a:rPr lang="ru-RU" sz="2400" dirty="0">
                <a:latin typeface="Times New Roman" panose="02020603050405020304" pitchFamily="18" charset="0"/>
              </a:rPr>
              <a:t> </a:t>
            </a:r>
            <a:r>
              <a:rPr lang="ru-RU" sz="2400" dirty="0" err="1">
                <a:latin typeface="Times New Roman" panose="02020603050405020304" pitchFamily="18" charset="0"/>
              </a:rPr>
              <a:t>меёбанд</a:t>
            </a:r>
            <a:r>
              <a:rPr lang="ru-RU" sz="2400" dirty="0">
                <a:latin typeface="Times New Roman" panose="02020603050405020304" pitchFamily="18" charset="0"/>
              </a:rPr>
              <a:t>.</a:t>
            </a:r>
            <a:br>
              <a:rPr lang="ru-RU" sz="2400" dirty="0">
                <a:latin typeface="Times New Roman" panose="02020603050405020304" pitchFamily="18" charset="0"/>
              </a:rPr>
            </a:br>
            <a:r>
              <a:rPr lang="ru-RU" sz="2400" dirty="0" err="1">
                <a:latin typeface="Times New Roman" panose="02020603050405020304" pitchFamily="18" charset="0"/>
              </a:rPr>
              <a:t>Мавҷудияти</a:t>
            </a:r>
            <a:r>
              <a:rPr lang="ru-RU" sz="2400" dirty="0">
                <a:latin typeface="Times New Roman" panose="02020603050405020304" pitchFamily="18" charset="0"/>
              </a:rPr>
              <a:t> </a:t>
            </a:r>
            <a:r>
              <a:rPr lang="ru-RU" sz="2400" dirty="0" err="1">
                <a:latin typeface="Times New Roman" panose="02020603050405020304" pitchFamily="18" charset="0"/>
              </a:rPr>
              <a:t>низомномаи</a:t>
            </a:r>
            <a:r>
              <a:rPr lang="ru-RU" sz="2400" dirty="0">
                <a:latin typeface="Times New Roman" panose="02020603050405020304" pitchFamily="18" charset="0"/>
              </a:rPr>
              <a:t> </a:t>
            </a:r>
            <a:r>
              <a:rPr lang="ru-RU" sz="2400" dirty="0" err="1">
                <a:latin typeface="Times New Roman" panose="02020603050405020304" pitchFamily="18" charset="0"/>
              </a:rPr>
              <a:t>Шӯро</a:t>
            </a:r>
            <a:r>
              <a:rPr lang="ru-RU" sz="2400" dirty="0">
                <a:latin typeface="Times New Roman" panose="02020603050405020304" pitchFamily="18" charset="0"/>
              </a:rPr>
              <a:t>, регламент (</a:t>
            </a:r>
            <a:r>
              <a:rPr lang="ru-RU" sz="2400" dirty="0" err="1">
                <a:latin typeface="Times New Roman" panose="02020603050405020304" pitchFamily="18" charset="0"/>
              </a:rPr>
              <a:t>муқаррарот</a:t>
            </a:r>
            <a:r>
              <a:rPr lang="ru-RU" sz="2400" dirty="0">
                <a:latin typeface="Times New Roman" panose="02020603050405020304" pitchFamily="18" charset="0"/>
              </a:rPr>
              <a:t>) дар </a:t>
            </a:r>
            <a:r>
              <a:rPr lang="ru-RU" sz="2400" dirty="0" err="1">
                <a:latin typeface="Times New Roman" panose="02020603050405020304" pitchFamily="18" charset="0"/>
              </a:rPr>
              <a:t>бораи</a:t>
            </a:r>
            <a:r>
              <a:rPr lang="ru-RU" sz="2400" dirty="0">
                <a:latin typeface="Times New Roman" panose="02020603050405020304" pitchFamily="18" charset="0"/>
              </a:rPr>
              <a:t> </a:t>
            </a:r>
            <a:r>
              <a:rPr lang="ru-RU" sz="2400" dirty="0" err="1">
                <a:latin typeface="Times New Roman" panose="02020603050405020304" pitchFamily="18" charset="0"/>
              </a:rPr>
              <a:t>фаъолияти</a:t>
            </a:r>
            <a:r>
              <a:rPr lang="ru-RU" sz="2400" dirty="0">
                <a:latin typeface="Times New Roman" panose="02020603050405020304" pitchFamily="18" charset="0"/>
              </a:rPr>
              <a:t> ГКБ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дастрасӣ</a:t>
            </a:r>
            <a:r>
              <a:rPr lang="ru-RU" sz="2400" dirty="0">
                <a:latin typeface="Times New Roman" panose="02020603050405020304" pitchFamily="18" charset="0"/>
              </a:rPr>
              <a:t> ба </a:t>
            </a:r>
            <a:r>
              <a:rPr lang="ru-RU" sz="2400" dirty="0" err="1">
                <a:latin typeface="Times New Roman" panose="02020603050405020304" pitchFamily="18" charset="0"/>
              </a:rPr>
              <a:t>иттилооти</a:t>
            </a:r>
            <a:r>
              <a:rPr lang="ru-RU" sz="2400" dirty="0">
                <a:latin typeface="Times New Roman" panose="02020603050405020304" pitchFamily="18" charset="0"/>
              </a:rPr>
              <a:t> </a:t>
            </a:r>
            <a:r>
              <a:rPr lang="ru-RU" sz="2400" dirty="0" err="1">
                <a:latin typeface="Times New Roman" panose="02020603050405020304" pitchFamily="18" charset="0"/>
              </a:rPr>
              <a:t>асосӣ</a:t>
            </a:r>
            <a:r>
              <a:rPr lang="ru-RU" sz="2400" dirty="0">
                <a:latin typeface="Times New Roman" panose="02020603050405020304" pitchFamily="18" charset="0"/>
              </a:rPr>
              <a:t> (</a:t>
            </a:r>
            <a:r>
              <a:rPr lang="ru-RU" sz="2400" dirty="0" err="1">
                <a:latin typeface="Times New Roman" panose="02020603050405020304" pitchFamily="18" charset="0"/>
              </a:rPr>
              <a:t>рӯзномаҳои</a:t>
            </a:r>
            <a:r>
              <a:rPr lang="ru-RU" sz="2400" dirty="0">
                <a:latin typeface="Times New Roman" panose="02020603050405020304" pitchFamily="18" charset="0"/>
              </a:rPr>
              <a:t> </a:t>
            </a:r>
            <a:r>
              <a:rPr lang="ru-RU" sz="2400" dirty="0" err="1">
                <a:latin typeface="Times New Roman" panose="02020603050405020304" pitchFamily="18" charset="0"/>
              </a:rPr>
              <a:t>ҷаласаҳо</a:t>
            </a:r>
            <a:r>
              <a:rPr lang="ru-RU" sz="2400" dirty="0">
                <a:latin typeface="Times New Roman" panose="02020603050405020304" pitchFamily="18" charset="0"/>
              </a:rPr>
              <a:t>, </a:t>
            </a:r>
            <a:r>
              <a:rPr lang="ru-RU" sz="2400" dirty="0" err="1">
                <a:latin typeface="Times New Roman" panose="02020603050405020304" pitchFamily="18" charset="0"/>
              </a:rPr>
              <a:t>нақшаҳои</a:t>
            </a:r>
            <a:r>
              <a:rPr lang="ru-RU" sz="2400" dirty="0">
                <a:latin typeface="Times New Roman" panose="02020603050405020304" pitchFamily="18" charset="0"/>
              </a:rPr>
              <a:t> </a:t>
            </a:r>
            <a:r>
              <a:rPr lang="ru-RU" sz="2400" dirty="0" err="1">
                <a:latin typeface="Times New Roman" panose="02020603050405020304" pitchFamily="18" charset="0"/>
              </a:rPr>
              <a:t>корӣ</a:t>
            </a:r>
            <a:r>
              <a:rPr lang="ru-RU" sz="2400" dirty="0">
                <a:latin typeface="Times New Roman" panose="02020603050405020304" pitchFamily="18" charset="0"/>
              </a:rPr>
              <a:t>, </a:t>
            </a:r>
            <a:r>
              <a:rPr lang="ru-RU" sz="2400" dirty="0" err="1">
                <a:latin typeface="Times New Roman" panose="02020603050405020304" pitchFamily="18" charset="0"/>
              </a:rPr>
              <a:t>ҳайат</a:t>
            </a:r>
            <a:r>
              <a:rPr lang="ru-RU" sz="2400" dirty="0">
                <a:latin typeface="Times New Roman" panose="02020603050405020304" pitchFamily="18" charset="0"/>
              </a:rPr>
              <a:t>, </a:t>
            </a:r>
            <a:r>
              <a:rPr lang="ru-RU" sz="2400" dirty="0" err="1">
                <a:latin typeface="Times New Roman" panose="02020603050405020304" pitchFamily="18" charset="0"/>
              </a:rPr>
              <a:t>ҳадафҳо</a:t>
            </a:r>
            <a:r>
              <a:rPr lang="ru-RU" sz="2400" dirty="0">
                <a:latin typeface="Times New Roman" panose="02020603050405020304" pitchFamily="18" charset="0"/>
              </a:rPr>
              <a:t>, </a:t>
            </a:r>
            <a:r>
              <a:rPr lang="ru-RU" sz="2400" dirty="0" err="1">
                <a:latin typeface="Times New Roman" panose="02020603050405020304" pitchFamily="18" charset="0"/>
              </a:rPr>
              <a:t>протоколҳо</a:t>
            </a:r>
            <a:r>
              <a:rPr lang="ru-RU" sz="2400" dirty="0">
                <a:latin typeface="Times New Roman" panose="02020603050405020304" pitchFamily="18" charset="0"/>
              </a:rPr>
              <a:t>) ба </a:t>
            </a:r>
            <a:r>
              <a:rPr lang="ru-RU" sz="2400" dirty="0" err="1">
                <a:latin typeface="Times New Roman" panose="02020603050405020304" pitchFamily="18" charset="0"/>
              </a:rPr>
              <a:t>натиҷаҳои</a:t>
            </a:r>
            <a:r>
              <a:rPr lang="ru-RU" sz="2400" dirty="0">
                <a:latin typeface="Times New Roman" panose="02020603050405020304" pitchFamily="18" charset="0"/>
              </a:rPr>
              <a:t> баланд (</a:t>
            </a:r>
            <a:r>
              <a:rPr lang="ru-RU" sz="2400" dirty="0" err="1">
                <a:latin typeface="Times New Roman" panose="02020603050405020304" pitchFamily="18" charset="0"/>
              </a:rPr>
              <a:t>беш</a:t>
            </a:r>
            <a:r>
              <a:rPr lang="ru-RU" sz="2400" dirty="0">
                <a:latin typeface="Times New Roman" panose="02020603050405020304" pitchFamily="18" charset="0"/>
              </a:rPr>
              <a:t> аз 90 </a:t>
            </a:r>
            <a:r>
              <a:rPr lang="ru-RU" sz="2400" dirty="0" err="1">
                <a:latin typeface="Times New Roman" panose="02020603050405020304" pitchFamily="18" charset="0"/>
              </a:rPr>
              <a:t>хол</a:t>
            </a:r>
            <a:r>
              <a:rPr lang="ru-RU" sz="2400" dirty="0">
                <a:latin typeface="Times New Roman" panose="02020603050405020304" pitchFamily="18" charset="0"/>
              </a:rPr>
              <a:t>) </a:t>
            </a:r>
            <a:r>
              <a:rPr lang="ru-RU" sz="2400" dirty="0" err="1">
                <a:latin typeface="Times New Roman" panose="02020603050405020304" pitchFamily="18" charset="0"/>
              </a:rPr>
              <a:t>расид</a:t>
            </a:r>
            <a:r>
              <a:rPr lang="ru-RU" sz="2400" dirty="0">
                <a:latin typeface="Times New Roman" panose="02020603050405020304" pitchFamily="18" charset="0"/>
              </a:rPr>
              <a:t>. Ин </a:t>
            </a:r>
            <a:r>
              <a:rPr lang="ru-RU" sz="2400" dirty="0" err="1">
                <a:latin typeface="Times New Roman" panose="02020603050405020304" pitchFamily="18" charset="0"/>
              </a:rPr>
              <a:t>маънои</a:t>
            </a:r>
            <a:r>
              <a:rPr lang="ru-RU" sz="2400" dirty="0">
                <a:latin typeface="Times New Roman" panose="02020603050405020304" pitchFamily="18" charset="0"/>
              </a:rPr>
              <a:t> </a:t>
            </a:r>
            <a:r>
              <a:rPr lang="ru-RU" sz="2400" dirty="0" err="1">
                <a:latin typeface="Times New Roman" panose="02020603050405020304" pitchFamily="18" charset="0"/>
              </a:rPr>
              <a:t>онро</a:t>
            </a:r>
            <a:r>
              <a:rPr lang="ru-RU" sz="2400" dirty="0">
                <a:latin typeface="Times New Roman" panose="02020603050405020304" pitchFamily="18" charset="0"/>
              </a:rPr>
              <a:t> дорад, </a:t>
            </a:r>
            <a:r>
              <a:rPr lang="ru-RU" sz="2400" dirty="0" err="1">
                <a:latin typeface="Times New Roman" panose="02020603050405020304" pitchFamily="18" charset="0"/>
              </a:rPr>
              <a:t>ки</a:t>
            </a:r>
            <a:r>
              <a:rPr lang="ru-RU" sz="2400" dirty="0">
                <a:latin typeface="Times New Roman" panose="02020603050405020304" pitchFamily="18" charset="0"/>
              </a:rPr>
              <a:t> </a:t>
            </a:r>
            <a:r>
              <a:rPr lang="ru-RU" sz="2400" dirty="0" err="1">
                <a:latin typeface="Times New Roman" panose="02020603050405020304" pitchFamily="18" charset="0"/>
              </a:rPr>
              <a:t>замина</a:t>
            </a:r>
            <a:r>
              <a:rPr lang="ru-RU" sz="2400" dirty="0">
                <a:latin typeface="Times New Roman" panose="02020603050405020304" pitchFamily="18" charset="0"/>
              </a:rPr>
              <a:t> </a:t>
            </a:r>
            <a:r>
              <a:rPr lang="ru-RU" sz="2400" dirty="0" err="1">
                <a:latin typeface="Times New Roman" panose="02020603050405020304" pitchFamily="18" charset="0"/>
              </a:rPr>
              <a:t>барои</a:t>
            </a:r>
            <a:r>
              <a:rPr lang="ru-RU" sz="2400" dirty="0">
                <a:latin typeface="Times New Roman" panose="02020603050405020304" pitchFamily="18" charset="0"/>
              </a:rPr>
              <a:t> </a:t>
            </a:r>
            <a:r>
              <a:rPr lang="ru-RU" sz="2400" dirty="0" err="1">
                <a:latin typeface="Times New Roman" panose="02020603050405020304" pitchFamily="18" charset="0"/>
              </a:rPr>
              <a:t>иштирок</a:t>
            </a:r>
            <a:r>
              <a:rPr lang="ru-RU" sz="2400" dirty="0">
                <a:latin typeface="Times New Roman" panose="02020603050405020304" pitchFamily="18" charset="0"/>
              </a:rPr>
              <a:t> </a:t>
            </a:r>
            <a:r>
              <a:rPr lang="ru-RU" sz="2400" dirty="0" err="1">
                <a:latin typeface="Times New Roman" panose="02020603050405020304" pitchFamily="18" charset="0"/>
              </a:rPr>
              <a:t>фароҳам</a:t>
            </a:r>
            <a:r>
              <a:rPr lang="ru-RU" sz="2400" dirty="0">
                <a:latin typeface="Times New Roman" panose="02020603050405020304" pitchFamily="18" charset="0"/>
              </a:rPr>
              <a:t> </a:t>
            </a:r>
            <a:r>
              <a:rPr lang="ru-RU" sz="2400" dirty="0" err="1">
                <a:latin typeface="Times New Roman" panose="02020603050405020304" pitchFamily="18" charset="0"/>
              </a:rPr>
              <a:t>шудааст</a:t>
            </a:r>
            <a:r>
              <a:rPr lang="ru-RU" sz="2400" dirty="0">
                <a:latin typeface="Times New Roman" panose="02020603050405020304" pitchFamily="18" charset="0"/>
              </a:rPr>
              <a:t>, </a:t>
            </a:r>
            <a:r>
              <a:rPr lang="ru-RU" sz="2400" dirty="0" err="1">
                <a:latin typeface="Times New Roman" panose="02020603050405020304" pitchFamily="18" charset="0"/>
              </a:rPr>
              <a:t>аммо</a:t>
            </a:r>
            <a:r>
              <a:rPr lang="ru-RU" sz="2400" dirty="0">
                <a:latin typeface="Times New Roman" panose="02020603050405020304" pitchFamily="18" charset="0"/>
              </a:rPr>
              <a:t> </a:t>
            </a:r>
            <a:r>
              <a:rPr lang="ru-RU" sz="2400" dirty="0" err="1">
                <a:latin typeface="Times New Roman" panose="02020603050405020304" pitchFamily="18" charset="0"/>
              </a:rPr>
              <a:t>пешрафти</a:t>
            </a:r>
            <a:r>
              <a:rPr lang="ru-RU" sz="2400" dirty="0">
                <a:latin typeface="Times New Roman" panose="02020603050405020304" pitchFamily="18" charset="0"/>
              </a:rPr>
              <a:t> </a:t>
            </a:r>
            <a:r>
              <a:rPr lang="ru-RU" sz="2400" dirty="0" err="1">
                <a:latin typeface="Times New Roman" panose="02020603050405020304" pitchFamily="18" charset="0"/>
              </a:rPr>
              <a:t>минбаъда</a:t>
            </a:r>
            <a:r>
              <a:rPr lang="ru-RU" sz="2400" dirty="0">
                <a:latin typeface="Times New Roman" panose="02020603050405020304" pitchFamily="18" charset="0"/>
              </a:rPr>
              <a:t> аз </a:t>
            </a:r>
            <a:r>
              <a:rPr lang="ru-RU" sz="2400" dirty="0" err="1">
                <a:latin typeface="Times New Roman" panose="02020603050405020304" pitchFamily="18" charset="0"/>
              </a:rPr>
              <a:t>воридшавии</a:t>
            </a:r>
            <a:r>
              <a:rPr lang="ru-RU" sz="2400" dirty="0">
                <a:latin typeface="Times New Roman" panose="02020603050405020304" pitchFamily="18" charset="0"/>
              </a:rPr>
              <a:t> </a:t>
            </a:r>
            <a:r>
              <a:rPr lang="ru-RU" sz="2400" dirty="0" err="1">
                <a:latin typeface="Times New Roman" panose="02020603050405020304" pitchFamily="18" charset="0"/>
              </a:rPr>
              <a:t>воқеии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ба </a:t>
            </a:r>
            <a:r>
              <a:rPr lang="ru-RU" sz="2400" dirty="0" err="1">
                <a:latin typeface="Times New Roman" panose="02020603050405020304" pitchFamily="18" charset="0"/>
              </a:rPr>
              <a:t>равандҳои</a:t>
            </a:r>
            <a:r>
              <a:rPr lang="ru-RU" sz="2400" dirty="0">
                <a:latin typeface="Times New Roman" panose="02020603050405020304" pitchFamily="18" charset="0"/>
              </a:rPr>
              <a:t> </a:t>
            </a:r>
            <a:r>
              <a:rPr lang="ru-RU" sz="2400" dirty="0" err="1">
                <a:latin typeface="Times New Roman" panose="02020603050405020304" pitchFamily="18" charset="0"/>
              </a:rPr>
              <a:t>қабули</a:t>
            </a:r>
            <a:r>
              <a:rPr lang="ru-RU" sz="2400" dirty="0">
                <a:latin typeface="Times New Roman" panose="02020603050405020304" pitchFamily="18" charset="0"/>
              </a:rPr>
              <a:t> </a:t>
            </a:r>
            <a:r>
              <a:rPr lang="ru-RU" sz="2400" dirty="0" err="1">
                <a:latin typeface="Times New Roman" panose="02020603050405020304" pitchFamily="18" charset="0"/>
              </a:rPr>
              <a:t>қарорҳо</a:t>
            </a:r>
            <a:r>
              <a:rPr lang="ru-RU" sz="2400" dirty="0">
                <a:latin typeface="Times New Roman" panose="02020603050405020304" pitchFamily="18" charset="0"/>
              </a:rPr>
              <a:t> </a:t>
            </a:r>
            <a:r>
              <a:rPr lang="ru-RU" sz="2400" dirty="0" err="1">
                <a:latin typeface="Times New Roman" panose="02020603050405020304" pitchFamily="18" charset="0"/>
              </a:rPr>
              <a:t>вобаста</a:t>
            </a:r>
            <a:r>
              <a:rPr lang="ru-RU" sz="2400" dirty="0">
                <a:latin typeface="Times New Roman" panose="02020603050405020304" pitchFamily="18" charset="0"/>
              </a:rPr>
              <a:t> </a:t>
            </a:r>
            <a:r>
              <a:rPr lang="ru-RU" sz="2400" dirty="0" err="1">
                <a:latin typeface="Times New Roman" panose="02020603050405020304" pitchFamily="18" charset="0"/>
              </a:rPr>
              <a:t>хоҳад</a:t>
            </a:r>
            <a:r>
              <a:rPr lang="ru-RU" sz="2400" dirty="0">
                <a:latin typeface="Times New Roman" panose="02020603050405020304" pitchFamily="18" charset="0"/>
              </a:rPr>
              <a:t> буд.</a:t>
            </a:r>
          </a:p>
          <a:p>
            <a:pPr algn="just">
              <a:buFont typeface="Wingdings" panose="05000000000000000000" pitchFamily="2" charset="2"/>
              <a:buChar char="Ø"/>
            </a:pPr>
            <a:endParaRPr lang="ru-RU" sz="4000" dirty="0"/>
          </a:p>
        </p:txBody>
      </p:sp>
    </p:spTree>
    <p:extLst>
      <p:ext uri="{BB962C8B-B14F-4D97-AF65-F5344CB8AC3E}">
        <p14:creationId xmlns:p14="http://schemas.microsoft.com/office/powerpoint/2010/main" val="2611311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4428"/>
          </a:xfrm>
        </p:spPr>
        <p:txBody>
          <a:bodyPr>
            <a:normAutofit/>
          </a:bodyPr>
          <a:lstStyle/>
          <a:p>
            <a:pPr algn="ctr"/>
            <a:r>
              <a:rPr lang="ru-RU" sz="3200" b="1" dirty="0" err="1">
                <a:solidFill>
                  <a:srgbClr val="002060"/>
                </a:solidFill>
              </a:rPr>
              <a:t>Хулосаҳо</a:t>
            </a:r>
            <a:r>
              <a:rPr lang="ru-RU" sz="3200" b="1" dirty="0">
                <a:solidFill>
                  <a:srgbClr val="002060"/>
                </a:solidFill>
              </a:rPr>
              <a:t>:</a:t>
            </a:r>
          </a:p>
        </p:txBody>
      </p:sp>
      <p:sp>
        <p:nvSpPr>
          <p:cNvPr id="3" name="Объект 2"/>
          <p:cNvSpPr>
            <a:spLocks noGrp="1"/>
          </p:cNvSpPr>
          <p:nvPr>
            <p:ph idx="1"/>
          </p:nvPr>
        </p:nvSpPr>
        <p:spPr>
          <a:xfrm>
            <a:off x="838200" y="1287262"/>
            <a:ext cx="10515600" cy="5095783"/>
          </a:xfrm>
        </p:spPr>
        <p:txBody>
          <a:bodyPr>
            <a:noAutofit/>
          </a:bodyPr>
          <a:lstStyle/>
          <a:p>
            <a:pPr lvl="0" algn="just">
              <a:lnSpc>
                <a:spcPct val="107000"/>
              </a:lnSpc>
              <a:buFont typeface="Wingdings" panose="05000000000000000000" pitchFamily="2" charset="2"/>
              <a:buChar char="Ø"/>
              <a:tabLst>
                <a:tab pos="630555" algn="l"/>
              </a:tabLst>
            </a:pPr>
            <a:r>
              <a:rPr lang="ru-RU" sz="2400" dirty="0">
                <a:latin typeface="Times New Roman" panose="02020603050405020304" pitchFamily="18" charset="0"/>
              </a:rPr>
              <a:t>Дар </a:t>
            </a:r>
            <a:r>
              <a:rPr lang="ru-RU" sz="2400" dirty="0" err="1">
                <a:latin typeface="Times New Roman" panose="02020603050405020304" pitchFamily="18" charset="0"/>
              </a:rPr>
              <a:t>тамоми</a:t>
            </a:r>
            <a:r>
              <a:rPr lang="ru-RU" sz="2400" dirty="0">
                <a:latin typeface="Times New Roman" panose="02020603050405020304" pitchFamily="18" charset="0"/>
              </a:rPr>
              <a:t> </a:t>
            </a:r>
            <a:r>
              <a:rPr lang="ru-RU" sz="2400" dirty="0" err="1">
                <a:latin typeface="Times New Roman" panose="02020603050405020304" pitchFamily="18" charset="0"/>
              </a:rPr>
              <a:t>марҳилахои</a:t>
            </a:r>
            <a:r>
              <a:rPr lang="ru-RU" sz="2400" dirty="0">
                <a:latin typeface="Times New Roman" panose="02020603050405020304" pitchFamily="18" charset="0"/>
              </a:rPr>
              <a:t> </a:t>
            </a:r>
            <a:r>
              <a:rPr lang="ru-RU" sz="2400" dirty="0" err="1">
                <a:latin typeface="Times New Roman" panose="02020603050405020304" pitchFamily="18" charset="0"/>
              </a:rPr>
              <a:t>фаъолияти</a:t>
            </a:r>
            <a:r>
              <a:rPr lang="ru-RU" sz="2400" dirty="0">
                <a:latin typeface="Times New Roman" panose="02020603050405020304" pitchFamily="18" charset="0"/>
              </a:rPr>
              <a:t> </a:t>
            </a:r>
            <a:r>
              <a:rPr lang="ru-RU" sz="2400" dirty="0" err="1">
                <a:latin typeface="Times New Roman" panose="02020603050405020304" pitchFamily="18" charset="0"/>
              </a:rPr>
              <a:t>Шӯро</a:t>
            </a:r>
            <a:r>
              <a:rPr lang="ru-RU" sz="2400" dirty="0">
                <a:latin typeface="Times New Roman" panose="02020603050405020304" pitchFamily="18" charset="0"/>
              </a:rPr>
              <a:t>/ГКБ </a:t>
            </a:r>
            <a:r>
              <a:rPr lang="ru-RU" sz="2400" dirty="0" err="1">
                <a:latin typeface="Times New Roman" panose="02020603050405020304" pitchFamily="18" charset="0"/>
              </a:rPr>
              <a:t>афзоиши</a:t>
            </a:r>
            <a:r>
              <a:rPr lang="ru-RU" sz="2400" dirty="0">
                <a:latin typeface="Times New Roman" panose="02020603050405020304" pitchFamily="18" charset="0"/>
              </a:rPr>
              <a:t> </a:t>
            </a:r>
            <a:r>
              <a:rPr lang="ru-RU" sz="2400" dirty="0" err="1">
                <a:latin typeface="Times New Roman" panose="02020603050405020304" pitchFamily="18" charset="0"/>
              </a:rPr>
              <a:t>сифати</a:t>
            </a:r>
            <a:r>
              <a:rPr lang="ru-RU" sz="2400" dirty="0">
                <a:latin typeface="Times New Roman" panose="02020603050405020304" pitchFamily="18" charset="0"/>
              </a:rPr>
              <a:t> </a:t>
            </a:r>
            <a:r>
              <a:rPr lang="ru-RU" sz="2400" dirty="0" err="1">
                <a:latin typeface="Times New Roman" panose="02020603050405020304" pitchFamily="18" charset="0"/>
              </a:rPr>
              <a:t>иштироки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a:t>
            </a:r>
            <a:r>
              <a:rPr lang="ru-RU" sz="2400" dirty="0" err="1">
                <a:latin typeface="Times New Roman" panose="02020603050405020304" pitchFamily="18" charset="0"/>
              </a:rPr>
              <a:t>мушохида</a:t>
            </a:r>
            <a:r>
              <a:rPr lang="ru-RU" sz="2400" dirty="0">
                <a:latin typeface="Times New Roman" panose="02020603050405020304" pitchFamily="18" charset="0"/>
              </a:rPr>
              <a:t> карда </a:t>
            </a:r>
            <a:r>
              <a:rPr lang="ru-RU" sz="2400" dirty="0" err="1">
                <a:latin typeface="Times New Roman" panose="02020603050405020304" pitchFamily="18" charset="0"/>
              </a:rPr>
              <a:t>мешавад</a:t>
            </a:r>
            <a:r>
              <a:rPr lang="ru-RU" sz="2400" dirty="0">
                <a:latin typeface="Times New Roman" panose="02020603050405020304" pitchFamily="18" charset="0"/>
              </a:rPr>
              <a:t>. </a:t>
            </a:r>
            <a:r>
              <a:rPr lang="ru-RU" sz="2400" dirty="0" err="1">
                <a:latin typeface="Times New Roman" panose="02020603050405020304" pitchFamily="18" charset="0"/>
              </a:rPr>
              <a:t>Ҷалби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дар </a:t>
            </a:r>
            <a:r>
              <a:rPr lang="ru-RU" sz="2400" dirty="0" err="1">
                <a:latin typeface="Times New Roman" panose="02020603050405020304" pitchFamily="18" charset="0"/>
              </a:rPr>
              <a:t>марҳилаҳои</a:t>
            </a:r>
            <a:r>
              <a:rPr lang="ru-RU" sz="2400" dirty="0">
                <a:latin typeface="Times New Roman" panose="02020603050405020304" pitchFamily="18" charset="0"/>
              </a:rPr>
              <a:t> </a:t>
            </a:r>
            <a:r>
              <a:rPr lang="ru-RU" sz="2400" dirty="0" err="1">
                <a:latin typeface="Times New Roman" panose="02020603050405020304" pitchFamily="18" charset="0"/>
              </a:rPr>
              <a:t>банақшагирӣ</a:t>
            </a:r>
            <a:r>
              <a:rPr lang="ru-RU" sz="2400" dirty="0">
                <a:latin typeface="Times New Roman" panose="02020603050405020304" pitchFamily="18" charset="0"/>
              </a:rPr>
              <a:t>, </a:t>
            </a:r>
            <a:r>
              <a:rPr lang="ru-RU" sz="2400" dirty="0" err="1">
                <a:latin typeface="Times New Roman" panose="02020603050405020304" pitchFamily="18" charset="0"/>
              </a:rPr>
              <a:t>татбиқ</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мониторинг аз </a:t>
            </a:r>
            <a:r>
              <a:rPr lang="ru-RU" sz="2400" dirty="0" err="1">
                <a:latin typeface="Times New Roman" panose="02020603050405020304" pitchFamily="18" charset="0"/>
              </a:rPr>
              <a:t>сатҳи</a:t>
            </a:r>
            <a:r>
              <a:rPr lang="ru-RU" sz="2400" dirty="0">
                <a:latin typeface="Times New Roman" panose="02020603050405020304" pitchFamily="18" charset="0"/>
              </a:rPr>
              <a:t> паст (ба </a:t>
            </a:r>
            <a:r>
              <a:rPr lang="ru-RU" sz="2400" dirty="0" err="1">
                <a:latin typeface="Times New Roman" panose="02020603050405020304" pitchFamily="18" charset="0"/>
              </a:rPr>
              <a:t>ҳисоби</a:t>
            </a:r>
            <a:r>
              <a:rPr lang="ru-RU" sz="2400" dirty="0">
                <a:latin typeface="Times New Roman" panose="02020603050405020304" pitchFamily="18" charset="0"/>
              </a:rPr>
              <a:t> </a:t>
            </a:r>
            <a:r>
              <a:rPr lang="ru-RU" sz="2400" dirty="0" err="1">
                <a:latin typeface="Times New Roman" panose="02020603050405020304" pitchFamily="18" charset="0"/>
              </a:rPr>
              <a:t>миёна</a:t>
            </a:r>
            <a:r>
              <a:rPr lang="ru-RU" sz="2400" dirty="0">
                <a:latin typeface="Times New Roman" panose="02020603050405020304" pitchFamily="18" charset="0"/>
              </a:rPr>
              <a:t> 5,8 </a:t>
            </a:r>
            <a:r>
              <a:rPr lang="ru-RU" sz="2400" dirty="0" err="1">
                <a:latin typeface="Times New Roman" panose="02020603050405020304" pitchFamily="18" charset="0"/>
              </a:rPr>
              <a:t>хол</a:t>
            </a:r>
            <a:r>
              <a:rPr lang="ru-RU" sz="2400" dirty="0">
                <a:latin typeface="Times New Roman" panose="02020603050405020304" pitchFamily="18" charset="0"/>
              </a:rPr>
              <a:t> дар соли 2023) то </a:t>
            </a:r>
            <a:r>
              <a:rPr lang="ru-RU" sz="2400" dirty="0" err="1">
                <a:latin typeface="Times New Roman" panose="02020603050405020304" pitchFamily="18" charset="0"/>
              </a:rPr>
              <a:t>натиҷаҳои</a:t>
            </a:r>
            <a:r>
              <a:rPr lang="ru-RU" sz="2400" dirty="0">
                <a:latin typeface="Times New Roman" panose="02020603050405020304" pitchFamily="18" charset="0"/>
              </a:rPr>
              <a:t> </a:t>
            </a:r>
            <a:r>
              <a:rPr lang="ru-RU" sz="2400" dirty="0" err="1">
                <a:latin typeface="Times New Roman" panose="02020603050405020304" pitchFamily="18" charset="0"/>
              </a:rPr>
              <a:t>назаррас</a:t>
            </a:r>
            <a:r>
              <a:rPr lang="ru-RU" sz="2400" dirty="0">
                <a:latin typeface="Times New Roman" panose="02020603050405020304" pitchFamily="18" charset="0"/>
              </a:rPr>
              <a:t> 78,6 </a:t>
            </a:r>
            <a:r>
              <a:rPr lang="ru-RU" sz="2400" dirty="0" err="1">
                <a:latin typeface="Times New Roman" panose="02020603050405020304" pitchFamily="18" charset="0"/>
              </a:rPr>
              <a:t>хол</a:t>
            </a:r>
            <a:r>
              <a:rPr lang="ru-RU" sz="2400" dirty="0">
                <a:latin typeface="Times New Roman" panose="02020603050405020304" pitchFamily="18" charset="0"/>
              </a:rPr>
              <a:t> дар соли 2025 </a:t>
            </a:r>
            <a:r>
              <a:rPr lang="ru-RU" sz="2400" dirty="0" err="1">
                <a:latin typeface="Times New Roman" panose="02020603050405020304" pitchFamily="18" charset="0"/>
              </a:rPr>
              <a:t>афзоиш</a:t>
            </a:r>
            <a:r>
              <a:rPr lang="ru-RU" sz="2400" dirty="0">
                <a:latin typeface="Times New Roman" panose="02020603050405020304" pitchFamily="18" charset="0"/>
              </a:rPr>
              <a:t> </a:t>
            </a:r>
            <a:r>
              <a:rPr lang="ru-RU" sz="2400" dirty="0" err="1">
                <a:latin typeface="Times New Roman" panose="02020603050405020304" pitchFamily="18" charset="0"/>
              </a:rPr>
              <a:t>ёфт</a:t>
            </a:r>
            <a:r>
              <a:rPr lang="ru-RU" sz="2400" dirty="0">
                <a:latin typeface="Times New Roman" panose="02020603050405020304" pitchFamily="18" charset="0"/>
              </a:rPr>
              <a:t>. Ин </a:t>
            </a:r>
            <a:r>
              <a:rPr lang="ru-RU" sz="2400" dirty="0" err="1">
                <a:latin typeface="Times New Roman" panose="02020603050405020304" pitchFamily="18" charset="0"/>
              </a:rPr>
              <a:t>афзоиш</a:t>
            </a:r>
            <a:r>
              <a:rPr lang="ru-RU" sz="2400" dirty="0">
                <a:latin typeface="Times New Roman" panose="02020603050405020304" pitchFamily="18" charset="0"/>
              </a:rPr>
              <a:t> аз </a:t>
            </a:r>
            <a:r>
              <a:rPr lang="ru-RU" sz="2400" dirty="0" err="1">
                <a:latin typeface="Times New Roman" panose="02020603050405020304" pitchFamily="18" charset="0"/>
              </a:rPr>
              <a:t>гузариши</a:t>
            </a:r>
            <a:r>
              <a:rPr lang="ru-RU" sz="2400" dirty="0">
                <a:latin typeface="Times New Roman" panose="02020603050405020304" pitchFamily="18" charset="0"/>
              </a:rPr>
              <a:t> </a:t>
            </a:r>
            <a:r>
              <a:rPr lang="ru-RU" sz="2400" dirty="0" err="1">
                <a:latin typeface="Times New Roman" panose="02020603050405020304" pitchFamily="18" charset="0"/>
              </a:rPr>
              <a:t>иштироки</a:t>
            </a:r>
            <a:r>
              <a:rPr lang="ru-RU" sz="2400" dirty="0">
                <a:latin typeface="Times New Roman" panose="02020603050405020304" pitchFamily="18" charset="0"/>
              </a:rPr>
              <a:t> </a:t>
            </a:r>
            <a:r>
              <a:rPr lang="ru-RU" sz="2400" dirty="0" err="1">
                <a:latin typeface="Times New Roman" panose="02020603050405020304" pitchFamily="18" charset="0"/>
              </a:rPr>
              <a:t>декларативӣ</a:t>
            </a:r>
            <a:r>
              <a:rPr lang="ru-RU" sz="2400" dirty="0">
                <a:latin typeface="Times New Roman" panose="02020603050405020304" pitchFamily="18" charset="0"/>
              </a:rPr>
              <a:t> ба </a:t>
            </a:r>
            <a:r>
              <a:rPr lang="ru-RU" sz="2400" dirty="0" err="1">
                <a:latin typeface="Times New Roman" panose="02020603050405020304" pitchFamily="18" charset="0"/>
              </a:rPr>
              <a:t>иштироки</a:t>
            </a:r>
            <a:r>
              <a:rPr lang="ru-RU" sz="2400" dirty="0">
                <a:latin typeface="Times New Roman" panose="02020603050405020304" pitchFamily="18" charset="0"/>
              </a:rPr>
              <a:t> </a:t>
            </a:r>
            <a:r>
              <a:rPr lang="ru-RU" sz="2400" dirty="0" err="1">
                <a:latin typeface="Times New Roman" panose="02020603050405020304" pitchFamily="18" charset="0"/>
              </a:rPr>
              <a:t>воқеъии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ба кори </a:t>
            </a:r>
            <a:r>
              <a:rPr lang="tg-Cyrl-TJ" sz="2400" dirty="0">
                <a:latin typeface="Times New Roman" panose="02020603050405020304" pitchFamily="18" charset="0"/>
              </a:rPr>
              <a:t>ГКБ далел медиҳад</a:t>
            </a:r>
            <a:r>
              <a:rPr lang="it-IT" sz="2400" dirty="0">
                <a:latin typeface="Times New Roman" panose="02020603050405020304" pitchFamily="18" charset="0"/>
              </a:rPr>
              <a:t>. </a:t>
            </a:r>
            <a:endParaRPr lang="ru-RU" sz="2400" dirty="0">
              <a:latin typeface="Times New Roman" panose="02020603050405020304" pitchFamily="18" charset="0"/>
            </a:endParaRPr>
          </a:p>
          <a:p>
            <a:pPr lvl="0" algn="just">
              <a:lnSpc>
                <a:spcPct val="107000"/>
              </a:lnSpc>
              <a:spcAft>
                <a:spcPts val="800"/>
              </a:spcAft>
              <a:buFont typeface="Wingdings" panose="05000000000000000000" pitchFamily="2" charset="2"/>
              <a:buChar char="Ø"/>
              <a:tabLst>
                <a:tab pos="630555" algn="l"/>
              </a:tabLst>
            </a:pPr>
            <a:r>
              <a:rPr lang="ru-RU" sz="2400" dirty="0" err="1">
                <a:latin typeface="Times New Roman" panose="02020603050405020304" pitchFamily="18" charset="0"/>
              </a:rPr>
              <a:t>Беҳтаршавии</a:t>
            </a:r>
            <a:r>
              <a:rPr lang="ru-RU" sz="2400" dirty="0">
                <a:latin typeface="Times New Roman" panose="02020603050405020304" pitchFamily="18" charset="0"/>
              </a:rPr>
              <a:t> </a:t>
            </a:r>
            <a:r>
              <a:rPr lang="ru-RU" sz="2400" dirty="0" err="1">
                <a:latin typeface="Times New Roman" panose="02020603050405020304" pitchFamily="18" charset="0"/>
              </a:rPr>
              <a:t>фаъолнокии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баҳисобгирии</a:t>
            </a:r>
            <a:r>
              <a:rPr lang="ru-RU" sz="2400" dirty="0">
                <a:latin typeface="Times New Roman" panose="02020603050405020304" pitchFamily="18" charset="0"/>
              </a:rPr>
              <a:t> </a:t>
            </a:r>
            <a:r>
              <a:rPr lang="ru-RU" sz="2400" dirty="0" err="1">
                <a:latin typeface="Times New Roman" panose="02020603050405020304" pitchFamily="18" charset="0"/>
              </a:rPr>
              <a:t>пешниҳодҳои</a:t>
            </a:r>
            <a:r>
              <a:rPr lang="ru-RU" sz="2400" dirty="0">
                <a:latin typeface="Times New Roman" panose="02020603050405020304" pitchFamily="18" charset="0"/>
              </a:rPr>
              <a:t> </a:t>
            </a:r>
            <a:r>
              <a:rPr lang="ru-RU" sz="2400" dirty="0" err="1">
                <a:latin typeface="Times New Roman" panose="02020603050405020304" pitchFamily="18" charset="0"/>
              </a:rPr>
              <a:t>онҳо</a:t>
            </a:r>
            <a:r>
              <a:rPr lang="ru-RU" sz="2400" dirty="0">
                <a:latin typeface="Times New Roman" panose="02020603050405020304" pitchFamily="18" charset="0"/>
              </a:rPr>
              <a:t> ба назар </a:t>
            </a:r>
            <a:r>
              <a:rPr lang="ru-RU" sz="2400" dirty="0" err="1">
                <a:latin typeface="Times New Roman" panose="02020603050405020304" pitchFamily="18" charset="0"/>
              </a:rPr>
              <a:t>мерасад</a:t>
            </a:r>
            <a:r>
              <a:rPr lang="ru-RU" sz="2400" dirty="0">
                <a:latin typeface="Times New Roman" panose="02020603050405020304" pitchFamily="18" charset="0"/>
              </a:rPr>
              <a:t>. </a:t>
            </a:r>
            <a:r>
              <a:rPr lang="ru-RU" sz="2400" dirty="0" err="1">
                <a:latin typeface="Times New Roman" panose="02020603050405020304" pitchFamily="18" charset="0"/>
              </a:rPr>
              <a:t>Фаъолнокии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дар </a:t>
            </a:r>
            <a:r>
              <a:rPr lang="ru-RU" sz="2400" dirty="0" err="1">
                <a:latin typeface="Times New Roman" panose="02020603050405020304" pitchFamily="18" charset="0"/>
              </a:rPr>
              <a:t>муҳокимаҳои</a:t>
            </a:r>
            <a:r>
              <a:rPr lang="ru-RU" sz="2400" dirty="0">
                <a:latin typeface="Times New Roman" panose="02020603050405020304" pitchFamily="18" charset="0"/>
              </a:rPr>
              <a:t> </a:t>
            </a:r>
            <a:r>
              <a:rPr lang="ru-RU" sz="2400" dirty="0" err="1">
                <a:latin typeface="Times New Roman" panose="02020603050405020304" pitchFamily="18" charset="0"/>
              </a:rPr>
              <a:t>рӯзнома</a:t>
            </a:r>
            <a:r>
              <a:rPr lang="ru-RU" sz="2400" dirty="0">
                <a:latin typeface="Times New Roman" panose="02020603050405020304" pitchFamily="18" charset="0"/>
              </a:rPr>
              <a:t> ба 85,6 </a:t>
            </a:r>
            <a:r>
              <a:rPr lang="ru-RU" sz="2400" dirty="0" err="1">
                <a:latin typeface="Times New Roman" panose="02020603050405020304" pitchFamily="18" charset="0"/>
              </a:rPr>
              <a:t>хол</a:t>
            </a:r>
            <a:r>
              <a:rPr lang="ru-RU" sz="2400" dirty="0">
                <a:latin typeface="Times New Roman" panose="02020603050405020304" pitchFamily="18" charset="0"/>
              </a:rPr>
              <a:t> </a:t>
            </a:r>
            <a:r>
              <a:rPr lang="ru-RU" sz="2400" dirty="0" err="1">
                <a:latin typeface="Times New Roman" panose="02020603050405020304" pitchFamily="18" charset="0"/>
              </a:rPr>
              <a:t>расид</a:t>
            </a:r>
            <a:r>
              <a:rPr lang="ru-RU" sz="2400" dirty="0">
                <a:latin typeface="Times New Roman" panose="02020603050405020304" pitchFamily="18" charset="0"/>
              </a:rPr>
              <a:t>, дар </a:t>
            </a:r>
            <a:r>
              <a:rPr lang="ru-RU" sz="2400" dirty="0" err="1">
                <a:latin typeface="Times New Roman" panose="02020603050405020304" pitchFamily="18" charset="0"/>
              </a:rPr>
              <a:t>ҳоле</a:t>
            </a:r>
            <a:r>
              <a:rPr lang="ru-RU" sz="2400" dirty="0">
                <a:latin typeface="Times New Roman" panose="02020603050405020304" pitchFamily="18" charset="0"/>
              </a:rPr>
              <a:t> </a:t>
            </a:r>
            <a:r>
              <a:rPr lang="ru-RU" sz="2400" dirty="0" err="1">
                <a:latin typeface="Times New Roman" panose="02020603050405020304" pitchFamily="18" charset="0"/>
              </a:rPr>
              <a:t>ки</a:t>
            </a:r>
            <a:r>
              <a:rPr lang="ru-RU" sz="2400" dirty="0">
                <a:latin typeface="Times New Roman" panose="02020603050405020304" pitchFamily="18" charset="0"/>
              </a:rPr>
              <a:t> дар соли 2023 он дар </a:t>
            </a:r>
            <a:r>
              <a:rPr lang="ru-RU" sz="2400" dirty="0" err="1">
                <a:latin typeface="Times New Roman" panose="02020603050405020304" pitchFamily="18" charset="0"/>
              </a:rPr>
              <a:t>сатҳи</a:t>
            </a:r>
            <a:r>
              <a:rPr lang="ru-RU" sz="2400" dirty="0">
                <a:latin typeface="Times New Roman" panose="02020603050405020304" pitchFamily="18" charset="0"/>
              </a:rPr>
              <a:t> 40,29 буд. </a:t>
            </a:r>
            <a:r>
              <a:rPr lang="ru-RU" sz="2400" dirty="0" err="1">
                <a:latin typeface="Times New Roman" panose="02020603050405020304" pitchFamily="18" charset="0"/>
              </a:rPr>
              <a:t>Миқдори</a:t>
            </a:r>
            <a:r>
              <a:rPr lang="ru-RU" sz="2400" dirty="0">
                <a:latin typeface="Times New Roman" panose="02020603050405020304" pitchFamily="18" charset="0"/>
              </a:rPr>
              <a:t> </a:t>
            </a:r>
            <a:r>
              <a:rPr lang="ru-RU" sz="2400" dirty="0" err="1">
                <a:latin typeface="Times New Roman" panose="02020603050405020304" pitchFamily="18" charset="0"/>
              </a:rPr>
              <a:t>пешниҳодҳои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a:t>
            </a:r>
            <a:r>
              <a:rPr lang="ru-RU" sz="2400" dirty="0" err="1">
                <a:latin typeface="Times New Roman" panose="02020603050405020304" pitchFamily="18" charset="0"/>
              </a:rPr>
              <a:t>беш</a:t>
            </a:r>
            <a:r>
              <a:rPr lang="ru-RU" sz="2400" dirty="0">
                <a:latin typeface="Times New Roman" panose="02020603050405020304" pitchFamily="18" charset="0"/>
              </a:rPr>
              <a:t> аз 30 </a:t>
            </a:r>
            <a:r>
              <a:rPr lang="ru-RU" sz="2400" dirty="0" err="1">
                <a:latin typeface="Times New Roman" panose="02020603050405020304" pitchFamily="18" charset="0"/>
              </a:rPr>
              <a:t>маротиб</a:t>
            </a:r>
            <a:r>
              <a:rPr lang="ru-RU" sz="2400" dirty="0">
                <a:latin typeface="Times New Roman" panose="02020603050405020304" pitchFamily="18" charset="0"/>
              </a:rPr>
              <a:t> </a:t>
            </a:r>
            <a:r>
              <a:rPr lang="ru-RU" sz="2400" dirty="0" err="1">
                <a:latin typeface="Times New Roman" panose="02020603050405020304" pitchFamily="18" charset="0"/>
              </a:rPr>
              <a:t>афзуда</a:t>
            </a:r>
            <a:r>
              <a:rPr lang="ru-RU" sz="2400" dirty="0">
                <a:latin typeface="Times New Roman" panose="02020603050405020304" pitchFamily="18" charset="0"/>
              </a:rPr>
              <a:t>, </a:t>
            </a:r>
            <a:r>
              <a:rPr lang="ru-RU" sz="2400" dirty="0" err="1">
                <a:latin typeface="Times New Roman" panose="02020603050405020304" pitchFamily="18" charset="0"/>
              </a:rPr>
              <a:t>сатҳи</a:t>
            </a:r>
            <a:r>
              <a:rPr lang="ru-RU" sz="2400" dirty="0">
                <a:latin typeface="Times New Roman" panose="02020603050405020304" pitchFamily="18" charset="0"/>
              </a:rPr>
              <a:t> </a:t>
            </a:r>
            <a:r>
              <a:rPr lang="ru-RU" sz="2400" dirty="0" err="1">
                <a:latin typeface="Times New Roman" panose="02020603050405020304" pitchFamily="18" charset="0"/>
              </a:rPr>
              <a:t>баррасии</a:t>
            </a:r>
            <a:r>
              <a:rPr lang="ru-RU" sz="2400" dirty="0">
                <a:latin typeface="Times New Roman" panose="02020603050405020304" pitchFamily="18" charset="0"/>
              </a:rPr>
              <a:t> </a:t>
            </a:r>
            <a:r>
              <a:rPr lang="ru-RU" sz="2400" dirty="0" err="1">
                <a:latin typeface="Times New Roman" panose="02020603050405020304" pitchFamily="18" charset="0"/>
              </a:rPr>
              <a:t>онҳо</a:t>
            </a:r>
            <a:r>
              <a:rPr lang="ru-RU" sz="2400" dirty="0">
                <a:latin typeface="Times New Roman" panose="02020603050405020304" pitchFamily="18" charset="0"/>
              </a:rPr>
              <a:t> аз </a:t>
            </a:r>
            <a:r>
              <a:rPr lang="ru-RU" sz="2400" dirty="0" err="1">
                <a:latin typeface="Times New Roman" panose="02020603050405020304" pitchFamily="18" charset="0"/>
              </a:rPr>
              <a:t>ҷониби</a:t>
            </a:r>
            <a:r>
              <a:rPr lang="ru-RU" sz="2400" dirty="0">
                <a:latin typeface="Times New Roman" panose="02020603050405020304" pitchFamily="18" charset="0"/>
              </a:rPr>
              <a:t> ГКБ ба 73,9 </a:t>
            </a:r>
            <a:r>
              <a:rPr lang="ru-RU" sz="2400" dirty="0" err="1">
                <a:latin typeface="Times New Roman" panose="02020603050405020304" pitchFamily="18" charset="0"/>
              </a:rPr>
              <a:t>хол</a:t>
            </a:r>
            <a:r>
              <a:rPr lang="ru-RU" sz="2400" dirty="0">
                <a:latin typeface="Times New Roman" panose="02020603050405020304" pitchFamily="18" charset="0"/>
              </a:rPr>
              <a:t> </a:t>
            </a:r>
            <a:r>
              <a:rPr lang="ru-RU" sz="2400" dirty="0" err="1">
                <a:latin typeface="Times New Roman" panose="02020603050405020304" pitchFamily="18" charset="0"/>
              </a:rPr>
              <a:t>расид</a:t>
            </a:r>
            <a:r>
              <a:rPr lang="ru-RU" sz="2400" dirty="0">
                <a:latin typeface="Times New Roman" panose="02020603050405020304" pitchFamily="18" charset="0"/>
              </a:rPr>
              <a:t>, </a:t>
            </a:r>
            <a:r>
              <a:rPr lang="ru-RU" sz="2400" dirty="0" err="1">
                <a:latin typeface="Times New Roman" panose="02020603050405020304" pitchFamily="18" charset="0"/>
              </a:rPr>
              <a:t>ки</a:t>
            </a:r>
            <a:r>
              <a:rPr lang="ru-RU" sz="2400" dirty="0">
                <a:latin typeface="Times New Roman" panose="02020603050405020304" pitchFamily="18" charset="0"/>
              </a:rPr>
              <a:t> ин аз </a:t>
            </a:r>
            <a:r>
              <a:rPr lang="ru-RU" sz="2400" dirty="0" err="1">
                <a:latin typeface="Times New Roman" panose="02020603050405020304" pitchFamily="18" charset="0"/>
              </a:rPr>
              <a:t>ташаккули</a:t>
            </a:r>
            <a:r>
              <a:rPr lang="ru-RU" sz="2400" dirty="0">
                <a:latin typeface="Times New Roman" panose="02020603050405020304" pitchFamily="18" charset="0"/>
              </a:rPr>
              <a:t> </a:t>
            </a:r>
            <a:r>
              <a:rPr lang="ru-RU" sz="2400" dirty="0" err="1">
                <a:latin typeface="Times New Roman" panose="02020603050405020304" pitchFamily="18" charset="0"/>
              </a:rPr>
              <a:t>муколамаи</a:t>
            </a:r>
            <a:r>
              <a:rPr lang="ru-RU" sz="2400" dirty="0">
                <a:latin typeface="Times New Roman" panose="02020603050405020304" pitchFamily="18" charset="0"/>
              </a:rPr>
              <a:t> </a:t>
            </a:r>
            <a:r>
              <a:rPr lang="ru-RU" sz="2400" dirty="0" err="1">
                <a:latin typeface="Times New Roman" panose="02020603050405020304" pitchFamily="18" charset="0"/>
              </a:rPr>
              <a:t>созандаи</a:t>
            </a:r>
            <a:r>
              <a:rPr lang="ru-RU" sz="2400" dirty="0">
                <a:latin typeface="Times New Roman" panose="02020603050405020304" pitchFamily="18" charset="0"/>
              </a:rPr>
              <a:t> </a:t>
            </a:r>
            <a:r>
              <a:rPr lang="ru-RU" sz="2400" dirty="0" err="1">
                <a:latin typeface="Times New Roman" panose="02020603050405020304" pitchFamily="18" charset="0"/>
              </a:rPr>
              <a:t>давлат</a:t>
            </a:r>
            <a:r>
              <a:rPr lang="ru-RU" sz="2400" dirty="0">
                <a:latin typeface="Times New Roman" panose="02020603050405020304" pitchFamily="18" charset="0"/>
              </a:rPr>
              <a:t> </a:t>
            </a:r>
            <a:r>
              <a:rPr lang="ru-RU" sz="2400" dirty="0" err="1">
                <a:latin typeface="Times New Roman" panose="02020603050405020304" pitchFamily="18" charset="0"/>
              </a:rPr>
              <a:t>бо</a:t>
            </a:r>
            <a:r>
              <a:rPr lang="ru-RU" sz="2400" dirty="0">
                <a:latin typeface="Times New Roman" panose="02020603050405020304" pitchFamily="18" charset="0"/>
              </a:rPr>
              <a:t> </a:t>
            </a:r>
            <a:r>
              <a:rPr lang="ru-RU" sz="2400" dirty="0" err="1">
                <a:latin typeface="Times New Roman" panose="02020603050405020304" pitchFamily="18" charset="0"/>
              </a:rPr>
              <a:t>ҷомеаи</a:t>
            </a:r>
            <a:r>
              <a:rPr lang="ru-RU" sz="2400" dirty="0">
                <a:latin typeface="Times New Roman" panose="02020603050405020304" pitchFamily="18" charset="0"/>
              </a:rPr>
              <a:t> </a:t>
            </a:r>
            <a:r>
              <a:rPr lang="ru-RU" sz="2400" dirty="0" err="1">
                <a:latin typeface="Times New Roman" panose="02020603050405020304" pitchFamily="18" charset="0"/>
              </a:rPr>
              <a:t>шаҳрвандӣ</a:t>
            </a:r>
            <a:r>
              <a:rPr lang="ru-RU" sz="2400" dirty="0">
                <a:latin typeface="Times New Roman" panose="02020603050405020304" pitchFamily="18" charset="0"/>
              </a:rPr>
              <a:t> </a:t>
            </a:r>
            <a:r>
              <a:rPr lang="ru-RU" sz="2400" dirty="0" err="1">
                <a:latin typeface="Times New Roman" panose="02020603050405020304" pitchFamily="18" charset="0"/>
              </a:rPr>
              <a:t>шаҳодат</a:t>
            </a:r>
            <a:r>
              <a:rPr lang="ru-RU" sz="2400" dirty="0">
                <a:latin typeface="Times New Roman" panose="02020603050405020304" pitchFamily="18" charset="0"/>
              </a:rPr>
              <a:t> </a:t>
            </a:r>
            <a:r>
              <a:rPr lang="ru-RU" sz="2400" dirty="0" err="1">
                <a:latin typeface="Times New Roman" panose="02020603050405020304" pitchFamily="18" charset="0"/>
              </a:rPr>
              <a:t>медиҳад</a:t>
            </a:r>
            <a:r>
              <a:rPr lang="ru-RU" sz="2400" dirty="0">
                <a:latin typeface="Times New Roman" panose="02020603050405020304" pitchFamily="18" charset="0"/>
              </a:rPr>
              <a:t>. </a:t>
            </a:r>
          </a:p>
          <a:p>
            <a:pPr algn="just">
              <a:buFont typeface="Wingdings" panose="05000000000000000000" pitchFamily="2" charset="2"/>
              <a:buChar char="Ø"/>
            </a:pPr>
            <a:endParaRPr lang="ru-RU" sz="4000" dirty="0"/>
          </a:p>
        </p:txBody>
      </p:sp>
    </p:spTree>
    <p:extLst>
      <p:ext uri="{BB962C8B-B14F-4D97-AF65-F5344CB8AC3E}">
        <p14:creationId xmlns:p14="http://schemas.microsoft.com/office/powerpoint/2010/main" val="314706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8777"/>
            <a:ext cx="10515600" cy="914399"/>
          </a:xfrm>
        </p:spPr>
        <p:txBody>
          <a:bodyPr>
            <a:normAutofit/>
          </a:bodyPr>
          <a:lstStyle/>
          <a:p>
            <a:pPr algn="ctr"/>
            <a:r>
              <a:rPr lang="ru-RU" sz="3600" b="1" dirty="0">
                <a:solidFill>
                  <a:srgbClr val="002060"/>
                </a:solidFill>
              </a:rPr>
              <a:t>Боз </a:t>
            </a:r>
            <a:r>
              <a:rPr lang="ru-RU" sz="3600" b="1" dirty="0" err="1">
                <a:solidFill>
                  <a:srgbClr val="002060"/>
                </a:solidFill>
              </a:rPr>
              <a:t>кадом</a:t>
            </a:r>
            <a:r>
              <a:rPr lang="ru-RU" sz="3600" b="1" dirty="0">
                <a:solidFill>
                  <a:srgbClr val="002060"/>
                </a:solidFill>
              </a:rPr>
              <a:t> </a:t>
            </a:r>
            <a:r>
              <a:rPr lang="ru-RU" sz="3600" b="1" dirty="0" err="1">
                <a:solidFill>
                  <a:srgbClr val="002060"/>
                </a:solidFill>
              </a:rPr>
              <a:t>самтҳо</a:t>
            </a:r>
            <a:r>
              <a:rPr lang="ru-RU" sz="3600" b="1" dirty="0">
                <a:solidFill>
                  <a:srgbClr val="002060"/>
                </a:solidFill>
              </a:rPr>
              <a:t> </a:t>
            </a:r>
            <a:r>
              <a:rPr lang="ru-RU" sz="3600" b="1" dirty="0" err="1">
                <a:solidFill>
                  <a:srgbClr val="002060"/>
                </a:solidFill>
              </a:rPr>
              <a:t>бояд</a:t>
            </a:r>
            <a:r>
              <a:rPr lang="ru-RU" sz="3600" b="1" dirty="0">
                <a:solidFill>
                  <a:srgbClr val="002060"/>
                </a:solidFill>
              </a:rPr>
              <a:t> </a:t>
            </a:r>
            <a:r>
              <a:rPr lang="ru-RU" sz="3600" b="1" dirty="0" err="1">
                <a:solidFill>
                  <a:srgbClr val="002060"/>
                </a:solidFill>
              </a:rPr>
              <a:t>такмил</a:t>
            </a:r>
            <a:r>
              <a:rPr lang="ru-RU" sz="3600" b="1" dirty="0">
                <a:solidFill>
                  <a:srgbClr val="002060"/>
                </a:solidFill>
              </a:rPr>
              <a:t> </a:t>
            </a:r>
            <a:r>
              <a:rPr lang="ru-RU" sz="3600" b="1" dirty="0" err="1">
                <a:solidFill>
                  <a:srgbClr val="002060"/>
                </a:solidFill>
              </a:rPr>
              <a:t>дода</a:t>
            </a:r>
            <a:r>
              <a:rPr lang="ru-RU" sz="3600" b="1" dirty="0">
                <a:solidFill>
                  <a:srgbClr val="002060"/>
                </a:solidFill>
              </a:rPr>
              <a:t> </a:t>
            </a:r>
            <a:r>
              <a:rPr lang="ru-RU" sz="3600" b="1" dirty="0" err="1">
                <a:solidFill>
                  <a:srgbClr val="002060"/>
                </a:solidFill>
              </a:rPr>
              <a:t>шаванд</a:t>
            </a:r>
            <a:r>
              <a:rPr lang="ru-RU" sz="3600" b="1" dirty="0">
                <a:solidFill>
                  <a:srgbClr val="002060"/>
                </a:solidFill>
              </a:rPr>
              <a:t>:</a:t>
            </a:r>
          </a:p>
        </p:txBody>
      </p:sp>
      <p:sp>
        <p:nvSpPr>
          <p:cNvPr id="3" name="Объект 2"/>
          <p:cNvSpPr>
            <a:spLocks noGrp="1"/>
          </p:cNvSpPr>
          <p:nvPr>
            <p:ph idx="1"/>
          </p:nvPr>
        </p:nvSpPr>
        <p:spPr>
          <a:xfrm>
            <a:off x="523783" y="1003176"/>
            <a:ext cx="11327907" cy="5095783"/>
          </a:xfrm>
        </p:spPr>
        <p:txBody>
          <a:bodyPr>
            <a:noAutofit/>
          </a:bodyPr>
          <a:lstStyle/>
          <a:p>
            <a:pPr lvl="0" algn="just">
              <a:lnSpc>
                <a:spcPct val="107000"/>
              </a:lnSpc>
              <a:buFont typeface="Wingdings" panose="05000000000000000000" pitchFamily="2" charset="2"/>
              <a:buChar char="Ø"/>
              <a:tabLst>
                <a:tab pos="630555" algn="l"/>
              </a:tabLst>
            </a:pPr>
            <a:r>
              <a:rPr lang="ru-RU" sz="2400" b="1" dirty="0" err="1">
                <a:latin typeface="Times New Roman" panose="02020603050405020304" pitchFamily="18" charset="0"/>
              </a:rPr>
              <a:t>Ҷалб</a:t>
            </a:r>
            <a:r>
              <a:rPr lang="ru-RU" sz="2400" b="1" dirty="0">
                <a:latin typeface="Times New Roman" panose="02020603050405020304" pitchFamily="18" charset="0"/>
              </a:rPr>
              <a:t> </a:t>
            </a:r>
            <a:r>
              <a:rPr lang="ru-RU" sz="2400" b="1" dirty="0" err="1">
                <a:latin typeface="Times New Roman" panose="02020603050405020304" pitchFamily="18" charset="0"/>
              </a:rPr>
              <a:t>ва</a:t>
            </a:r>
            <a:r>
              <a:rPr lang="ru-RU" sz="2400" b="1" dirty="0">
                <a:latin typeface="Times New Roman" panose="02020603050405020304" pitchFamily="18" charset="0"/>
              </a:rPr>
              <a:t> </a:t>
            </a:r>
            <a:r>
              <a:rPr lang="ru-RU" sz="2400" b="1" dirty="0" err="1">
                <a:latin typeface="Times New Roman" panose="02020603050405020304" pitchFamily="18" charset="0"/>
              </a:rPr>
              <a:t>иштироки</a:t>
            </a:r>
            <a:r>
              <a:rPr lang="ru-RU" sz="2400" b="1" dirty="0">
                <a:latin typeface="Times New Roman" panose="02020603050405020304" pitchFamily="18" charset="0"/>
              </a:rPr>
              <a:t> </a:t>
            </a:r>
            <a:r>
              <a:rPr lang="ru-RU" sz="2400" b="1" dirty="0" err="1">
                <a:latin typeface="Times New Roman" panose="02020603050405020304" pitchFamily="18" charset="0"/>
              </a:rPr>
              <a:t>СҶШ</a:t>
            </a:r>
            <a:r>
              <a:rPr lang="ru-RU" sz="2400" b="1" dirty="0">
                <a:latin typeface="Times New Roman" panose="02020603050405020304" pitchFamily="18" charset="0"/>
              </a:rPr>
              <a:t> дар </a:t>
            </a:r>
            <a:r>
              <a:rPr lang="ru-RU" sz="2400" b="1" dirty="0" err="1">
                <a:latin typeface="Times New Roman" panose="02020603050405020304" pitchFamily="18" charset="0"/>
              </a:rPr>
              <a:t>фаъолияти</a:t>
            </a:r>
            <a:r>
              <a:rPr lang="ru-RU" sz="2400" b="1" dirty="0">
                <a:latin typeface="Times New Roman" panose="02020603050405020304" pitchFamily="18" charset="0"/>
              </a:rPr>
              <a:t> </a:t>
            </a:r>
            <a:r>
              <a:rPr lang="ru-RU" sz="2400" b="1" dirty="0" err="1">
                <a:latin typeface="Times New Roman" panose="02020603050405020304" pitchFamily="18" charset="0"/>
              </a:rPr>
              <a:t>баъзе</a:t>
            </a:r>
            <a:r>
              <a:rPr lang="ru-RU" sz="2400" b="1" dirty="0">
                <a:latin typeface="Times New Roman" panose="02020603050405020304" pitchFamily="18" charset="0"/>
              </a:rPr>
              <a:t> ГКБ </a:t>
            </a:r>
            <a:r>
              <a:rPr lang="ru-RU" sz="2400" b="1" dirty="0" err="1">
                <a:latin typeface="Times New Roman" panose="02020603050405020304" pitchFamily="18" charset="0"/>
              </a:rPr>
              <a:t>номӯътадил</a:t>
            </a:r>
            <a:r>
              <a:rPr lang="ru-RU" sz="2400" b="1" dirty="0">
                <a:latin typeface="Times New Roman" panose="02020603050405020304" pitchFamily="18" charset="0"/>
              </a:rPr>
              <a:t> </a:t>
            </a:r>
            <a:r>
              <a:rPr lang="ru-RU" sz="2400" b="1" dirty="0" err="1">
                <a:latin typeface="Times New Roman" panose="02020603050405020304" pitchFamily="18" charset="0"/>
              </a:rPr>
              <a:t>аст</a:t>
            </a:r>
            <a:r>
              <a:rPr lang="ru-RU" sz="2400" b="1" dirty="0">
                <a:latin typeface="Times New Roman" panose="02020603050405020304" pitchFamily="18" charset="0"/>
              </a:rPr>
              <a:t>:</a:t>
            </a:r>
          </a:p>
          <a:p>
            <a:pPr marL="0" lvl="0" indent="0" algn="just">
              <a:lnSpc>
                <a:spcPct val="107000"/>
              </a:lnSpc>
              <a:spcAft>
                <a:spcPts val="800"/>
              </a:spcAft>
              <a:buNone/>
              <a:tabLst>
                <a:tab pos="630555" algn="l"/>
              </a:tabLst>
            </a:pPr>
            <a:r>
              <a:rPr lang="ru-RU" sz="2400" dirty="0">
                <a:latin typeface="Times New Roman" panose="02020603050405020304" pitchFamily="18" charset="0"/>
              </a:rPr>
              <a:t>- Дар </a:t>
            </a:r>
            <a:r>
              <a:rPr lang="ru-RU" sz="2400" dirty="0" err="1">
                <a:latin typeface="Times New Roman" panose="02020603050405020304" pitchFamily="18" charset="0"/>
              </a:rPr>
              <a:t>ҳоле</a:t>
            </a:r>
            <a:r>
              <a:rPr lang="ru-RU" sz="2400" dirty="0">
                <a:latin typeface="Times New Roman" panose="02020603050405020304" pitchFamily="18" charset="0"/>
              </a:rPr>
              <a:t> </a:t>
            </a:r>
            <a:r>
              <a:rPr lang="ru-RU" sz="2400" dirty="0" err="1">
                <a:latin typeface="Times New Roman" panose="02020603050405020304" pitchFamily="18" charset="0"/>
              </a:rPr>
              <a:t>ки</a:t>
            </a:r>
            <a:r>
              <a:rPr lang="ru-RU" sz="2400" dirty="0">
                <a:latin typeface="Times New Roman" panose="02020603050405020304" pitchFamily="18" charset="0"/>
              </a:rPr>
              <a:t> ГКБ, аз </a:t>
            </a:r>
            <a:r>
              <a:rPr lang="ru-RU" sz="2400" dirty="0" err="1">
                <a:latin typeface="Times New Roman" panose="02020603050405020304" pitchFamily="18" charset="0"/>
              </a:rPr>
              <a:t>қабили</a:t>
            </a:r>
            <a:r>
              <a:rPr lang="ru-RU" sz="2400" dirty="0">
                <a:latin typeface="Times New Roman" panose="02020603050405020304" pitchFamily="18" charset="0"/>
              </a:rPr>
              <a:t> </a:t>
            </a:r>
            <a:r>
              <a:rPr lang="ru-RU" sz="2400" dirty="0" err="1">
                <a:latin typeface="Times New Roman" panose="02020603050405020304" pitchFamily="18" charset="0"/>
              </a:rPr>
              <a:t>амнияти</a:t>
            </a:r>
            <a:r>
              <a:rPr lang="ru-RU" sz="2400" dirty="0">
                <a:latin typeface="Times New Roman" panose="02020603050405020304" pitchFamily="18" charset="0"/>
              </a:rPr>
              <a:t> </a:t>
            </a:r>
            <a:r>
              <a:rPr lang="ru-RU" sz="2400" dirty="0" err="1">
                <a:latin typeface="Times New Roman" panose="02020603050405020304" pitchFamily="18" charset="0"/>
              </a:rPr>
              <a:t>озуқаворӣ</a:t>
            </a:r>
            <a:r>
              <a:rPr lang="ru-RU" sz="2400" dirty="0">
                <a:latin typeface="Times New Roman" panose="02020603050405020304" pitchFamily="18" charset="0"/>
              </a:rPr>
              <a:t>, </a:t>
            </a:r>
            <a:r>
              <a:rPr lang="ru-RU" sz="2400" dirty="0" err="1">
                <a:latin typeface="Times New Roman" panose="02020603050405020304" pitchFamily="18" charset="0"/>
              </a:rPr>
              <a:t>тандурустӣ</a:t>
            </a:r>
            <a:r>
              <a:rPr lang="ru-RU" sz="2400" dirty="0">
                <a:latin typeface="Times New Roman" panose="02020603050405020304" pitchFamily="18" charset="0"/>
              </a:rPr>
              <a:t>, </a:t>
            </a:r>
            <a:r>
              <a:rPr lang="ru-RU" sz="2400" dirty="0" err="1">
                <a:latin typeface="Times New Roman" panose="02020603050405020304" pitchFamily="18" charset="0"/>
              </a:rPr>
              <a:t>ҳифзи</a:t>
            </a:r>
            <a:r>
              <a:rPr lang="ru-RU" sz="2400" dirty="0">
                <a:latin typeface="Times New Roman" panose="02020603050405020304" pitchFamily="18" charset="0"/>
              </a:rPr>
              <a:t> </a:t>
            </a:r>
            <a:r>
              <a:rPr lang="ru-RU" sz="2400" dirty="0" err="1">
                <a:latin typeface="Times New Roman" panose="02020603050405020304" pitchFamily="18" charset="0"/>
              </a:rPr>
              <a:t>иҷтимоӣ</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баробарии</a:t>
            </a:r>
            <a:r>
              <a:rPr lang="ru-RU" sz="2400" dirty="0">
                <a:latin typeface="Times New Roman" panose="02020603050405020304" pitchFamily="18" charset="0"/>
              </a:rPr>
              <a:t> </a:t>
            </a:r>
            <a:r>
              <a:rPr lang="ru-RU" sz="2400" dirty="0" err="1">
                <a:latin typeface="Times New Roman" panose="02020603050405020304" pitchFamily="18" charset="0"/>
              </a:rPr>
              <a:t>гендерӣ</a:t>
            </a:r>
            <a:r>
              <a:rPr lang="ru-RU" sz="2400" dirty="0">
                <a:latin typeface="Times New Roman" panose="02020603050405020304" pitchFamily="18" charset="0"/>
              </a:rPr>
              <a:t> </a:t>
            </a:r>
            <a:r>
              <a:rPr lang="ru-RU" sz="2400" dirty="0" err="1">
                <a:latin typeface="Times New Roman" panose="02020603050405020304" pitchFamily="18" charset="0"/>
              </a:rPr>
              <a:t>соҳиби</a:t>
            </a:r>
            <a:r>
              <a:rPr lang="ru-RU" sz="2400" dirty="0">
                <a:latin typeface="Times New Roman" panose="02020603050405020304" pitchFamily="18" charset="0"/>
              </a:rPr>
              <a:t> холи баланд (</a:t>
            </a:r>
            <a:r>
              <a:rPr lang="ru-RU" sz="2400" dirty="0" err="1">
                <a:latin typeface="Times New Roman" panose="02020603050405020304" pitchFamily="18" charset="0"/>
              </a:rPr>
              <a:t>зиёда</a:t>
            </a:r>
            <a:r>
              <a:rPr lang="ru-RU" sz="2400" dirty="0">
                <a:latin typeface="Times New Roman" panose="02020603050405020304" pitchFamily="18" charset="0"/>
              </a:rPr>
              <a:t> аз 90 </a:t>
            </a:r>
            <a:r>
              <a:rPr lang="ru-RU" sz="2400" dirty="0" err="1">
                <a:latin typeface="Times New Roman" panose="02020603050405020304" pitchFamily="18" charset="0"/>
              </a:rPr>
              <a:t>хол</a:t>
            </a:r>
            <a:r>
              <a:rPr lang="ru-RU" sz="2400" dirty="0">
                <a:latin typeface="Times New Roman" panose="02020603050405020304" pitchFamily="18" charset="0"/>
              </a:rPr>
              <a:t>) </a:t>
            </a:r>
            <a:r>
              <a:rPr lang="ru-RU" sz="2400" dirty="0" err="1">
                <a:latin typeface="Times New Roman" panose="02020603050405020304" pitchFamily="18" charset="0"/>
              </a:rPr>
              <a:t>гаштанд</a:t>
            </a:r>
            <a:r>
              <a:rPr lang="ru-RU" sz="2400" dirty="0">
                <a:latin typeface="Times New Roman" panose="02020603050405020304" pitchFamily="18" charset="0"/>
              </a:rPr>
              <a:t>, дар </a:t>
            </a:r>
            <a:r>
              <a:rPr lang="tg-Cyrl-TJ" sz="2400" dirty="0">
                <a:latin typeface="Times New Roman" panose="02020603050405020304" pitchFamily="18" charset="0"/>
              </a:rPr>
              <a:t>ГКБ</a:t>
            </a:r>
            <a:r>
              <a:rPr lang="it-IT" sz="2400" dirty="0">
                <a:latin typeface="Times New Roman" panose="02020603050405020304" pitchFamily="18" charset="0"/>
              </a:rPr>
              <a:t> “</a:t>
            </a:r>
            <a:r>
              <a:rPr lang="ru-RU" sz="2400" dirty="0" err="1">
                <a:latin typeface="Times New Roman" panose="02020603050405020304" pitchFamily="18" charset="0"/>
              </a:rPr>
              <a:t>Самарнокии</a:t>
            </a:r>
            <a:r>
              <a:rPr lang="ru-RU" sz="2400" dirty="0">
                <a:latin typeface="Times New Roman" panose="02020603050405020304" pitchFamily="18" charset="0"/>
              </a:rPr>
              <a:t> </a:t>
            </a:r>
            <a:r>
              <a:rPr lang="ru-RU" sz="2400" dirty="0" err="1">
                <a:latin typeface="Times New Roman" panose="02020603050405020304" pitchFamily="18" charset="0"/>
              </a:rPr>
              <a:t>идоракунии</a:t>
            </a:r>
            <a:r>
              <a:rPr lang="ru-RU" sz="2400" dirty="0">
                <a:latin typeface="Times New Roman" panose="02020603050405020304" pitchFamily="18" charset="0"/>
              </a:rPr>
              <a:t> </a:t>
            </a:r>
            <a:r>
              <a:rPr lang="ru-RU" sz="2400" dirty="0" err="1">
                <a:latin typeface="Times New Roman" panose="02020603050405020304" pitchFamily="18" charset="0"/>
              </a:rPr>
              <a:t>давлатӣ</a:t>
            </a:r>
            <a:r>
              <a:rPr lang="ru-RU" sz="2400" dirty="0">
                <a:latin typeface="Times New Roman" panose="02020603050405020304" pitchFamily="18" charset="0"/>
              </a:rPr>
              <a:t>” </a:t>
            </a:r>
            <a:r>
              <a:rPr lang="ru-RU" sz="2400" dirty="0" err="1">
                <a:latin typeface="Times New Roman" panose="02020603050405020304" pitchFamily="18" charset="0"/>
              </a:rPr>
              <a:t>пешравӣ</a:t>
            </a:r>
            <a:r>
              <a:rPr lang="ru-RU" sz="2400" dirty="0">
                <a:latin typeface="Times New Roman" panose="02020603050405020304" pitchFamily="18" charset="0"/>
              </a:rPr>
              <a:t> </a:t>
            </a:r>
            <a:r>
              <a:rPr lang="ru-RU" sz="2400" dirty="0" err="1">
                <a:latin typeface="Times New Roman" panose="02020603050405020304" pitchFamily="18" charset="0"/>
              </a:rPr>
              <a:t>умуман</a:t>
            </a:r>
            <a:r>
              <a:rPr lang="ru-RU" sz="2400" dirty="0">
                <a:latin typeface="Times New Roman" panose="02020603050405020304" pitchFamily="18" charset="0"/>
              </a:rPr>
              <a:t> </a:t>
            </a:r>
            <a:r>
              <a:rPr lang="ru-RU" sz="2400" dirty="0" err="1">
                <a:latin typeface="Times New Roman" panose="02020603050405020304" pitchFamily="18" charset="0"/>
              </a:rPr>
              <a:t>дида</a:t>
            </a:r>
            <a:r>
              <a:rPr lang="ru-RU" sz="2400" dirty="0">
                <a:latin typeface="Times New Roman" panose="02020603050405020304" pitchFamily="18" charset="0"/>
              </a:rPr>
              <a:t> </a:t>
            </a:r>
            <a:r>
              <a:rPr lang="ru-RU" sz="2400" dirty="0" err="1">
                <a:latin typeface="Times New Roman" panose="02020603050405020304" pitchFamily="18" charset="0"/>
              </a:rPr>
              <a:t>намешавад</a:t>
            </a:r>
            <a:r>
              <a:rPr lang="ru-RU" sz="2400" dirty="0">
                <a:latin typeface="Times New Roman" panose="02020603050405020304" pitchFamily="18" charset="0"/>
              </a:rPr>
              <a:t>, дар ГКБ “</a:t>
            </a:r>
            <a:r>
              <a:rPr lang="ru-RU" sz="2400" dirty="0" err="1">
                <a:latin typeface="Times New Roman" panose="02020603050405020304" pitchFamily="18" charset="0"/>
              </a:rPr>
              <a:t>Маблағгузории</a:t>
            </a:r>
            <a:r>
              <a:rPr lang="ru-RU" sz="2400" dirty="0">
                <a:latin typeface="Times New Roman" panose="02020603050405020304" pitchFamily="18" charset="0"/>
              </a:rPr>
              <a:t> СМР-2030” - </a:t>
            </a:r>
            <a:r>
              <a:rPr lang="ru-RU" sz="2400" dirty="0" err="1">
                <a:latin typeface="Times New Roman" panose="02020603050405020304" pitchFamily="18" charset="0"/>
              </a:rPr>
              <a:t>пешравӣ</a:t>
            </a:r>
            <a:r>
              <a:rPr lang="ru-RU" sz="2400" dirty="0">
                <a:latin typeface="Times New Roman" panose="02020603050405020304" pitchFamily="18" charset="0"/>
              </a:rPr>
              <a:t> </a:t>
            </a:r>
            <a:r>
              <a:rPr lang="ru-RU" sz="2400" dirty="0" err="1">
                <a:latin typeface="Times New Roman" panose="02020603050405020304" pitchFamily="18" charset="0"/>
              </a:rPr>
              <a:t>суст</a:t>
            </a:r>
            <a:r>
              <a:rPr lang="ru-RU" sz="2400" dirty="0">
                <a:latin typeface="Times New Roman" panose="02020603050405020304" pitchFamily="18" charset="0"/>
              </a:rPr>
              <a:t> </a:t>
            </a:r>
            <a:r>
              <a:rPr lang="ru-RU" sz="2400" dirty="0" err="1">
                <a:latin typeface="Times New Roman" panose="02020603050405020304" pitchFamily="18" charset="0"/>
              </a:rPr>
              <a:t>аст</a:t>
            </a:r>
            <a:r>
              <a:rPr lang="ru-RU" sz="2400" dirty="0">
                <a:latin typeface="Times New Roman" panose="02020603050405020304" pitchFamily="18" charset="0"/>
              </a:rPr>
              <a:t>. </a:t>
            </a:r>
          </a:p>
          <a:p>
            <a:pPr lvl="0" algn="just">
              <a:lnSpc>
                <a:spcPct val="107000"/>
              </a:lnSpc>
              <a:spcAft>
                <a:spcPts val="800"/>
              </a:spcAft>
              <a:buFont typeface="Wingdings" panose="05000000000000000000" pitchFamily="2" charset="2"/>
              <a:buChar char="Ø"/>
              <a:tabLst>
                <a:tab pos="630555" algn="l"/>
              </a:tabLst>
            </a:pPr>
            <a:r>
              <a:rPr lang="ru-RU" sz="2400" b="1" dirty="0" err="1">
                <a:latin typeface="Times New Roman" panose="02020603050405020304" pitchFamily="18" charset="0"/>
              </a:rPr>
              <a:t>Мушкилоти</a:t>
            </a:r>
            <a:r>
              <a:rPr lang="ru-RU" sz="2400" b="1" dirty="0">
                <a:latin typeface="Times New Roman" panose="02020603050405020304" pitchFamily="18" charset="0"/>
              </a:rPr>
              <a:t> </a:t>
            </a:r>
            <a:r>
              <a:rPr lang="ru-RU" sz="2400" b="1" dirty="0" err="1">
                <a:latin typeface="Times New Roman" panose="02020603050405020304" pitchFamily="18" charset="0"/>
              </a:rPr>
              <a:t>шаффофияти</a:t>
            </a:r>
            <a:r>
              <a:rPr lang="ru-RU" sz="2400" b="1" dirty="0">
                <a:latin typeface="Times New Roman" panose="02020603050405020304" pitchFamily="18" charset="0"/>
              </a:rPr>
              <a:t> </a:t>
            </a:r>
            <a:r>
              <a:rPr lang="ru-RU" sz="2400" b="1" dirty="0" err="1">
                <a:latin typeface="Times New Roman" panose="02020603050405020304" pitchFamily="18" charset="0"/>
              </a:rPr>
              <a:t>унсурҳои</a:t>
            </a:r>
            <a:r>
              <a:rPr lang="ru-RU" sz="2400" b="1" dirty="0">
                <a:latin typeface="Times New Roman" panose="02020603050405020304" pitchFamily="18" charset="0"/>
              </a:rPr>
              <a:t> </a:t>
            </a:r>
            <a:r>
              <a:rPr lang="ru-RU" sz="2400" b="1" dirty="0" err="1">
                <a:latin typeface="Times New Roman" panose="02020603050405020304" pitchFamily="18" charset="0"/>
              </a:rPr>
              <a:t>алоҳидаи</a:t>
            </a:r>
            <a:r>
              <a:rPr lang="ru-RU" sz="2400" b="1" dirty="0">
                <a:latin typeface="Times New Roman" panose="02020603050405020304" pitchFamily="18" charset="0"/>
              </a:rPr>
              <a:t> </a:t>
            </a:r>
            <a:r>
              <a:rPr lang="ru-RU" sz="2400" b="1" dirty="0" err="1">
                <a:latin typeface="Times New Roman" panose="02020603050405020304" pitchFamily="18" charset="0"/>
              </a:rPr>
              <a:t>фаъолият</a:t>
            </a:r>
            <a:r>
              <a:rPr lang="ru-RU" sz="2400" b="1" dirty="0">
                <a:latin typeface="Times New Roman" panose="02020603050405020304" pitchFamily="18" charset="0"/>
              </a:rPr>
              <a:t> дар </a:t>
            </a:r>
            <a:r>
              <a:rPr lang="ru-RU" sz="2400" b="1" dirty="0" err="1">
                <a:latin typeface="Times New Roman" panose="02020603050405020304" pitchFamily="18" charset="0"/>
              </a:rPr>
              <a:t>баъзе</a:t>
            </a:r>
            <a:r>
              <a:rPr lang="ru-RU" sz="2400" b="1" dirty="0">
                <a:latin typeface="Times New Roman" panose="02020603050405020304" pitchFamily="18" charset="0"/>
              </a:rPr>
              <a:t> ГКБ:</a:t>
            </a:r>
          </a:p>
          <a:p>
            <a:pPr marL="0" lvl="0" indent="0" algn="just">
              <a:lnSpc>
                <a:spcPct val="107000"/>
              </a:lnSpc>
              <a:spcAft>
                <a:spcPts val="800"/>
              </a:spcAft>
              <a:buNone/>
              <a:tabLst>
                <a:tab pos="630555" algn="l"/>
              </a:tabLst>
            </a:pPr>
            <a:r>
              <a:rPr lang="ru-RU" sz="2400" dirty="0">
                <a:latin typeface="Times New Roman" panose="02020603050405020304" pitchFamily="18" charset="0"/>
              </a:rPr>
              <a:t>- </a:t>
            </a:r>
            <a:r>
              <a:rPr lang="ru-RU" sz="2400" dirty="0" err="1">
                <a:latin typeface="Times New Roman" panose="02020603050405020304" pitchFamily="18" charset="0"/>
              </a:rPr>
              <a:t>Сарфи</a:t>
            </a:r>
            <a:r>
              <a:rPr lang="ru-RU" sz="2400" dirty="0">
                <a:latin typeface="Times New Roman" panose="02020603050405020304" pitchFamily="18" charset="0"/>
              </a:rPr>
              <a:t> назар аз </a:t>
            </a:r>
            <a:r>
              <a:rPr lang="ru-RU" sz="2400" dirty="0" err="1">
                <a:latin typeface="Times New Roman" panose="02020603050405020304" pitchFamily="18" charset="0"/>
              </a:rPr>
              <a:t>натиҷаҳои</a:t>
            </a:r>
            <a:r>
              <a:rPr lang="ru-RU" sz="2400" dirty="0">
                <a:latin typeface="Times New Roman" panose="02020603050405020304" pitchFamily="18" charset="0"/>
              </a:rPr>
              <a:t> </a:t>
            </a:r>
            <a:r>
              <a:rPr lang="ru-RU" sz="2400" dirty="0" err="1">
                <a:latin typeface="Times New Roman" panose="02020603050405020304" pitchFamily="18" charset="0"/>
              </a:rPr>
              <a:t>хуби</a:t>
            </a:r>
            <a:r>
              <a:rPr lang="ru-RU" sz="2400" dirty="0">
                <a:latin typeface="Times New Roman" panose="02020603050405020304" pitchFamily="18" charset="0"/>
              </a:rPr>
              <a:t> </a:t>
            </a:r>
            <a:r>
              <a:rPr lang="ru-RU" sz="2400" dirty="0" err="1">
                <a:latin typeface="Times New Roman" panose="02020603050405020304" pitchFamily="18" charset="0"/>
              </a:rPr>
              <a:t>шаффофият</a:t>
            </a:r>
            <a:r>
              <a:rPr lang="ru-RU" sz="2400" dirty="0">
                <a:latin typeface="Times New Roman" panose="02020603050405020304" pitchFamily="18" charset="0"/>
              </a:rPr>
              <a:t>, </a:t>
            </a:r>
            <a:r>
              <a:rPr lang="ru-RU" sz="2400" dirty="0" err="1">
                <a:latin typeface="Times New Roman" panose="02020603050405020304" pitchFamily="18" charset="0"/>
              </a:rPr>
              <a:t>баъзе</a:t>
            </a:r>
            <a:r>
              <a:rPr lang="ru-RU" sz="2400" dirty="0">
                <a:latin typeface="Times New Roman" panose="02020603050405020304" pitchFamily="18" charset="0"/>
              </a:rPr>
              <a:t> аз </a:t>
            </a:r>
            <a:r>
              <a:rPr lang="ru-RU" sz="2400" dirty="0" err="1">
                <a:latin typeface="Times New Roman" panose="02020603050405020304" pitchFamily="18" charset="0"/>
              </a:rPr>
              <a:t>унсурҳои</a:t>
            </a:r>
            <a:r>
              <a:rPr lang="ru-RU" sz="2400" dirty="0">
                <a:latin typeface="Times New Roman" panose="02020603050405020304" pitchFamily="18" charset="0"/>
              </a:rPr>
              <a:t> </a:t>
            </a:r>
            <a:r>
              <a:rPr lang="ru-RU" sz="2400" dirty="0" err="1">
                <a:latin typeface="Times New Roman" panose="02020603050405020304" pitchFamily="18" charset="0"/>
              </a:rPr>
              <a:t>муҳим</a:t>
            </a:r>
            <a:r>
              <a:rPr lang="ru-RU" sz="2400" dirty="0">
                <a:latin typeface="Times New Roman" panose="02020603050405020304" pitchFamily="18" charset="0"/>
              </a:rPr>
              <a:t>, аз </a:t>
            </a:r>
            <a:r>
              <a:rPr lang="ru-RU" sz="2400" dirty="0" err="1">
                <a:latin typeface="Times New Roman" panose="02020603050405020304" pitchFamily="18" charset="0"/>
              </a:rPr>
              <a:t>қабили</a:t>
            </a:r>
            <a:r>
              <a:rPr lang="ru-RU" sz="2400" dirty="0">
                <a:latin typeface="Times New Roman" panose="02020603050405020304" pitchFamily="18" charset="0"/>
              </a:rPr>
              <a:t> </a:t>
            </a:r>
            <a:r>
              <a:rPr lang="ru-RU" sz="2400" dirty="0" err="1">
                <a:latin typeface="Times New Roman" panose="02020603050405020304" pitchFamily="18" charset="0"/>
              </a:rPr>
              <a:t>ҷалби</a:t>
            </a:r>
            <a:r>
              <a:rPr lang="ru-RU" sz="2400" dirty="0">
                <a:latin typeface="Times New Roman" panose="02020603050405020304" pitchFamily="18" charset="0"/>
              </a:rPr>
              <a:t> як </a:t>
            </a:r>
            <a:r>
              <a:rPr lang="ru-RU" sz="2400" dirty="0" err="1">
                <a:latin typeface="Times New Roman" panose="02020603050405020304" pitchFamily="18" charset="0"/>
              </a:rPr>
              <a:t>қатор</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ба ГКБ, </a:t>
            </a:r>
            <a:r>
              <a:rPr lang="ru-RU" sz="2400" dirty="0" err="1">
                <a:latin typeface="Times New Roman" panose="02020603050405020304" pitchFamily="18" charset="0"/>
              </a:rPr>
              <a:t>нашри</a:t>
            </a:r>
            <a:r>
              <a:rPr lang="ru-RU" sz="2400" dirty="0">
                <a:latin typeface="Times New Roman" panose="02020603050405020304" pitchFamily="18" charset="0"/>
              </a:rPr>
              <a:t> </a:t>
            </a:r>
            <a:r>
              <a:rPr lang="ru-RU" sz="2400" dirty="0" err="1">
                <a:latin typeface="Times New Roman" panose="02020603050405020304" pitchFamily="18" charset="0"/>
              </a:rPr>
              <a:t>нақшаи</a:t>
            </a:r>
            <a:r>
              <a:rPr lang="ru-RU" sz="2400" dirty="0">
                <a:latin typeface="Times New Roman" panose="02020603050405020304" pitchFamily="18" charset="0"/>
              </a:rPr>
              <a:t> </a:t>
            </a:r>
            <a:r>
              <a:rPr lang="ru-RU" sz="2400" dirty="0" err="1">
                <a:latin typeface="Times New Roman" panose="02020603050405020304" pitchFamily="18" charset="0"/>
              </a:rPr>
              <a:t>ҷаласаҳо</a:t>
            </a:r>
            <a:r>
              <a:rPr lang="ru-RU" sz="2400" dirty="0">
                <a:latin typeface="Times New Roman" panose="02020603050405020304" pitchFamily="18" charset="0"/>
              </a:rPr>
              <a:t>, </a:t>
            </a:r>
            <a:r>
              <a:rPr lang="ru-RU" sz="2400" dirty="0" err="1">
                <a:latin typeface="Times New Roman" panose="02020603050405020304" pitchFamily="18" charset="0"/>
              </a:rPr>
              <a:t>нашри</a:t>
            </a:r>
            <a:r>
              <a:rPr lang="ru-RU" sz="2400" dirty="0">
                <a:latin typeface="Times New Roman" panose="02020603050405020304" pitchFamily="18" charset="0"/>
              </a:rPr>
              <a:t> </a:t>
            </a:r>
            <a:r>
              <a:rPr lang="ru-RU" sz="2400" dirty="0" err="1">
                <a:latin typeface="Times New Roman" panose="02020603050405020304" pitchFamily="18" charset="0"/>
              </a:rPr>
              <a:t>рӯзномаи</a:t>
            </a:r>
            <a:r>
              <a:rPr lang="ru-RU" sz="2400" dirty="0">
                <a:latin typeface="Times New Roman" panose="02020603050405020304" pitchFamily="18" charset="0"/>
              </a:rPr>
              <a:t> </a:t>
            </a:r>
            <a:r>
              <a:rPr lang="ru-RU" sz="2400" dirty="0" err="1">
                <a:latin typeface="Times New Roman" panose="02020603050405020304" pitchFamily="18" charset="0"/>
              </a:rPr>
              <a:t>ҷаласаҳо</a:t>
            </a:r>
            <a:r>
              <a:rPr lang="ru-RU" sz="2400" dirty="0">
                <a:latin typeface="Times New Roman" panose="02020603050405020304" pitchFamily="18" charset="0"/>
              </a:rPr>
              <a:t>, </a:t>
            </a:r>
            <a:r>
              <a:rPr lang="ru-RU" sz="2400" dirty="0" err="1">
                <a:latin typeface="Times New Roman" panose="02020603050405020304" pitchFamily="18" charset="0"/>
              </a:rPr>
              <a:t>ҷалби</a:t>
            </a:r>
            <a:r>
              <a:rPr lang="ru-RU" sz="2400" dirty="0">
                <a:latin typeface="Times New Roman" panose="02020603050405020304" pitchFamily="18" charset="0"/>
              </a:rPr>
              <a:t> </a:t>
            </a:r>
            <a:r>
              <a:rPr lang="ru-RU" sz="2400" dirty="0" err="1">
                <a:latin typeface="Times New Roman" panose="02020603050405020304" pitchFamily="18" charset="0"/>
              </a:rPr>
              <a:t>СҶШ</a:t>
            </a:r>
            <a:r>
              <a:rPr lang="ru-RU" sz="2400" dirty="0">
                <a:latin typeface="Times New Roman" panose="02020603050405020304" pitchFamily="18" charset="0"/>
              </a:rPr>
              <a:t> дар </a:t>
            </a:r>
            <a:r>
              <a:rPr lang="ru-RU" sz="2400" dirty="0" err="1">
                <a:latin typeface="Times New Roman" panose="02020603050405020304" pitchFamily="18" charset="0"/>
              </a:rPr>
              <a:t>банақшагирӣ</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иҷрои</a:t>
            </a:r>
            <a:r>
              <a:rPr lang="ru-RU" sz="2400" dirty="0">
                <a:latin typeface="Times New Roman" panose="02020603050405020304" pitchFamily="18" charset="0"/>
              </a:rPr>
              <a:t> </a:t>
            </a:r>
            <a:r>
              <a:rPr lang="ru-RU" sz="2400" dirty="0" err="1">
                <a:latin typeface="Times New Roman" panose="02020603050405020304" pitchFamily="18" charset="0"/>
              </a:rPr>
              <a:t>фаъолияти</a:t>
            </a:r>
            <a:r>
              <a:rPr lang="ru-RU" sz="2400" dirty="0">
                <a:latin typeface="Times New Roman" panose="02020603050405020304" pitchFamily="18" charset="0"/>
              </a:rPr>
              <a:t> </a:t>
            </a:r>
            <a:r>
              <a:rPr lang="tg-Cyrl-TJ" sz="2400" dirty="0">
                <a:latin typeface="Times New Roman" panose="02020603050405020304" pitchFamily="18" charset="0"/>
              </a:rPr>
              <a:t>ГКБ</a:t>
            </a:r>
            <a:r>
              <a:rPr lang="it-IT" sz="2400" dirty="0">
                <a:latin typeface="Times New Roman" panose="02020603050405020304" pitchFamily="18" charset="0"/>
              </a:rPr>
              <a:t>, </a:t>
            </a:r>
            <a:r>
              <a:rPr lang="ru-RU" sz="2400" dirty="0" err="1">
                <a:latin typeface="Times New Roman" panose="02020603050405020304" pitchFamily="18" charset="0"/>
              </a:rPr>
              <a:t>нашри</a:t>
            </a:r>
            <a:r>
              <a:rPr lang="ru-RU" sz="2400" dirty="0">
                <a:latin typeface="Times New Roman" panose="02020603050405020304" pitchFamily="18" charset="0"/>
              </a:rPr>
              <a:t> </a:t>
            </a:r>
            <a:r>
              <a:rPr lang="ru-RU" sz="2400" dirty="0" err="1">
                <a:latin typeface="Times New Roman" panose="02020603050405020304" pitchFamily="18" charset="0"/>
              </a:rPr>
              <a:t>протоколҳои</a:t>
            </a:r>
            <a:r>
              <a:rPr lang="ru-RU" sz="2400" dirty="0">
                <a:latin typeface="Times New Roman" panose="02020603050405020304" pitchFamily="18" charset="0"/>
              </a:rPr>
              <a:t> </a:t>
            </a:r>
            <a:r>
              <a:rPr lang="ru-RU" sz="2400" dirty="0" err="1">
                <a:latin typeface="Times New Roman" panose="02020603050405020304" pitchFamily="18" charset="0"/>
              </a:rPr>
              <a:t>ҷаласаҳо</a:t>
            </a:r>
            <a:r>
              <a:rPr lang="ru-RU" sz="2400" dirty="0">
                <a:latin typeface="Times New Roman" panose="02020603050405020304" pitchFamily="18" charset="0"/>
              </a:rPr>
              <a:t>, </a:t>
            </a:r>
            <a:r>
              <a:rPr lang="ru-RU" sz="2400" dirty="0" err="1">
                <a:latin typeface="Times New Roman" panose="02020603050405020304" pitchFamily="18" charset="0"/>
              </a:rPr>
              <a:t>нашри</a:t>
            </a:r>
            <a:r>
              <a:rPr lang="ru-RU" sz="2400" dirty="0">
                <a:latin typeface="Times New Roman" panose="02020603050405020304" pitchFamily="18" charset="0"/>
              </a:rPr>
              <a:t> </a:t>
            </a:r>
            <a:r>
              <a:rPr lang="ru-RU" sz="2400" dirty="0" err="1">
                <a:latin typeface="Times New Roman" panose="02020603050405020304" pitchFamily="18" charset="0"/>
              </a:rPr>
              <a:t>пайгирии</a:t>
            </a:r>
            <a:r>
              <a:rPr lang="ru-RU" sz="2400" dirty="0">
                <a:latin typeface="Times New Roman" panose="02020603050405020304" pitchFamily="18" charset="0"/>
              </a:rPr>
              <a:t> </a:t>
            </a:r>
            <a:r>
              <a:rPr lang="ru-RU" sz="2400" dirty="0" err="1">
                <a:latin typeface="Times New Roman" panose="02020603050405020304" pitchFamily="18" charset="0"/>
              </a:rPr>
              <a:t>тавсияҳои</a:t>
            </a:r>
            <a:r>
              <a:rPr lang="ru-RU" sz="2400" dirty="0">
                <a:latin typeface="Times New Roman" panose="02020603050405020304" pitchFamily="18" charset="0"/>
              </a:rPr>
              <a:t> ба </a:t>
            </a:r>
            <a:r>
              <a:rPr lang="ru-RU" sz="2400" dirty="0" err="1">
                <a:latin typeface="Times New Roman" panose="02020603050405020304" pitchFamily="18" charset="0"/>
              </a:rPr>
              <a:t>инобат</a:t>
            </a:r>
            <a:r>
              <a:rPr lang="ru-RU" sz="2400" dirty="0">
                <a:latin typeface="Times New Roman" panose="02020603050405020304" pitchFamily="18" charset="0"/>
              </a:rPr>
              <a:t> </a:t>
            </a:r>
            <a:r>
              <a:rPr lang="ru-RU" sz="2400" dirty="0" err="1">
                <a:latin typeface="Times New Roman" panose="02020603050405020304" pitchFamily="18" charset="0"/>
              </a:rPr>
              <a:t>гирифташуда</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натиҷаҳои</a:t>
            </a:r>
            <a:r>
              <a:rPr lang="ru-RU" sz="2400" dirty="0">
                <a:latin typeface="Times New Roman" panose="02020603050405020304" pitchFamily="18" charset="0"/>
              </a:rPr>
              <a:t> </a:t>
            </a:r>
            <a:r>
              <a:rPr lang="ru-RU" sz="2400" dirty="0" err="1">
                <a:latin typeface="Times New Roman" panose="02020603050405020304" pitchFamily="18" charset="0"/>
              </a:rPr>
              <a:t>фаъолият</a:t>
            </a:r>
            <a:r>
              <a:rPr lang="ru-RU" sz="2400" dirty="0">
                <a:latin typeface="Times New Roman" panose="02020603050405020304" pitchFamily="18" charset="0"/>
              </a:rPr>
              <a:t> </a:t>
            </a:r>
            <a:r>
              <a:rPr lang="ru-RU" sz="2400" dirty="0" err="1">
                <a:latin typeface="Times New Roman" panose="02020603050405020304" pitchFamily="18" charset="0"/>
              </a:rPr>
              <a:t>барои</a:t>
            </a:r>
            <a:r>
              <a:rPr lang="ru-RU" sz="2400" dirty="0">
                <a:latin typeface="Times New Roman" panose="02020603050405020304" pitchFamily="18" charset="0"/>
              </a:rPr>
              <a:t> </a:t>
            </a:r>
            <a:r>
              <a:rPr lang="ru-RU" sz="2400" dirty="0" err="1">
                <a:latin typeface="Times New Roman" panose="02020603050405020304" pitchFamily="18" charset="0"/>
              </a:rPr>
              <a:t>баъзе</a:t>
            </a:r>
            <a:r>
              <a:rPr lang="ru-RU" sz="2400" dirty="0">
                <a:latin typeface="Times New Roman" panose="02020603050405020304" pitchFamily="18" charset="0"/>
              </a:rPr>
              <a:t> ГКБ </a:t>
            </a:r>
            <a:r>
              <a:rPr lang="ru-RU" sz="2400" dirty="0" err="1">
                <a:latin typeface="Times New Roman" panose="02020603050405020304" pitchFamily="18" charset="0"/>
              </a:rPr>
              <a:t>бояд</a:t>
            </a:r>
            <a:r>
              <a:rPr lang="ru-RU" sz="2400" dirty="0">
                <a:latin typeface="Times New Roman" panose="02020603050405020304" pitchFamily="18" charset="0"/>
              </a:rPr>
              <a:t> </a:t>
            </a:r>
            <a:r>
              <a:rPr lang="ru-RU" sz="2400" dirty="0" err="1">
                <a:latin typeface="Times New Roman" panose="02020603050405020304" pitchFamily="18" charset="0"/>
              </a:rPr>
              <a:t>такмил</a:t>
            </a:r>
            <a:r>
              <a:rPr lang="ru-RU" sz="2400" dirty="0">
                <a:latin typeface="Times New Roman" panose="02020603050405020304" pitchFamily="18" charset="0"/>
              </a:rPr>
              <a:t> </a:t>
            </a:r>
            <a:r>
              <a:rPr lang="ru-RU" sz="2400" dirty="0" err="1">
                <a:latin typeface="Times New Roman" panose="02020603050405020304" pitchFamily="18" charset="0"/>
              </a:rPr>
              <a:t>дода</a:t>
            </a:r>
            <a:r>
              <a:rPr lang="ru-RU" sz="2400" dirty="0">
                <a:latin typeface="Times New Roman" panose="02020603050405020304" pitchFamily="18" charset="0"/>
              </a:rPr>
              <a:t> </a:t>
            </a:r>
            <a:r>
              <a:rPr lang="ru-RU" sz="2400" dirty="0" err="1">
                <a:latin typeface="Times New Roman" panose="02020603050405020304" pitchFamily="18" charset="0"/>
              </a:rPr>
              <a:t>шавад</a:t>
            </a:r>
            <a:r>
              <a:rPr lang="ru-RU" sz="2400" dirty="0">
                <a:latin typeface="Times New Roman" panose="02020603050405020304" pitchFamily="18" charset="0"/>
              </a:rPr>
              <a:t>. </a:t>
            </a:r>
          </a:p>
          <a:p>
            <a:pPr algn="just">
              <a:buFont typeface="Wingdings" panose="05000000000000000000" pitchFamily="2" charset="2"/>
              <a:buChar char="Ø"/>
            </a:pPr>
            <a:endParaRPr lang="ru-RU" sz="4000" dirty="0"/>
          </a:p>
        </p:txBody>
      </p:sp>
    </p:spTree>
    <p:extLst>
      <p:ext uri="{BB962C8B-B14F-4D97-AF65-F5344CB8AC3E}">
        <p14:creationId xmlns:p14="http://schemas.microsoft.com/office/powerpoint/2010/main" val="237568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163"/>
            <a:ext cx="10515600" cy="764428"/>
          </a:xfrm>
        </p:spPr>
        <p:txBody>
          <a:bodyPr>
            <a:normAutofit/>
          </a:bodyPr>
          <a:lstStyle/>
          <a:p>
            <a:pPr algn="ctr"/>
            <a:r>
              <a:rPr lang="ru-RU" sz="3600" b="1" dirty="0" err="1">
                <a:solidFill>
                  <a:srgbClr val="002060"/>
                </a:solidFill>
              </a:rPr>
              <a:t>Тавсияҳо</a:t>
            </a:r>
            <a:endParaRPr lang="ru-RU" sz="3600" b="1" dirty="0">
              <a:solidFill>
                <a:srgbClr val="002060"/>
              </a:solidFill>
            </a:endParaRPr>
          </a:p>
        </p:txBody>
      </p:sp>
      <p:sp>
        <p:nvSpPr>
          <p:cNvPr id="3" name="Объект 2"/>
          <p:cNvSpPr>
            <a:spLocks noGrp="1"/>
          </p:cNvSpPr>
          <p:nvPr>
            <p:ph idx="1"/>
          </p:nvPr>
        </p:nvSpPr>
        <p:spPr>
          <a:xfrm>
            <a:off x="838200" y="1225118"/>
            <a:ext cx="10515600" cy="5122416"/>
          </a:xfrm>
        </p:spPr>
        <p:txBody>
          <a:bodyPr>
            <a:normAutofit/>
          </a:bodyPr>
          <a:lstStyle/>
          <a:p>
            <a:pPr algn="just">
              <a:buFont typeface="Wingdings" panose="05000000000000000000" pitchFamily="2" charset="2"/>
              <a:buChar char="Ø"/>
            </a:pPr>
            <a:r>
              <a:rPr lang="ru-RU" sz="2400" b="1" dirty="0" err="1">
                <a:effectLst/>
                <a:latin typeface="Times New Roman" panose="02020603050405020304" pitchFamily="18" charset="0"/>
                <a:ea typeface="Calibri" panose="020F0502020204030204" pitchFamily="34" charset="0"/>
              </a:rPr>
              <a:t>Пурзӯр</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намудани</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механизмҳои</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ҳамкорӣ</a:t>
            </a:r>
            <a:r>
              <a:rPr lang="ru-RU" sz="2400" b="1" dirty="0">
                <a:effectLst/>
                <a:latin typeface="Times New Roman" panose="02020603050405020304" pitchFamily="18" charset="0"/>
                <a:ea typeface="Calibri" panose="020F0502020204030204" pitchFamily="34" charset="0"/>
              </a:rPr>
              <a:t>:</a:t>
            </a:r>
          </a:p>
          <a:p>
            <a:pPr algn="just"/>
            <a:r>
              <a:rPr lang="ru-RU" sz="2400" dirty="0" err="1">
                <a:latin typeface="Times New Roman" panose="02020603050405020304" pitchFamily="18" charset="0"/>
                <a:ea typeface="Calibri" panose="020F0502020204030204" pitchFamily="34" charset="0"/>
              </a:rPr>
              <a:t>Пешниҳод</a:t>
            </a:r>
            <a:r>
              <a:rPr lang="ru-RU" sz="2400" dirty="0">
                <a:latin typeface="Times New Roman" panose="02020603050405020304" pitchFamily="18" charset="0"/>
                <a:ea typeface="Calibri" panose="020F0502020204030204" pitchFamily="34" charset="0"/>
              </a:rPr>
              <a:t> карда </a:t>
            </a:r>
            <a:r>
              <a:rPr lang="ru-RU" sz="2400" dirty="0" err="1">
                <a:latin typeface="Times New Roman" panose="02020603050405020304" pitchFamily="18" charset="0"/>
                <a:ea typeface="Calibri" panose="020F0502020204030204" pitchFamily="34" charset="0"/>
              </a:rPr>
              <a:t>мешавад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Стандартҳои</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ҷалб</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ва</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иштироки</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СҶШ</a:t>
            </a:r>
            <a:r>
              <a:rPr lang="ru-RU" sz="2400" b="1" dirty="0">
                <a:latin typeface="Times New Roman" panose="02020603050405020304" pitchFamily="18" charset="0"/>
                <a:ea typeface="Calibri" panose="020F0502020204030204" pitchFamily="34" charset="0"/>
              </a:rPr>
              <a:t> </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эҳтимолан</a:t>
            </a:r>
            <a:r>
              <a:rPr lang="ru-RU" sz="2400" dirty="0">
                <a:latin typeface="Times New Roman" panose="02020603050405020304" pitchFamily="18" charset="0"/>
                <a:ea typeface="Calibri" panose="020F0502020204030204" pitchFamily="34" charset="0"/>
              </a:rPr>
              <a:t> дар </a:t>
            </a:r>
            <a:r>
              <a:rPr lang="ru-RU" sz="2400" dirty="0" err="1">
                <a:latin typeface="Times New Roman" panose="02020603050405020304" pitchFamily="18" charset="0"/>
                <a:ea typeface="Calibri" panose="020F0502020204030204" pitchFamily="34" charset="0"/>
              </a:rPr>
              <a:t>шакли</a:t>
            </a:r>
            <a:r>
              <a:rPr lang="ru-RU" sz="2400"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Низомномаи</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намунавӣ</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оид</a:t>
            </a:r>
            <a:r>
              <a:rPr lang="ru-RU" sz="2400" b="1" dirty="0">
                <a:latin typeface="Times New Roman" panose="02020603050405020304" pitchFamily="18" charset="0"/>
                <a:ea typeface="Calibri" panose="020F0502020204030204" pitchFamily="34" charset="0"/>
              </a:rPr>
              <a:t> ба </a:t>
            </a:r>
            <a:r>
              <a:rPr lang="ru-RU" sz="2400" b="1" dirty="0" err="1">
                <a:latin typeface="Times New Roman" panose="02020603050405020304" pitchFamily="18" charset="0"/>
                <a:ea typeface="Calibri" panose="020F0502020204030204" pitchFamily="34" charset="0"/>
              </a:rPr>
              <a:t>иштироки</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СҶШ</a:t>
            </a:r>
            <a:r>
              <a:rPr lang="ru-RU" sz="2400" b="1" dirty="0">
                <a:latin typeface="Times New Roman" panose="02020603050405020304" pitchFamily="18" charset="0"/>
                <a:ea typeface="Calibri" panose="020F0502020204030204" pitchFamily="34" charset="0"/>
              </a:rPr>
              <a:t> дар </a:t>
            </a:r>
            <a:r>
              <a:rPr lang="tg-Cyrl-TJ" sz="2400" b="1" dirty="0">
                <a:latin typeface="Times New Roman" panose="02020603050405020304" pitchFamily="18" charset="0"/>
                <a:ea typeface="Calibri" panose="020F0502020204030204" pitchFamily="34" charset="0"/>
              </a:rPr>
              <a:t>ГКБ</a:t>
            </a:r>
            <a:r>
              <a:rPr lang="it-IT" sz="2400" b="1"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таҳия</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татбиқ</a:t>
            </a:r>
            <a:r>
              <a:rPr lang="ru-RU" sz="2400" dirty="0">
                <a:latin typeface="Times New Roman" panose="02020603050405020304" pitchFamily="18" charset="0"/>
                <a:ea typeface="Calibri" panose="020F0502020204030204" pitchFamily="34" charset="0"/>
              </a:rPr>
              <a:t> карда </a:t>
            </a:r>
            <a:r>
              <a:rPr lang="ru-RU" sz="2400" dirty="0" err="1">
                <a:latin typeface="Times New Roman" panose="02020603050405020304" pitchFamily="18" charset="0"/>
                <a:ea typeface="Calibri" panose="020F0502020204030204" pitchFamily="34" charset="0"/>
              </a:rPr>
              <a:t>шаванд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метавонад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талабот</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иштирок</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марҳилаҳои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ҷалб</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меъёрҳои</a:t>
            </a:r>
            <a:r>
              <a:rPr lang="ru-RU" sz="2400" dirty="0">
                <a:latin typeface="Times New Roman" panose="02020603050405020304" pitchFamily="18" charset="0"/>
                <a:ea typeface="Calibri" panose="020F0502020204030204" pitchFamily="34" charset="0"/>
              </a:rPr>
              <a:t> ба </a:t>
            </a:r>
            <a:r>
              <a:rPr lang="ru-RU" sz="2400" dirty="0" err="1">
                <a:latin typeface="Times New Roman" panose="02020603050405020304" pitchFamily="18" charset="0"/>
                <a:ea typeface="Calibri" panose="020F0502020204030204" pitchFamily="34" charset="0"/>
              </a:rPr>
              <a:t>инобат</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гирифтани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пешниҳодҳо</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нишондиҳандаҳои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самаранокиро</a:t>
            </a:r>
            <a:r>
              <a:rPr lang="ru-RU" sz="2400" dirty="0">
                <a:latin typeface="Times New Roman" panose="02020603050405020304" pitchFamily="18" charset="0"/>
                <a:ea typeface="Calibri" panose="020F0502020204030204" pitchFamily="34" charset="0"/>
              </a:rPr>
              <a:t> дарбар </a:t>
            </a:r>
            <a:r>
              <a:rPr lang="ru-RU" sz="2400" dirty="0" err="1">
                <a:latin typeface="Times New Roman" panose="02020603050405020304" pitchFamily="18" charset="0"/>
                <a:ea typeface="Calibri" panose="020F0502020204030204" pitchFamily="34" charset="0"/>
              </a:rPr>
              <a:t>гирад</a:t>
            </a:r>
            <a:r>
              <a:rPr lang="ru-RU" sz="2400" dirty="0">
                <a:latin typeface="Times New Roman" panose="02020603050405020304" pitchFamily="18" charset="0"/>
                <a:ea typeface="Calibri" panose="020F0502020204030204" pitchFamily="34" charset="0"/>
              </a:rPr>
              <a:t>. Ин ба </a:t>
            </a:r>
            <a:r>
              <a:rPr lang="ru-RU" sz="2400" dirty="0" err="1">
                <a:latin typeface="Times New Roman" panose="02020603050405020304" pitchFamily="18" charset="0"/>
                <a:ea typeface="Calibri" panose="020F0502020204030204" pitchFamily="34" charset="0"/>
              </a:rPr>
              <a:t>СҶШ</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имкон</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медиҳад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интизориҳои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Шӯро</a:t>
            </a:r>
            <a:r>
              <a:rPr lang="ru-RU" sz="2400" dirty="0">
                <a:latin typeface="Times New Roman" panose="02020603050405020304" pitchFamily="18" charset="0"/>
                <a:ea typeface="Calibri" panose="020F0502020204030204" pitchFamily="34" charset="0"/>
              </a:rPr>
              <a:t> аз </a:t>
            </a:r>
            <a:r>
              <a:rPr lang="ru-RU" sz="2400" dirty="0" err="1">
                <a:latin typeface="Times New Roman" panose="02020603050405020304" pitchFamily="18" charset="0"/>
                <a:ea typeface="Calibri" panose="020F0502020204030204" pitchFamily="34" charset="0"/>
              </a:rPr>
              <a:t>ҷалб</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иштироки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онҳо</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беҳтар</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маълумот</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пайдо</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намуда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ҳамкори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хешро</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самараноктар</a:t>
            </a:r>
            <a:r>
              <a:rPr lang="ru-RU" sz="2400" dirty="0">
                <a:latin typeface="Times New Roman" panose="02020603050405020304" pitchFamily="18" charset="0"/>
                <a:ea typeface="Calibri" panose="020F0502020204030204" pitchFamily="34" charset="0"/>
              </a:rPr>
              <a:t> ба </a:t>
            </a:r>
            <a:r>
              <a:rPr lang="ru-RU" sz="2400" dirty="0" err="1">
                <a:latin typeface="Times New Roman" panose="02020603050405020304" pitchFamily="18" charset="0"/>
                <a:ea typeface="Calibri" panose="020F0502020204030204" pitchFamily="34" charset="0"/>
              </a:rPr>
              <a:t>роҳ</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монанд</a:t>
            </a:r>
            <a:r>
              <a:rPr lang="ru-RU" sz="2400" dirty="0">
                <a:latin typeface="Times New Roman" panose="02020603050405020304" pitchFamily="18" charset="0"/>
                <a:ea typeface="Calibri" panose="020F0502020204030204" pitchFamily="34" charset="0"/>
              </a:rPr>
              <a:t>.</a:t>
            </a:r>
          </a:p>
          <a:p>
            <a:pPr algn="just"/>
            <a:r>
              <a:rPr lang="ru-RU" sz="2400" dirty="0" err="1">
                <a:latin typeface="Times New Roman" panose="02020603050405020304" pitchFamily="18" charset="0"/>
                <a:ea typeface="Calibri" panose="020F0502020204030204" pitchFamily="34" charset="0"/>
              </a:rPr>
              <a:t>Пешниҳод</a:t>
            </a:r>
            <a:r>
              <a:rPr lang="ru-RU" sz="2400" dirty="0">
                <a:latin typeface="Times New Roman" panose="02020603050405020304" pitchFamily="18" charset="0"/>
                <a:ea typeface="Calibri" panose="020F0502020204030204" pitchFamily="34" charset="0"/>
              </a:rPr>
              <a:t> карда </a:t>
            </a:r>
            <a:r>
              <a:rPr lang="ru-RU" sz="2400" dirty="0" err="1">
                <a:latin typeface="Times New Roman" panose="02020603050405020304" pitchFamily="18" charset="0"/>
                <a:ea typeface="Calibri" panose="020F0502020204030204" pitchFamily="34" charset="0"/>
              </a:rPr>
              <a:t>мешавад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механизми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ҳамкориҳо</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тавассути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таҳияи</a:t>
            </a:r>
            <a:r>
              <a:rPr lang="ru-RU" sz="2400"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Нақшаи</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ҳамкорӣ</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бо</a:t>
            </a:r>
            <a:r>
              <a:rPr lang="ru-RU" sz="2400" b="1" dirty="0">
                <a:latin typeface="Times New Roman" panose="02020603050405020304" pitchFamily="18" charset="0"/>
                <a:ea typeface="Calibri" panose="020F0502020204030204" pitchFamily="34" charset="0"/>
              </a:rPr>
              <a:t> </a:t>
            </a:r>
            <a:r>
              <a:rPr lang="ru-RU" sz="2400" b="1" dirty="0" err="1">
                <a:latin typeface="Times New Roman" panose="02020603050405020304" pitchFamily="18" charset="0"/>
                <a:ea typeface="Calibri" panose="020F0502020204030204" pitchFamily="34" charset="0"/>
              </a:rPr>
              <a:t>СҶШ</a:t>
            </a:r>
            <a:r>
              <a:rPr lang="ru-RU" sz="2400" b="1" dirty="0">
                <a:latin typeface="Times New Roman" panose="02020603050405020304" pitchFamily="18" charset="0"/>
                <a:ea typeface="Calibri" panose="020F0502020204030204" pitchFamily="34" charset="0"/>
              </a:rPr>
              <a:t> </a:t>
            </a:r>
            <a:r>
              <a:rPr lang="ru-RU" sz="2400" dirty="0">
                <a:latin typeface="Times New Roman" panose="02020603050405020304" pitchFamily="18" charset="0"/>
                <a:ea typeface="Calibri" panose="020F0502020204030204" pitchFamily="34" charset="0"/>
              </a:rPr>
              <a:t>дар </a:t>
            </a:r>
            <a:r>
              <a:rPr lang="ru-RU" sz="2400" dirty="0" err="1">
                <a:latin typeface="Times New Roman" panose="02020603050405020304" pitchFamily="18" charset="0"/>
                <a:ea typeface="Calibri" panose="020F0502020204030204" pitchFamily="34" charset="0"/>
              </a:rPr>
              <a:t>сатҳи</a:t>
            </a:r>
            <a:r>
              <a:rPr lang="ru-RU" sz="2400" dirty="0">
                <a:latin typeface="Times New Roman" panose="02020603050405020304" pitchFamily="18" charset="0"/>
                <a:ea typeface="Calibri" panose="020F0502020204030204" pitchFamily="34" charset="0"/>
              </a:rPr>
              <a:t> ГКБ-и </a:t>
            </a:r>
            <a:r>
              <a:rPr lang="ru-RU" sz="2400" dirty="0" err="1">
                <a:latin typeface="Times New Roman" panose="02020603050405020304" pitchFamily="18" charset="0"/>
                <a:ea typeface="Calibri" panose="020F0502020204030204" pitchFamily="34" charset="0"/>
              </a:rPr>
              <a:t>алоҳида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интишори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натиҷаҳои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кор</a:t>
            </a:r>
            <a:r>
              <a:rPr lang="ru-RU" sz="2400" dirty="0">
                <a:latin typeface="Times New Roman" panose="02020603050405020304" pitchFamily="18" charset="0"/>
                <a:ea typeface="Calibri" panose="020F0502020204030204" pitchFamily="34" charset="0"/>
              </a:rPr>
              <a:t> ба </a:t>
            </a:r>
            <a:r>
              <a:rPr lang="ru-RU" sz="2400" dirty="0" err="1">
                <a:latin typeface="Times New Roman" panose="02020603050405020304" pitchFamily="18" charset="0"/>
                <a:ea typeface="Calibri" panose="020F0502020204030204" pitchFamily="34" charset="0"/>
              </a:rPr>
              <a:t>роҳ</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монда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шавад</a:t>
            </a:r>
            <a:r>
              <a:rPr lang="ru-RU" sz="2400" dirty="0">
                <a:latin typeface="Times New Roman" panose="02020603050405020304" pitchFamily="18" charset="0"/>
                <a:ea typeface="Calibri" panose="020F0502020204030204" pitchFamily="34" charset="0"/>
              </a:rPr>
              <a:t> – </a:t>
            </a:r>
            <a:r>
              <a:rPr lang="ru-RU" sz="2400" dirty="0" err="1">
                <a:latin typeface="Times New Roman" panose="02020603050405020304" pitchFamily="18" charset="0"/>
                <a:ea typeface="Calibri" panose="020F0502020204030204" pitchFamily="34" charset="0"/>
              </a:rPr>
              <a:t>махсусан</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барои</a:t>
            </a:r>
            <a:r>
              <a:rPr lang="ru-RU" sz="2400" dirty="0">
                <a:latin typeface="Times New Roman" panose="02020603050405020304" pitchFamily="18" charset="0"/>
                <a:ea typeface="Calibri" panose="020F0502020204030204" pitchFamily="34" charset="0"/>
              </a:rPr>
              <a:t> ГКБ,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натиҷаи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рушди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пастар</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доранд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зарур</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аст</a:t>
            </a:r>
            <a:r>
              <a:rPr lang="ru-RU" sz="2400" dirty="0">
                <a:latin typeface="Times New Roman" panose="02020603050405020304" pitchFamily="18" charset="0"/>
                <a:ea typeface="Calibri" panose="020F0502020204030204" pitchFamily="34" charset="0"/>
              </a:rPr>
              <a:t>. Ин </a:t>
            </a:r>
            <a:r>
              <a:rPr lang="ru-RU" sz="2400" dirty="0" err="1">
                <a:latin typeface="Times New Roman" panose="02020603050405020304" pitchFamily="18" charset="0"/>
                <a:ea typeface="Calibri" panose="020F0502020204030204" pitchFamily="34" charset="0"/>
              </a:rPr>
              <a:t>имкон</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медиҳад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механизми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тавсеа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такмили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иштироки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СҶШ</a:t>
            </a:r>
            <a:r>
              <a:rPr lang="ru-RU" sz="2400" dirty="0">
                <a:latin typeface="Times New Roman" panose="02020603050405020304" pitchFamily="18" charset="0"/>
                <a:ea typeface="Calibri" panose="020F0502020204030204" pitchFamily="34" charset="0"/>
              </a:rPr>
              <a:t> дар </a:t>
            </a:r>
            <a:r>
              <a:rPr lang="tg-Cyrl-TJ" sz="2400" dirty="0">
                <a:latin typeface="Times New Roman" panose="02020603050405020304" pitchFamily="18" charset="0"/>
                <a:ea typeface="Calibri" panose="020F0502020204030204" pitchFamily="34" charset="0"/>
              </a:rPr>
              <a:t>ГКБ,</a:t>
            </a:r>
            <a:r>
              <a:rPr lang="it-IT"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пешгирии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гурӯҳҳои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пӯшида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васеъ</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намудани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доираи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назари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ҷомеа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ҷорӣ</a:t>
            </a:r>
            <a:r>
              <a:rPr lang="ru-RU" sz="2400" dirty="0">
                <a:latin typeface="Times New Roman" panose="02020603050405020304" pitchFamily="18" charset="0"/>
                <a:ea typeface="Calibri" panose="020F0502020204030204" pitchFamily="34" charset="0"/>
              </a:rPr>
              <a:t> карда </a:t>
            </a:r>
            <a:r>
              <a:rPr lang="ru-RU" sz="2400" dirty="0" err="1">
                <a:latin typeface="Times New Roman" panose="02020603050405020304" pitchFamily="18" charset="0"/>
                <a:ea typeface="Calibri" panose="020F0502020204030204" pitchFamily="34" charset="0"/>
              </a:rPr>
              <a:t>шавад</a:t>
            </a:r>
            <a:r>
              <a:rPr lang="ru-RU" sz="2400" dirty="0">
                <a:latin typeface="Times New Roman" panose="02020603050405020304" pitchFamily="18" charset="0"/>
                <a:ea typeface="Calibri" panose="020F0502020204030204" pitchFamily="34" charset="0"/>
              </a:rPr>
              <a:t>. </a:t>
            </a:r>
            <a:endParaRPr lang="ru-RU" sz="2400" dirty="0">
              <a:effectLst/>
              <a:latin typeface="Times New Roman" panose="02020603050405020304" pitchFamily="18" charset="0"/>
              <a:ea typeface="Calibri" panose="020F0502020204030204" pitchFamily="34" charset="0"/>
            </a:endParaRPr>
          </a:p>
          <a:p>
            <a:pPr marL="0" indent="0" algn="just">
              <a:buNone/>
            </a:pPr>
            <a:endParaRPr lang="ru-RU" sz="2400" dirty="0">
              <a:effectLst/>
              <a:latin typeface="Times New Roman" panose="02020603050405020304" pitchFamily="18" charset="0"/>
              <a:ea typeface="Calibri" panose="020F0502020204030204" pitchFamily="34" charset="0"/>
            </a:endParaRPr>
          </a:p>
          <a:p>
            <a:pPr algn="just"/>
            <a:endParaRPr lang="ru-RU" sz="2400" dirty="0">
              <a:effectLst/>
              <a:latin typeface="Times New Roman" panose="02020603050405020304" pitchFamily="18" charset="0"/>
              <a:ea typeface="Calibri" panose="020F0502020204030204" pitchFamily="34" charset="0"/>
            </a:endParaRPr>
          </a:p>
          <a:p>
            <a:pPr algn="just"/>
            <a:endParaRPr lang="ru-RU" sz="3600" dirty="0"/>
          </a:p>
          <a:p>
            <a:pPr algn="just"/>
            <a:endParaRPr lang="ru-RU" sz="3600" dirty="0"/>
          </a:p>
          <a:p>
            <a:pPr algn="just"/>
            <a:endParaRPr lang="ru-RU" sz="3600" dirty="0"/>
          </a:p>
          <a:p>
            <a:pPr algn="just"/>
            <a:endParaRPr lang="ru-RU" sz="3600" dirty="0"/>
          </a:p>
        </p:txBody>
      </p:sp>
    </p:spTree>
    <p:extLst>
      <p:ext uri="{BB962C8B-B14F-4D97-AF65-F5344CB8AC3E}">
        <p14:creationId xmlns:p14="http://schemas.microsoft.com/office/powerpoint/2010/main" val="3361995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163"/>
            <a:ext cx="10515600" cy="764428"/>
          </a:xfrm>
        </p:spPr>
        <p:txBody>
          <a:bodyPr>
            <a:normAutofit/>
          </a:bodyPr>
          <a:lstStyle/>
          <a:p>
            <a:pPr algn="ctr"/>
            <a:r>
              <a:rPr lang="ru-RU" sz="3600" b="1" dirty="0" err="1">
                <a:solidFill>
                  <a:srgbClr val="002060"/>
                </a:solidFill>
              </a:rPr>
              <a:t>Тавсияҳо</a:t>
            </a:r>
            <a:endParaRPr lang="ru-RU" sz="3600" b="1" dirty="0">
              <a:solidFill>
                <a:srgbClr val="002060"/>
              </a:solidFill>
            </a:endParaRPr>
          </a:p>
        </p:txBody>
      </p:sp>
      <p:sp>
        <p:nvSpPr>
          <p:cNvPr id="3" name="Объект 2"/>
          <p:cNvSpPr>
            <a:spLocks noGrp="1"/>
          </p:cNvSpPr>
          <p:nvPr>
            <p:ph idx="1"/>
          </p:nvPr>
        </p:nvSpPr>
        <p:spPr>
          <a:xfrm>
            <a:off x="838200" y="1225118"/>
            <a:ext cx="10515600" cy="5122416"/>
          </a:xfrm>
        </p:spPr>
        <p:txBody>
          <a:bodyPr>
            <a:normAutofit fontScale="92500" lnSpcReduction="20000"/>
          </a:bodyPr>
          <a:lstStyle/>
          <a:p>
            <a:pPr algn="just">
              <a:buFont typeface="Wingdings" panose="05000000000000000000" pitchFamily="2" charset="2"/>
              <a:buChar char="Ø"/>
            </a:pPr>
            <a:r>
              <a:rPr lang="ru-RU" sz="2400" b="1" dirty="0" err="1">
                <a:effectLst/>
                <a:latin typeface="Times New Roman" panose="02020603050405020304" pitchFamily="18" charset="0"/>
                <a:ea typeface="Calibri" panose="020F0502020204030204" pitchFamily="34" charset="0"/>
              </a:rPr>
              <a:t>Дастгирии</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фаъолнокии</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СҶШ</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ва</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такмили</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иқтидори</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онҳо</a:t>
            </a:r>
            <a:r>
              <a:rPr lang="ru-RU" sz="2400" b="1" dirty="0">
                <a:effectLst/>
                <a:latin typeface="Times New Roman" panose="02020603050405020304" pitchFamily="18" charset="0"/>
                <a:ea typeface="Calibri" panose="020F0502020204030204" pitchFamily="34" charset="0"/>
              </a:rPr>
              <a:t>: </a:t>
            </a:r>
          </a:p>
          <a:p>
            <a:pPr algn="just"/>
            <a:r>
              <a:rPr lang="ru-RU" sz="2400" dirty="0" err="1">
                <a:latin typeface="Times New Roman" panose="02020603050405020304" pitchFamily="18" charset="0"/>
                <a:ea typeface="Calibri" panose="020F0502020204030204" pitchFamily="34" charset="0"/>
              </a:rPr>
              <a:t>Шарикони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рушд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даъват</a:t>
            </a:r>
            <a:r>
              <a:rPr lang="ru-RU" sz="2400" dirty="0">
                <a:latin typeface="Times New Roman" panose="02020603050405020304" pitchFamily="18" charset="0"/>
                <a:ea typeface="Calibri" panose="020F0502020204030204" pitchFamily="34" charset="0"/>
              </a:rPr>
              <a:t> карда </a:t>
            </a:r>
            <a:r>
              <a:rPr lang="ru-RU" sz="2400" dirty="0" err="1">
                <a:latin typeface="Times New Roman" panose="02020603050405020304" pitchFamily="18" charset="0"/>
                <a:ea typeface="Calibri" panose="020F0502020204030204" pitchFamily="34" charset="0"/>
              </a:rPr>
              <a:t>мешаванд</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дар </a:t>
            </a:r>
            <a:r>
              <a:rPr lang="ru-RU" sz="2400" dirty="0" err="1">
                <a:latin typeface="Times New Roman" panose="02020603050405020304" pitchFamily="18" charset="0"/>
                <a:ea typeface="Calibri" panose="020F0502020204030204" pitchFamily="34" charset="0"/>
              </a:rPr>
              <a:t>таҳия</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тадбиқи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барномаҳои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дастгирии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иштироки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СҶШ</a:t>
            </a:r>
            <a:r>
              <a:rPr lang="ru-RU" sz="2400" dirty="0">
                <a:latin typeface="Times New Roman" panose="02020603050405020304" pitchFamily="18" charset="0"/>
                <a:ea typeface="Calibri" panose="020F0502020204030204" pitchFamily="34" charset="0"/>
              </a:rPr>
              <a:t> дар кори </a:t>
            </a:r>
            <a:r>
              <a:rPr lang="tg-Cyrl-TJ" sz="2400" dirty="0">
                <a:latin typeface="Times New Roman" panose="02020603050405020304" pitchFamily="18" charset="0"/>
                <a:ea typeface="Calibri" panose="020F0502020204030204" pitchFamily="34" charset="0"/>
              </a:rPr>
              <a:t>ГКБ</a:t>
            </a:r>
            <a:r>
              <a:rPr lang="it-IT"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боназардошти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такмили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фаъолияти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таҳлилӣ</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коршиносӣ</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малакаҳои</a:t>
            </a:r>
            <a:r>
              <a:rPr lang="ru-RU" sz="2400" dirty="0">
                <a:latin typeface="Times New Roman" panose="02020603050405020304" pitchFamily="18" charset="0"/>
                <a:ea typeface="Calibri" panose="020F0502020204030204" pitchFamily="34" charset="0"/>
              </a:rPr>
              <a:t> мониторинг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арзёбии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барномаҳои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давлатӣ</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мусоидат</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намоянд</a:t>
            </a:r>
            <a:r>
              <a:rPr lang="ru-RU" sz="2400" dirty="0">
                <a:latin typeface="Times New Roman" panose="02020603050405020304" pitchFamily="18" charset="0"/>
                <a:ea typeface="Calibri" panose="020F0502020204030204" pitchFamily="34" charset="0"/>
              </a:rPr>
              <a:t>. </a:t>
            </a:r>
            <a:endParaRPr lang="ru-RU" sz="2400" dirty="0">
              <a:effectLst/>
              <a:latin typeface="Times New Roman" panose="02020603050405020304" pitchFamily="18" charset="0"/>
              <a:ea typeface="Calibri" panose="020F0502020204030204" pitchFamily="34" charset="0"/>
            </a:endParaRPr>
          </a:p>
          <a:p>
            <a:pPr algn="just"/>
            <a:r>
              <a:rPr lang="ru-RU" sz="2400" dirty="0" err="1">
                <a:latin typeface="Times New Roman" panose="02020603050405020304" pitchFamily="18" charset="0"/>
                <a:ea typeface="Calibri" panose="020F0502020204030204" pitchFamily="34" charset="0"/>
              </a:rPr>
              <a:t>Ташкили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семинарҳои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омӯзишӣ</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СҶШ</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оид</a:t>
            </a:r>
            <a:r>
              <a:rPr lang="ru-RU" sz="2400" dirty="0">
                <a:latin typeface="Times New Roman" panose="02020603050405020304" pitchFamily="18" charset="0"/>
                <a:ea typeface="Calibri" panose="020F0502020204030204" pitchFamily="34" charset="0"/>
              </a:rPr>
              <a:t> ба </a:t>
            </a:r>
            <a:r>
              <a:rPr lang="ru-RU" sz="2400" dirty="0" err="1">
                <a:latin typeface="Times New Roman" panose="02020603050405020304" pitchFamily="18" charset="0"/>
                <a:ea typeface="Calibri" panose="020F0502020204030204" pitchFamily="34" charset="0"/>
              </a:rPr>
              <a:t>усулҳои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таҳлили</a:t>
            </a:r>
            <a:r>
              <a:rPr lang="ru-RU" sz="2400" dirty="0">
                <a:latin typeface="Times New Roman" panose="02020603050405020304" pitchFamily="18" charset="0"/>
                <a:ea typeface="Calibri" panose="020F0502020204030204" pitchFamily="34" charset="0"/>
              </a:rPr>
              <a:t> стратегия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барномаҳои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давлатӣ</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тарзи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коркади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тавсияҳо</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махсусан</a:t>
            </a:r>
            <a:r>
              <a:rPr lang="ru-RU" sz="2400" dirty="0">
                <a:latin typeface="Times New Roman" panose="02020603050405020304" pitchFamily="18" charset="0"/>
                <a:ea typeface="Calibri" panose="020F0502020204030204" pitchFamily="34" charset="0"/>
              </a:rPr>
              <a:t> дар </a:t>
            </a:r>
            <a:r>
              <a:rPr lang="ru-RU" sz="2400" dirty="0" err="1">
                <a:latin typeface="Times New Roman" panose="02020603050405020304" pitchFamily="18" charset="0"/>
                <a:ea typeface="Calibri" panose="020F0502020204030204" pitchFamily="34" charset="0"/>
              </a:rPr>
              <a:t>самтҳои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алоҳидаи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фаъолияти</a:t>
            </a:r>
            <a:r>
              <a:rPr lang="ru-RU" sz="2400" dirty="0">
                <a:latin typeface="Times New Roman" panose="02020603050405020304" pitchFamily="18" charset="0"/>
                <a:ea typeface="Calibri" panose="020F0502020204030204" pitchFamily="34" charset="0"/>
              </a:rPr>
              <a:t> ГКБ, </a:t>
            </a:r>
            <a:r>
              <a:rPr lang="ru-RU" sz="2400" dirty="0" err="1">
                <a:latin typeface="Times New Roman" panose="02020603050405020304" pitchFamily="18" charset="0"/>
                <a:ea typeface="Calibri" panose="020F0502020204030204" pitchFamily="34" charset="0"/>
              </a:rPr>
              <a:t>ки</a:t>
            </a:r>
            <a:r>
              <a:rPr lang="ru-RU" sz="2400" dirty="0">
                <a:latin typeface="Times New Roman" panose="02020603050405020304" pitchFamily="18" charset="0"/>
                <a:ea typeface="Calibri" panose="020F0502020204030204" pitchFamily="34" charset="0"/>
              </a:rPr>
              <a:t> дар он </a:t>
            </a:r>
            <a:r>
              <a:rPr lang="ru-RU" sz="2400" dirty="0" err="1">
                <a:latin typeface="Times New Roman" panose="02020603050405020304" pitchFamily="18" charset="0"/>
                <a:ea typeface="Calibri" panose="020F0502020204030204" pitchFamily="34" charset="0"/>
              </a:rPr>
              <a:t>ҷалби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СҶШ</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кам</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мушоҳида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мегардад</a:t>
            </a:r>
            <a:r>
              <a:rPr lang="ru-RU" sz="2400" dirty="0">
                <a:latin typeface="Times New Roman" panose="02020603050405020304" pitchFamily="18" charset="0"/>
                <a:ea typeface="Calibri" panose="020F0502020204030204" pitchFamily="34" charset="0"/>
              </a:rPr>
              <a:t>. </a:t>
            </a:r>
            <a:endParaRPr lang="ru-RU" sz="240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Ø"/>
            </a:pPr>
            <a:r>
              <a:rPr lang="ru-RU" sz="2400" b="1" dirty="0">
                <a:latin typeface="Times New Roman" panose="02020603050405020304" pitchFamily="18" charset="0"/>
              </a:rPr>
              <a:t>Баланд </a:t>
            </a:r>
            <a:r>
              <a:rPr lang="ru-RU" sz="2400" b="1" dirty="0" err="1">
                <a:latin typeface="Times New Roman" panose="02020603050405020304" pitchFamily="18" charset="0"/>
              </a:rPr>
              <a:t>бардоштани</a:t>
            </a:r>
            <a:r>
              <a:rPr lang="ru-RU" sz="2400" b="1" dirty="0">
                <a:latin typeface="Times New Roman" panose="02020603050405020304" pitchFamily="18" charset="0"/>
              </a:rPr>
              <a:t> </a:t>
            </a:r>
            <a:r>
              <a:rPr lang="ru-RU" sz="2400" b="1" dirty="0" err="1">
                <a:latin typeface="Times New Roman" panose="02020603050405020304" pitchFamily="18" charset="0"/>
              </a:rPr>
              <a:t>сатҳи</a:t>
            </a:r>
            <a:r>
              <a:rPr lang="ru-RU" sz="2400" b="1" dirty="0">
                <a:latin typeface="Times New Roman" panose="02020603050405020304" pitchFamily="18" charset="0"/>
              </a:rPr>
              <a:t> </a:t>
            </a:r>
            <a:r>
              <a:rPr lang="ru-RU" sz="2400" b="1" dirty="0" err="1">
                <a:latin typeface="Times New Roman" panose="02020603050405020304" pitchFamily="18" charset="0"/>
              </a:rPr>
              <a:t>зерҳисобияти</a:t>
            </a:r>
            <a:r>
              <a:rPr lang="ru-RU" sz="2400" b="1" dirty="0">
                <a:latin typeface="Times New Roman" panose="02020603050405020304" pitchFamily="18" charset="0"/>
              </a:rPr>
              <a:t> ГКБ:</a:t>
            </a:r>
          </a:p>
          <a:p>
            <a:pPr algn="just"/>
            <a:r>
              <a:rPr lang="ru-RU" sz="2400" dirty="0" err="1">
                <a:latin typeface="Times New Roman" panose="02020603050405020304" pitchFamily="18" charset="0"/>
              </a:rPr>
              <a:t>Пешниҳод</a:t>
            </a:r>
            <a:r>
              <a:rPr lang="ru-RU" sz="2400" dirty="0">
                <a:latin typeface="Times New Roman" panose="02020603050405020304" pitchFamily="18" charset="0"/>
              </a:rPr>
              <a:t> карда </a:t>
            </a:r>
            <a:r>
              <a:rPr lang="ru-RU" sz="2400" dirty="0" err="1">
                <a:latin typeface="Times New Roman" panose="02020603050405020304" pitchFamily="18" charset="0"/>
              </a:rPr>
              <a:t>мешавад</a:t>
            </a:r>
            <a:r>
              <a:rPr lang="ru-RU" sz="2400" dirty="0">
                <a:latin typeface="Times New Roman" panose="02020603050405020304" pitchFamily="18" charset="0"/>
              </a:rPr>
              <a:t>, </a:t>
            </a:r>
            <a:r>
              <a:rPr lang="ru-RU" sz="2400" dirty="0" err="1">
                <a:latin typeface="Times New Roman" panose="02020603050405020304" pitchFamily="18" charset="0"/>
              </a:rPr>
              <a:t>ки</a:t>
            </a:r>
            <a:r>
              <a:rPr lang="ru-RU" sz="2400" dirty="0">
                <a:latin typeface="Times New Roman" panose="02020603050405020304" pitchFamily="18" charset="0"/>
              </a:rPr>
              <a:t> </a:t>
            </a:r>
            <a:r>
              <a:rPr lang="ru-RU" sz="2400" dirty="0" err="1">
                <a:latin typeface="Times New Roman" panose="02020603050405020304" pitchFamily="18" charset="0"/>
              </a:rPr>
              <a:t>фаъолияти</a:t>
            </a:r>
            <a:r>
              <a:rPr lang="ru-RU" sz="2400" dirty="0">
                <a:latin typeface="Times New Roman" panose="02020603050405020304" pitchFamily="18" charset="0"/>
              </a:rPr>
              <a:t> </a:t>
            </a:r>
            <a:r>
              <a:rPr lang="ru-RU" sz="2400" dirty="0" err="1">
                <a:latin typeface="Times New Roman" panose="02020603050405020304" pitchFamily="18" charset="0"/>
              </a:rPr>
              <a:t>платформаи</a:t>
            </a:r>
            <a:r>
              <a:rPr lang="ru-RU" sz="2400" dirty="0">
                <a:latin typeface="Times New Roman" panose="02020603050405020304" pitchFamily="18" charset="0"/>
              </a:rPr>
              <a:t> онлайн </a:t>
            </a:r>
            <a:r>
              <a:rPr lang="ru-RU" sz="2400" dirty="0" err="1">
                <a:latin typeface="Times New Roman" panose="02020603050405020304" pitchFamily="18" charset="0"/>
              </a:rPr>
              <a:t>барои</a:t>
            </a:r>
            <a:r>
              <a:rPr lang="ru-RU" sz="2400" dirty="0">
                <a:latin typeface="Times New Roman" panose="02020603050405020304" pitchFamily="18" charset="0"/>
              </a:rPr>
              <a:t> </a:t>
            </a:r>
            <a:r>
              <a:rPr lang="ru-RU" sz="2400" dirty="0" err="1">
                <a:latin typeface="Times New Roman" panose="02020603050405020304" pitchFamily="18" charset="0"/>
              </a:rPr>
              <a:t>нашри</a:t>
            </a:r>
            <a:r>
              <a:rPr lang="ru-RU" sz="2400" dirty="0">
                <a:latin typeface="Times New Roman" panose="02020603050405020304" pitchFamily="18" charset="0"/>
              </a:rPr>
              <a:t> </a:t>
            </a:r>
            <a:r>
              <a:rPr lang="ru-RU" sz="2400" dirty="0" err="1">
                <a:latin typeface="Times New Roman" panose="02020603050405020304" pitchFamily="18" charset="0"/>
              </a:rPr>
              <a:t>нақшаҳо</a:t>
            </a:r>
            <a:r>
              <a:rPr lang="ru-RU" sz="2400" dirty="0">
                <a:latin typeface="Times New Roman" panose="02020603050405020304" pitchFamily="18" charset="0"/>
              </a:rPr>
              <a:t>, </a:t>
            </a:r>
            <a:r>
              <a:rPr lang="ru-RU" sz="2400" dirty="0" err="1">
                <a:latin typeface="Times New Roman" panose="02020603050405020304" pitchFamily="18" charset="0"/>
              </a:rPr>
              <a:t>рӯзномаи</a:t>
            </a:r>
            <a:r>
              <a:rPr lang="ru-RU" sz="2400" dirty="0">
                <a:latin typeface="Times New Roman" panose="02020603050405020304" pitchFamily="18" charset="0"/>
              </a:rPr>
              <a:t> </a:t>
            </a:r>
            <a:r>
              <a:rPr lang="ru-RU" sz="2400" dirty="0" err="1">
                <a:latin typeface="Times New Roman" panose="02020603050405020304" pitchFamily="18" charset="0"/>
              </a:rPr>
              <a:t>ҷаласаҳо</a:t>
            </a:r>
            <a:r>
              <a:rPr lang="ru-RU" sz="2400" dirty="0">
                <a:latin typeface="Times New Roman" panose="02020603050405020304" pitchFamily="18" charset="0"/>
              </a:rPr>
              <a:t>, </a:t>
            </a:r>
            <a:r>
              <a:rPr lang="ru-RU" sz="2400" dirty="0" err="1">
                <a:latin typeface="Times New Roman" panose="02020603050405020304" pitchFamily="18" charset="0"/>
              </a:rPr>
              <a:t>протоколҳо</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ҳисоботҳои</a:t>
            </a:r>
            <a:r>
              <a:rPr lang="ru-RU" sz="2400" dirty="0">
                <a:latin typeface="Times New Roman" panose="02020603050405020304" pitchFamily="18" charset="0"/>
              </a:rPr>
              <a:t> </a:t>
            </a:r>
            <a:r>
              <a:rPr lang="tg-Cyrl-TJ" sz="2400" dirty="0">
                <a:latin typeface="Times New Roman" panose="02020603050405020304" pitchFamily="18" charset="0"/>
              </a:rPr>
              <a:t>ГКБ</a:t>
            </a:r>
            <a:r>
              <a:rPr lang="it-IT" sz="2400" dirty="0">
                <a:latin typeface="Times New Roman" panose="02020603050405020304" pitchFamily="18" charset="0"/>
              </a:rPr>
              <a:t> </a:t>
            </a:r>
            <a:r>
              <a:rPr lang="ru-RU" sz="2400" dirty="0" err="1">
                <a:latin typeface="Times New Roman" panose="02020603050405020304" pitchFamily="18" charset="0"/>
              </a:rPr>
              <a:t>бо</a:t>
            </a:r>
            <a:r>
              <a:rPr lang="ru-RU" sz="2400" dirty="0">
                <a:latin typeface="Times New Roman" panose="02020603050405020304" pitchFamily="18" charset="0"/>
              </a:rPr>
              <a:t> </a:t>
            </a:r>
            <a:r>
              <a:rPr lang="ru-RU" sz="2400" dirty="0" err="1">
                <a:latin typeface="Times New Roman" panose="02020603050405020304" pitchFamily="18" charset="0"/>
              </a:rPr>
              <a:t>имконияти</a:t>
            </a:r>
            <a:r>
              <a:rPr lang="ru-RU" sz="2400" dirty="0">
                <a:latin typeface="Times New Roman" panose="02020603050405020304" pitchFamily="18" charset="0"/>
              </a:rPr>
              <a:t> </a:t>
            </a:r>
            <a:r>
              <a:rPr lang="ru-RU" sz="2400" dirty="0" err="1">
                <a:latin typeface="Times New Roman" panose="02020603050405020304" pitchFamily="18" charset="0"/>
              </a:rPr>
              <a:t>қабули</a:t>
            </a:r>
            <a:r>
              <a:rPr lang="ru-RU" sz="2400" dirty="0">
                <a:latin typeface="Times New Roman" panose="02020603050405020304" pitchFamily="18" charset="0"/>
              </a:rPr>
              <a:t> </a:t>
            </a:r>
            <a:r>
              <a:rPr lang="ru-RU" sz="2400" dirty="0" err="1">
                <a:latin typeface="Times New Roman" panose="02020603050405020304" pitchFamily="18" charset="0"/>
              </a:rPr>
              <a:t>фикру</a:t>
            </a:r>
            <a:r>
              <a:rPr lang="ru-RU" sz="2400" dirty="0">
                <a:latin typeface="Times New Roman" panose="02020603050405020304" pitchFamily="18" charset="0"/>
              </a:rPr>
              <a:t> </a:t>
            </a:r>
            <a:r>
              <a:rPr lang="ru-RU" sz="2400" dirty="0" err="1">
                <a:latin typeface="Times New Roman" panose="02020603050405020304" pitchFamily="18" charset="0"/>
              </a:rPr>
              <a:t>мулоҳизаҳои</a:t>
            </a:r>
            <a:r>
              <a:rPr lang="ru-RU" sz="2400" dirty="0">
                <a:latin typeface="Times New Roman" panose="02020603050405020304" pitchFamily="18" charset="0"/>
              </a:rPr>
              <a:t> </a:t>
            </a:r>
            <a:r>
              <a:rPr lang="ru-RU" sz="2400" dirty="0" err="1">
                <a:latin typeface="Times New Roman" panose="02020603050405020304" pitchFamily="18" charset="0"/>
              </a:rPr>
              <a:t>шаҳрвандон</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ҷонибҳои</a:t>
            </a:r>
            <a:r>
              <a:rPr lang="ru-RU" sz="2400" dirty="0">
                <a:latin typeface="Times New Roman" panose="02020603050405020304" pitchFamily="18" charset="0"/>
              </a:rPr>
              <a:t> </a:t>
            </a:r>
            <a:r>
              <a:rPr lang="ru-RU" sz="2400" dirty="0" err="1">
                <a:latin typeface="Times New Roman" panose="02020603050405020304" pitchFamily="18" charset="0"/>
              </a:rPr>
              <a:t>манфиатдор</a:t>
            </a:r>
            <a:r>
              <a:rPr lang="ru-RU" sz="2400" dirty="0">
                <a:latin typeface="Times New Roman" panose="02020603050405020304" pitchFamily="18" charset="0"/>
              </a:rPr>
              <a:t> </a:t>
            </a:r>
            <a:r>
              <a:rPr lang="ru-RU" sz="2400" dirty="0" err="1">
                <a:latin typeface="Times New Roman" panose="02020603050405020304" pitchFamily="18" charset="0"/>
              </a:rPr>
              <a:t>пурзӯр</a:t>
            </a:r>
            <a:r>
              <a:rPr lang="ru-RU" sz="2400" dirty="0">
                <a:latin typeface="Times New Roman" panose="02020603050405020304" pitchFamily="18" charset="0"/>
              </a:rPr>
              <a:t> карда </a:t>
            </a:r>
            <a:r>
              <a:rPr lang="ru-RU" sz="2400" dirty="0" err="1">
                <a:latin typeface="Times New Roman" panose="02020603050405020304" pitchFamily="18" charset="0"/>
              </a:rPr>
              <a:t>шавад</a:t>
            </a:r>
            <a:r>
              <a:rPr lang="ru-RU" sz="2400" dirty="0">
                <a:latin typeface="Times New Roman" panose="02020603050405020304" pitchFamily="18" charset="0"/>
              </a:rPr>
              <a:t>. </a:t>
            </a:r>
          </a:p>
          <a:p>
            <a:pPr algn="just"/>
            <a:r>
              <a:rPr lang="ru-RU" sz="2400" dirty="0" err="1">
                <a:latin typeface="Times New Roman" panose="02020603050405020304" pitchFamily="18" charset="0"/>
              </a:rPr>
              <a:t>Таҳкими</a:t>
            </a:r>
            <a:r>
              <a:rPr lang="ru-RU" sz="2400" dirty="0">
                <a:latin typeface="Times New Roman" panose="02020603050405020304" pitchFamily="18" charset="0"/>
              </a:rPr>
              <a:t> </a:t>
            </a:r>
            <a:r>
              <a:rPr lang="ru-RU" sz="2400" dirty="0" err="1">
                <a:latin typeface="Times New Roman" panose="02020603050405020304" pitchFamily="18" charset="0"/>
              </a:rPr>
              <a:t>механизми</a:t>
            </a:r>
            <a:r>
              <a:rPr lang="ru-RU" sz="2400" dirty="0">
                <a:latin typeface="Times New Roman" panose="02020603050405020304" pitchFamily="18" charset="0"/>
              </a:rPr>
              <a:t> </a:t>
            </a:r>
            <a:r>
              <a:rPr lang="ru-RU" sz="2400" dirty="0" err="1">
                <a:latin typeface="Times New Roman" panose="02020603050405020304" pitchFamily="18" charset="0"/>
              </a:rPr>
              <a:t>ҳисоботдиҳӣ</a:t>
            </a:r>
            <a:r>
              <a:rPr lang="ru-RU" sz="2400" dirty="0">
                <a:latin typeface="Times New Roman" panose="02020603050405020304" pitchFamily="18" charset="0"/>
              </a:rPr>
              <a:t> </a:t>
            </a:r>
            <a:r>
              <a:rPr lang="ru-RU" sz="2400" dirty="0" err="1">
                <a:latin typeface="Times New Roman" panose="02020603050405020304" pitchFamily="18" charset="0"/>
              </a:rPr>
              <a:t>оид</a:t>
            </a:r>
            <a:r>
              <a:rPr lang="ru-RU" sz="2400" dirty="0">
                <a:latin typeface="Times New Roman" panose="02020603050405020304" pitchFamily="18" charset="0"/>
              </a:rPr>
              <a:t> ба </a:t>
            </a:r>
            <a:r>
              <a:rPr lang="ru-RU" sz="2400" dirty="0" err="1">
                <a:latin typeface="Times New Roman" panose="02020603050405020304" pitchFamily="18" charset="0"/>
              </a:rPr>
              <a:t>натиҷаҳои</a:t>
            </a:r>
            <a:r>
              <a:rPr lang="ru-RU" sz="2400" dirty="0">
                <a:latin typeface="Times New Roman" panose="02020603050405020304" pitchFamily="18" charset="0"/>
              </a:rPr>
              <a:t> </a:t>
            </a:r>
            <a:r>
              <a:rPr lang="ru-RU" sz="2400" dirty="0" err="1">
                <a:latin typeface="Times New Roman" panose="02020603050405020304" pitchFamily="18" charset="0"/>
              </a:rPr>
              <a:t>фаъолияти</a:t>
            </a:r>
            <a:r>
              <a:rPr lang="ru-RU" sz="2400" dirty="0">
                <a:latin typeface="Times New Roman" panose="02020603050405020304" pitchFamily="18" charset="0"/>
              </a:rPr>
              <a:t> </a:t>
            </a:r>
            <a:r>
              <a:rPr lang="tg-Cyrl-TJ" sz="2400" dirty="0">
                <a:latin typeface="Times New Roman" panose="02020603050405020304" pitchFamily="18" charset="0"/>
              </a:rPr>
              <a:t>ГКБ</a:t>
            </a:r>
            <a:r>
              <a:rPr lang="it-IT" sz="2400" dirty="0">
                <a:latin typeface="Times New Roman" panose="02020603050405020304" pitchFamily="18" charset="0"/>
              </a:rPr>
              <a:t> </a:t>
            </a:r>
            <a:r>
              <a:rPr lang="ru-RU" sz="2400" dirty="0" err="1">
                <a:latin typeface="Times New Roman" panose="02020603050405020304" pitchFamily="18" charset="0"/>
              </a:rPr>
              <a:t>бо</a:t>
            </a:r>
            <a:r>
              <a:rPr lang="ru-RU" sz="2400" dirty="0">
                <a:latin typeface="Times New Roman" panose="02020603050405020304" pitchFamily="18" charset="0"/>
              </a:rPr>
              <a:t> </a:t>
            </a:r>
            <a:r>
              <a:rPr lang="ru-RU" sz="2400" dirty="0" err="1">
                <a:latin typeface="Times New Roman" panose="02020603050405020304" pitchFamily="18" charset="0"/>
              </a:rPr>
              <a:t>нишон</a:t>
            </a:r>
            <a:r>
              <a:rPr lang="ru-RU" sz="2400" dirty="0">
                <a:latin typeface="Times New Roman" panose="02020603050405020304" pitchFamily="18" charset="0"/>
              </a:rPr>
              <a:t> </a:t>
            </a:r>
            <a:r>
              <a:rPr lang="ru-RU" sz="2400" dirty="0" err="1">
                <a:latin typeface="Times New Roman" panose="02020603050405020304" pitchFamily="18" charset="0"/>
              </a:rPr>
              <a:t>додани</a:t>
            </a:r>
            <a:r>
              <a:rPr lang="ru-RU" sz="2400" dirty="0">
                <a:latin typeface="Times New Roman" panose="02020603050405020304" pitchFamily="18" charset="0"/>
              </a:rPr>
              <a:t> </a:t>
            </a:r>
            <a:r>
              <a:rPr lang="ru-RU" sz="2400" dirty="0" err="1">
                <a:latin typeface="Times New Roman" panose="02020603050405020304" pitchFamily="18" charset="0"/>
              </a:rPr>
              <a:t>шумораи</a:t>
            </a:r>
            <a:r>
              <a:rPr lang="ru-RU" sz="2400" dirty="0">
                <a:latin typeface="Times New Roman" panose="02020603050405020304" pitchFamily="18" charset="0"/>
              </a:rPr>
              <a:t> </a:t>
            </a:r>
            <a:r>
              <a:rPr lang="ru-RU" sz="2400" dirty="0" err="1">
                <a:latin typeface="Times New Roman" panose="02020603050405020304" pitchFamily="18" charset="0"/>
              </a:rPr>
              <a:t>пешниҳодҳои</a:t>
            </a:r>
            <a:r>
              <a:rPr lang="ru-RU" sz="2400" dirty="0">
                <a:latin typeface="Times New Roman" panose="02020603050405020304" pitchFamily="18" charset="0"/>
              </a:rPr>
              <a:t> </a:t>
            </a:r>
            <a:r>
              <a:rPr lang="ru-RU" sz="2400" dirty="0" err="1">
                <a:latin typeface="Times New Roman" panose="02020603050405020304" pitchFamily="18" charset="0"/>
              </a:rPr>
              <a:t>воридшуда</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ҷавобҳои</a:t>
            </a:r>
            <a:r>
              <a:rPr lang="ru-RU" sz="2400" dirty="0">
                <a:latin typeface="Times New Roman" panose="02020603050405020304" pitchFamily="18" charset="0"/>
              </a:rPr>
              <a:t> </a:t>
            </a:r>
            <a:r>
              <a:rPr lang="ru-RU" sz="2400" dirty="0" err="1">
                <a:latin typeface="Times New Roman" panose="02020603050405020304" pitchFamily="18" charset="0"/>
              </a:rPr>
              <a:t>асоснок</a:t>
            </a:r>
            <a:r>
              <a:rPr lang="ru-RU" sz="2400" dirty="0">
                <a:latin typeface="Times New Roman" panose="02020603050405020304" pitchFamily="18" charset="0"/>
              </a:rPr>
              <a:t> дар </a:t>
            </a:r>
            <a:r>
              <a:rPr lang="ru-RU" sz="2400" dirty="0" err="1">
                <a:latin typeface="Times New Roman" panose="02020603050405020304" pitchFamily="18" charset="0"/>
              </a:rPr>
              <a:t>бораи</a:t>
            </a:r>
            <a:r>
              <a:rPr lang="ru-RU" sz="2400" dirty="0">
                <a:latin typeface="Times New Roman" panose="02020603050405020304" pitchFamily="18" charset="0"/>
              </a:rPr>
              <a:t> </a:t>
            </a:r>
            <a:r>
              <a:rPr lang="ru-RU" sz="2400" dirty="0" err="1">
                <a:latin typeface="Times New Roman" panose="02020603050405020304" pitchFamily="18" charset="0"/>
              </a:rPr>
              <a:t>қабул</a:t>
            </a:r>
            <a:r>
              <a:rPr lang="ru-RU" sz="2400" dirty="0">
                <a:latin typeface="Times New Roman" panose="02020603050405020304" pitchFamily="18" charset="0"/>
              </a:rPr>
              <a:t> ё рад </a:t>
            </a:r>
            <a:r>
              <a:rPr lang="ru-RU" sz="2400" dirty="0" err="1">
                <a:latin typeface="Times New Roman" panose="02020603050405020304" pitchFamily="18" charset="0"/>
              </a:rPr>
              <a:t>кардани</a:t>
            </a:r>
            <a:r>
              <a:rPr lang="ru-RU" sz="2400" dirty="0">
                <a:latin typeface="Times New Roman" panose="02020603050405020304" pitchFamily="18" charset="0"/>
              </a:rPr>
              <a:t> </a:t>
            </a:r>
            <a:r>
              <a:rPr lang="ru-RU" sz="2400" dirty="0" err="1">
                <a:latin typeface="Times New Roman" panose="02020603050405020304" pitchFamily="18" charset="0"/>
              </a:rPr>
              <a:t>онҳо</a:t>
            </a:r>
            <a:r>
              <a:rPr lang="ru-RU" sz="2400" dirty="0">
                <a:latin typeface="Times New Roman" panose="02020603050405020304" pitchFamily="18" charset="0"/>
              </a:rPr>
              <a:t>. </a:t>
            </a:r>
            <a:r>
              <a:rPr lang="ru-RU" sz="2400" dirty="0" err="1">
                <a:latin typeface="Times New Roman" panose="02020603050405020304" pitchFamily="18" charset="0"/>
              </a:rPr>
              <a:t>Таҳияи</a:t>
            </a:r>
            <a:r>
              <a:rPr lang="ru-RU" sz="2400" dirty="0">
                <a:latin typeface="Times New Roman" panose="02020603050405020304" pitchFamily="18" charset="0"/>
              </a:rPr>
              <a:t> </a:t>
            </a:r>
            <a:r>
              <a:rPr lang="ru-RU" sz="2400" dirty="0" err="1">
                <a:latin typeface="Times New Roman" panose="02020603050405020304" pitchFamily="18" charset="0"/>
              </a:rPr>
              <a:t>феҳристи</a:t>
            </a:r>
            <a:r>
              <a:rPr lang="ru-RU" sz="2400" dirty="0">
                <a:latin typeface="Times New Roman" panose="02020603050405020304" pitchFamily="18" charset="0"/>
              </a:rPr>
              <a:t> </a:t>
            </a:r>
            <a:r>
              <a:rPr lang="ru-RU" sz="2400" dirty="0" err="1">
                <a:latin typeface="Times New Roman" panose="02020603050405020304" pitchFamily="18" charset="0"/>
              </a:rPr>
              <a:t>пешниҳодҳо</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қарорҳо</a:t>
            </a:r>
            <a:r>
              <a:rPr lang="ru-RU" sz="2400" dirty="0">
                <a:latin typeface="Times New Roman" panose="02020603050405020304" pitchFamily="18" charset="0"/>
              </a:rPr>
              <a:t> </a:t>
            </a:r>
            <a:r>
              <a:rPr lang="ru-RU" sz="2400" dirty="0" err="1">
                <a:latin typeface="Times New Roman" panose="02020603050405020304" pitchFamily="18" charset="0"/>
              </a:rPr>
              <a:t>бо</a:t>
            </a:r>
            <a:r>
              <a:rPr lang="ru-RU" sz="2400" dirty="0">
                <a:latin typeface="Times New Roman" panose="02020603050405020304" pitchFamily="18" charset="0"/>
              </a:rPr>
              <a:t> </a:t>
            </a:r>
            <a:r>
              <a:rPr lang="ru-RU" sz="2400" dirty="0" err="1">
                <a:latin typeface="Times New Roman" panose="02020603050405020304" pitchFamily="18" charset="0"/>
              </a:rPr>
              <a:t>гурӯҳбандӣ</a:t>
            </a:r>
            <a:r>
              <a:rPr lang="ru-RU" sz="2400" dirty="0">
                <a:latin typeface="Times New Roman" panose="02020603050405020304" pitchFamily="18" charset="0"/>
              </a:rPr>
              <a:t> аз </a:t>
            </a:r>
            <a:r>
              <a:rPr lang="ru-RU" sz="2400" dirty="0" err="1">
                <a:latin typeface="Times New Roman" panose="02020603050405020304" pitchFamily="18" charset="0"/>
              </a:rPr>
              <a:t>рӯи</a:t>
            </a:r>
            <a:r>
              <a:rPr lang="ru-RU" sz="2400" dirty="0">
                <a:latin typeface="Times New Roman" panose="02020603050405020304" pitchFamily="18" charset="0"/>
              </a:rPr>
              <a:t> </a:t>
            </a:r>
            <a:r>
              <a:rPr lang="ru-RU" sz="2400" dirty="0" err="1">
                <a:latin typeface="Times New Roman" panose="02020603050405020304" pitchFamily="18" charset="0"/>
              </a:rPr>
              <a:t>самт</a:t>
            </a:r>
            <a:r>
              <a:rPr lang="ru-RU" sz="2400" dirty="0">
                <a:latin typeface="Times New Roman" panose="02020603050405020304" pitchFamily="18" charset="0"/>
              </a:rPr>
              <a:t>, </a:t>
            </a:r>
            <a:r>
              <a:rPr lang="ru-RU" sz="2400" dirty="0" err="1">
                <a:latin typeface="Times New Roman" panose="02020603050405020304" pitchFamily="18" charset="0"/>
              </a:rPr>
              <a:t>мавзӯъҳои</a:t>
            </a:r>
            <a:r>
              <a:rPr lang="ru-RU" sz="2400" dirty="0">
                <a:latin typeface="Times New Roman" panose="02020603050405020304" pitchFamily="18" charset="0"/>
              </a:rPr>
              <a:t> </a:t>
            </a:r>
            <a:r>
              <a:rPr lang="ru-RU" sz="2400" dirty="0" err="1">
                <a:latin typeface="Times New Roman" panose="02020603050405020304" pitchFamily="18" charset="0"/>
              </a:rPr>
              <a:t>фаъолияти</a:t>
            </a:r>
            <a:r>
              <a:rPr lang="ru-RU" sz="2400" dirty="0">
                <a:latin typeface="Times New Roman" panose="02020603050405020304" pitchFamily="18" charset="0"/>
              </a:rPr>
              <a:t> ГКБ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солҳо</a:t>
            </a:r>
            <a:r>
              <a:rPr lang="ru-RU" sz="2400" dirty="0">
                <a:latin typeface="Times New Roman" panose="02020603050405020304" pitchFamily="18" charset="0"/>
              </a:rPr>
              <a:t>, </a:t>
            </a:r>
            <a:r>
              <a:rPr lang="ru-RU" sz="2400" dirty="0" err="1">
                <a:latin typeface="Times New Roman" panose="02020603050405020304" pitchFamily="18" charset="0"/>
              </a:rPr>
              <a:t>ки</a:t>
            </a:r>
            <a:r>
              <a:rPr lang="ru-RU" sz="2400" dirty="0">
                <a:latin typeface="Times New Roman" panose="02020603050405020304" pitchFamily="18" charset="0"/>
              </a:rPr>
              <a:t> </a:t>
            </a:r>
            <a:r>
              <a:rPr lang="ru-RU" sz="2400" dirty="0" err="1">
                <a:latin typeface="Times New Roman" panose="02020603050405020304" pitchFamily="18" charset="0"/>
              </a:rPr>
              <a:t>барои</a:t>
            </a:r>
            <a:r>
              <a:rPr lang="ru-RU" sz="2400" dirty="0">
                <a:latin typeface="Times New Roman" panose="02020603050405020304" pitchFamily="18" charset="0"/>
              </a:rPr>
              <a:t> </a:t>
            </a:r>
            <a:r>
              <a:rPr lang="ru-RU" sz="2400" dirty="0" err="1">
                <a:latin typeface="Times New Roman" panose="02020603050405020304" pitchFamily="18" charset="0"/>
              </a:rPr>
              <a:t>таҳлили</a:t>
            </a:r>
            <a:r>
              <a:rPr lang="ru-RU" sz="2400" dirty="0">
                <a:latin typeface="Times New Roman" panose="02020603050405020304" pitchFamily="18" charset="0"/>
              </a:rPr>
              <a:t> </a:t>
            </a:r>
            <a:r>
              <a:rPr lang="ru-RU" sz="2400" dirty="0" err="1">
                <a:latin typeface="Times New Roman" panose="02020603050405020304" pitchFamily="18" charset="0"/>
              </a:rPr>
              <a:t>тамоюли</a:t>
            </a:r>
            <a:r>
              <a:rPr lang="ru-RU" sz="2400" dirty="0">
                <a:latin typeface="Times New Roman" panose="02020603050405020304" pitchFamily="18" charset="0"/>
              </a:rPr>
              <a:t> </a:t>
            </a:r>
            <a:r>
              <a:rPr lang="ru-RU" sz="2400" dirty="0" err="1">
                <a:latin typeface="Times New Roman" panose="02020603050405020304" pitchFamily="18" charset="0"/>
              </a:rPr>
              <a:t>раванди</a:t>
            </a:r>
            <a:r>
              <a:rPr lang="ru-RU" sz="2400" dirty="0">
                <a:latin typeface="Times New Roman" panose="02020603050405020304" pitchFamily="18" charset="0"/>
              </a:rPr>
              <a:t> </a:t>
            </a:r>
            <a:r>
              <a:rPr lang="ru-RU" sz="2400" dirty="0" err="1">
                <a:latin typeface="Times New Roman" panose="02020603050405020304" pitchFamily="18" charset="0"/>
              </a:rPr>
              <a:t>такмили</a:t>
            </a:r>
            <a:r>
              <a:rPr lang="ru-RU" sz="2400" dirty="0">
                <a:latin typeface="Times New Roman" panose="02020603050405020304" pitchFamily="18" charset="0"/>
              </a:rPr>
              <a:t> </a:t>
            </a:r>
            <a:r>
              <a:rPr lang="ru-RU" sz="2400" dirty="0" err="1">
                <a:latin typeface="Times New Roman" panose="02020603050405020304" pitchFamily="18" charset="0"/>
              </a:rPr>
              <a:t>механизми</a:t>
            </a:r>
            <a:r>
              <a:rPr lang="ru-RU" sz="2400" dirty="0">
                <a:latin typeface="Times New Roman" panose="02020603050405020304" pitchFamily="18" charset="0"/>
              </a:rPr>
              <a:t>  </a:t>
            </a:r>
            <a:r>
              <a:rPr lang="ru-RU" sz="2400" dirty="0" err="1">
                <a:latin typeface="Times New Roman" panose="02020603050405020304" pitchFamily="18" charset="0"/>
              </a:rPr>
              <a:t>ҷалби</a:t>
            </a:r>
            <a:r>
              <a:rPr lang="ru-RU" sz="2400" dirty="0">
                <a:latin typeface="Times New Roman" panose="02020603050405020304" pitchFamily="18" charset="0"/>
              </a:rPr>
              <a:t> </a:t>
            </a:r>
            <a:r>
              <a:rPr lang="ru-RU" sz="2400" dirty="0" err="1">
                <a:latin typeface="Times New Roman" panose="02020603050405020304" pitchFamily="18" charset="0"/>
              </a:rPr>
              <a:t>шаҳрвандон</a:t>
            </a:r>
            <a:r>
              <a:rPr lang="ru-RU" sz="2400" dirty="0">
                <a:latin typeface="Times New Roman" panose="02020603050405020304" pitchFamily="18" charset="0"/>
              </a:rPr>
              <a:t> </a:t>
            </a:r>
            <a:r>
              <a:rPr lang="ru-RU" sz="2400" dirty="0" err="1">
                <a:latin typeface="Times New Roman" panose="02020603050405020304" pitchFamily="18" charset="0"/>
              </a:rPr>
              <a:t>мусоидат</a:t>
            </a:r>
            <a:r>
              <a:rPr lang="ru-RU" sz="2400" dirty="0">
                <a:latin typeface="Times New Roman" panose="02020603050405020304" pitchFamily="18" charset="0"/>
              </a:rPr>
              <a:t> </a:t>
            </a:r>
            <a:r>
              <a:rPr lang="ru-RU" sz="2400" dirty="0" err="1">
                <a:latin typeface="Times New Roman" panose="02020603050405020304" pitchFamily="18" charset="0"/>
              </a:rPr>
              <a:t>менамояд</a:t>
            </a:r>
            <a:r>
              <a:rPr lang="ru-RU" sz="2400" dirty="0">
                <a:latin typeface="Times New Roman" panose="02020603050405020304" pitchFamily="18" charset="0"/>
              </a:rPr>
              <a:t>. Ин ба </a:t>
            </a:r>
            <a:r>
              <a:rPr lang="ru-RU" sz="2400" dirty="0" err="1">
                <a:latin typeface="Times New Roman" panose="02020603050405020304" pitchFamily="18" charset="0"/>
              </a:rPr>
              <a:t>беҳтар</a:t>
            </a:r>
            <a:r>
              <a:rPr lang="ru-RU" sz="2400" dirty="0">
                <a:latin typeface="Times New Roman" panose="02020603050405020304" pitchFamily="18" charset="0"/>
              </a:rPr>
              <a:t> </a:t>
            </a:r>
            <a:r>
              <a:rPr lang="ru-RU" sz="2400" dirty="0" err="1">
                <a:latin typeface="Times New Roman" panose="02020603050405020304" pitchFamily="18" charset="0"/>
              </a:rPr>
              <a:t>шудани</a:t>
            </a:r>
            <a:r>
              <a:rPr lang="ru-RU" sz="2400" dirty="0">
                <a:latin typeface="Times New Roman" panose="02020603050405020304" pitchFamily="18" charset="0"/>
              </a:rPr>
              <a:t> </a:t>
            </a:r>
            <a:r>
              <a:rPr lang="ru-RU" sz="2400" dirty="0" err="1">
                <a:latin typeface="Times New Roman" panose="02020603050405020304" pitchFamily="18" charset="0"/>
              </a:rPr>
              <a:t>сатҳи</a:t>
            </a:r>
            <a:r>
              <a:rPr lang="ru-RU" sz="2400" dirty="0">
                <a:latin typeface="Times New Roman" panose="02020603050405020304" pitchFamily="18" charset="0"/>
              </a:rPr>
              <a:t> </a:t>
            </a:r>
            <a:r>
              <a:rPr lang="ru-RU" sz="2400" dirty="0" err="1">
                <a:latin typeface="Times New Roman" panose="02020603050405020304" pitchFamily="18" charset="0"/>
              </a:rPr>
              <a:t>шаффофият</a:t>
            </a:r>
            <a:r>
              <a:rPr lang="ru-RU" sz="2400" dirty="0">
                <a:latin typeface="Times New Roman" panose="02020603050405020304" pitchFamily="18" charset="0"/>
              </a:rPr>
              <a:t> </a:t>
            </a:r>
            <a:r>
              <a:rPr lang="ru-RU" sz="2400" dirty="0" err="1">
                <a:latin typeface="Times New Roman" panose="02020603050405020304" pitchFamily="18" charset="0"/>
              </a:rPr>
              <a:t>ва</a:t>
            </a:r>
            <a:r>
              <a:rPr lang="ru-RU" sz="2400" dirty="0">
                <a:latin typeface="Times New Roman" panose="02020603050405020304" pitchFamily="18" charset="0"/>
              </a:rPr>
              <a:t> </a:t>
            </a:r>
            <a:r>
              <a:rPr lang="ru-RU" sz="2400" dirty="0" err="1">
                <a:latin typeface="Times New Roman" panose="02020603050405020304" pitchFamily="18" charset="0"/>
              </a:rPr>
              <a:t>иштироки</a:t>
            </a:r>
            <a:r>
              <a:rPr lang="ru-RU" sz="2400" dirty="0">
                <a:latin typeface="Times New Roman" panose="02020603050405020304" pitchFamily="18" charset="0"/>
              </a:rPr>
              <a:t> </a:t>
            </a:r>
            <a:r>
              <a:rPr lang="ru-RU" sz="2400" dirty="0" err="1">
                <a:latin typeface="Times New Roman" panose="02020603050405020304" pitchFamily="18" charset="0"/>
              </a:rPr>
              <a:t>ҷомеаи</a:t>
            </a:r>
            <a:r>
              <a:rPr lang="ru-RU" sz="2400" dirty="0">
                <a:latin typeface="Times New Roman" panose="02020603050405020304" pitchFamily="18" charset="0"/>
              </a:rPr>
              <a:t> </a:t>
            </a:r>
            <a:r>
              <a:rPr lang="ru-RU" sz="2400" dirty="0" err="1">
                <a:latin typeface="Times New Roman" panose="02020603050405020304" pitchFamily="18" charset="0"/>
              </a:rPr>
              <a:t>шаҳрвандӣ</a:t>
            </a:r>
            <a:r>
              <a:rPr lang="ru-RU" sz="2400" dirty="0">
                <a:latin typeface="Times New Roman" panose="02020603050405020304" pitchFamily="18" charset="0"/>
              </a:rPr>
              <a:t> </a:t>
            </a:r>
            <a:r>
              <a:rPr lang="ru-RU" sz="2400" dirty="0" err="1">
                <a:latin typeface="Times New Roman" panose="02020603050405020304" pitchFamily="18" charset="0"/>
              </a:rPr>
              <a:t>мусоидат</a:t>
            </a:r>
            <a:r>
              <a:rPr lang="ru-RU" sz="2400" dirty="0">
                <a:latin typeface="Times New Roman" panose="02020603050405020304" pitchFamily="18" charset="0"/>
              </a:rPr>
              <a:t> </a:t>
            </a:r>
            <a:r>
              <a:rPr lang="ru-RU" sz="2400" dirty="0" err="1">
                <a:latin typeface="Times New Roman" panose="02020603050405020304" pitchFamily="18" charset="0"/>
              </a:rPr>
              <a:t>мекунад</a:t>
            </a:r>
            <a:r>
              <a:rPr lang="ru-RU" sz="2400" dirty="0">
                <a:latin typeface="Times New Roman" panose="02020603050405020304" pitchFamily="18" charset="0"/>
              </a:rPr>
              <a:t>.</a:t>
            </a:r>
          </a:p>
          <a:p>
            <a:pPr algn="just"/>
            <a:endParaRPr lang="ru-RU" sz="2400" dirty="0">
              <a:effectLst/>
              <a:latin typeface="Times New Roman" panose="02020603050405020304" pitchFamily="18" charset="0"/>
              <a:ea typeface="Calibri" panose="020F0502020204030204" pitchFamily="34" charset="0"/>
            </a:endParaRPr>
          </a:p>
          <a:p>
            <a:pPr algn="just"/>
            <a:endParaRPr lang="ru-RU" sz="3600" dirty="0"/>
          </a:p>
          <a:p>
            <a:pPr algn="just"/>
            <a:endParaRPr lang="ru-RU" sz="3600" dirty="0"/>
          </a:p>
          <a:p>
            <a:pPr algn="just"/>
            <a:endParaRPr lang="ru-RU" sz="3600" dirty="0"/>
          </a:p>
          <a:p>
            <a:pPr algn="just"/>
            <a:endParaRPr lang="ru-RU" sz="3600" dirty="0"/>
          </a:p>
        </p:txBody>
      </p:sp>
    </p:spTree>
    <p:extLst>
      <p:ext uri="{BB962C8B-B14F-4D97-AF65-F5344CB8AC3E}">
        <p14:creationId xmlns:p14="http://schemas.microsoft.com/office/powerpoint/2010/main" val="194803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BA91FA-7610-40FD-A157-7444A248A768}"/>
              </a:ext>
            </a:extLst>
          </p:cNvPr>
          <p:cNvSpPr>
            <a:spLocks noGrp="1"/>
          </p:cNvSpPr>
          <p:nvPr>
            <p:ph type="subTitle" idx="1"/>
          </p:nvPr>
        </p:nvSpPr>
        <p:spPr>
          <a:xfrm>
            <a:off x="568279" y="1422007"/>
            <a:ext cx="11273741" cy="5312780"/>
          </a:xfrm>
        </p:spPr>
        <p:txBody>
          <a:bodyPr>
            <a:noAutofit/>
          </a:bodyPr>
          <a:lstStyle/>
          <a:p>
            <a:r>
              <a:rPr lang="ru-RU" sz="2800" dirty="0">
                <a:solidFill>
                  <a:srgbClr val="002060"/>
                </a:solidFill>
              </a:rPr>
              <a:t>НИЗОМНОМАИ Ш</a:t>
            </a:r>
            <a:r>
              <a:rPr lang="tg-Cyrl-TJ" sz="2800" dirty="0">
                <a:solidFill>
                  <a:srgbClr val="002060"/>
                </a:solidFill>
              </a:rPr>
              <a:t>ӮРОИ МИЛЛИИ РУШДИ НАЗДИ ПРЕЗИДЕНТИ ҶУМҲУРИИ ТОҶИКИСТОН</a:t>
            </a:r>
          </a:p>
          <a:p>
            <a:r>
              <a:rPr lang="ru-RU" dirty="0">
                <a:solidFill>
                  <a:srgbClr val="002060"/>
                </a:solidFill>
              </a:rPr>
              <a:t> </a:t>
            </a:r>
            <a:r>
              <a:rPr lang="ru-RU" sz="2000" dirty="0"/>
              <a:t>(</a:t>
            </a:r>
            <a:r>
              <a:rPr lang="ru-RU" sz="2000" dirty="0" err="1"/>
              <a:t>бо</a:t>
            </a:r>
            <a:r>
              <a:rPr lang="ru-RU" sz="2000" dirty="0"/>
              <a:t> </a:t>
            </a:r>
            <a:r>
              <a:rPr lang="ru-RU" sz="2000" dirty="0" err="1"/>
              <a:t>фармони</a:t>
            </a:r>
            <a:r>
              <a:rPr lang="ru-RU" sz="2000" dirty="0"/>
              <a:t> </a:t>
            </a:r>
            <a:r>
              <a:rPr lang="ru-RU" sz="2000" dirty="0" err="1"/>
              <a:t>Президенти</a:t>
            </a:r>
            <a:r>
              <a:rPr lang="ru-RU" sz="2000" dirty="0"/>
              <a:t> Ҷумҳурии Тоҷикистон аз 15.07.2019г.№1282 </a:t>
            </a:r>
            <a:r>
              <a:rPr lang="ru-RU" sz="2000" dirty="0" err="1"/>
              <a:t>тасдиқ</a:t>
            </a:r>
            <a:r>
              <a:rPr lang="ru-RU" sz="2000" dirty="0"/>
              <a:t> </a:t>
            </a:r>
            <a:r>
              <a:rPr lang="ru-RU" sz="2000" dirty="0" err="1"/>
              <a:t>шудааст</a:t>
            </a:r>
            <a:r>
              <a:rPr lang="ru-RU" sz="2000" dirty="0"/>
              <a:t>)</a:t>
            </a:r>
          </a:p>
          <a:p>
            <a:endParaRPr lang="ru-RU" sz="200" dirty="0">
              <a:solidFill>
                <a:srgbClr val="002060"/>
              </a:solidFill>
            </a:endParaRPr>
          </a:p>
          <a:p>
            <a:pPr marL="342900" indent="-342900" algn="just">
              <a:buFont typeface="Wingdings" panose="05000000000000000000" pitchFamily="2" charset="2"/>
              <a:buChar char="ü"/>
            </a:pPr>
            <a:r>
              <a:rPr lang="ru-RU" dirty="0" err="1">
                <a:solidFill>
                  <a:srgbClr val="002060"/>
                </a:solidFill>
              </a:rPr>
              <a:t>Шӯрои</a:t>
            </a:r>
            <a:r>
              <a:rPr lang="ru-RU" dirty="0">
                <a:solidFill>
                  <a:srgbClr val="002060"/>
                </a:solidFill>
              </a:rPr>
              <a:t> </a:t>
            </a:r>
            <a:r>
              <a:rPr lang="ru-RU" dirty="0" err="1">
                <a:solidFill>
                  <a:srgbClr val="002060"/>
                </a:solidFill>
              </a:rPr>
              <a:t>миллии</a:t>
            </a:r>
            <a:r>
              <a:rPr lang="ru-RU" dirty="0">
                <a:solidFill>
                  <a:srgbClr val="002060"/>
                </a:solidFill>
              </a:rPr>
              <a:t> </a:t>
            </a:r>
            <a:r>
              <a:rPr lang="ru-RU" dirty="0" err="1">
                <a:solidFill>
                  <a:srgbClr val="002060"/>
                </a:solidFill>
              </a:rPr>
              <a:t>рушд</a:t>
            </a:r>
            <a:r>
              <a:rPr lang="ru-RU" dirty="0">
                <a:solidFill>
                  <a:srgbClr val="002060"/>
                </a:solidFill>
              </a:rPr>
              <a:t> </a:t>
            </a:r>
            <a:r>
              <a:rPr lang="ru-RU" dirty="0" err="1">
                <a:solidFill>
                  <a:srgbClr val="002060"/>
                </a:solidFill>
              </a:rPr>
              <a:t>ҳамчун</a:t>
            </a:r>
            <a:r>
              <a:rPr lang="ru-RU" dirty="0">
                <a:solidFill>
                  <a:srgbClr val="002060"/>
                </a:solidFill>
              </a:rPr>
              <a:t> </a:t>
            </a:r>
            <a:r>
              <a:rPr lang="ru-RU" dirty="0" err="1">
                <a:solidFill>
                  <a:srgbClr val="C00000"/>
                </a:solidFill>
              </a:rPr>
              <a:t>мақоми</a:t>
            </a:r>
            <a:r>
              <a:rPr lang="ru-RU" dirty="0">
                <a:solidFill>
                  <a:srgbClr val="C00000"/>
                </a:solidFill>
              </a:rPr>
              <a:t> </a:t>
            </a:r>
            <a:r>
              <a:rPr lang="ru-RU" dirty="0" err="1">
                <a:solidFill>
                  <a:srgbClr val="C00000"/>
                </a:solidFill>
              </a:rPr>
              <a:t>машваратӣ</a:t>
            </a:r>
            <a:r>
              <a:rPr lang="ru-RU" dirty="0">
                <a:solidFill>
                  <a:srgbClr val="C00000"/>
                </a:solidFill>
              </a:rPr>
              <a:t> </a:t>
            </a:r>
            <a:r>
              <a:rPr lang="ru-RU" dirty="0">
                <a:solidFill>
                  <a:srgbClr val="002060"/>
                </a:solidFill>
              </a:rPr>
              <a:t>дар </a:t>
            </a:r>
            <a:r>
              <a:rPr lang="ru-RU" dirty="0" err="1">
                <a:solidFill>
                  <a:srgbClr val="002060"/>
                </a:solidFill>
              </a:rPr>
              <a:t>назди</a:t>
            </a:r>
            <a:r>
              <a:rPr lang="ru-RU" dirty="0">
                <a:solidFill>
                  <a:srgbClr val="002060"/>
                </a:solidFill>
              </a:rPr>
              <a:t> </a:t>
            </a:r>
            <a:r>
              <a:rPr lang="ru-RU" dirty="0" err="1">
                <a:solidFill>
                  <a:srgbClr val="002060"/>
                </a:solidFill>
              </a:rPr>
              <a:t>Президенти</a:t>
            </a:r>
            <a:r>
              <a:rPr lang="ru-RU" dirty="0">
                <a:solidFill>
                  <a:srgbClr val="002060"/>
                </a:solidFill>
              </a:rPr>
              <a:t> Ҷумҳурии Тоҷикистон	 </a:t>
            </a:r>
            <a:r>
              <a:rPr lang="ru-RU" dirty="0" err="1">
                <a:solidFill>
                  <a:srgbClr val="002060"/>
                </a:solidFill>
              </a:rPr>
              <a:t>таъсис</a:t>
            </a:r>
            <a:r>
              <a:rPr lang="ru-RU" dirty="0">
                <a:solidFill>
                  <a:srgbClr val="002060"/>
                </a:solidFill>
              </a:rPr>
              <a:t> </a:t>
            </a:r>
            <a:r>
              <a:rPr lang="ru-RU" dirty="0" err="1">
                <a:solidFill>
                  <a:srgbClr val="002060"/>
                </a:solidFill>
              </a:rPr>
              <a:t>дода</a:t>
            </a:r>
            <a:r>
              <a:rPr lang="ru-RU" dirty="0">
                <a:solidFill>
                  <a:srgbClr val="002060"/>
                </a:solidFill>
              </a:rPr>
              <a:t> </a:t>
            </a:r>
            <a:r>
              <a:rPr lang="ru-RU" dirty="0" err="1">
                <a:solidFill>
                  <a:srgbClr val="002060"/>
                </a:solidFill>
              </a:rPr>
              <a:t>шудааст</a:t>
            </a:r>
            <a:r>
              <a:rPr lang="ru-RU" dirty="0">
                <a:solidFill>
                  <a:srgbClr val="002060"/>
                </a:solidFill>
              </a:rPr>
              <a:t> </a:t>
            </a:r>
          </a:p>
          <a:p>
            <a:pPr marL="342900" indent="-342900" algn="just">
              <a:buFont typeface="Wingdings" panose="05000000000000000000" pitchFamily="2" charset="2"/>
              <a:buChar char="ü"/>
            </a:pPr>
            <a:r>
              <a:rPr lang="ru-RU" dirty="0" err="1">
                <a:solidFill>
                  <a:srgbClr val="C00000"/>
                </a:solidFill>
              </a:rPr>
              <a:t>Мақсади</a:t>
            </a:r>
            <a:r>
              <a:rPr lang="ru-RU" dirty="0">
                <a:solidFill>
                  <a:srgbClr val="C00000"/>
                </a:solidFill>
              </a:rPr>
              <a:t> </a:t>
            </a:r>
            <a:r>
              <a:rPr lang="ru-RU" dirty="0" err="1">
                <a:solidFill>
                  <a:srgbClr val="C00000"/>
                </a:solidFill>
              </a:rPr>
              <a:t>Шӯро</a:t>
            </a:r>
            <a:r>
              <a:rPr lang="ru-RU" dirty="0">
                <a:solidFill>
                  <a:srgbClr val="002060"/>
                </a:solidFill>
              </a:rPr>
              <a:t>: </a:t>
            </a:r>
            <a:r>
              <a:rPr lang="ru-RU" dirty="0" err="1">
                <a:solidFill>
                  <a:srgbClr val="002060"/>
                </a:solidFill>
              </a:rPr>
              <a:t>таъмини</a:t>
            </a:r>
            <a:r>
              <a:rPr lang="ru-RU" dirty="0">
                <a:solidFill>
                  <a:srgbClr val="002060"/>
                </a:solidFill>
              </a:rPr>
              <a:t> </a:t>
            </a:r>
            <a:r>
              <a:rPr lang="ru-RU" dirty="0" err="1">
                <a:solidFill>
                  <a:srgbClr val="002060"/>
                </a:solidFill>
              </a:rPr>
              <a:t>ҳамкорӣ</a:t>
            </a:r>
            <a:r>
              <a:rPr lang="ru-RU" dirty="0">
                <a:solidFill>
                  <a:srgbClr val="002060"/>
                </a:solidFill>
              </a:rPr>
              <a:t> </a:t>
            </a:r>
            <a:r>
              <a:rPr lang="ru-RU" dirty="0" err="1">
                <a:solidFill>
                  <a:srgbClr val="002060"/>
                </a:solidFill>
              </a:rPr>
              <a:t>байни</a:t>
            </a:r>
            <a:r>
              <a:rPr lang="ru-RU" dirty="0">
                <a:solidFill>
                  <a:srgbClr val="002060"/>
                </a:solidFill>
              </a:rPr>
              <a:t> </a:t>
            </a:r>
            <a:r>
              <a:rPr lang="ru-RU" dirty="0" err="1">
                <a:solidFill>
                  <a:srgbClr val="002060"/>
                </a:solidFill>
              </a:rPr>
              <a:t>мақомоти</a:t>
            </a:r>
            <a:r>
              <a:rPr lang="ru-RU" dirty="0">
                <a:solidFill>
                  <a:srgbClr val="002060"/>
                </a:solidFill>
              </a:rPr>
              <a:t> давлатӣ, </a:t>
            </a:r>
            <a:r>
              <a:rPr lang="ru-RU" dirty="0" err="1">
                <a:solidFill>
                  <a:srgbClr val="002060"/>
                </a:solidFill>
              </a:rPr>
              <a:t>бахши</a:t>
            </a:r>
            <a:r>
              <a:rPr lang="ru-RU" dirty="0">
                <a:solidFill>
                  <a:srgbClr val="002060"/>
                </a:solidFill>
              </a:rPr>
              <a:t> </a:t>
            </a:r>
            <a:r>
              <a:rPr lang="ru-RU" dirty="0" err="1">
                <a:solidFill>
                  <a:srgbClr val="002060"/>
                </a:solidFill>
              </a:rPr>
              <a:t>хусусӣ</a:t>
            </a:r>
            <a:r>
              <a:rPr lang="ru-RU" dirty="0">
                <a:solidFill>
                  <a:srgbClr val="002060"/>
                </a:solidFill>
              </a:rPr>
              <a:t> ва </a:t>
            </a:r>
            <a:r>
              <a:rPr lang="ru-RU" dirty="0" err="1">
                <a:solidFill>
                  <a:srgbClr val="002060"/>
                </a:solidFill>
              </a:rPr>
              <a:t>ҷомеаи</a:t>
            </a:r>
            <a:r>
              <a:rPr lang="ru-RU" dirty="0">
                <a:solidFill>
                  <a:srgbClr val="002060"/>
                </a:solidFill>
              </a:rPr>
              <a:t> </a:t>
            </a:r>
            <a:r>
              <a:rPr lang="ru-RU" dirty="0" err="1">
                <a:solidFill>
                  <a:srgbClr val="002060"/>
                </a:solidFill>
              </a:rPr>
              <a:t>шаҳрвандӣ</a:t>
            </a:r>
            <a:r>
              <a:rPr lang="ru-RU" dirty="0">
                <a:solidFill>
                  <a:srgbClr val="002060"/>
                </a:solidFill>
              </a:rPr>
              <a:t> дар </a:t>
            </a:r>
            <a:r>
              <a:rPr lang="ru-RU" dirty="0" err="1">
                <a:solidFill>
                  <a:srgbClr val="002060"/>
                </a:solidFill>
              </a:rPr>
              <a:t>масъалаҳои</a:t>
            </a:r>
            <a:r>
              <a:rPr lang="ru-RU" dirty="0">
                <a:solidFill>
                  <a:srgbClr val="002060"/>
                </a:solidFill>
              </a:rPr>
              <a:t> </a:t>
            </a:r>
            <a:r>
              <a:rPr lang="ru-RU" dirty="0" err="1">
                <a:solidFill>
                  <a:srgbClr val="002060"/>
                </a:solidFill>
              </a:rPr>
              <a:t>амалисозии</a:t>
            </a:r>
            <a:r>
              <a:rPr lang="ru-RU" dirty="0">
                <a:solidFill>
                  <a:srgbClr val="002060"/>
                </a:solidFill>
              </a:rPr>
              <a:t> СМР-2030, </a:t>
            </a:r>
            <a:r>
              <a:rPr lang="ru-RU" dirty="0" err="1">
                <a:solidFill>
                  <a:srgbClr val="002060"/>
                </a:solidFill>
              </a:rPr>
              <a:t>барномаҳои</a:t>
            </a:r>
            <a:r>
              <a:rPr lang="ru-RU" dirty="0">
                <a:solidFill>
                  <a:srgbClr val="002060"/>
                </a:solidFill>
              </a:rPr>
              <a:t> </a:t>
            </a:r>
            <a:r>
              <a:rPr lang="ru-RU" dirty="0" err="1">
                <a:solidFill>
                  <a:srgbClr val="002060"/>
                </a:solidFill>
              </a:rPr>
              <a:t>миёнамуҳлати</a:t>
            </a:r>
            <a:r>
              <a:rPr lang="ru-RU" dirty="0">
                <a:solidFill>
                  <a:srgbClr val="002060"/>
                </a:solidFill>
              </a:rPr>
              <a:t> рушди ҶТ ва ҲРУ. </a:t>
            </a:r>
          </a:p>
          <a:p>
            <a:pPr marL="342900" indent="-342900" algn="just">
              <a:buFont typeface="Wingdings" panose="05000000000000000000" pitchFamily="2" charset="2"/>
              <a:buChar char="ü"/>
            </a:pPr>
            <a:r>
              <a:rPr lang="tg-Cyrl-TJ" dirty="0">
                <a:solidFill>
                  <a:srgbClr val="002060"/>
                </a:solidFill>
              </a:rPr>
              <a:t>Ба </a:t>
            </a:r>
            <a:r>
              <a:rPr lang="tg-Cyrl-TJ" dirty="0">
                <a:solidFill>
                  <a:srgbClr val="C00000"/>
                </a:solidFill>
              </a:rPr>
              <a:t>ҳайати Шӯро </a:t>
            </a:r>
            <a:r>
              <a:rPr lang="tg-Cyrl-TJ" dirty="0">
                <a:solidFill>
                  <a:srgbClr val="002060"/>
                </a:solidFill>
              </a:rPr>
              <a:t>намояндагони ҷомеаи шаҳрвандӣ, ки дар амалӣ намудан ва мониторинги СМР-2030 иштирок менамоянд, шомиланд.</a:t>
            </a:r>
          </a:p>
          <a:p>
            <a:pPr marL="342900" indent="-342900" algn="just">
              <a:buFont typeface="Wingdings" panose="05000000000000000000" pitchFamily="2" charset="2"/>
              <a:buChar char="ü"/>
            </a:pPr>
            <a:r>
              <a:rPr lang="tg-Cyrl-TJ" dirty="0">
                <a:solidFill>
                  <a:srgbClr val="002060"/>
                </a:solidFill>
              </a:rPr>
              <a:t>Ҷомеаи шаҳрвандӣ дар фаъолияти гурӯҳҳои кории байниидоравӣ иштирок намуда бо вазорату идораҳои соҳавӣ ҳамкорӣ менамоянд.</a:t>
            </a:r>
            <a:r>
              <a:rPr lang="ru-RU" dirty="0">
                <a:solidFill>
                  <a:srgbClr val="002060"/>
                </a:solidFill>
              </a:rPr>
              <a:t> </a:t>
            </a:r>
          </a:p>
          <a:p>
            <a:pPr marL="342900" indent="-342900" algn="just">
              <a:buFont typeface="Wingdings" panose="05000000000000000000" pitchFamily="2" charset="2"/>
              <a:buChar char="ü"/>
            </a:pPr>
            <a:endParaRPr lang="ru-RU" sz="2800" dirty="0">
              <a:solidFill>
                <a:srgbClr val="002060"/>
              </a:solidFill>
            </a:endParaRPr>
          </a:p>
          <a:p>
            <a:pPr algn="r"/>
            <a:endParaRPr lang="ru-RU" sz="2800" dirty="0"/>
          </a:p>
          <a:p>
            <a:pPr algn="r"/>
            <a:endParaRPr lang="ru-RU" sz="2800" dirty="0"/>
          </a:p>
          <a:p>
            <a:pPr algn="r"/>
            <a:endParaRPr lang="ru-RU" sz="2800" dirty="0"/>
          </a:p>
          <a:p>
            <a:pPr algn="r"/>
            <a:endParaRPr lang="ru-RU" sz="1800" dirty="0">
              <a:latin typeface="+mj-lt"/>
            </a:endParaRPr>
          </a:p>
        </p:txBody>
      </p:sp>
      <p:pic>
        <p:nvPicPr>
          <p:cNvPr id="2" name="Рисунок 3">
            <a:extLst>
              <a:ext uri="{FF2B5EF4-FFF2-40B4-BE49-F238E27FC236}">
                <a16:creationId xmlns:a16="http://schemas.microsoft.com/office/drawing/2014/main" id="{DAB62481-7EDC-DC33-57A6-2B268E5E11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a:extLst>
              <a:ext uri="{FF2B5EF4-FFF2-40B4-BE49-F238E27FC236}">
                <a16:creationId xmlns:a16="http://schemas.microsoft.com/office/drawing/2014/main" id="{E7EE1A4D-8CB5-B059-C065-FE2D32AE00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7" name="Рисунок 12">
            <a:extLst>
              <a:ext uri="{FF2B5EF4-FFF2-40B4-BE49-F238E27FC236}">
                <a16:creationId xmlns:a16="http://schemas.microsoft.com/office/drawing/2014/main" id="{2E15A5B3-1BF6-EF25-3F8F-53354ED7FF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8" name="Picture 5" descr="A black background with blue text&#10;&#10;AI-generated content may be incorrect.">
            <a:extLst>
              <a:ext uri="{FF2B5EF4-FFF2-40B4-BE49-F238E27FC236}">
                <a16:creationId xmlns:a16="http://schemas.microsoft.com/office/drawing/2014/main" id="{7CD3923A-F21D-9FAB-79EB-A7CF8D31E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extLst>
      <p:ext uri="{BB962C8B-B14F-4D97-AF65-F5344CB8AC3E}">
        <p14:creationId xmlns:p14="http://schemas.microsoft.com/office/powerpoint/2010/main" val="3367800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4428"/>
          </a:xfrm>
        </p:spPr>
        <p:txBody>
          <a:bodyPr>
            <a:normAutofit/>
          </a:bodyPr>
          <a:lstStyle/>
          <a:p>
            <a:pPr algn="ctr"/>
            <a:r>
              <a:rPr lang="ru-RU" sz="3600" b="1" dirty="0" err="1">
                <a:solidFill>
                  <a:srgbClr val="002060"/>
                </a:solidFill>
              </a:rPr>
              <a:t>Тавсияҳо</a:t>
            </a:r>
            <a:r>
              <a:rPr lang="ru-RU" sz="3600" b="1" dirty="0">
                <a:solidFill>
                  <a:srgbClr val="002060"/>
                </a:solidFill>
              </a:rPr>
              <a:t> </a:t>
            </a:r>
            <a:r>
              <a:rPr lang="ru-RU" sz="3600" b="1" dirty="0" err="1">
                <a:solidFill>
                  <a:srgbClr val="002060"/>
                </a:solidFill>
              </a:rPr>
              <a:t>барои</a:t>
            </a:r>
            <a:r>
              <a:rPr lang="ru-RU" sz="3600" b="1" dirty="0">
                <a:solidFill>
                  <a:srgbClr val="002060"/>
                </a:solidFill>
              </a:rPr>
              <a:t> </a:t>
            </a:r>
            <a:r>
              <a:rPr lang="ru-RU" sz="3600" b="1" dirty="0" err="1">
                <a:solidFill>
                  <a:srgbClr val="002060"/>
                </a:solidFill>
              </a:rPr>
              <a:t>СҶШ</a:t>
            </a:r>
            <a:endParaRPr lang="ru-RU" sz="3600" b="1" dirty="0">
              <a:solidFill>
                <a:srgbClr val="002060"/>
              </a:solidFill>
            </a:endParaRPr>
          </a:p>
        </p:txBody>
      </p:sp>
      <p:sp>
        <p:nvSpPr>
          <p:cNvPr id="3" name="Объект 2"/>
          <p:cNvSpPr>
            <a:spLocks noGrp="1"/>
          </p:cNvSpPr>
          <p:nvPr>
            <p:ph idx="1"/>
          </p:nvPr>
        </p:nvSpPr>
        <p:spPr>
          <a:xfrm>
            <a:off x="838200" y="1519518"/>
            <a:ext cx="10515600" cy="4657445"/>
          </a:xfrm>
        </p:spPr>
        <p:txBody>
          <a:bodyPr>
            <a:normAutofit/>
          </a:bodyPr>
          <a:lstStyle/>
          <a:p>
            <a:r>
              <a:rPr lang="ru-RU" dirty="0" err="1"/>
              <a:t>Нашри</a:t>
            </a:r>
            <a:r>
              <a:rPr lang="ru-RU" dirty="0"/>
              <a:t> </a:t>
            </a:r>
            <a:r>
              <a:rPr lang="ru-RU" dirty="0" err="1"/>
              <a:t>иттилоот</a:t>
            </a:r>
            <a:r>
              <a:rPr lang="ru-RU" dirty="0"/>
              <a:t> </a:t>
            </a:r>
            <a:r>
              <a:rPr lang="ru-RU" dirty="0" err="1"/>
              <a:t>оид</a:t>
            </a:r>
            <a:r>
              <a:rPr lang="ru-RU" dirty="0"/>
              <a:t> ба </a:t>
            </a:r>
            <a:r>
              <a:rPr lang="ru-RU" dirty="0" err="1"/>
              <a:t>ҳадаф</a:t>
            </a:r>
            <a:r>
              <a:rPr lang="ru-RU" dirty="0"/>
              <a:t> </a:t>
            </a:r>
            <a:r>
              <a:rPr lang="ru-RU" dirty="0" err="1"/>
              <a:t>ва</a:t>
            </a:r>
            <a:r>
              <a:rPr lang="ru-RU" dirty="0"/>
              <a:t> </a:t>
            </a:r>
            <a:r>
              <a:rPr lang="ru-RU" dirty="0" err="1"/>
              <a:t>интизориҳои</a:t>
            </a:r>
            <a:r>
              <a:rPr lang="ru-RU" dirty="0"/>
              <a:t> </a:t>
            </a:r>
            <a:r>
              <a:rPr lang="ru-RU" dirty="0" err="1"/>
              <a:t>фаъолияти</a:t>
            </a:r>
            <a:r>
              <a:rPr lang="ru-RU" dirty="0"/>
              <a:t> </a:t>
            </a:r>
            <a:r>
              <a:rPr lang="ru-RU" dirty="0" err="1"/>
              <a:t>хеш</a:t>
            </a:r>
            <a:r>
              <a:rPr lang="ru-RU" dirty="0"/>
              <a:t> дар ГКБ</a:t>
            </a:r>
          </a:p>
          <a:p>
            <a:r>
              <a:rPr lang="ru-RU" dirty="0" err="1"/>
              <a:t>Нашри</a:t>
            </a:r>
            <a:r>
              <a:rPr lang="ru-RU" dirty="0"/>
              <a:t> </a:t>
            </a:r>
            <a:r>
              <a:rPr lang="ru-RU" dirty="0" err="1"/>
              <a:t>иттилоот</a:t>
            </a:r>
            <a:r>
              <a:rPr lang="ru-RU" dirty="0"/>
              <a:t> </a:t>
            </a:r>
            <a:r>
              <a:rPr lang="ru-RU" dirty="0" err="1"/>
              <a:t>оид</a:t>
            </a:r>
            <a:r>
              <a:rPr lang="ru-RU" dirty="0"/>
              <a:t> ба </a:t>
            </a:r>
            <a:r>
              <a:rPr lang="ru-RU" dirty="0" err="1"/>
              <a:t>натиҷаҳои</a:t>
            </a:r>
            <a:r>
              <a:rPr lang="ru-RU" dirty="0"/>
              <a:t> </a:t>
            </a:r>
            <a:r>
              <a:rPr lang="ru-RU" dirty="0" err="1"/>
              <a:t>марҳилавӣ</a:t>
            </a:r>
            <a:r>
              <a:rPr lang="ru-RU" dirty="0"/>
              <a:t> </a:t>
            </a:r>
            <a:r>
              <a:rPr lang="ru-RU" dirty="0" err="1"/>
              <a:t>ва</a:t>
            </a:r>
            <a:r>
              <a:rPr lang="ru-RU" dirty="0"/>
              <a:t> </a:t>
            </a:r>
            <a:r>
              <a:rPr lang="ru-RU" dirty="0" err="1"/>
              <a:t>ниҳоии</a:t>
            </a:r>
            <a:r>
              <a:rPr lang="ru-RU" dirty="0"/>
              <a:t> </a:t>
            </a:r>
            <a:r>
              <a:rPr lang="ru-RU" dirty="0" err="1"/>
              <a:t>фаъолият</a:t>
            </a:r>
            <a:r>
              <a:rPr lang="ru-RU" dirty="0"/>
              <a:t> дар </a:t>
            </a:r>
            <a:r>
              <a:rPr lang="ru-RU" dirty="0" err="1"/>
              <a:t>доираи</a:t>
            </a:r>
            <a:r>
              <a:rPr lang="ru-RU" dirty="0"/>
              <a:t> ГКБ</a:t>
            </a:r>
          </a:p>
          <a:p>
            <a:r>
              <a:rPr lang="ru-RU" dirty="0" err="1"/>
              <a:t>Даъват</a:t>
            </a:r>
            <a:r>
              <a:rPr lang="ru-RU" dirty="0"/>
              <a:t> </a:t>
            </a:r>
            <a:r>
              <a:rPr lang="ru-RU" dirty="0" err="1"/>
              <a:t>намудани</a:t>
            </a:r>
            <a:r>
              <a:rPr lang="ru-RU" dirty="0"/>
              <a:t> </a:t>
            </a:r>
            <a:r>
              <a:rPr lang="ru-RU" dirty="0" err="1"/>
              <a:t>дигар</a:t>
            </a:r>
            <a:r>
              <a:rPr lang="ru-RU" dirty="0"/>
              <a:t> </a:t>
            </a:r>
            <a:r>
              <a:rPr lang="ru-RU" dirty="0" err="1"/>
              <a:t>СҶШ</a:t>
            </a:r>
            <a:r>
              <a:rPr lang="ru-RU" dirty="0"/>
              <a:t> ба </a:t>
            </a:r>
            <a:r>
              <a:rPr lang="ru-RU" dirty="0" err="1"/>
              <a:t>ҳамкорӣ</a:t>
            </a:r>
            <a:r>
              <a:rPr lang="ru-RU" dirty="0"/>
              <a:t> дар </a:t>
            </a:r>
            <a:r>
              <a:rPr lang="ru-RU" dirty="0" err="1"/>
              <a:t>доираи</a:t>
            </a:r>
            <a:r>
              <a:rPr lang="ru-RU" dirty="0"/>
              <a:t> </a:t>
            </a:r>
            <a:r>
              <a:rPr lang="ru-RU" dirty="0" err="1"/>
              <a:t>фаъолияти</a:t>
            </a:r>
            <a:r>
              <a:rPr lang="ru-RU" dirty="0"/>
              <a:t> </a:t>
            </a:r>
            <a:r>
              <a:rPr lang="ru-RU" dirty="0" err="1"/>
              <a:t>таҳлилӣ</a:t>
            </a:r>
            <a:r>
              <a:rPr lang="ru-RU" dirty="0"/>
              <a:t> дар ГКБ</a:t>
            </a:r>
          </a:p>
          <a:p>
            <a:r>
              <a:rPr lang="ru-RU" dirty="0" err="1"/>
              <a:t>Ташкили</a:t>
            </a:r>
            <a:r>
              <a:rPr lang="ru-RU" dirty="0"/>
              <a:t> </a:t>
            </a:r>
            <a:r>
              <a:rPr lang="ru-RU" dirty="0" err="1"/>
              <a:t>ҳамкории</a:t>
            </a:r>
            <a:r>
              <a:rPr lang="ru-RU" dirty="0"/>
              <a:t> </a:t>
            </a:r>
            <a:r>
              <a:rPr lang="ru-RU" dirty="0" err="1"/>
              <a:t>фаъол</a:t>
            </a:r>
            <a:r>
              <a:rPr lang="ru-RU" dirty="0"/>
              <a:t> </a:t>
            </a:r>
            <a:r>
              <a:rPr lang="ru-RU" dirty="0" err="1"/>
              <a:t>бо</a:t>
            </a:r>
            <a:r>
              <a:rPr lang="ru-RU" dirty="0"/>
              <a:t> </a:t>
            </a:r>
            <a:r>
              <a:rPr lang="ru-RU" dirty="0" err="1"/>
              <a:t>дигар</a:t>
            </a:r>
            <a:r>
              <a:rPr lang="ru-RU" dirty="0"/>
              <a:t> </a:t>
            </a:r>
            <a:r>
              <a:rPr lang="ru-RU" dirty="0" err="1"/>
              <a:t>СҶШ</a:t>
            </a:r>
            <a:r>
              <a:rPr lang="ru-RU" dirty="0"/>
              <a:t>, </a:t>
            </a:r>
            <a:r>
              <a:rPr lang="ru-RU" dirty="0" err="1"/>
              <a:t>ки</a:t>
            </a:r>
            <a:r>
              <a:rPr lang="ru-RU" dirty="0"/>
              <a:t> дар </a:t>
            </a:r>
            <a:r>
              <a:rPr lang="ru-RU" dirty="0" err="1"/>
              <a:t>дигар</a:t>
            </a:r>
            <a:r>
              <a:rPr lang="ru-RU" dirty="0"/>
              <a:t> </a:t>
            </a:r>
            <a:r>
              <a:rPr lang="ru-RU" dirty="0" err="1"/>
              <a:t>Платформаҳои</a:t>
            </a:r>
            <a:r>
              <a:rPr lang="ru-RU" dirty="0"/>
              <a:t> </a:t>
            </a:r>
            <a:r>
              <a:rPr lang="ru-RU" dirty="0" err="1"/>
              <a:t>муколама</a:t>
            </a:r>
            <a:r>
              <a:rPr lang="ru-RU" dirty="0"/>
              <a:t> </a:t>
            </a:r>
            <a:r>
              <a:rPr lang="ru-RU" dirty="0" err="1"/>
              <a:t>фаъолият</a:t>
            </a:r>
            <a:r>
              <a:rPr lang="ru-RU" dirty="0"/>
              <a:t> </a:t>
            </a:r>
            <a:r>
              <a:rPr lang="ru-RU" dirty="0" err="1"/>
              <a:t>менамоянд</a:t>
            </a:r>
            <a:endParaRPr lang="ru-RU" dirty="0"/>
          </a:p>
          <a:p>
            <a:r>
              <a:rPr lang="ru-RU" dirty="0" err="1"/>
              <a:t>Пешбурди</a:t>
            </a:r>
            <a:r>
              <a:rPr lang="ru-RU" dirty="0"/>
              <a:t> </a:t>
            </a:r>
            <a:r>
              <a:rPr lang="ru-RU" dirty="0" err="1"/>
              <a:t>ташаббусҳои</a:t>
            </a:r>
            <a:r>
              <a:rPr lang="ru-RU" dirty="0"/>
              <a:t> </a:t>
            </a:r>
            <a:r>
              <a:rPr lang="ru-RU" dirty="0" err="1"/>
              <a:t>шаффофият</a:t>
            </a:r>
            <a:r>
              <a:rPr lang="ru-RU" dirty="0"/>
              <a:t> </a:t>
            </a:r>
            <a:r>
              <a:rPr lang="ru-RU" dirty="0" err="1"/>
              <a:t>ва</a:t>
            </a:r>
            <a:r>
              <a:rPr lang="ru-RU" dirty="0"/>
              <a:t> </a:t>
            </a:r>
            <a:r>
              <a:rPr lang="ru-RU" dirty="0" err="1"/>
              <a:t>зерҳисобият</a:t>
            </a:r>
            <a:r>
              <a:rPr lang="ru-RU" dirty="0"/>
              <a:t> дар </a:t>
            </a:r>
            <a:r>
              <a:rPr lang="ru-RU" dirty="0" err="1"/>
              <a:t>доираи</a:t>
            </a:r>
            <a:r>
              <a:rPr lang="ru-RU" dirty="0"/>
              <a:t> </a:t>
            </a:r>
            <a:r>
              <a:rPr lang="ru-RU" dirty="0" err="1"/>
              <a:t>фаъолияти</a:t>
            </a:r>
            <a:r>
              <a:rPr lang="ru-RU" dirty="0"/>
              <a:t> ГКБ</a:t>
            </a:r>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2062479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163"/>
            <a:ext cx="10515600" cy="764428"/>
          </a:xfrm>
        </p:spPr>
        <p:txBody>
          <a:bodyPr>
            <a:normAutofit/>
          </a:bodyPr>
          <a:lstStyle/>
          <a:p>
            <a:pPr algn="ctr"/>
            <a:r>
              <a:rPr lang="ru-RU" sz="3600" b="1" dirty="0" err="1">
                <a:solidFill>
                  <a:srgbClr val="002060"/>
                </a:solidFill>
              </a:rPr>
              <a:t>Хулосаи</a:t>
            </a:r>
            <a:r>
              <a:rPr lang="ru-RU" sz="3600" b="1" dirty="0">
                <a:solidFill>
                  <a:srgbClr val="002060"/>
                </a:solidFill>
              </a:rPr>
              <a:t> </a:t>
            </a:r>
            <a:r>
              <a:rPr lang="ru-RU" sz="3600" b="1" dirty="0" err="1">
                <a:solidFill>
                  <a:srgbClr val="002060"/>
                </a:solidFill>
              </a:rPr>
              <a:t>умумӣ</a:t>
            </a:r>
            <a:endParaRPr lang="ru-RU" sz="3600" b="1" dirty="0">
              <a:solidFill>
                <a:srgbClr val="002060"/>
              </a:solidFill>
            </a:endParaRPr>
          </a:p>
        </p:txBody>
      </p:sp>
      <p:sp>
        <p:nvSpPr>
          <p:cNvPr id="3" name="Объект 2"/>
          <p:cNvSpPr>
            <a:spLocks noGrp="1"/>
          </p:cNvSpPr>
          <p:nvPr>
            <p:ph idx="1"/>
          </p:nvPr>
        </p:nvSpPr>
        <p:spPr>
          <a:xfrm>
            <a:off x="838200" y="1225118"/>
            <a:ext cx="10515600" cy="5122416"/>
          </a:xfrm>
        </p:spPr>
        <p:txBody>
          <a:bodyPr>
            <a:normAutofit/>
          </a:bodyPr>
          <a:lstStyle/>
          <a:p>
            <a:pPr marL="571500" indent="-342900" algn="just">
              <a:lnSpc>
                <a:spcPct val="107000"/>
              </a:lnSpc>
              <a:spcAft>
                <a:spcPts val="800"/>
              </a:spcAft>
              <a:buFont typeface="Wingdings" panose="05000000000000000000" pitchFamily="2" charset="2"/>
              <a:buChar char="ü"/>
            </a:pPr>
            <a:r>
              <a:rPr lang="ru-RU" sz="2400" dirty="0">
                <a:latin typeface="Times New Roman" panose="02020603050405020304" pitchFamily="18" charset="0"/>
                <a:ea typeface="Calibri" panose="020F0502020204030204" pitchFamily="34" charset="0"/>
                <a:cs typeface="Times New Roman" panose="02020603050405020304" pitchFamily="18" charset="0"/>
              </a:rPr>
              <a:t>Дар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маҷмӯъ</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таҳлили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муқоисавӣ</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нишон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дод</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ки</a:t>
            </a:r>
            <a:r>
              <a:rPr lang="ru-RU" sz="2400" dirty="0">
                <a:latin typeface="Times New Roman" panose="02020603050405020304" pitchFamily="18" charset="0"/>
                <a:ea typeface="Calibri" panose="020F0502020204030204" pitchFamily="34" charset="0"/>
                <a:cs typeface="Times New Roman" panose="02020603050405020304" pitchFamily="18" charset="0"/>
              </a:rPr>
              <a:t> дар ду соли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охир</a:t>
            </a:r>
            <a:r>
              <a:rPr lang="ru-RU" sz="2400" dirty="0">
                <a:latin typeface="Times New Roman" panose="02020603050405020304" pitchFamily="18" charset="0"/>
                <a:ea typeface="Calibri" panose="020F0502020204030204" pitchFamily="34" charset="0"/>
                <a:cs typeface="Times New Roman" panose="02020603050405020304" pitchFamily="18" charset="0"/>
              </a:rPr>
              <a:t> дар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самти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институтсионализатсияи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иштироки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ҷомеаи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шаҳрвандӣ</a:t>
            </a:r>
            <a:r>
              <a:rPr lang="ru-RU" sz="2400" dirty="0">
                <a:latin typeface="Times New Roman" panose="02020603050405020304" pitchFamily="18" charset="0"/>
                <a:ea typeface="Calibri" panose="020F0502020204030204" pitchFamily="34" charset="0"/>
                <a:cs typeface="Times New Roman" panose="02020603050405020304" pitchFamily="18" charset="0"/>
              </a:rPr>
              <a:t> дар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идоракунии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стратегӣ</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b="1" u="sng" dirty="0" err="1">
                <a:latin typeface="Times New Roman" panose="02020603050405020304" pitchFamily="18" charset="0"/>
                <a:ea typeface="Calibri" panose="020F0502020204030204" pitchFamily="34" charset="0"/>
                <a:cs typeface="Times New Roman" panose="02020603050405020304" pitchFamily="18" charset="0"/>
              </a:rPr>
              <a:t>пешрафти</a:t>
            </a:r>
            <a:r>
              <a:rPr lang="ru-RU" sz="2400" b="1" u="sng" dirty="0">
                <a:latin typeface="Times New Roman" panose="02020603050405020304" pitchFamily="18" charset="0"/>
                <a:ea typeface="Calibri" panose="020F0502020204030204" pitchFamily="34" charset="0"/>
                <a:cs typeface="Times New Roman" panose="02020603050405020304" pitchFamily="18" charset="0"/>
              </a:rPr>
              <a:t> </a:t>
            </a:r>
            <a:r>
              <a:rPr lang="ru-RU" sz="2400" b="1" u="sng" dirty="0" err="1">
                <a:latin typeface="Times New Roman" panose="02020603050405020304" pitchFamily="18" charset="0"/>
                <a:ea typeface="Calibri" panose="020F0502020204030204" pitchFamily="34" charset="0"/>
                <a:cs typeface="Times New Roman" panose="02020603050405020304" pitchFamily="18" charset="0"/>
              </a:rPr>
              <a:t>назаррас</a:t>
            </a:r>
            <a:r>
              <a:rPr lang="ru-RU" sz="2400" b="1" u="sng"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ба даст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оварда</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шудааст</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indent="-342900" algn="just">
              <a:lnSpc>
                <a:spcPct val="107000"/>
              </a:lnSpc>
              <a:spcAft>
                <a:spcPts val="800"/>
              </a:spcAft>
              <a:buFont typeface="Wingdings" panose="05000000000000000000" pitchFamily="2" charset="2"/>
              <a:buChar char="ü"/>
            </a:pPr>
            <a:r>
              <a:rPr lang="ru-RU" sz="2400" dirty="0" err="1">
                <a:latin typeface="Times New Roman" panose="02020603050405020304" pitchFamily="18" charset="0"/>
                <a:ea typeface="Calibri" panose="020F0502020204030204" pitchFamily="34" charset="0"/>
                <a:cs typeface="Times New Roman" panose="02020603050405020304" pitchFamily="18" charset="0"/>
              </a:rPr>
              <a:t>Аммо</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барои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таъсири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устувор</a:t>
            </a:r>
            <a:r>
              <a:rPr lang="ru-RU" sz="2400" dirty="0">
                <a:latin typeface="Times New Roman" panose="02020603050405020304" pitchFamily="18" charset="0"/>
                <a:ea typeface="Calibri" panose="020F0502020204030204" pitchFamily="34" charset="0"/>
                <a:cs typeface="Times New Roman" panose="02020603050405020304" pitchFamily="18" charset="0"/>
              </a:rPr>
              <a:t> аз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арзёбии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иштирок</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номиналии</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СҶШ</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ба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арзёбии</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иштироки</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воқеъӣ</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ва</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latin typeface="Times New Roman" panose="02020603050405020304" pitchFamily="18" charset="0"/>
                <a:ea typeface="Calibri" panose="020F0502020204030204" pitchFamily="34" charset="0"/>
                <a:cs typeface="Times New Roman" panose="02020603050405020304" pitchFamily="18" charset="0"/>
              </a:rPr>
              <a:t>таъсирбахши</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СҶШ</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гузаштан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лозим</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аст</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indent="-342900" algn="just">
              <a:lnSpc>
                <a:spcPct val="107000"/>
              </a:lnSpc>
              <a:spcAft>
                <a:spcPts val="800"/>
              </a:spcAft>
              <a:buFont typeface="Wingdings" panose="05000000000000000000" pitchFamily="2" charset="2"/>
              <a:buChar char="ü"/>
            </a:pPr>
            <a:r>
              <a:rPr lang="ru-RU" sz="2400" dirty="0">
                <a:latin typeface="Times New Roman" panose="02020603050405020304" pitchFamily="18" charset="0"/>
                <a:ea typeface="Calibri" panose="020F0502020204030204" pitchFamily="34" charset="0"/>
                <a:cs typeface="Times New Roman" panose="02020603050405020304" pitchFamily="18" charset="0"/>
              </a:rPr>
              <a:t>Ин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қадамҳои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мушаххасро</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тақозо</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мекунад</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муттаҳидсозии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танзим</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иҷрои</a:t>
            </a:r>
            <a:r>
              <a:rPr lang="ru-RU" sz="2400" dirty="0">
                <a:latin typeface="Times New Roman" panose="02020603050405020304" pitchFamily="18" charset="0"/>
                <a:ea typeface="Calibri" panose="020F0502020204030204" pitchFamily="34" charset="0"/>
                <a:cs typeface="Times New Roman" panose="02020603050405020304" pitchFamily="18" charset="0"/>
              </a:rPr>
              <a:t> он дар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тамоми</a:t>
            </a:r>
            <a:r>
              <a:rPr lang="ru-RU" sz="2400" dirty="0">
                <a:latin typeface="Times New Roman" panose="02020603050405020304" pitchFamily="18" charset="0"/>
                <a:ea typeface="Calibri" panose="020F0502020204030204" pitchFamily="34" charset="0"/>
                <a:cs typeface="Times New Roman" panose="02020603050405020304" pitchFamily="18" charset="0"/>
              </a:rPr>
              <a:t> ГКБ,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таҳияи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таҷрибаи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баҳисобгирии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пешниҳоду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таклифҳои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СҶШ</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такмили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касбии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СҶШ</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2400" dirty="0">
                <a:latin typeface="Times New Roman" panose="02020603050405020304" pitchFamily="18" charset="0"/>
                <a:ea typeface="Calibri" panose="020F0502020204030204" pitchFamily="34" charset="0"/>
                <a:cs typeface="Times New Roman" panose="02020603050405020304" pitchFamily="18" charset="0"/>
              </a:rPr>
              <a:t> баланд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бардоштани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масъулият</a:t>
            </a:r>
            <a:r>
              <a:rPr lang="ru-RU" sz="2400" dirty="0">
                <a:latin typeface="Times New Roman" panose="02020603050405020304" pitchFamily="18" charset="0"/>
                <a:ea typeface="Calibri" panose="020F0502020204030204" pitchFamily="34" charset="0"/>
                <a:cs typeface="Times New Roman" panose="02020603050405020304" pitchFamily="18" charset="0"/>
              </a:rPr>
              <a:t> аз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ҷониби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tg-Cyrl-TJ" sz="2400" dirty="0">
                <a:latin typeface="Times New Roman" panose="02020603050405020304" pitchFamily="18" charset="0"/>
                <a:ea typeface="Calibri" panose="020F0502020204030204" pitchFamily="34" charset="0"/>
                <a:cs typeface="Times New Roman" panose="02020603050405020304" pitchFamily="18" charset="0"/>
              </a:rPr>
              <a:t>ГКБ</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ü"/>
            </a:pPr>
            <a:endParaRPr lang="ru-RU" sz="4000" dirty="0"/>
          </a:p>
          <a:p>
            <a:pPr algn="just">
              <a:buFont typeface="Wingdings" panose="05000000000000000000" pitchFamily="2" charset="2"/>
              <a:buChar char="ü"/>
            </a:pPr>
            <a:endParaRPr lang="ru-RU" sz="4000" dirty="0"/>
          </a:p>
          <a:p>
            <a:pPr algn="just">
              <a:buFont typeface="Wingdings" panose="05000000000000000000" pitchFamily="2" charset="2"/>
              <a:buChar char="ü"/>
            </a:pPr>
            <a:endParaRPr lang="ru-RU" sz="4000" dirty="0"/>
          </a:p>
          <a:p>
            <a:pPr algn="just">
              <a:buFont typeface="Wingdings" panose="05000000000000000000" pitchFamily="2" charset="2"/>
              <a:buChar char="ü"/>
            </a:pPr>
            <a:endParaRPr lang="ru-RU" sz="4000" dirty="0"/>
          </a:p>
        </p:txBody>
      </p:sp>
    </p:spTree>
    <p:extLst>
      <p:ext uri="{BB962C8B-B14F-4D97-AF65-F5344CB8AC3E}">
        <p14:creationId xmlns:p14="http://schemas.microsoft.com/office/powerpoint/2010/main" val="3031063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179AA-4489-4985-BC45-F226CEEC8356}"/>
              </a:ext>
            </a:extLst>
          </p:cNvPr>
          <p:cNvSpPr>
            <a:spLocks noGrp="1"/>
          </p:cNvSpPr>
          <p:nvPr>
            <p:ph type="ctrTitle"/>
          </p:nvPr>
        </p:nvSpPr>
        <p:spPr>
          <a:xfrm>
            <a:off x="2291972" y="2825110"/>
            <a:ext cx="7931556" cy="473675"/>
          </a:xfrm>
        </p:spPr>
        <p:txBody>
          <a:bodyPr>
            <a:noAutofit/>
          </a:bodyPr>
          <a:lstStyle/>
          <a:p>
            <a:r>
              <a:rPr lang="ru-RU" sz="3200" b="1" dirty="0">
                <a:solidFill>
                  <a:srgbClr val="002060"/>
                </a:solidFill>
                <a:latin typeface="Times New Roman" panose="02020603050405020304" pitchFamily="18" charset="0"/>
                <a:cs typeface="Times New Roman" panose="02020603050405020304" pitchFamily="18" charset="0"/>
              </a:rPr>
              <a:t>БА </a:t>
            </a:r>
            <a:r>
              <a:rPr lang="ru-RU" sz="3200" b="1" dirty="0" err="1">
                <a:solidFill>
                  <a:srgbClr val="002060"/>
                </a:solidFill>
                <a:latin typeface="Times New Roman" panose="02020603050405020304" pitchFamily="18" charset="0"/>
                <a:cs typeface="Times New Roman" panose="02020603050405020304" pitchFamily="18" charset="0"/>
              </a:rPr>
              <a:t>ДИҚҚАТАТОН</a:t>
            </a:r>
            <a:r>
              <a:rPr lang="ru-RU" sz="3200" b="1" dirty="0">
                <a:solidFill>
                  <a:srgbClr val="002060"/>
                </a:solidFill>
                <a:latin typeface="Times New Roman" panose="02020603050405020304" pitchFamily="18" charset="0"/>
                <a:cs typeface="Times New Roman" panose="02020603050405020304" pitchFamily="18" charset="0"/>
              </a:rPr>
              <a:t> </a:t>
            </a:r>
            <a:r>
              <a:rPr lang="ru-RU" sz="3200" b="1" dirty="0" err="1">
                <a:solidFill>
                  <a:srgbClr val="002060"/>
                </a:solidFill>
                <a:latin typeface="Times New Roman" panose="02020603050405020304" pitchFamily="18" charset="0"/>
                <a:cs typeface="Times New Roman" panose="02020603050405020304" pitchFamily="18" charset="0"/>
              </a:rPr>
              <a:t>ТАШАККУР</a:t>
            </a:r>
            <a:r>
              <a:rPr lang="ru-RU" sz="3200" b="1" dirty="0">
                <a:solidFill>
                  <a:srgbClr val="002060"/>
                </a:solidFill>
                <a:latin typeface="Times New Roman" panose="02020603050405020304" pitchFamily="18" charset="0"/>
                <a:cs typeface="Times New Roman" panose="02020603050405020304" pitchFamily="18" charset="0"/>
              </a:rPr>
              <a:t>!</a:t>
            </a:r>
            <a:endParaRPr lang="ru-RU" sz="3200" dirty="0">
              <a:solidFill>
                <a:srgbClr val="002060"/>
              </a:solidFill>
              <a:latin typeface="Bookman Old Style" panose="020506040505050202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388" y="4083957"/>
            <a:ext cx="1640822" cy="2029883"/>
          </a:xfrm>
          <a:prstGeom prst="rect">
            <a:avLst/>
          </a:prstGeom>
        </p:spPr>
      </p:pic>
      <p:pic>
        <p:nvPicPr>
          <p:cNvPr id="3" name="Рисунок 3">
            <a:extLst>
              <a:ext uri="{FF2B5EF4-FFF2-40B4-BE49-F238E27FC236}">
                <a16:creationId xmlns:a16="http://schemas.microsoft.com/office/drawing/2014/main" id="{D77C8040-200C-2537-9C74-59337436E0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a:extLst>
              <a:ext uri="{FF2B5EF4-FFF2-40B4-BE49-F238E27FC236}">
                <a16:creationId xmlns:a16="http://schemas.microsoft.com/office/drawing/2014/main" id="{FB4B4052-9FF4-B619-FBE3-C01AA9E87C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5" name="Рисунок 12">
            <a:extLst>
              <a:ext uri="{FF2B5EF4-FFF2-40B4-BE49-F238E27FC236}">
                <a16:creationId xmlns:a16="http://schemas.microsoft.com/office/drawing/2014/main" id="{2CDF5A23-C8B9-F23A-0955-93269B8B4A9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033BD5CE-0AF6-C5AE-C824-C2507CF41B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pic>
        <p:nvPicPr>
          <p:cNvPr id="12" name="Picture 11" descr="A blue and white logo&#10;&#10;AI-generated content may be incorrect.">
            <a:extLst>
              <a:ext uri="{FF2B5EF4-FFF2-40B4-BE49-F238E27FC236}">
                <a16:creationId xmlns:a16="http://schemas.microsoft.com/office/drawing/2014/main" id="{3F4A431E-54D6-EC38-ACE8-11E9C9AF6A9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79349" y="1393144"/>
            <a:ext cx="1094670" cy="1084165"/>
          </a:xfrm>
          <a:prstGeom prst="rect">
            <a:avLst/>
          </a:prstGeom>
        </p:spPr>
      </p:pic>
    </p:spTree>
    <p:extLst>
      <p:ext uri="{BB962C8B-B14F-4D97-AF65-F5344CB8AC3E}">
        <p14:creationId xmlns:p14="http://schemas.microsoft.com/office/powerpoint/2010/main" val="6765206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BA91FA-7610-40FD-A157-7444A248A768}"/>
              </a:ext>
            </a:extLst>
          </p:cNvPr>
          <p:cNvSpPr>
            <a:spLocks noGrp="1"/>
          </p:cNvSpPr>
          <p:nvPr>
            <p:ph type="subTitle" idx="1"/>
          </p:nvPr>
        </p:nvSpPr>
        <p:spPr>
          <a:xfrm>
            <a:off x="1261352" y="2535465"/>
            <a:ext cx="9964969" cy="4267220"/>
          </a:xfrm>
        </p:spPr>
        <p:txBody>
          <a:bodyPr>
            <a:noAutofit/>
          </a:bodyPr>
          <a:lstStyle/>
          <a:p>
            <a:pPr marL="342900" indent="-342900" algn="just">
              <a:lnSpc>
                <a:spcPct val="100000"/>
              </a:lnSpc>
              <a:spcBef>
                <a:spcPts val="0"/>
              </a:spcBef>
              <a:buFont typeface="Wingdings" panose="05000000000000000000" pitchFamily="2" charset="2"/>
              <a:buChar char="Ø"/>
            </a:pPr>
            <a:r>
              <a:rPr lang="ru-RU" sz="2800" dirty="0" err="1">
                <a:solidFill>
                  <a:srgbClr val="C00000"/>
                </a:solidFill>
              </a:rPr>
              <a:t>ҳамкории</a:t>
            </a:r>
            <a:r>
              <a:rPr lang="ru-RU" sz="2800" dirty="0">
                <a:solidFill>
                  <a:srgbClr val="C00000"/>
                </a:solidFill>
              </a:rPr>
              <a:t> </a:t>
            </a:r>
            <a:r>
              <a:rPr lang="ru-RU" sz="2800" dirty="0" err="1">
                <a:solidFill>
                  <a:srgbClr val="002060"/>
                </a:solidFill>
              </a:rPr>
              <a:t>давлат</a:t>
            </a:r>
            <a:r>
              <a:rPr lang="ru-RU" sz="2800" dirty="0">
                <a:solidFill>
                  <a:srgbClr val="002060"/>
                </a:solidFill>
              </a:rPr>
              <a:t> </a:t>
            </a:r>
            <a:r>
              <a:rPr lang="ru-RU" sz="2800" dirty="0" err="1">
                <a:solidFill>
                  <a:srgbClr val="002060"/>
                </a:solidFill>
              </a:rPr>
              <a:t>бо</a:t>
            </a:r>
            <a:r>
              <a:rPr lang="ru-RU" sz="2800" dirty="0">
                <a:solidFill>
                  <a:srgbClr val="002060"/>
                </a:solidFill>
              </a:rPr>
              <a:t> </a:t>
            </a:r>
            <a:r>
              <a:rPr lang="ru-RU" sz="2800" dirty="0" err="1">
                <a:solidFill>
                  <a:srgbClr val="002060"/>
                </a:solidFill>
              </a:rPr>
              <a:t>бахши</a:t>
            </a:r>
            <a:r>
              <a:rPr lang="ru-RU" sz="2800" dirty="0">
                <a:solidFill>
                  <a:srgbClr val="002060"/>
                </a:solidFill>
              </a:rPr>
              <a:t> </a:t>
            </a:r>
            <a:r>
              <a:rPr lang="ru-RU" sz="2800" dirty="0" err="1">
                <a:solidFill>
                  <a:srgbClr val="002060"/>
                </a:solidFill>
              </a:rPr>
              <a:t>хусусӣ</a:t>
            </a:r>
            <a:r>
              <a:rPr lang="ru-RU" sz="2800" dirty="0">
                <a:solidFill>
                  <a:srgbClr val="002060"/>
                </a:solidFill>
              </a:rPr>
              <a:t> ва </a:t>
            </a:r>
            <a:r>
              <a:rPr lang="ru-RU" sz="2800" dirty="0" err="1">
                <a:solidFill>
                  <a:srgbClr val="002060"/>
                </a:solidFill>
              </a:rPr>
              <a:t>ҷомеаи</a:t>
            </a:r>
            <a:r>
              <a:rPr lang="ru-RU" sz="2800" dirty="0">
                <a:solidFill>
                  <a:srgbClr val="002060"/>
                </a:solidFill>
              </a:rPr>
              <a:t> </a:t>
            </a:r>
            <a:r>
              <a:rPr lang="ru-RU" sz="2800" dirty="0" err="1">
                <a:solidFill>
                  <a:srgbClr val="002060"/>
                </a:solidFill>
              </a:rPr>
              <a:t>шаҳрвандӣ</a:t>
            </a:r>
            <a:r>
              <a:rPr lang="ru-RU" sz="2800" dirty="0">
                <a:solidFill>
                  <a:srgbClr val="002060"/>
                </a:solidFill>
              </a:rPr>
              <a:t> </a:t>
            </a:r>
            <a:r>
              <a:rPr lang="ru-RU" sz="2800" dirty="0" err="1">
                <a:solidFill>
                  <a:srgbClr val="002060"/>
                </a:solidFill>
              </a:rPr>
              <a:t>баҳри</a:t>
            </a:r>
            <a:r>
              <a:rPr lang="ru-RU" sz="2800" dirty="0">
                <a:solidFill>
                  <a:srgbClr val="002060"/>
                </a:solidFill>
              </a:rPr>
              <a:t> </a:t>
            </a:r>
            <a:r>
              <a:rPr lang="ru-RU" sz="2800" dirty="0" err="1">
                <a:solidFill>
                  <a:srgbClr val="002060"/>
                </a:solidFill>
              </a:rPr>
              <a:t>ҳалли</a:t>
            </a:r>
            <a:r>
              <a:rPr lang="ru-RU" sz="2800" dirty="0">
                <a:solidFill>
                  <a:srgbClr val="002060"/>
                </a:solidFill>
              </a:rPr>
              <a:t> </a:t>
            </a:r>
            <a:r>
              <a:rPr lang="ru-RU" sz="2800" dirty="0" err="1">
                <a:solidFill>
                  <a:srgbClr val="002060"/>
                </a:solidFill>
              </a:rPr>
              <a:t>вазифаҳои</a:t>
            </a:r>
            <a:r>
              <a:rPr lang="ru-RU" sz="2800" dirty="0">
                <a:solidFill>
                  <a:srgbClr val="002060"/>
                </a:solidFill>
              </a:rPr>
              <a:t>  </a:t>
            </a:r>
            <a:r>
              <a:rPr lang="ru-RU" sz="2800" dirty="0" err="1">
                <a:solidFill>
                  <a:srgbClr val="002060"/>
                </a:solidFill>
              </a:rPr>
              <a:t>стратегӣ</a:t>
            </a:r>
            <a:r>
              <a:rPr lang="ru-RU" sz="2800" dirty="0">
                <a:solidFill>
                  <a:srgbClr val="002060"/>
                </a:solidFill>
              </a:rPr>
              <a:t> аз </a:t>
            </a:r>
            <a:r>
              <a:rPr lang="ru-RU" sz="2800" dirty="0" err="1">
                <a:solidFill>
                  <a:srgbClr val="002060"/>
                </a:solidFill>
              </a:rPr>
              <a:t>рӯи</a:t>
            </a:r>
            <a:r>
              <a:rPr lang="ru-RU" sz="2800" dirty="0">
                <a:solidFill>
                  <a:srgbClr val="002060"/>
                </a:solidFill>
              </a:rPr>
              <a:t> </a:t>
            </a:r>
            <a:r>
              <a:rPr lang="ru-RU" sz="2800" dirty="0" err="1">
                <a:solidFill>
                  <a:srgbClr val="002060"/>
                </a:solidFill>
              </a:rPr>
              <a:t>самтҳои</a:t>
            </a:r>
            <a:r>
              <a:rPr lang="ru-RU" sz="2800" dirty="0">
                <a:solidFill>
                  <a:srgbClr val="002060"/>
                </a:solidFill>
              </a:rPr>
              <a:t> </a:t>
            </a:r>
            <a:r>
              <a:rPr lang="ru-RU" sz="2800" dirty="0" err="1">
                <a:solidFill>
                  <a:srgbClr val="002060"/>
                </a:solidFill>
              </a:rPr>
              <a:t>алоҳидаи</a:t>
            </a:r>
            <a:r>
              <a:rPr lang="ru-RU" sz="2800" dirty="0">
                <a:solidFill>
                  <a:srgbClr val="002060"/>
                </a:solidFill>
              </a:rPr>
              <a:t> рушди </a:t>
            </a:r>
            <a:r>
              <a:rPr lang="ru-RU" sz="2800" dirty="0" err="1">
                <a:solidFill>
                  <a:srgbClr val="002060"/>
                </a:solidFill>
              </a:rPr>
              <a:t>иқтисодиёти</a:t>
            </a:r>
            <a:r>
              <a:rPr lang="ru-RU" sz="2800" dirty="0">
                <a:solidFill>
                  <a:srgbClr val="002060"/>
                </a:solidFill>
              </a:rPr>
              <a:t> </a:t>
            </a:r>
            <a:r>
              <a:rPr lang="ru-RU" sz="2800" dirty="0" err="1">
                <a:solidFill>
                  <a:srgbClr val="002060"/>
                </a:solidFill>
              </a:rPr>
              <a:t>миллӣ</a:t>
            </a:r>
            <a:r>
              <a:rPr lang="ru-RU" sz="2800" dirty="0">
                <a:solidFill>
                  <a:srgbClr val="002060"/>
                </a:solidFill>
              </a:rPr>
              <a:t> </a:t>
            </a:r>
            <a:r>
              <a:rPr lang="ru-RU" sz="2800" dirty="0" err="1">
                <a:solidFill>
                  <a:srgbClr val="002060"/>
                </a:solidFill>
              </a:rPr>
              <a:t>мебошад</a:t>
            </a:r>
            <a:r>
              <a:rPr lang="ru-RU" sz="2800" dirty="0">
                <a:solidFill>
                  <a:srgbClr val="002060"/>
                </a:solidFill>
              </a:rPr>
              <a:t>;</a:t>
            </a:r>
            <a:endParaRPr lang="ru-RU" sz="1800" dirty="0">
              <a:solidFill>
                <a:srgbClr val="002060"/>
              </a:solidFill>
            </a:endParaRPr>
          </a:p>
          <a:p>
            <a:pPr marL="342900" indent="-342900" algn="just">
              <a:lnSpc>
                <a:spcPct val="100000"/>
              </a:lnSpc>
              <a:spcBef>
                <a:spcPts val="0"/>
              </a:spcBef>
              <a:buFont typeface="Wingdings" panose="05000000000000000000" pitchFamily="2" charset="2"/>
              <a:buChar char="Ø"/>
            </a:pPr>
            <a:r>
              <a:rPr lang="ru-RU" sz="2800" dirty="0" err="1">
                <a:solidFill>
                  <a:srgbClr val="C00000"/>
                </a:solidFill>
              </a:rPr>
              <a:t>механизми</a:t>
            </a:r>
            <a:r>
              <a:rPr lang="ru-RU" sz="2800" dirty="0">
                <a:solidFill>
                  <a:srgbClr val="C00000"/>
                </a:solidFill>
              </a:rPr>
              <a:t> </a:t>
            </a:r>
            <a:r>
              <a:rPr lang="ru-RU" sz="2800" dirty="0" err="1">
                <a:solidFill>
                  <a:srgbClr val="C00000"/>
                </a:solidFill>
              </a:rPr>
              <a:t>ҷалби</a:t>
            </a:r>
            <a:r>
              <a:rPr lang="ru-RU" sz="2800" dirty="0">
                <a:solidFill>
                  <a:srgbClr val="C00000"/>
                </a:solidFill>
              </a:rPr>
              <a:t> </a:t>
            </a:r>
            <a:r>
              <a:rPr lang="ru-RU" sz="2800" dirty="0" err="1">
                <a:solidFill>
                  <a:srgbClr val="002060"/>
                </a:solidFill>
              </a:rPr>
              <a:t>ҷомеа</a:t>
            </a:r>
            <a:r>
              <a:rPr lang="ru-RU" sz="2800" dirty="0">
                <a:solidFill>
                  <a:srgbClr val="002060"/>
                </a:solidFill>
              </a:rPr>
              <a:t> </a:t>
            </a:r>
            <a:r>
              <a:rPr lang="ru-RU" sz="2800" dirty="0" err="1">
                <a:solidFill>
                  <a:srgbClr val="002060"/>
                </a:solidFill>
              </a:rPr>
              <a:t>шаҳрвандӣ</a:t>
            </a:r>
            <a:r>
              <a:rPr lang="ru-RU" sz="2800" dirty="0">
                <a:solidFill>
                  <a:srgbClr val="002060"/>
                </a:solidFill>
              </a:rPr>
              <a:t> ба </a:t>
            </a:r>
            <a:r>
              <a:rPr lang="ru-RU" sz="2800" dirty="0" err="1">
                <a:solidFill>
                  <a:srgbClr val="002060"/>
                </a:solidFill>
              </a:rPr>
              <a:t>раванди</a:t>
            </a:r>
            <a:r>
              <a:rPr lang="ru-RU" sz="2800" dirty="0">
                <a:solidFill>
                  <a:srgbClr val="002060"/>
                </a:solidFill>
              </a:rPr>
              <a:t> </a:t>
            </a:r>
            <a:r>
              <a:rPr lang="ru-RU" sz="2800" dirty="0" err="1">
                <a:solidFill>
                  <a:srgbClr val="002060"/>
                </a:solidFill>
              </a:rPr>
              <a:t>қабули</a:t>
            </a:r>
            <a:r>
              <a:rPr lang="ru-RU" sz="2800" dirty="0">
                <a:solidFill>
                  <a:srgbClr val="002060"/>
                </a:solidFill>
              </a:rPr>
              <a:t> </a:t>
            </a:r>
            <a:r>
              <a:rPr lang="ru-RU" sz="2800" dirty="0" err="1">
                <a:solidFill>
                  <a:srgbClr val="002060"/>
                </a:solidFill>
              </a:rPr>
              <a:t>қарорҳои</a:t>
            </a:r>
            <a:r>
              <a:rPr lang="ru-RU" sz="2800" dirty="0">
                <a:solidFill>
                  <a:srgbClr val="002060"/>
                </a:solidFill>
              </a:rPr>
              <a:t> </a:t>
            </a:r>
            <a:r>
              <a:rPr lang="ru-RU" sz="2800" dirty="0" err="1">
                <a:solidFill>
                  <a:srgbClr val="002060"/>
                </a:solidFill>
              </a:rPr>
              <a:t>идоракунӣ</a:t>
            </a:r>
            <a:r>
              <a:rPr lang="ru-RU" sz="2800" dirty="0">
                <a:solidFill>
                  <a:srgbClr val="002060"/>
                </a:solidFill>
              </a:rPr>
              <a:t> </a:t>
            </a:r>
            <a:r>
              <a:rPr lang="ru-RU" sz="2800" dirty="0" err="1">
                <a:solidFill>
                  <a:srgbClr val="002060"/>
                </a:solidFill>
              </a:rPr>
              <a:t>аст</a:t>
            </a:r>
            <a:r>
              <a:rPr lang="ru-RU" sz="2800" dirty="0">
                <a:solidFill>
                  <a:srgbClr val="002060"/>
                </a:solidFill>
              </a:rPr>
              <a:t>;</a:t>
            </a:r>
          </a:p>
          <a:p>
            <a:pPr marL="342900" indent="-342900" algn="just">
              <a:lnSpc>
                <a:spcPct val="100000"/>
              </a:lnSpc>
              <a:spcBef>
                <a:spcPts val="0"/>
              </a:spcBef>
              <a:buFont typeface="Wingdings" panose="05000000000000000000" pitchFamily="2" charset="2"/>
              <a:buChar char="Ø"/>
            </a:pPr>
            <a:r>
              <a:rPr lang="ru-RU" sz="2800" b="1" dirty="0" err="1">
                <a:solidFill>
                  <a:srgbClr val="C00000"/>
                </a:solidFill>
                <a:latin typeface="+mj-lt"/>
              </a:rPr>
              <a:t>унсури</a:t>
            </a:r>
            <a:r>
              <a:rPr lang="ru-RU" sz="2800" b="1" dirty="0">
                <a:solidFill>
                  <a:srgbClr val="C00000"/>
                </a:solidFill>
                <a:latin typeface="+mj-lt"/>
              </a:rPr>
              <a:t> </a:t>
            </a:r>
            <a:r>
              <a:rPr lang="ru-RU" sz="2800" b="1" dirty="0" err="1">
                <a:solidFill>
                  <a:srgbClr val="C00000"/>
                </a:solidFill>
                <a:latin typeface="+mj-lt"/>
              </a:rPr>
              <a:t>таъмини</a:t>
            </a:r>
            <a:r>
              <a:rPr lang="ru-RU" sz="2800" b="1" dirty="0">
                <a:solidFill>
                  <a:srgbClr val="C00000"/>
                </a:solidFill>
                <a:latin typeface="+mj-lt"/>
              </a:rPr>
              <a:t> </a:t>
            </a:r>
            <a:r>
              <a:rPr lang="ru-RU" sz="2800" b="1" dirty="0" err="1">
                <a:solidFill>
                  <a:srgbClr val="C00000"/>
                </a:solidFill>
                <a:latin typeface="+mj-lt"/>
              </a:rPr>
              <a:t>шаффофият</a:t>
            </a:r>
            <a:r>
              <a:rPr lang="ru-RU" sz="2800" b="1" dirty="0">
                <a:solidFill>
                  <a:srgbClr val="C00000"/>
                </a:solidFill>
                <a:latin typeface="+mj-lt"/>
              </a:rPr>
              <a:t> ва </a:t>
            </a:r>
            <a:r>
              <a:rPr lang="ru-RU" sz="2800" b="1" dirty="0" err="1">
                <a:solidFill>
                  <a:srgbClr val="C00000"/>
                </a:solidFill>
                <a:latin typeface="+mj-lt"/>
              </a:rPr>
              <a:t>зерҳисобияти</a:t>
            </a:r>
            <a:r>
              <a:rPr lang="ru-RU" sz="2800" b="1" dirty="0">
                <a:solidFill>
                  <a:srgbClr val="C00000"/>
                </a:solidFill>
                <a:latin typeface="+mj-lt"/>
              </a:rPr>
              <a:t> </a:t>
            </a:r>
            <a:r>
              <a:rPr lang="ru-RU" sz="2800" b="1" dirty="0" err="1">
                <a:solidFill>
                  <a:srgbClr val="002060"/>
                </a:solidFill>
                <a:latin typeface="+mj-lt"/>
              </a:rPr>
              <a:t>низоми</a:t>
            </a:r>
            <a:r>
              <a:rPr lang="ru-RU" sz="2800" b="1" dirty="0">
                <a:solidFill>
                  <a:srgbClr val="002060"/>
                </a:solidFill>
                <a:latin typeface="+mj-lt"/>
              </a:rPr>
              <a:t> идоракунии давлатӣ </a:t>
            </a:r>
            <a:r>
              <a:rPr lang="ru-RU" sz="2800" b="1" dirty="0" err="1">
                <a:solidFill>
                  <a:srgbClr val="002060"/>
                </a:solidFill>
                <a:latin typeface="+mj-lt"/>
              </a:rPr>
              <a:t>мебошад</a:t>
            </a:r>
            <a:r>
              <a:rPr lang="ru-RU" sz="2800" b="1" dirty="0">
                <a:solidFill>
                  <a:srgbClr val="002060"/>
                </a:solidFill>
                <a:latin typeface="+mj-lt"/>
              </a:rPr>
              <a:t>, </a:t>
            </a:r>
            <a:r>
              <a:rPr lang="ru-RU" sz="2800" b="1" dirty="0" err="1">
                <a:solidFill>
                  <a:srgbClr val="002060"/>
                </a:solidFill>
                <a:latin typeface="+mj-lt"/>
              </a:rPr>
              <a:t>ки</a:t>
            </a:r>
            <a:r>
              <a:rPr lang="ru-RU" sz="2800" b="1" dirty="0">
                <a:solidFill>
                  <a:srgbClr val="002060"/>
                </a:solidFill>
                <a:latin typeface="+mj-lt"/>
              </a:rPr>
              <a:t> ба </a:t>
            </a:r>
            <a:r>
              <a:rPr lang="ru-RU" sz="2800" b="1" dirty="0" err="1">
                <a:solidFill>
                  <a:srgbClr val="002060"/>
                </a:solidFill>
                <a:latin typeface="+mj-lt"/>
              </a:rPr>
              <a:t>такмили</a:t>
            </a:r>
            <a:r>
              <a:rPr lang="ru-RU" sz="2800" b="1" dirty="0">
                <a:solidFill>
                  <a:srgbClr val="002060"/>
                </a:solidFill>
                <a:latin typeface="+mj-lt"/>
              </a:rPr>
              <a:t> </a:t>
            </a:r>
            <a:r>
              <a:rPr lang="ru-RU" sz="2800" b="1" dirty="0" err="1">
                <a:solidFill>
                  <a:srgbClr val="C00000"/>
                </a:solidFill>
                <a:latin typeface="+mj-lt"/>
              </a:rPr>
              <a:t>сифати</a:t>
            </a:r>
            <a:r>
              <a:rPr lang="ru-RU" sz="2800" b="1" dirty="0">
                <a:solidFill>
                  <a:srgbClr val="C00000"/>
                </a:solidFill>
                <a:latin typeface="+mj-lt"/>
              </a:rPr>
              <a:t> идоракунии давлатӣ </a:t>
            </a:r>
            <a:r>
              <a:rPr lang="ru-RU" sz="2800" b="1" dirty="0" err="1">
                <a:solidFill>
                  <a:srgbClr val="C00000"/>
                </a:solidFill>
                <a:latin typeface="+mj-lt"/>
              </a:rPr>
              <a:t>оварда</a:t>
            </a:r>
            <a:r>
              <a:rPr lang="ru-RU" sz="2800" b="1" dirty="0">
                <a:solidFill>
                  <a:srgbClr val="C00000"/>
                </a:solidFill>
                <a:latin typeface="+mj-lt"/>
              </a:rPr>
              <a:t> </a:t>
            </a:r>
            <a:r>
              <a:rPr lang="ru-RU" sz="2800" b="1" dirty="0" err="1">
                <a:solidFill>
                  <a:srgbClr val="C00000"/>
                </a:solidFill>
                <a:latin typeface="+mj-lt"/>
              </a:rPr>
              <a:t>мерасонад</a:t>
            </a:r>
            <a:r>
              <a:rPr lang="ru-RU" sz="2800" b="1" dirty="0">
                <a:solidFill>
                  <a:srgbClr val="002060"/>
                </a:solidFill>
                <a:latin typeface="+mj-lt"/>
              </a:rPr>
              <a:t>.</a:t>
            </a:r>
          </a:p>
        </p:txBody>
      </p:sp>
      <p:sp>
        <p:nvSpPr>
          <p:cNvPr id="4" name="Заголовок 3"/>
          <p:cNvSpPr>
            <a:spLocks noGrp="1"/>
          </p:cNvSpPr>
          <p:nvPr>
            <p:ph type="ctrTitle"/>
          </p:nvPr>
        </p:nvSpPr>
        <p:spPr>
          <a:xfrm>
            <a:off x="1410985" y="1614415"/>
            <a:ext cx="9144000" cy="590212"/>
          </a:xfrm>
        </p:spPr>
        <p:txBody>
          <a:bodyPr>
            <a:noAutofit/>
          </a:bodyPr>
          <a:lstStyle/>
          <a:p>
            <a:r>
              <a:rPr lang="ru-RU" sz="3600" b="1" dirty="0" err="1">
                <a:solidFill>
                  <a:srgbClr val="002060"/>
                </a:solidFill>
              </a:rPr>
              <a:t>Платформаи</a:t>
            </a:r>
            <a:r>
              <a:rPr lang="ru-RU" sz="3600" b="1" dirty="0">
                <a:solidFill>
                  <a:srgbClr val="002060"/>
                </a:solidFill>
              </a:rPr>
              <a:t> </a:t>
            </a:r>
            <a:r>
              <a:rPr lang="ru-RU" sz="3600" b="1" dirty="0" err="1">
                <a:solidFill>
                  <a:srgbClr val="002060"/>
                </a:solidFill>
              </a:rPr>
              <a:t>иштирок</a:t>
            </a:r>
            <a:r>
              <a:rPr lang="ru-RU" sz="3600" b="1" dirty="0">
                <a:solidFill>
                  <a:srgbClr val="002060"/>
                </a:solidFill>
              </a:rPr>
              <a:t> - ин:</a:t>
            </a:r>
          </a:p>
        </p:txBody>
      </p:sp>
      <p:pic>
        <p:nvPicPr>
          <p:cNvPr id="2" name="Рисунок 3">
            <a:extLst>
              <a:ext uri="{FF2B5EF4-FFF2-40B4-BE49-F238E27FC236}">
                <a16:creationId xmlns:a16="http://schemas.microsoft.com/office/drawing/2014/main" id="{7F77A9F9-0AB7-C128-9AE2-E4892F6E877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7" name="Picture 2">
            <a:extLst>
              <a:ext uri="{FF2B5EF4-FFF2-40B4-BE49-F238E27FC236}">
                <a16:creationId xmlns:a16="http://schemas.microsoft.com/office/drawing/2014/main" id="{33109B8C-D205-E914-2878-5B83A9FB00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8" name="Рисунок 12">
            <a:extLst>
              <a:ext uri="{FF2B5EF4-FFF2-40B4-BE49-F238E27FC236}">
                <a16:creationId xmlns:a16="http://schemas.microsoft.com/office/drawing/2014/main" id="{649A7367-36D9-65E6-6B45-A761C1FB787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9" name="Picture 6" descr="A black background with blue text&#10;&#10;AI-generated content may be incorrect.">
            <a:extLst>
              <a:ext uri="{FF2B5EF4-FFF2-40B4-BE49-F238E27FC236}">
                <a16:creationId xmlns:a16="http://schemas.microsoft.com/office/drawing/2014/main" id="{6CAF03E1-5B6F-4CA4-9CFE-70B3E419AD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extLst>
      <p:ext uri="{BB962C8B-B14F-4D97-AF65-F5344CB8AC3E}">
        <p14:creationId xmlns:p14="http://schemas.microsoft.com/office/powerpoint/2010/main" val="16728089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BA91FA-7610-40FD-A157-7444A248A768}"/>
              </a:ext>
            </a:extLst>
          </p:cNvPr>
          <p:cNvSpPr>
            <a:spLocks noGrp="1"/>
          </p:cNvSpPr>
          <p:nvPr>
            <p:ph type="subTitle" idx="1"/>
          </p:nvPr>
        </p:nvSpPr>
        <p:spPr>
          <a:xfrm>
            <a:off x="1113515" y="2590780"/>
            <a:ext cx="9964969" cy="4267220"/>
          </a:xfrm>
        </p:spPr>
        <p:txBody>
          <a:bodyPr>
            <a:noAutofit/>
          </a:bodyPr>
          <a:lstStyle/>
          <a:p>
            <a:pPr marL="342900" indent="-342900" algn="just">
              <a:lnSpc>
                <a:spcPct val="100000"/>
              </a:lnSpc>
              <a:spcBef>
                <a:spcPts val="0"/>
              </a:spcBef>
              <a:buFont typeface="Wingdings" panose="05000000000000000000" pitchFamily="2" charset="2"/>
              <a:buChar char="Ø"/>
            </a:pPr>
            <a:r>
              <a:rPr lang="ru-RU" sz="2800" dirty="0" err="1">
                <a:solidFill>
                  <a:srgbClr val="002060"/>
                </a:solidFill>
              </a:rPr>
              <a:t>усули</a:t>
            </a:r>
            <a:r>
              <a:rPr lang="ru-RU" sz="2800" dirty="0">
                <a:solidFill>
                  <a:srgbClr val="002060"/>
                </a:solidFill>
              </a:rPr>
              <a:t> </a:t>
            </a:r>
            <a:r>
              <a:rPr lang="ru-RU" sz="2800" dirty="0" err="1">
                <a:solidFill>
                  <a:srgbClr val="002060"/>
                </a:solidFill>
              </a:rPr>
              <a:t>арзёбиии</a:t>
            </a:r>
            <a:r>
              <a:rPr lang="ru-RU" sz="2800" dirty="0">
                <a:solidFill>
                  <a:srgbClr val="002060"/>
                </a:solidFill>
              </a:rPr>
              <a:t> </a:t>
            </a:r>
            <a:r>
              <a:rPr lang="ru-RU" sz="2800" dirty="0" err="1">
                <a:solidFill>
                  <a:srgbClr val="002060"/>
                </a:solidFill>
              </a:rPr>
              <a:t>мутобиқати</a:t>
            </a:r>
            <a:r>
              <a:rPr lang="ru-RU" sz="2800" dirty="0">
                <a:solidFill>
                  <a:srgbClr val="002060"/>
                </a:solidFill>
              </a:rPr>
              <a:t> «</a:t>
            </a:r>
            <a:r>
              <a:rPr lang="ru-RU" sz="2800" dirty="0" err="1">
                <a:solidFill>
                  <a:srgbClr val="002060"/>
                </a:solidFill>
              </a:rPr>
              <a:t>платформаҳои</a:t>
            </a:r>
            <a:r>
              <a:rPr lang="ru-RU" sz="2800" dirty="0">
                <a:solidFill>
                  <a:srgbClr val="002060"/>
                </a:solidFill>
              </a:rPr>
              <a:t> </a:t>
            </a:r>
            <a:r>
              <a:rPr lang="ru-RU" sz="2800" dirty="0" err="1">
                <a:solidFill>
                  <a:srgbClr val="002060"/>
                </a:solidFill>
              </a:rPr>
              <a:t>иштирок</a:t>
            </a:r>
            <a:r>
              <a:rPr lang="ru-RU" sz="2800" dirty="0">
                <a:solidFill>
                  <a:srgbClr val="002060"/>
                </a:solidFill>
              </a:rPr>
              <a:t>» </a:t>
            </a:r>
            <a:r>
              <a:rPr lang="ru-RU" sz="2800" dirty="0" err="1">
                <a:solidFill>
                  <a:srgbClr val="002060"/>
                </a:solidFill>
              </a:rPr>
              <a:t>бо</a:t>
            </a:r>
            <a:r>
              <a:rPr lang="ru-RU" sz="2800" dirty="0">
                <a:solidFill>
                  <a:srgbClr val="002060"/>
                </a:solidFill>
              </a:rPr>
              <a:t> </a:t>
            </a:r>
            <a:r>
              <a:rPr lang="ru-RU" sz="2800" dirty="0" err="1">
                <a:solidFill>
                  <a:srgbClr val="002060"/>
                </a:solidFill>
              </a:rPr>
              <a:t>таҷрибаҳо</a:t>
            </a:r>
            <a:r>
              <a:rPr lang="ru-RU" sz="2800" dirty="0">
                <a:solidFill>
                  <a:srgbClr val="002060"/>
                </a:solidFill>
              </a:rPr>
              <a:t> ва </a:t>
            </a:r>
            <a:r>
              <a:rPr lang="ru-RU" sz="2800" dirty="0" err="1">
                <a:solidFill>
                  <a:srgbClr val="002060"/>
                </a:solidFill>
              </a:rPr>
              <a:t>стандартҳои</a:t>
            </a:r>
            <a:r>
              <a:rPr lang="ru-RU" sz="2800" dirty="0">
                <a:solidFill>
                  <a:srgbClr val="002060"/>
                </a:solidFill>
              </a:rPr>
              <a:t> </a:t>
            </a:r>
            <a:r>
              <a:rPr lang="ru-RU" sz="2800" dirty="0" err="1">
                <a:solidFill>
                  <a:srgbClr val="002060"/>
                </a:solidFill>
              </a:rPr>
              <a:t>пешқадам</a:t>
            </a:r>
            <a:r>
              <a:rPr lang="ru-RU" sz="2800" dirty="0">
                <a:solidFill>
                  <a:srgbClr val="002060"/>
                </a:solidFill>
              </a:rPr>
              <a:t> дар </a:t>
            </a:r>
            <a:r>
              <a:rPr lang="ru-RU" sz="2800" dirty="0" err="1">
                <a:solidFill>
                  <a:srgbClr val="002060"/>
                </a:solidFill>
              </a:rPr>
              <a:t>самти</a:t>
            </a:r>
            <a:r>
              <a:rPr lang="ru-RU" sz="2800" dirty="0">
                <a:solidFill>
                  <a:srgbClr val="002060"/>
                </a:solidFill>
              </a:rPr>
              <a:t> </a:t>
            </a:r>
            <a:r>
              <a:rPr lang="ru-RU" sz="2800" dirty="0" err="1">
                <a:solidFill>
                  <a:srgbClr val="002060"/>
                </a:solidFill>
              </a:rPr>
              <a:t>ҷалб</a:t>
            </a:r>
            <a:r>
              <a:rPr lang="ru-RU" sz="2800" dirty="0">
                <a:solidFill>
                  <a:srgbClr val="002060"/>
                </a:solidFill>
              </a:rPr>
              <a:t> ва </a:t>
            </a:r>
            <a:r>
              <a:rPr lang="ru-RU" sz="2800" dirty="0" err="1">
                <a:solidFill>
                  <a:srgbClr val="002060"/>
                </a:solidFill>
              </a:rPr>
              <a:t>иштироки</a:t>
            </a:r>
            <a:r>
              <a:rPr lang="ru-RU" sz="2800" dirty="0">
                <a:solidFill>
                  <a:srgbClr val="002060"/>
                </a:solidFill>
              </a:rPr>
              <a:t> </a:t>
            </a:r>
            <a:r>
              <a:rPr lang="ru-RU" sz="2800" dirty="0" err="1">
                <a:solidFill>
                  <a:srgbClr val="002060"/>
                </a:solidFill>
              </a:rPr>
              <a:t>ҷомеа</a:t>
            </a:r>
            <a:r>
              <a:rPr lang="ru-RU" sz="2800" dirty="0">
                <a:solidFill>
                  <a:srgbClr val="002060"/>
                </a:solidFill>
              </a:rPr>
              <a:t> </a:t>
            </a:r>
            <a:r>
              <a:rPr lang="ru-RU" sz="2800" dirty="0" err="1">
                <a:solidFill>
                  <a:srgbClr val="002060"/>
                </a:solidFill>
              </a:rPr>
              <a:t>шаҳрвандӣ</a:t>
            </a:r>
            <a:r>
              <a:rPr lang="ru-RU" sz="2800" dirty="0">
                <a:solidFill>
                  <a:srgbClr val="002060"/>
                </a:solidFill>
              </a:rPr>
              <a:t> дар </a:t>
            </a:r>
            <a:r>
              <a:rPr lang="ru-RU" sz="2800" dirty="0" err="1">
                <a:solidFill>
                  <a:srgbClr val="002060"/>
                </a:solidFill>
              </a:rPr>
              <a:t>раванди</a:t>
            </a:r>
            <a:r>
              <a:rPr lang="ru-RU" sz="2800" dirty="0">
                <a:solidFill>
                  <a:srgbClr val="002060"/>
                </a:solidFill>
              </a:rPr>
              <a:t> </a:t>
            </a:r>
            <a:r>
              <a:rPr lang="ru-RU" sz="2800" dirty="0" err="1">
                <a:solidFill>
                  <a:srgbClr val="002060"/>
                </a:solidFill>
              </a:rPr>
              <a:t>қабули</a:t>
            </a:r>
            <a:r>
              <a:rPr lang="ru-RU" sz="2800" dirty="0">
                <a:solidFill>
                  <a:srgbClr val="002060"/>
                </a:solidFill>
              </a:rPr>
              <a:t> </a:t>
            </a:r>
            <a:r>
              <a:rPr lang="ru-RU" sz="2800" dirty="0" err="1">
                <a:solidFill>
                  <a:srgbClr val="002060"/>
                </a:solidFill>
              </a:rPr>
              <a:t>қарорҳои</a:t>
            </a:r>
            <a:r>
              <a:rPr lang="ru-RU" sz="2800" dirty="0">
                <a:solidFill>
                  <a:srgbClr val="002060"/>
                </a:solidFill>
              </a:rPr>
              <a:t> </a:t>
            </a:r>
            <a:r>
              <a:rPr lang="ru-RU" sz="2800" dirty="0" err="1">
                <a:solidFill>
                  <a:srgbClr val="002060"/>
                </a:solidFill>
              </a:rPr>
              <a:t>идоракунӣ</a:t>
            </a:r>
            <a:endParaRPr lang="ru-RU" sz="2800" dirty="0">
              <a:solidFill>
                <a:srgbClr val="002060"/>
              </a:solidFill>
            </a:endParaRPr>
          </a:p>
          <a:p>
            <a:pPr algn="just">
              <a:lnSpc>
                <a:spcPct val="100000"/>
              </a:lnSpc>
              <a:spcBef>
                <a:spcPts val="0"/>
              </a:spcBef>
            </a:pPr>
            <a:endParaRPr lang="ru-RU" sz="1800" dirty="0">
              <a:solidFill>
                <a:srgbClr val="002060"/>
              </a:solidFill>
            </a:endParaRPr>
          </a:p>
          <a:p>
            <a:pPr marL="342900" indent="-342900" algn="just">
              <a:lnSpc>
                <a:spcPct val="100000"/>
              </a:lnSpc>
              <a:spcBef>
                <a:spcPts val="0"/>
              </a:spcBef>
              <a:buFont typeface="Wingdings" panose="05000000000000000000" pitchFamily="2" charset="2"/>
              <a:buChar char="Ø"/>
            </a:pPr>
            <a:r>
              <a:rPr lang="ru-RU" sz="2800" dirty="0" err="1">
                <a:solidFill>
                  <a:srgbClr val="002060"/>
                </a:solidFill>
              </a:rPr>
              <a:t>воситаи</a:t>
            </a:r>
            <a:r>
              <a:rPr lang="ru-RU" sz="2800" dirty="0">
                <a:solidFill>
                  <a:srgbClr val="002060"/>
                </a:solidFill>
              </a:rPr>
              <a:t> </a:t>
            </a:r>
            <a:r>
              <a:rPr lang="ru-RU" sz="2800" dirty="0" err="1">
                <a:solidFill>
                  <a:srgbClr val="002060"/>
                </a:solidFill>
              </a:rPr>
              <a:t>арзёбии</a:t>
            </a:r>
            <a:r>
              <a:rPr lang="ru-RU" sz="2800" dirty="0">
                <a:solidFill>
                  <a:srgbClr val="002060"/>
                </a:solidFill>
              </a:rPr>
              <a:t> </a:t>
            </a:r>
            <a:r>
              <a:rPr lang="ru-RU" sz="2800" dirty="0" err="1">
                <a:solidFill>
                  <a:srgbClr val="002060"/>
                </a:solidFill>
              </a:rPr>
              <a:t>самаранокии</a:t>
            </a:r>
            <a:r>
              <a:rPr lang="ru-RU" sz="2800" dirty="0">
                <a:solidFill>
                  <a:srgbClr val="002060"/>
                </a:solidFill>
              </a:rPr>
              <a:t> </a:t>
            </a:r>
            <a:r>
              <a:rPr lang="ru-RU" sz="2800" dirty="0" err="1">
                <a:solidFill>
                  <a:srgbClr val="002060"/>
                </a:solidFill>
              </a:rPr>
              <a:t>ҳамкории</a:t>
            </a:r>
            <a:r>
              <a:rPr lang="ru-RU" sz="2800" dirty="0">
                <a:solidFill>
                  <a:srgbClr val="002060"/>
                </a:solidFill>
              </a:rPr>
              <a:t> </a:t>
            </a:r>
            <a:r>
              <a:rPr lang="ru-RU" sz="2800" dirty="0" err="1">
                <a:solidFill>
                  <a:srgbClr val="002060"/>
                </a:solidFill>
              </a:rPr>
              <a:t>бахши</a:t>
            </a:r>
            <a:r>
              <a:rPr lang="ru-RU" sz="2800" dirty="0">
                <a:solidFill>
                  <a:srgbClr val="002060"/>
                </a:solidFill>
              </a:rPr>
              <a:t> давлатӣ ва </a:t>
            </a:r>
            <a:r>
              <a:rPr lang="ru-RU" sz="2800" dirty="0" err="1">
                <a:solidFill>
                  <a:srgbClr val="002060"/>
                </a:solidFill>
              </a:rPr>
              <a:t>ҷомеаи</a:t>
            </a:r>
            <a:r>
              <a:rPr lang="ru-RU" sz="2800" dirty="0">
                <a:solidFill>
                  <a:srgbClr val="002060"/>
                </a:solidFill>
              </a:rPr>
              <a:t> </a:t>
            </a:r>
            <a:r>
              <a:rPr lang="ru-RU" sz="2800" dirty="0" err="1">
                <a:solidFill>
                  <a:srgbClr val="002060"/>
                </a:solidFill>
              </a:rPr>
              <a:t>шаҳрвандӣ</a:t>
            </a:r>
            <a:r>
              <a:rPr lang="ru-RU" sz="2800" dirty="0">
                <a:solidFill>
                  <a:srgbClr val="002060"/>
                </a:solidFill>
              </a:rPr>
              <a:t> дар </a:t>
            </a:r>
            <a:r>
              <a:rPr lang="ru-RU" sz="2800" dirty="0" err="1">
                <a:solidFill>
                  <a:srgbClr val="002060"/>
                </a:solidFill>
              </a:rPr>
              <a:t>доираи</a:t>
            </a:r>
            <a:r>
              <a:rPr lang="ru-RU" sz="2800" dirty="0">
                <a:solidFill>
                  <a:srgbClr val="002060"/>
                </a:solidFill>
              </a:rPr>
              <a:t> </a:t>
            </a:r>
            <a:r>
              <a:rPr lang="ru-RU" sz="2800" dirty="0" err="1">
                <a:solidFill>
                  <a:srgbClr val="002060"/>
                </a:solidFill>
              </a:rPr>
              <a:t>гурӯҳҳои</a:t>
            </a:r>
            <a:r>
              <a:rPr lang="ru-RU" sz="2800" dirty="0">
                <a:solidFill>
                  <a:srgbClr val="002060"/>
                </a:solidFill>
              </a:rPr>
              <a:t> </a:t>
            </a:r>
            <a:r>
              <a:rPr lang="ru-RU" sz="2800" dirty="0" err="1">
                <a:solidFill>
                  <a:srgbClr val="002060"/>
                </a:solidFill>
              </a:rPr>
              <a:t>кории</a:t>
            </a:r>
            <a:r>
              <a:rPr lang="ru-RU" sz="2800" dirty="0">
                <a:solidFill>
                  <a:srgbClr val="002060"/>
                </a:solidFill>
              </a:rPr>
              <a:t> </a:t>
            </a:r>
            <a:r>
              <a:rPr lang="ru-RU" sz="2800" dirty="0" err="1">
                <a:solidFill>
                  <a:srgbClr val="002060"/>
                </a:solidFill>
              </a:rPr>
              <a:t>байниидоравии</a:t>
            </a:r>
            <a:r>
              <a:rPr lang="ru-RU" sz="2800" dirty="0">
                <a:solidFill>
                  <a:srgbClr val="002060"/>
                </a:solidFill>
              </a:rPr>
              <a:t> </a:t>
            </a:r>
            <a:r>
              <a:rPr lang="ru-RU" sz="2800" dirty="0" err="1">
                <a:solidFill>
                  <a:srgbClr val="002060"/>
                </a:solidFill>
              </a:rPr>
              <a:t>Шӯрои</a:t>
            </a:r>
            <a:r>
              <a:rPr lang="ru-RU" sz="2800" dirty="0">
                <a:solidFill>
                  <a:srgbClr val="002060"/>
                </a:solidFill>
              </a:rPr>
              <a:t> </a:t>
            </a:r>
            <a:r>
              <a:rPr lang="ru-RU" sz="2800" dirty="0" err="1">
                <a:solidFill>
                  <a:srgbClr val="002060"/>
                </a:solidFill>
              </a:rPr>
              <a:t>миллии</a:t>
            </a:r>
            <a:r>
              <a:rPr lang="ru-RU" sz="2800" dirty="0">
                <a:solidFill>
                  <a:srgbClr val="002060"/>
                </a:solidFill>
              </a:rPr>
              <a:t> рушди </a:t>
            </a:r>
            <a:r>
              <a:rPr lang="ru-RU" sz="2800" dirty="0" err="1">
                <a:solidFill>
                  <a:srgbClr val="002060"/>
                </a:solidFill>
              </a:rPr>
              <a:t>назди</a:t>
            </a:r>
            <a:r>
              <a:rPr lang="ru-RU" sz="2800" dirty="0">
                <a:solidFill>
                  <a:srgbClr val="002060"/>
                </a:solidFill>
              </a:rPr>
              <a:t> </a:t>
            </a:r>
            <a:r>
              <a:rPr lang="ru-RU" sz="2800" dirty="0" err="1">
                <a:solidFill>
                  <a:srgbClr val="002060"/>
                </a:solidFill>
              </a:rPr>
              <a:t>Президенти</a:t>
            </a:r>
            <a:r>
              <a:rPr lang="ru-RU" sz="2800" dirty="0">
                <a:solidFill>
                  <a:srgbClr val="002060"/>
                </a:solidFill>
              </a:rPr>
              <a:t> </a:t>
            </a:r>
            <a:r>
              <a:rPr lang="ru-RU" sz="2800" dirty="0" err="1">
                <a:solidFill>
                  <a:srgbClr val="002060"/>
                </a:solidFill>
              </a:rPr>
              <a:t>Ҷумҳурии</a:t>
            </a:r>
            <a:r>
              <a:rPr lang="ru-RU" sz="2800" dirty="0">
                <a:solidFill>
                  <a:srgbClr val="002060"/>
                </a:solidFill>
              </a:rPr>
              <a:t> </a:t>
            </a:r>
            <a:r>
              <a:rPr lang="ru-RU" sz="2800" dirty="0" err="1">
                <a:solidFill>
                  <a:srgbClr val="002060"/>
                </a:solidFill>
              </a:rPr>
              <a:t>Тоҷикистон</a:t>
            </a:r>
            <a:endParaRPr lang="ru-RU" sz="2800" dirty="0">
              <a:solidFill>
                <a:srgbClr val="002060"/>
              </a:solidFill>
            </a:endParaRPr>
          </a:p>
        </p:txBody>
      </p:sp>
      <p:sp>
        <p:nvSpPr>
          <p:cNvPr id="4" name="Заголовок 3"/>
          <p:cNvSpPr>
            <a:spLocks noGrp="1"/>
          </p:cNvSpPr>
          <p:nvPr>
            <p:ph type="ctrTitle"/>
          </p:nvPr>
        </p:nvSpPr>
        <p:spPr>
          <a:xfrm>
            <a:off x="1523999" y="1642073"/>
            <a:ext cx="9144000" cy="590212"/>
          </a:xfrm>
        </p:spPr>
        <p:txBody>
          <a:bodyPr>
            <a:noAutofit/>
          </a:bodyPr>
          <a:lstStyle/>
          <a:p>
            <a:r>
              <a:rPr lang="tg-Cyrl-TJ" sz="3600" b="1" dirty="0">
                <a:solidFill>
                  <a:srgbClr val="002060"/>
                </a:solidFill>
              </a:rPr>
              <a:t>Индекси</a:t>
            </a:r>
            <a:r>
              <a:rPr lang="ru-RU" sz="3600" b="1" dirty="0">
                <a:solidFill>
                  <a:srgbClr val="002060"/>
                </a:solidFill>
              </a:rPr>
              <a:t> </a:t>
            </a:r>
            <a:r>
              <a:rPr lang="ru-RU" sz="3600" b="1" dirty="0" err="1">
                <a:solidFill>
                  <a:srgbClr val="002060"/>
                </a:solidFill>
              </a:rPr>
              <a:t>платформаҳои</a:t>
            </a:r>
            <a:r>
              <a:rPr lang="ru-RU" sz="3600" b="1" dirty="0">
                <a:solidFill>
                  <a:srgbClr val="002060"/>
                </a:solidFill>
              </a:rPr>
              <a:t> </a:t>
            </a:r>
            <a:r>
              <a:rPr lang="ru-RU" sz="3600" b="1" dirty="0" err="1">
                <a:solidFill>
                  <a:srgbClr val="002060"/>
                </a:solidFill>
              </a:rPr>
              <a:t>иштирок</a:t>
            </a:r>
            <a:r>
              <a:rPr lang="ru-RU" sz="3600" b="1" dirty="0">
                <a:solidFill>
                  <a:srgbClr val="002060"/>
                </a:solidFill>
              </a:rPr>
              <a:t> - ин:</a:t>
            </a:r>
          </a:p>
        </p:txBody>
      </p:sp>
      <p:pic>
        <p:nvPicPr>
          <p:cNvPr id="2" name="Рисунок 3">
            <a:extLst>
              <a:ext uri="{FF2B5EF4-FFF2-40B4-BE49-F238E27FC236}">
                <a16:creationId xmlns:a16="http://schemas.microsoft.com/office/drawing/2014/main" id="{E23031D6-BD16-2C0A-7F88-475004E8D4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7" name="Picture 2">
            <a:extLst>
              <a:ext uri="{FF2B5EF4-FFF2-40B4-BE49-F238E27FC236}">
                <a16:creationId xmlns:a16="http://schemas.microsoft.com/office/drawing/2014/main" id="{8A5227AE-99A6-3A9E-A0D9-83E0B9D218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8" name="Рисунок 12">
            <a:extLst>
              <a:ext uri="{FF2B5EF4-FFF2-40B4-BE49-F238E27FC236}">
                <a16:creationId xmlns:a16="http://schemas.microsoft.com/office/drawing/2014/main" id="{4F58D0CE-5CCB-9893-E2AC-1ED21C3229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9" name="Picture 6" descr="A black background with blue text&#10;&#10;AI-generated content may be incorrect.">
            <a:extLst>
              <a:ext uri="{FF2B5EF4-FFF2-40B4-BE49-F238E27FC236}">
                <a16:creationId xmlns:a16="http://schemas.microsoft.com/office/drawing/2014/main" id="{7E2B72D1-F026-90FA-48B4-2CB06814B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extLst>
      <p:ext uri="{BB962C8B-B14F-4D97-AF65-F5344CB8AC3E}">
        <p14:creationId xmlns:p14="http://schemas.microsoft.com/office/powerpoint/2010/main" val="39992547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BA91FA-7610-40FD-A157-7444A248A768}"/>
              </a:ext>
            </a:extLst>
          </p:cNvPr>
          <p:cNvSpPr>
            <a:spLocks noGrp="1"/>
          </p:cNvSpPr>
          <p:nvPr>
            <p:ph type="subTitle" idx="1"/>
          </p:nvPr>
        </p:nvSpPr>
        <p:spPr>
          <a:xfrm>
            <a:off x="972274" y="1053296"/>
            <a:ext cx="10243594" cy="4640870"/>
          </a:xfrm>
        </p:spPr>
        <p:txBody>
          <a:bodyPr>
            <a:noAutofit/>
          </a:bodyPr>
          <a:lstStyle/>
          <a:p>
            <a:pPr marL="457200" lvl="0" indent="-457200" algn="just">
              <a:buFont typeface="+mj-lt"/>
              <a:buAutoNum type="arabicPeriod"/>
            </a:pPr>
            <a:r>
              <a:rPr lang="ru-RU" dirty="0" err="1">
                <a:solidFill>
                  <a:srgbClr val="002060"/>
                </a:solidFill>
              </a:rPr>
              <a:t>омӯзиш</a:t>
            </a:r>
            <a:r>
              <a:rPr lang="ru-RU" dirty="0">
                <a:solidFill>
                  <a:srgbClr val="002060"/>
                </a:solidFill>
              </a:rPr>
              <a:t> ва </a:t>
            </a:r>
            <a:r>
              <a:rPr lang="ru-RU" dirty="0" err="1">
                <a:solidFill>
                  <a:srgbClr val="002060"/>
                </a:solidFill>
              </a:rPr>
              <a:t>татбиқи</a:t>
            </a:r>
            <a:r>
              <a:rPr lang="ru-RU" dirty="0">
                <a:solidFill>
                  <a:srgbClr val="002060"/>
                </a:solidFill>
              </a:rPr>
              <a:t> </a:t>
            </a:r>
            <a:r>
              <a:rPr lang="ru-RU" dirty="0" err="1">
                <a:solidFill>
                  <a:srgbClr val="002060"/>
                </a:solidFill>
              </a:rPr>
              <a:t>таҷрибаи</a:t>
            </a:r>
            <a:r>
              <a:rPr lang="ru-RU" dirty="0">
                <a:solidFill>
                  <a:srgbClr val="002060"/>
                </a:solidFill>
              </a:rPr>
              <a:t> </a:t>
            </a:r>
            <a:r>
              <a:rPr lang="ru-RU" dirty="0" err="1">
                <a:solidFill>
                  <a:srgbClr val="002060"/>
                </a:solidFill>
              </a:rPr>
              <a:t>пешқадами</a:t>
            </a:r>
            <a:r>
              <a:rPr lang="ru-RU" dirty="0">
                <a:solidFill>
                  <a:srgbClr val="002060"/>
                </a:solidFill>
              </a:rPr>
              <a:t> </a:t>
            </a:r>
            <a:r>
              <a:rPr lang="ru-RU" dirty="0" err="1">
                <a:solidFill>
                  <a:srgbClr val="002060"/>
                </a:solidFill>
              </a:rPr>
              <a:t>байналмилалӣ</a:t>
            </a:r>
            <a:r>
              <a:rPr lang="ru-RU" dirty="0">
                <a:solidFill>
                  <a:srgbClr val="002060"/>
                </a:solidFill>
              </a:rPr>
              <a:t> оид ба </a:t>
            </a:r>
            <a:r>
              <a:rPr lang="ru-RU" dirty="0" err="1">
                <a:solidFill>
                  <a:srgbClr val="002060"/>
                </a:solidFill>
              </a:rPr>
              <a:t>арзёбии</a:t>
            </a:r>
            <a:r>
              <a:rPr lang="ru-RU" dirty="0">
                <a:solidFill>
                  <a:srgbClr val="002060"/>
                </a:solidFill>
              </a:rPr>
              <a:t> </a:t>
            </a:r>
            <a:r>
              <a:rPr lang="ru-RU" dirty="0" err="1">
                <a:solidFill>
                  <a:srgbClr val="002060"/>
                </a:solidFill>
              </a:rPr>
              <a:t>дараҷаи</a:t>
            </a:r>
            <a:r>
              <a:rPr lang="ru-RU" dirty="0">
                <a:solidFill>
                  <a:srgbClr val="002060"/>
                </a:solidFill>
              </a:rPr>
              <a:t> </a:t>
            </a:r>
            <a:r>
              <a:rPr lang="ru-RU" dirty="0" err="1">
                <a:solidFill>
                  <a:srgbClr val="002060"/>
                </a:solidFill>
              </a:rPr>
              <a:t>иштироки</a:t>
            </a:r>
            <a:r>
              <a:rPr lang="ru-RU" dirty="0">
                <a:solidFill>
                  <a:srgbClr val="002060"/>
                </a:solidFill>
              </a:rPr>
              <a:t> </a:t>
            </a:r>
            <a:r>
              <a:rPr lang="ru-RU" dirty="0" err="1">
                <a:solidFill>
                  <a:srgbClr val="002060"/>
                </a:solidFill>
              </a:rPr>
              <a:t>ҷомеа</a:t>
            </a:r>
            <a:r>
              <a:rPr lang="ru-RU" dirty="0">
                <a:solidFill>
                  <a:srgbClr val="002060"/>
                </a:solidFill>
              </a:rPr>
              <a:t> дар </a:t>
            </a:r>
            <a:r>
              <a:rPr lang="ru-RU" dirty="0" err="1">
                <a:solidFill>
                  <a:srgbClr val="002060"/>
                </a:solidFill>
              </a:rPr>
              <a:t>раванди</a:t>
            </a:r>
            <a:r>
              <a:rPr lang="ru-RU" dirty="0">
                <a:solidFill>
                  <a:srgbClr val="002060"/>
                </a:solidFill>
              </a:rPr>
              <a:t> </a:t>
            </a:r>
            <a:r>
              <a:rPr lang="ru-RU" dirty="0" err="1">
                <a:solidFill>
                  <a:srgbClr val="002060"/>
                </a:solidFill>
              </a:rPr>
              <a:t>қабули</a:t>
            </a:r>
            <a:r>
              <a:rPr lang="ru-RU" dirty="0">
                <a:solidFill>
                  <a:srgbClr val="002060"/>
                </a:solidFill>
              </a:rPr>
              <a:t> </a:t>
            </a:r>
            <a:r>
              <a:rPr lang="ru-RU" dirty="0" err="1">
                <a:solidFill>
                  <a:srgbClr val="002060"/>
                </a:solidFill>
              </a:rPr>
              <a:t>қарорҳои</a:t>
            </a:r>
            <a:r>
              <a:rPr lang="ru-RU" dirty="0">
                <a:solidFill>
                  <a:srgbClr val="002060"/>
                </a:solidFill>
              </a:rPr>
              <a:t> </a:t>
            </a:r>
            <a:r>
              <a:rPr lang="ru-RU" dirty="0" err="1">
                <a:solidFill>
                  <a:srgbClr val="002060"/>
                </a:solidFill>
              </a:rPr>
              <a:t>идоракунӣ</a:t>
            </a:r>
            <a:r>
              <a:rPr lang="ru-RU" dirty="0">
                <a:solidFill>
                  <a:srgbClr val="002060"/>
                </a:solidFill>
              </a:rPr>
              <a:t> дар </a:t>
            </a:r>
            <a:r>
              <a:rPr lang="ru-RU" dirty="0" err="1">
                <a:solidFill>
                  <a:srgbClr val="002060"/>
                </a:solidFill>
              </a:rPr>
              <a:t>асоси</a:t>
            </a:r>
            <a:r>
              <a:rPr lang="ru-RU" dirty="0">
                <a:solidFill>
                  <a:srgbClr val="002060"/>
                </a:solidFill>
              </a:rPr>
              <a:t> </a:t>
            </a:r>
            <a:r>
              <a:rPr lang="ru-RU" dirty="0" err="1">
                <a:solidFill>
                  <a:srgbClr val="002060"/>
                </a:solidFill>
              </a:rPr>
              <a:t>фаъолияти</a:t>
            </a:r>
            <a:r>
              <a:rPr lang="ru-RU" dirty="0">
                <a:solidFill>
                  <a:srgbClr val="002060"/>
                </a:solidFill>
              </a:rPr>
              <a:t> </a:t>
            </a:r>
            <a:r>
              <a:rPr lang="ru-RU" dirty="0" err="1">
                <a:solidFill>
                  <a:srgbClr val="002060"/>
                </a:solidFill>
              </a:rPr>
              <a:t>гурӯҳҳои</a:t>
            </a:r>
            <a:r>
              <a:rPr lang="ru-RU" dirty="0">
                <a:solidFill>
                  <a:srgbClr val="002060"/>
                </a:solidFill>
              </a:rPr>
              <a:t> </a:t>
            </a:r>
            <a:r>
              <a:rPr lang="ru-RU" dirty="0" err="1">
                <a:solidFill>
                  <a:srgbClr val="002060"/>
                </a:solidFill>
              </a:rPr>
              <a:t>кории</a:t>
            </a:r>
            <a:r>
              <a:rPr lang="ru-RU" dirty="0">
                <a:solidFill>
                  <a:srgbClr val="002060"/>
                </a:solidFill>
              </a:rPr>
              <a:t> </a:t>
            </a:r>
            <a:r>
              <a:rPr lang="ru-RU" dirty="0" err="1">
                <a:solidFill>
                  <a:srgbClr val="002060"/>
                </a:solidFill>
              </a:rPr>
              <a:t>байниидоравии</a:t>
            </a:r>
            <a:r>
              <a:rPr lang="ru-RU" dirty="0">
                <a:solidFill>
                  <a:srgbClr val="002060"/>
                </a:solidFill>
              </a:rPr>
              <a:t> (ГКБ-и) ШМР;</a:t>
            </a:r>
          </a:p>
          <a:p>
            <a:pPr marL="457200" lvl="0" indent="-457200" algn="just">
              <a:buFont typeface="+mj-lt"/>
              <a:buAutoNum type="arabicPeriod"/>
            </a:pPr>
            <a:r>
              <a:rPr lang="ru-RU" dirty="0" err="1">
                <a:solidFill>
                  <a:srgbClr val="002060"/>
                </a:solidFill>
              </a:rPr>
              <a:t>арзёбии</a:t>
            </a:r>
            <a:r>
              <a:rPr lang="ru-RU" dirty="0">
                <a:solidFill>
                  <a:srgbClr val="002060"/>
                </a:solidFill>
              </a:rPr>
              <a:t> </a:t>
            </a:r>
            <a:r>
              <a:rPr lang="ru-RU" dirty="0" err="1">
                <a:solidFill>
                  <a:srgbClr val="002060"/>
                </a:solidFill>
              </a:rPr>
              <a:t>вазъи</a:t>
            </a:r>
            <a:r>
              <a:rPr lang="ru-RU" dirty="0">
                <a:solidFill>
                  <a:srgbClr val="002060"/>
                </a:solidFill>
              </a:rPr>
              <a:t> </a:t>
            </a:r>
            <a:r>
              <a:rPr lang="ru-RU" dirty="0" err="1">
                <a:solidFill>
                  <a:srgbClr val="002060"/>
                </a:solidFill>
              </a:rPr>
              <a:t>кунунии</a:t>
            </a:r>
            <a:r>
              <a:rPr lang="ru-RU" dirty="0">
                <a:solidFill>
                  <a:srgbClr val="002060"/>
                </a:solidFill>
              </a:rPr>
              <a:t> </a:t>
            </a:r>
            <a:r>
              <a:rPr lang="ru-RU" dirty="0" err="1">
                <a:solidFill>
                  <a:srgbClr val="002060"/>
                </a:solidFill>
              </a:rPr>
              <a:t>самаранокии</a:t>
            </a:r>
            <a:r>
              <a:rPr lang="ru-RU" dirty="0">
                <a:solidFill>
                  <a:srgbClr val="002060"/>
                </a:solidFill>
              </a:rPr>
              <a:t> </a:t>
            </a:r>
            <a:r>
              <a:rPr lang="ru-RU" dirty="0" err="1">
                <a:solidFill>
                  <a:srgbClr val="002060"/>
                </a:solidFill>
              </a:rPr>
              <a:t>ҳамкории</a:t>
            </a:r>
            <a:r>
              <a:rPr lang="ru-RU" dirty="0">
                <a:solidFill>
                  <a:srgbClr val="002060"/>
                </a:solidFill>
              </a:rPr>
              <a:t> </a:t>
            </a:r>
            <a:r>
              <a:rPr lang="ru-RU" dirty="0" err="1">
                <a:solidFill>
                  <a:srgbClr val="002060"/>
                </a:solidFill>
              </a:rPr>
              <a:t>вазорату</a:t>
            </a:r>
            <a:r>
              <a:rPr lang="ru-RU" dirty="0">
                <a:solidFill>
                  <a:srgbClr val="002060"/>
                </a:solidFill>
              </a:rPr>
              <a:t> </a:t>
            </a:r>
            <a:r>
              <a:rPr lang="ru-RU" dirty="0" err="1">
                <a:solidFill>
                  <a:srgbClr val="002060"/>
                </a:solidFill>
              </a:rPr>
              <a:t>идораҳои</a:t>
            </a:r>
            <a:r>
              <a:rPr lang="ru-RU" dirty="0">
                <a:solidFill>
                  <a:srgbClr val="002060"/>
                </a:solidFill>
              </a:rPr>
              <a:t> </a:t>
            </a:r>
            <a:r>
              <a:rPr lang="ru-RU" dirty="0" err="1">
                <a:solidFill>
                  <a:srgbClr val="002060"/>
                </a:solidFill>
              </a:rPr>
              <a:t>соҳавӣ</a:t>
            </a:r>
            <a:r>
              <a:rPr lang="ru-RU" dirty="0">
                <a:solidFill>
                  <a:srgbClr val="002060"/>
                </a:solidFill>
              </a:rPr>
              <a:t> </a:t>
            </a:r>
            <a:r>
              <a:rPr lang="ru-RU" dirty="0" err="1">
                <a:solidFill>
                  <a:srgbClr val="002060"/>
                </a:solidFill>
              </a:rPr>
              <a:t>бо</a:t>
            </a:r>
            <a:r>
              <a:rPr lang="ru-RU" dirty="0">
                <a:solidFill>
                  <a:srgbClr val="002060"/>
                </a:solidFill>
              </a:rPr>
              <a:t> </a:t>
            </a:r>
            <a:r>
              <a:rPr lang="ru-RU" dirty="0" err="1">
                <a:solidFill>
                  <a:srgbClr val="002060"/>
                </a:solidFill>
              </a:rPr>
              <a:t>созмонҳои</a:t>
            </a:r>
            <a:r>
              <a:rPr lang="ru-RU" dirty="0">
                <a:solidFill>
                  <a:srgbClr val="002060"/>
                </a:solidFill>
              </a:rPr>
              <a:t> </a:t>
            </a:r>
            <a:r>
              <a:rPr lang="ru-RU" dirty="0" err="1">
                <a:solidFill>
                  <a:srgbClr val="002060"/>
                </a:solidFill>
              </a:rPr>
              <a:t>ҷамъиятӣ</a:t>
            </a:r>
            <a:r>
              <a:rPr lang="ru-RU" dirty="0">
                <a:solidFill>
                  <a:srgbClr val="002060"/>
                </a:solidFill>
              </a:rPr>
              <a:t> дар </a:t>
            </a:r>
            <a:r>
              <a:rPr lang="ru-RU" dirty="0" err="1">
                <a:solidFill>
                  <a:srgbClr val="002060"/>
                </a:solidFill>
              </a:rPr>
              <a:t>доираи</a:t>
            </a:r>
            <a:r>
              <a:rPr lang="ru-RU" dirty="0">
                <a:solidFill>
                  <a:srgbClr val="002060"/>
                </a:solidFill>
              </a:rPr>
              <a:t> </a:t>
            </a:r>
            <a:r>
              <a:rPr lang="ru-RU" dirty="0" err="1">
                <a:solidFill>
                  <a:srgbClr val="002060"/>
                </a:solidFill>
              </a:rPr>
              <a:t>фаъолияти</a:t>
            </a:r>
            <a:r>
              <a:rPr lang="ru-RU" dirty="0">
                <a:solidFill>
                  <a:srgbClr val="002060"/>
                </a:solidFill>
              </a:rPr>
              <a:t> ГКБ-и ШМР;</a:t>
            </a:r>
          </a:p>
          <a:p>
            <a:pPr marL="457200" lvl="0" indent="-457200" algn="just">
              <a:buFont typeface="+mj-lt"/>
              <a:buAutoNum type="arabicPeriod"/>
            </a:pPr>
            <a:r>
              <a:rPr lang="tg-Cyrl-TJ" dirty="0">
                <a:solidFill>
                  <a:srgbClr val="002060"/>
                </a:solidFill>
              </a:rPr>
              <a:t>муайян кардани Индекси (шохиси) платформаҳои иштироки созмонҳои ҷамиятӣ дар доираи фаъолияти ГКБ-и ШМР;</a:t>
            </a:r>
            <a:endParaRPr lang="ru-RU" dirty="0">
              <a:solidFill>
                <a:srgbClr val="002060"/>
              </a:solidFill>
            </a:endParaRPr>
          </a:p>
          <a:p>
            <a:pPr marL="457200" lvl="0" indent="-457200" algn="just">
              <a:buFont typeface="+mj-lt"/>
              <a:buAutoNum type="arabicPeriod"/>
            </a:pPr>
            <a:r>
              <a:rPr lang="ru-RU" dirty="0" err="1">
                <a:solidFill>
                  <a:srgbClr val="002060"/>
                </a:solidFill>
              </a:rPr>
              <a:t>кӯмак</a:t>
            </a:r>
            <a:r>
              <a:rPr lang="ru-RU" dirty="0">
                <a:solidFill>
                  <a:srgbClr val="002060"/>
                </a:solidFill>
              </a:rPr>
              <a:t> </a:t>
            </a:r>
            <a:r>
              <a:rPr lang="ru-RU" dirty="0" err="1">
                <a:solidFill>
                  <a:srgbClr val="002060"/>
                </a:solidFill>
              </a:rPr>
              <a:t>намудан</a:t>
            </a:r>
            <a:r>
              <a:rPr lang="ru-RU" dirty="0">
                <a:solidFill>
                  <a:srgbClr val="002060"/>
                </a:solidFill>
              </a:rPr>
              <a:t> ба </a:t>
            </a:r>
            <a:r>
              <a:rPr lang="ru-RU" dirty="0" err="1">
                <a:solidFill>
                  <a:srgbClr val="002060"/>
                </a:solidFill>
              </a:rPr>
              <a:t>роҳбарони</a:t>
            </a:r>
            <a:r>
              <a:rPr lang="ru-RU" dirty="0">
                <a:solidFill>
                  <a:srgbClr val="002060"/>
                </a:solidFill>
              </a:rPr>
              <a:t> ГКБ</a:t>
            </a:r>
            <a:r>
              <a:rPr lang="en-US" dirty="0">
                <a:solidFill>
                  <a:srgbClr val="002060"/>
                </a:solidFill>
              </a:rPr>
              <a:t>, </a:t>
            </a:r>
            <a:r>
              <a:rPr lang="ru-RU" dirty="0" err="1">
                <a:solidFill>
                  <a:srgbClr val="002060"/>
                </a:solidFill>
              </a:rPr>
              <a:t>созмонҳои</a:t>
            </a:r>
            <a:r>
              <a:rPr lang="ru-RU" dirty="0">
                <a:solidFill>
                  <a:srgbClr val="002060"/>
                </a:solidFill>
              </a:rPr>
              <a:t> </a:t>
            </a:r>
            <a:r>
              <a:rPr lang="ru-RU" dirty="0" err="1">
                <a:solidFill>
                  <a:srgbClr val="002060"/>
                </a:solidFill>
              </a:rPr>
              <a:t>ҷамъиятӣ</a:t>
            </a:r>
            <a:r>
              <a:rPr lang="ru-RU" dirty="0">
                <a:solidFill>
                  <a:srgbClr val="002060"/>
                </a:solidFill>
              </a:rPr>
              <a:t> ва </a:t>
            </a:r>
            <a:r>
              <a:rPr lang="ru-RU" dirty="0" err="1">
                <a:solidFill>
                  <a:srgbClr val="002060"/>
                </a:solidFill>
              </a:rPr>
              <a:t>шарикони</a:t>
            </a:r>
            <a:r>
              <a:rPr lang="ru-RU" dirty="0">
                <a:solidFill>
                  <a:srgbClr val="002060"/>
                </a:solidFill>
              </a:rPr>
              <a:t> </a:t>
            </a:r>
            <a:r>
              <a:rPr lang="ru-RU" dirty="0" err="1">
                <a:solidFill>
                  <a:srgbClr val="002060"/>
                </a:solidFill>
              </a:rPr>
              <a:t>рушд</a:t>
            </a:r>
            <a:r>
              <a:rPr lang="ru-RU" dirty="0">
                <a:solidFill>
                  <a:srgbClr val="002060"/>
                </a:solidFill>
              </a:rPr>
              <a:t> дар </a:t>
            </a:r>
            <a:r>
              <a:rPr lang="ru-RU" dirty="0" err="1">
                <a:solidFill>
                  <a:srgbClr val="002060"/>
                </a:solidFill>
              </a:rPr>
              <a:t>самти</a:t>
            </a:r>
            <a:r>
              <a:rPr lang="ru-RU" dirty="0">
                <a:solidFill>
                  <a:srgbClr val="002060"/>
                </a:solidFill>
              </a:rPr>
              <a:t> </a:t>
            </a:r>
            <a:r>
              <a:rPr lang="ru-RU" dirty="0" err="1">
                <a:solidFill>
                  <a:srgbClr val="002060"/>
                </a:solidFill>
              </a:rPr>
              <a:t>муайян</a:t>
            </a:r>
            <a:r>
              <a:rPr lang="ru-RU" dirty="0">
                <a:solidFill>
                  <a:srgbClr val="002060"/>
                </a:solidFill>
              </a:rPr>
              <a:t> ва </a:t>
            </a:r>
            <a:r>
              <a:rPr lang="ru-RU" dirty="0" err="1">
                <a:solidFill>
                  <a:srgbClr val="002060"/>
                </a:solidFill>
              </a:rPr>
              <a:t>ташкил</a:t>
            </a:r>
            <a:r>
              <a:rPr lang="ru-RU" dirty="0">
                <a:solidFill>
                  <a:srgbClr val="002060"/>
                </a:solidFill>
              </a:rPr>
              <a:t> намудани </a:t>
            </a:r>
            <a:r>
              <a:rPr lang="ru-RU" dirty="0" err="1">
                <a:solidFill>
                  <a:srgbClr val="002060"/>
                </a:solidFill>
              </a:rPr>
              <a:t>шароити</a:t>
            </a:r>
            <a:r>
              <a:rPr lang="ru-RU" dirty="0">
                <a:solidFill>
                  <a:srgbClr val="002060"/>
                </a:solidFill>
              </a:rPr>
              <a:t> </a:t>
            </a:r>
            <a:r>
              <a:rPr lang="ru-RU" dirty="0" err="1">
                <a:solidFill>
                  <a:srgbClr val="002060"/>
                </a:solidFill>
              </a:rPr>
              <a:t>мусоид</a:t>
            </a:r>
            <a:r>
              <a:rPr lang="ru-RU" dirty="0">
                <a:solidFill>
                  <a:srgbClr val="002060"/>
                </a:solidFill>
              </a:rPr>
              <a:t> барои </a:t>
            </a:r>
            <a:r>
              <a:rPr lang="ru-RU" dirty="0" err="1">
                <a:solidFill>
                  <a:srgbClr val="002060"/>
                </a:solidFill>
              </a:rPr>
              <a:t>самаранок</a:t>
            </a:r>
            <a:r>
              <a:rPr lang="ru-RU" dirty="0">
                <a:solidFill>
                  <a:srgbClr val="002060"/>
                </a:solidFill>
              </a:rPr>
              <a:t> </a:t>
            </a:r>
            <a:r>
              <a:rPr lang="ru-RU" dirty="0" err="1">
                <a:solidFill>
                  <a:srgbClr val="002060"/>
                </a:solidFill>
              </a:rPr>
              <a:t>ҷалб</a:t>
            </a:r>
            <a:r>
              <a:rPr lang="ru-RU" dirty="0">
                <a:solidFill>
                  <a:srgbClr val="002060"/>
                </a:solidFill>
              </a:rPr>
              <a:t> ва </a:t>
            </a:r>
            <a:r>
              <a:rPr lang="ru-RU" dirty="0" err="1">
                <a:solidFill>
                  <a:srgbClr val="002060"/>
                </a:solidFill>
              </a:rPr>
              <a:t>иштирок</a:t>
            </a:r>
            <a:r>
              <a:rPr lang="ru-RU" dirty="0">
                <a:solidFill>
                  <a:srgbClr val="002060"/>
                </a:solidFill>
              </a:rPr>
              <a:t> намудани </a:t>
            </a:r>
            <a:r>
              <a:rPr lang="ru-RU" dirty="0" err="1">
                <a:solidFill>
                  <a:srgbClr val="002060"/>
                </a:solidFill>
              </a:rPr>
              <a:t>ҷомеаи</a:t>
            </a:r>
            <a:r>
              <a:rPr lang="ru-RU" dirty="0">
                <a:solidFill>
                  <a:srgbClr val="002060"/>
                </a:solidFill>
              </a:rPr>
              <a:t> </a:t>
            </a:r>
            <a:r>
              <a:rPr lang="ru-RU" dirty="0" err="1">
                <a:solidFill>
                  <a:srgbClr val="002060"/>
                </a:solidFill>
              </a:rPr>
              <a:t>шаҳрвандӣ</a:t>
            </a:r>
            <a:r>
              <a:rPr lang="ru-RU" dirty="0">
                <a:solidFill>
                  <a:srgbClr val="002060"/>
                </a:solidFill>
              </a:rPr>
              <a:t> </a:t>
            </a:r>
            <a:r>
              <a:rPr lang="tg-Cyrl-TJ" dirty="0">
                <a:solidFill>
                  <a:srgbClr val="002060"/>
                </a:solidFill>
              </a:rPr>
              <a:t>дар фаъолияти ГКБ.</a:t>
            </a:r>
            <a:endParaRPr lang="ru-RU" dirty="0">
              <a:solidFill>
                <a:srgbClr val="002060"/>
              </a:solidFill>
            </a:endParaRPr>
          </a:p>
          <a:p>
            <a:pPr marL="457200" indent="-457200" algn="just">
              <a:buFont typeface="+mj-lt"/>
              <a:buAutoNum type="arabicPeriod"/>
            </a:pPr>
            <a:r>
              <a:rPr lang="ru-RU" dirty="0" err="1">
                <a:solidFill>
                  <a:srgbClr val="002060"/>
                </a:solidFill>
              </a:rPr>
              <a:t>муайян</a:t>
            </a:r>
            <a:r>
              <a:rPr lang="ru-RU" dirty="0">
                <a:solidFill>
                  <a:srgbClr val="002060"/>
                </a:solidFill>
              </a:rPr>
              <a:t> намудани </a:t>
            </a:r>
            <a:r>
              <a:rPr lang="ru-RU" dirty="0" err="1">
                <a:solidFill>
                  <a:srgbClr val="002060"/>
                </a:solidFill>
              </a:rPr>
              <a:t>норасоиҳо</a:t>
            </a:r>
            <a:r>
              <a:rPr lang="ru-RU" dirty="0">
                <a:solidFill>
                  <a:srgbClr val="002060"/>
                </a:solidFill>
              </a:rPr>
              <a:t> дар </a:t>
            </a:r>
            <a:r>
              <a:rPr lang="ru-RU" dirty="0" err="1">
                <a:solidFill>
                  <a:srgbClr val="002060"/>
                </a:solidFill>
              </a:rPr>
              <a:t>сиёсати</a:t>
            </a:r>
            <a:r>
              <a:rPr lang="ru-RU" dirty="0">
                <a:solidFill>
                  <a:srgbClr val="002060"/>
                </a:solidFill>
              </a:rPr>
              <a:t> </a:t>
            </a:r>
            <a:r>
              <a:rPr lang="ru-RU" dirty="0" err="1">
                <a:solidFill>
                  <a:srgbClr val="002060"/>
                </a:solidFill>
              </a:rPr>
              <a:t>мавҷудаи</a:t>
            </a:r>
            <a:r>
              <a:rPr lang="ru-RU" dirty="0">
                <a:solidFill>
                  <a:srgbClr val="002060"/>
                </a:solidFill>
              </a:rPr>
              <a:t> </a:t>
            </a:r>
            <a:r>
              <a:rPr lang="ru-RU" dirty="0" err="1">
                <a:solidFill>
                  <a:srgbClr val="002060"/>
                </a:solidFill>
              </a:rPr>
              <a:t>ҷалб</a:t>
            </a:r>
            <a:r>
              <a:rPr lang="ru-RU" dirty="0">
                <a:solidFill>
                  <a:srgbClr val="002060"/>
                </a:solidFill>
              </a:rPr>
              <a:t> ва </a:t>
            </a:r>
            <a:r>
              <a:rPr lang="ru-RU" dirty="0" err="1">
                <a:solidFill>
                  <a:srgbClr val="002060"/>
                </a:solidFill>
              </a:rPr>
              <a:t>иштироки</a:t>
            </a:r>
            <a:r>
              <a:rPr lang="ru-RU" dirty="0">
                <a:solidFill>
                  <a:srgbClr val="002060"/>
                </a:solidFill>
              </a:rPr>
              <a:t> </a:t>
            </a:r>
            <a:r>
              <a:rPr lang="ru-RU" dirty="0" err="1">
                <a:solidFill>
                  <a:srgbClr val="002060"/>
                </a:solidFill>
              </a:rPr>
              <a:t>ҷомеа</a:t>
            </a:r>
            <a:r>
              <a:rPr lang="ru-RU" dirty="0">
                <a:solidFill>
                  <a:srgbClr val="002060"/>
                </a:solidFill>
              </a:rPr>
              <a:t> </a:t>
            </a:r>
            <a:r>
              <a:rPr lang="ru-RU" dirty="0" err="1">
                <a:solidFill>
                  <a:srgbClr val="002060"/>
                </a:solidFill>
              </a:rPr>
              <a:t>шаҳрвандӣ</a:t>
            </a:r>
            <a:r>
              <a:rPr lang="ru-RU" dirty="0">
                <a:solidFill>
                  <a:srgbClr val="002060"/>
                </a:solidFill>
              </a:rPr>
              <a:t> дар </a:t>
            </a:r>
            <a:r>
              <a:rPr lang="ru-RU" dirty="0" err="1">
                <a:solidFill>
                  <a:srgbClr val="002060"/>
                </a:solidFill>
              </a:rPr>
              <a:t>фаъолияти</a:t>
            </a:r>
            <a:r>
              <a:rPr lang="ru-RU" dirty="0">
                <a:solidFill>
                  <a:srgbClr val="002060"/>
                </a:solidFill>
              </a:rPr>
              <a:t> ГКБ-и ва </a:t>
            </a:r>
            <a:r>
              <a:rPr lang="ru-RU" dirty="0" err="1">
                <a:solidFill>
                  <a:srgbClr val="002060"/>
                </a:solidFill>
              </a:rPr>
              <a:t>таҳияи</a:t>
            </a:r>
            <a:r>
              <a:rPr lang="ru-RU" dirty="0">
                <a:solidFill>
                  <a:srgbClr val="002060"/>
                </a:solidFill>
              </a:rPr>
              <a:t> </a:t>
            </a:r>
            <a:r>
              <a:rPr lang="ru-RU" dirty="0" err="1">
                <a:solidFill>
                  <a:srgbClr val="002060"/>
                </a:solidFill>
              </a:rPr>
              <a:t>тавсияҳои</a:t>
            </a:r>
            <a:r>
              <a:rPr lang="ru-RU" dirty="0">
                <a:solidFill>
                  <a:srgbClr val="002060"/>
                </a:solidFill>
              </a:rPr>
              <a:t> </a:t>
            </a:r>
            <a:r>
              <a:rPr lang="ru-RU" dirty="0" err="1">
                <a:solidFill>
                  <a:srgbClr val="002060"/>
                </a:solidFill>
              </a:rPr>
              <a:t>муассир</a:t>
            </a:r>
            <a:r>
              <a:rPr lang="ru-RU" dirty="0">
                <a:solidFill>
                  <a:srgbClr val="002060"/>
                </a:solidFill>
              </a:rPr>
              <a:t> барои </a:t>
            </a:r>
            <a:r>
              <a:rPr lang="ru-RU" dirty="0" err="1">
                <a:solidFill>
                  <a:srgbClr val="002060"/>
                </a:solidFill>
              </a:rPr>
              <a:t>ҳамкории</a:t>
            </a:r>
            <a:r>
              <a:rPr lang="ru-RU" dirty="0">
                <a:solidFill>
                  <a:srgbClr val="002060"/>
                </a:solidFill>
              </a:rPr>
              <a:t> </a:t>
            </a:r>
            <a:r>
              <a:rPr lang="ru-RU" dirty="0" err="1">
                <a:solidFill>
                  <a:srgbClr val="002060"/>
                </a:solidFill>
              </a:rPr>
              <a:t>самарабахш</a:t>
            </a:r>
            <a:r>
              <a:rPr lang="ru-RU" dirty="0">
                <a:solidFill>
                  <a:srgbClr val="002060"/>
                </a:solidFill>
              </a:rPr>
              <a:t> дар </a:t>
            </a:r>
            <a:r>
              <a:rPr lang="ru-RU" dirty="0" err="1">
                <a:solidFill>
                  <a:srgbClr val="002060"/>
                </a:solidFill>
              </a:rPr>
              <a:t>доираи</a:t>
            </a:r>
            <a:r>
              <a:rPr lang="ru-RU" dirty="0">
                <a:solidFill>
                  <a:srgbClr val="002060"/>
                </a:solidFill>
              </a:rPr>
              <a:t> </a:t>
            </a:r>
            <a:r>
              <a:rPr lang="tg-Cyrl-TJ" dirty="0">
                <a:solidFill>
                  <a:srgbClr val="002060"/>
                </a:solidFill>
              </a:rPr>
              <a:t>ШМР.</a:t>
            </a:r>
            <a:endParaRPr lang="ru-RU" dirty="0">
              <a:solidFill>
                <a:srgbClr val="002060"/>
              </a:solidFill>
            </a:endParaRPr>
          </a:p>
        </p:txBody>
      </p:sp>
      <p:sp>
        <p:nvSpPr>
          <p:cNvPr id="4" name="Заголовок 3"/>
          <p:cNvSpPr>
            <a:spLocks noGrp="1"/>
          </p:cNvSpPr>
          <p:nvPr>
            <p:ph type="ctrTitle"/>
          </p:nvPr>
        </p:nvSpPr>
        <p:spPr>
          <a:xfrm>
            <a:off x="1522071" y="225850"/>
            <a:ext cx="9144000" cy="590212"/>
          </a:xfrm>
        </p:spPr>
        <p:txBody>
          <a:bodyPr>
            <a:noAutofit/>
          </a:bodyPr>
          <a:lstStyle/>
          <a:p>
            <a:r>
              <a:rPr lang="ru-RU" sz="3600" b="1" dirty="0" err="1">
                <a:solidFill>
                  <a:srgbClr val="002060"/>
                </a:solidFill>
              </a:rPr>
              <a:t>Индекси</a:t>
            </a:r>
            <a:r>
              <a:rPr lang="ru-RU" sz="3600" b="1" dirty="0">
                <a:solidFill>
                  <a:srgbClr val="002060"/>
                </a:solidFill>
              </a:rPr>
              <a:t> </a:t>
            </a:r>
            <a:r>
              <a:rPr lang="ru-RU" sz="3600" b="1" dirty="0" err="1">
                <a:solidFill>
                  <a:srgbClr val="002060"/>
                </a:solidFill>
              </a:rPr>
              <a:t>платформаҳои</a:t>
            </a:r>
            <a:r>
              <a:rPr lang="ru-RU" sz="3600" b="1" dirty="0">
                <a:solidFill>
                  <a:srgbClr val="002060"/>
                </a:solidFill>
              </a:rPr>
              <a:t> </a:t>
            </a:r>
            <a:r>
              <a:rPr lang="ru-RU" sz="3600" b="1" dirty="0" err="1">
                <a:solidFill>
                  <a:srgbClr val="002060"/>
                </a:solidFill>
              </a:rPr>
              <a:t>иштирок</a:t>
            </a:r>
            <a:r>
              <a:rPr lang="ru-RU" sz="3600" b="1" dirty="0">
                <a:solidFill>
                  <a:srgbClr val="002060"/>
                </a:solidFill>
              </a:rPr>
              <a:t>: </a:t>
            </a:r>
            <a:r>
              <a:rPr lang="ru-RU" sz="4000" b="1" dirty="0" err="1">
                <a:solidFill>
                  <a:srgbClr val="C00000"/>
                </a:solidFill>
              </a:rPr>
              <a:t>вазифаҳо</a:t>
            </a:r>
            <a:endParaRPr lang="ru-RU" sz="3600" b="1" dirty="0">
              <a:solidFill>
                <a:srgbClr val="002060"/>
              </a:solidFill>
            </a:endParaRPr>
          </a:p>
        </p:txBody>
      </p:sp>
    </p:spTree>
    <p:extLst>
      <p:ext uri="{BB962C8B-B14F-4D97-AF65-F5344CB8AC3E}">
        <p14:creationId xmlns:p14="http://schemas.microsoft.com/office/powerpoint/2010/main" val="374108062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3699314" y="658250"/>
            <a:ext cx="2492910" cy="2893144"/>
          </a:xfrm>
          <a:prstGeom prst="rect">
            <a:avLst/>
          </a:prstGeom>
          <a:ln w="0">
            <a:solidFill>
              <a:schemeClr val="tx1"/>
            </a:solidFill>
          </a:ln>
        </p:spPr>
      </p:pic>
      <p:sp>
        <p:nvSpPr>
          <p:cNvPr id="4" name="Заголовок 3"/>
          <p:cNvSpPr>
            <a:spLocks noGrp="1"/>
          </p:cNvSpPr>
          <p:nvPr>
            <p:ph type="ctrTitle"/>
          </p:nvPr>
        </p:nvSpPr>
        <p:spPr>
          <a:xfrm>
            <a:off x="1463785" y="95549"/>
            <a:ext cx="9917167" cy="590212"/>
          </a:xfrm>
        </p:spPr>
        <p:txBody>
          <a:bodyPr>
            <a:noAutofit/>
          </a:bodyPr>
          <a:lstStyle/>
          <a:p>
            <a:r>
              <a:rPr lang="ru-RU" sz="3600" b="1" dirty="0" err="1">
                <a:solidFill>
                  <a:srgbClr val="002060"/>
                </a:solidFill>
              </a:rPr>
              <a:t>Сарчашмаҳои</a:t>
            </a:r>
            <a:r>
              <a:rPr lang="ru-RU" sz="3600" b="1" dirty="0">
                <a:solidFill>
                  <a:srgbClr val="002060"/>
                </a:solidFill>
              </a:rPr>
              <a:t> </a:t>
            </a:r>
            <a:r>
              <a:rPr lang="ru-RU" sz="3600" b="1" dirty="0" err="1">
                <a:solidFill>
                  <a:srgbClr val="002060"/>
                </a:solidFill>
              </a:rPr>
              <a:t>таҳияи</a:t>
            </a:r>
            <a:r>
              <a:rPr lang="ru-RU" sz="3600" b="1" dirty="0">
                <a:solidFill>
                  <a:srgbClr val="002060"/>
                </a:solidFill>
              </a:rPr>
              <a:t> </a:t>
            </a:r>
            <a:r>
              <a:rPr lang="ru-RU" sz="3600" b="1" dirty="0" err="1">
                <a:solidFill>
                  <a:srgbClr val="002060"/>
                </a:solidFill>
              </a:rPr>
              <a:t>методологияи</a:t>
            </a:r>
            <a:r>
              <a:rPr lang="ru-RU" sz="3600" b="1" dirty="0">
                <a:solidFill>
                  <a:srgbClr val="002060"/>
                </a:solidFill>
              </a:rPr>
              <a:t> </a:t>
            </a:r>
            <a:r>
              <a:rPr lang="ru-RU" sz="3600" b="1" dirty="0" err="1">
                <a:solidFill>
                  <a:srgbClr val="002060"/>
                </a:solidFill>
              </a:rPr>
              <a:t>ИПИ</a:t>
            </a:r>
            <a:r>
              <a:rPr lang="ru-RU" sz="3600" b="1" dirty="0">
                <a:solidFill>
                  <a:srgbClr val="002060"/>
                </a:solidFill>
              </a:rPr>
              <a:t> (</a:t>
            </a:r>
            <a:r>
              <a:rPr lang="ru-RU" sz="3600" b="1" dirty="0" err="1">
                <a:solidFill>
                  <a:srgbClr val="002060"/>
                </a:solidFill>
              </a:rPr>
              <a:t>ШПИ</a:t>
            </a:r>
            <a:r>
              <a:rPr lang="ru-RU" sz="3600" b="1" dirty="0">
                <a:solidFill>
                  <a:srgbClr val="002060"/>
                </a:solidFill>
              </a:rPr>
              <a:t>)</a:t>
            </a:r>
          </a:p>
        </p:txBody>
      </p:sp>
      <p:pic>
        <p:nvPicPr>
          <p:cNvPr id="2" name="Рисунок 1"/>
          <p:cNvPicPr>
            <a:picLocks noChangeAspect="1"/>
          </p:cNvPicPr>
          <p:nvPr/>
        </p:nvPicPr>
        <p:blipFill>
          <a:blip r:embed="rId3"/>
          <a:stretch>
            <a:fillRect/>
          </a:stretch>
        </p:blipFill>
        <p:spPr>
          <a:xfrm>
            <a:off x="1075994" y="658250"/>
            <a:ext cx="2387860" cy="2893144"/>
          </a:xfrm>
          <a:prstGeom prst="rect">
            <a:avLst/>
          </a:prstGeom>
          <a:ln w="0">
            <a:solidFill>
              <a:schemeClr val="tx1"/>
            </a:solidFill>
          </a:ln>
        </p:spPr>
      </p:pic>
      <p:pic>
        <p:nvPicPr>
          <p:cNvPr id="8" name="Рисунок 7"/>
          <p:cNvPicPr>
            <a:picLocks noChangeAspect="1"/>
          </p:cNvPicPr>
          <p:nvPr/>
        </p:nvPicPr>
        <p:blipFill>
          <a:blip r:embed="rId4"/>
          <a:stretch>
            <a:fillRect/>
          </a:stretch>
        </p:blipFill>
        <p:spPr>
          <a:xfrm>
            <a:off x="6427684" y="672006"/>
            <a:ext cx="2483734" cy="2893144"/>
          </a:xfrm>
          <a:prstGeom prst="rect">
            <a:avLst/>
          </a:prstGeom>
          <a:ln w="0">
            <a:solidFill>
              <a:schemeClr val="tx1"/>
            </a:solidFill>
          </a:ln>
        </p:spPr>
      </p:pic>
      <p:pic>
        <p:nvPicPr>
          <p:cNvPr id="9" name="Рисунок 8"/>
          <p:cNvPicPr>
            <a:picLocks noChangeAspect="1"/>
          </p:cNvPicPr>
          <p:nvPr/>
        </p:nvPicPr>
        <p:blipFill>
          <a:blip r:embed="rId5"/>
          <a:stretch>
            <a:fillRect/>
          </a:stretch>
        </p:blipFill>
        <p:spPr>
          <a:xfrm>
            <a:off x="9078672" y="658250"/>
            <a:ext cx="2302281" cy="2893145"/>
          </a:xfrm>
          <a:prstGeom prst="rect">
            <a:avLst/>
          </a:prstGeom>
          <a:ln w="0">
            <a:solidFill>
              <a:schemeClr val="tx1"/>
            </a:solidFill>
          </a:ln>
        </p:spPr>
      </p:pic>
      <p:pic>
        <p:nvPicPr>
          <p:cNvPr id="10" name="Рисунок 9"/>
          <p:cNvPicPr>
            <a:picLocks noChangeAspect="1"/>
          </p:cNvPicPr>
          <p:nvPr/>
        </p:nvPicPr>
        <p:blipFill>
          <a:blip r:embed="rId6"/>
          <a:stretch>
            <a:fillRect/>
          </a:stretch>
        </p:blipFill>
        <p:spPr>
          <a:xfrm>
            <a:off x="505424" y="3663838"/>
            <a:ext cx="2387860" cy="2963119"/>
          </a:xfrm>
          <a:prstGeom prst="rect">
            <a:avLst/>
          </a:prstGeom>
          <a:ln w="0">
            <a:solidFill>
              <a:schemeClr val="tx1"/>
            </a:solidFill>
          </a:ln>
        </p:spPr>
      </p:pic>
      <p:pic>
        <p:nvPicPr>
          <p:cNvPr id="11" name="Рисунок 10"/>
          <p:cNvPicPr>
            <a:picLocks noChangeAspect="1"/>
          </p:cNvPicPr>
          <p:nvPr/>
        </p:nvPicPr>
        <p:blipFill>
          <a:blip r:embed="rId7"/>
          <a:stretch>
            <a:fillRect/>
          </a:stretch>
        </p:blipFill>
        <p:spPr>
          <a:xfrm>
            <a:off x="3078479" y="3663837"/>
            <a:ext cx="2226695" cy="2963119"/>
          </a:xfrm>
          <a:prstGeom prst="rect">
            <a:avLst/>
          </a:prstGeom>
          <a:ln w="0">
            <a:solidFill>
              <a:schemeClr val="tx1"/>
            </a:solidFill>
          </a:ln>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0369" y="3630016"/>
            <a:ext cx="2160740" cy="299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5008" y="3630016"/>
            <a:ext cx="2127558" cy="299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19927" y="3630016"/>
            <a:ext cx="2003413" cy="299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56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BA91FA-7610-40FD-A157-7444A248A768}"/>
              </a:ext>
            </a:extLst>
          </p:cNvPr>
          <p:cNvSpPr>
            <a:spLocks noGrp="1"/>
          </p:cNvSpPr>
          <p:nvPr>
            <p:ph type="subTitle" idx="1"/>
          </p:nvPr>
        </p:nvSpPr>
        <p:spPr>
          <a:xfrm>
            <a:off x="3609404" y="2650603"/>
            <a:ext cx="7650864" cy="2696902"/>
          </a:xfrm>
        </p:spPr>
        <p:txBody>
          <a:bodyPr>
            <a:noAutofit/>
          </a:bodyPr>
          <a:lstStyle/>
          <a:p>
            <a:pPr marL="457200" indent="-457200" algn="just">
              <a:buFont typeface="+mj-lt"/>
              <a:buAutoNum type="arabicPeriod"/>
            </a:pPr>
            <a:r>
              <a:rPr lang="ru-RU" sz="2800" dirty="0" err="1"/>
              <a:t>Дастурамали</a:t>
            </a:r>
            <a:r>
              <a:rPr lang="ru-RU" sz="2800" dirty="0"/>
              <a:t> </a:t>
            </a:r>
            <a:r>
              <a:rPr lang="ru-RU" sz="2800" dirty="0" err="1"/>
              <a:t>Ташаббуси</a:t>
            </a:r>
            <a:r>
              <a:rPr lang="ru-RU" sz="2800" dirty="0"/>
              <a:t> </a:t>
            </a:r>
            <a:r>
              <a:rPr lang="ru-RU" sz="2800" dirty="0" err="1"/>
              <a:t>Глобалии</a:t>
            </a:r>
            <a:r>
              <a:rPr lang="ru-RU" sz="2800" dirty="0"/>
              <a:t> </a:t>
            </a:r>
            <a:r>
              <a:rPr lang="ru-RU" sz="2800" dirty="0" err="1"/>
              <a:t>Шаффофияти</a:t>
            </a:r>
            <a:r>
              <a:rPr lang="ru-RU" sz="2800" dirty="0"/>
              <a:t> </a:t>
            </a:r>
            <a:r>
              <a:rPr lang="ru-RU" sz="2800" dirty="0" err="1"/>
              <a:t>Молиявӣ</a:t>
            </a:r>
            <a:r>
              <a:rPr lang="ru-RU" sz="2800" dirty="0"/>
              <a:t> (GIFT):</a:t>
            </a:r>
            <a:r>
              <a:rPr lang="ru-RU" sz="2800" u="sng" dirty="0">
                <a:hlinkClick r:id="rId2"/>
              </a:rPr>
              <a:t> https://fiscaltransparency.net/public-participation-principles-and-guide/</a:t>
            </a:r>
            <a:r>
              <a:rPr lang="ru-RU" sz="2800" dirty="0"/>
              <a:t> </a:t>
            </a:r>
          </a:p>
          <a:p>
            <a:pPr marL="457200" indent="-457200" algn="just">
              <a:buFont typeface="+mj-lt"/>
              <a:buAutoNum type="arabicPeriod"/>
            </a:pPr>
            <a:r>
              <a:rPr lang="tg-Cyrl-TJ" sz="2800" dirty="0"/>
              <a:t>Дастурамал оид ба арзишҳо, этика ва спектри иштироки ҷамъиятии Ассотсиатсияи байналмилалии иштироки ҷамъиятӣ</a:t>
            </a:r>
            <a:r>
              <a:rPr lang="ru-RU" sz="2800" dirty="0"/>
              <a:t> (</a:t>
            </a:r>
            <a:r>
              <a:rPr lang="en-US" sz="2800" dirty="0"/>
              <a:t>IAP</a:t>
            </a:r>
            <a:r>
              <a:rPr lang="ru-RU" sz="2800" dirty="0"/>
              <a:t>2).: </a:t>
            </a:r>
            <a:r>
              <a:rPr lang="ru-RU" sz="2800" u="sng" dirty="0">
                <a:hlinkClick r:id="rId3"/>
              </a:rPr>
              <a:t>https://www.iap2.org/page/pillars</a:t>
            </a:r>
            <a:r>
              <a:rPr lang="ru-RU" sz="2800" dirty="0"/>
              <a:t> </a:t>
            </a:r>
          </a:p>
          <a:p>
            <a:pPr marL="514350" indent="-514350" algn="l">
              <a:lnSpc>
                <a:spcPct val="100000"/>
              </a:lnSpc>
              <a:spcBef>
                <a:spcPts val="0"/>
              </a:spcBef>
              <a:buFont typeface="+mj-lt"/>
              <a:buAutoNum type="arabicPeriod"/>
            </a:pPr>
            <a:endParaRPr lang="ru-RU" sz="3200" b="1" dirty="0">
              <a:solidFill>
                <a:srgbClr val="002060"/>
              </a:solidFill>
              <a:latin typeface="+mj-lt"/>
            </a:endParaRPr>
          </a:p>
        </p:txBody>
      </p:sp>
      <p:sp>
        <p:nvSpPr>
          <p:cNvPr id="4" name="Заголовок 3"/>
          <p:cNvSpPr>
            <a:spLocks noGrp="1"/>
          </p:cNvSpPr>
          <p:nvPr>
            <p:ph type="ctrTitle"/>
          </p:nvPr>
        </p:nvSpPr>
        <p:spPr>
          <a:xfrm>
            <a:off x="1475361" y="1667834"/>
            <a:ext cx="9144000" cy="590212"/>
          </a:xfrm>
        </p:spPr>
        <p:txBody>
          <a:bodyPr>
            <a:noAutofit/>
          </a:bodyPr>
          <a:lstStyle/>
          <a:p>
            <a:r>
              <a:rPr lang="ru-RU" sz="3200" b="1" dirty="0" err="1">
                <a:solidFill>
                  <a:srgbClr val="002060"/>
                </a:solidFill>
              </a:rPr>
              <a:t>Дастурҳои</a:t>
            </a:r>
            <a:r>
              <a:rPr lang="ru-RU" sz="3200" b="1" dirty="0">
                <a:solidFill>
                  <a:srgbClr val="002060"/>
                </a:solidFill>
              </a:rPr>
              <a:t> </a:t>
            </a:r>
            <a:r>
              <a:rPr lang="ru-RU" sz="3200" b="1" dirty="0" err="1">
                <a:solidFill>
                  <a:srgbClr val="002060"/>
                </a:solidFill>
              </a:rPr>
              <a:t>асосӣ</a:t>
            </a:r>
            <a:r>
              <a:rPr lang="ru-RU" sz="3200" b="1" dirty="0">
                <a:solidFill>
                  <a:srgbClr val="002060"/>
                </a:solidFill>
              </a:rPr>
              <a:t> оид ба </a:t>
            </a:r>
            <a:r>
              <a:rPr lang="ru-RU" sz="3200" b="1" dirty="0" err="1">
                <a:solidFill>
                  <a:srgbClr val="002060"/>
                </a:solidFill>
              </a:rPr>
              <a:t>арзёбии</a:t>
            </a:r>
            <a:r>
              <a:rPr lang="ru-RU" sz="3200" b="1" dirty="0">
                <a:solidFill>
                  <a:srgbClr val="002060"/>
                </a:solidFill>
              </a:rPr>
              <a:t> </a:t>
            </a:r>
            <a:r>
              <a:rPr lang="ru-RU" sz="3200" b="1" dirty="0" err="1">
                <a:solidFill>
                  <a:srgbClr val="002060"/>
                </a:solidFill>
              </a:rPr>
              <a:t>ҷалб</a:t>
            </a:r>
            <a:r>
              <a:rPr lang="ru-RU" sz="3200" b="1" dirty="0">
                <a:solidFill>
                  <a:srgbClr val="002060"/>
                </a:solidFill>
              </a:rPr>
              <a:t> ва </a:t>
            </a:r>
            <a:r>
              <a:rPr lang="ru-RU" sz="3200" b="1" dirty="0" err="1">
                <a:solidFill>
                  <a:srgbClr val="002060"/>
                </a:solidFill>
              </a:rPr>
              <a:t>иштироки</a:t>
            </a:r>
            <a:r>
              <a:rPr lang="ru-RU" sz="3200" b="1" dirty="0">
                <a:solidFill>
                  <a:srgbClr val="002060"/>
                </a:solidFill>
              </a:rPr>
              <a:t> </a:t>
            </a:r>
            <a:r>
              <a:rPr lang="ru-RU" sz="3200" b="1" dirty="0" err="1">
                <a:solidFill>
                  <a:srgbClr val="002060"/>
                </a:solidFill>
              </a:rPr>
              <a:t>аҳолӣ</a:t>
            </a:r>
            <a:r>
              <a:rPr lang="ru-RU" sz="3200" b="1" dirty="0">
                <a:solidFill>
                  <a:srgbClr val="002060"/>
                </a:solidFill>
              </a:rPr>
              <a:t> дар </a:t>
            </a:r>
            <a:r>
              <a:rPr lang="ru-RU" sz="3200" b="1" dirty="0" err="1">
                <a:solidFill>
                  <a:srgbClr val="002060"/>
                </a:solidFill>
              </a:rPr>
              <a:t>раванди</a:t>
            </a:r>
            <a:r>
              <a:rPr lang="ru-RU" sz="3200" b="1" dirty="0">
                <a:solidFill>
                  <a:srgbClr val="002060"/>
                </a:solidFill>
              </a:rPr>
              <a:t> </a:t>
            </a:r>
            <a:r>
              <a:rPr lang="ru-RU" sz="3200" b="1" dirty="0" err="1">
                <a:solidFill>
                  <a:srgbClr val="002060"/>
                </a:solidFill>
              </a:rPr>
              <a:t>қабули</a:t>
            </a:r>
            <a:r>
              <a:rPr lang="ru-RU" sz="3200" b="1" dirty="0">
                <a:solidFill>
                  <a:srgbClr val="002060"/>
                </a:solidFill>
              </a:rPr>
              <a:t> </a:t>
            </a:r>
            <a:r>
              <a:rPr lang="ru-RU" sz="3200" b="1" dirty="0" err="1">
                <a:solidFill>
                  <a:srgbClr val="002060"/>
                </a:solidFill>
              </a:rPr>
              <a:t>қарорҳои</a:t>
            </a:r>
            <a:r>
              <a:rPr lang="ru-RU" sz="3200" b="1" dirty="0">
                <a:solidFill>
                  <a:srgbClr val="002060"/>
                </a:solidFill>
              </a:rPr>
              <a:t> </a:t>
            </a:r>
            <a:r>
              <a:rPr lang="ru-RU" sz="3200" b="1" dirty="0" err="1">
                <a:solidFill>
                  <a:srgbClr val="002060"/>
                </a:solidFill>
              </a:rPr>
              <a:t>идоракунӣ</a:t>
            </a:r>
            <a:r>
              <a:rPr lang="ru-RU" sz="3200" b="1" dirty="0">
                <a:solidFill>
                  <a:srgbClr val="002060"/>
                </a:solidFill>
              </a:rPr>
              <a:t>:</a:t>
            </a:r>
          </a:p>
        </p:txBody>
      </p:sp>
      <p:pic>
        <p:nvPicPr>
          <p:cNvPr id="7" name="Рисунок 6"/>
          <p:cNvPicPr>
            <a:picLocks noChangeAspect="1"/>
          </p:cNvPicPr>
          <p:nvPr/>
        </p:nvPicPr>
        <p:blipFill>
          <a:blip r:embed="rId4"/>
          <a:stretch>
            <a:fillRect/>
          </a:stretch>
        </p:blipFill>
        <p:spPr>
          <a:xfrm>
            <a:off x="589777" y="2599698"/>
            <a:ext cx="2755307" cy="1399356"/>
          </a:xfrm>
          <a:prstGeom prst="rect">
            <a:avLst/>
          </a:prstGeom>
        </p:spPr>
      </p:pic>
      <p:pic>
        <p:nvPicPr>
          <p:cNvPr id="8" name="Рисунок 7"/>
          <p:cNvPicPr>
            <a:picLocks noChangeAspect="1"/>
          </p:cNvPicPr>
          <p:nvPr/>
        </p:nvPicPr>
        <p:blipFill>
          <a:blip r:embed="rId5"/>
          <a:stretch>
            <a:fillRect/>
          </a:stretch>
        </p:blipFill>
        <p:spPr>
          <a:xfrm>
            <a:off x="589777" y="4340706"/>
            <a:ext cx="2755307" cy="1608681"/>
          </a:xfrm>
          <a:prstGeom prst="rect">
            <a:avLst/>
          </a:prstGeom>
        </p:spPr>
      </p:pic>
      <p:pic>
        <p:nvPicPr>
          <p:cNvPr id="2" name="Рисунок 3">
            <a:extLst>
              <a:ext uri="{FF2B5EF4-FFF2-40B4-BE49-F238E27FC236}">
                <a16:creationId xmlns:a16="http://schemas.microsoft.com/office/drawing/2014/main" id="{3137B357-ACE0-109D-64DC-C6535B58470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9" name="Picture 2">
            <a:extLst>
              <a:ext uri="{FF2B5EF4-FFF2-40B4-BE49-F238E27FC236}">
                <a16:creationId xmlns:a16="http://schemas.microsoft.com/office/drawing/2014/main" id="{444A18A1-0094-31FF-2DF4-A6775A532DE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10" name="Рисунок 12">
            <a:extLst>
              <a:ext uri="{FF2B5EF4-FFF2-40B4-BE49-F238E27FC236}">
                <a16:creationId xmlns:a16="http://schemas.microsoft.com/office/drawing/2014/main" id="{B2C2A43D-B9E5-1D6F-9354-84E97B76DC4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11" name="Picture 8" descr="A black background with blue text&#10;&#10;AI-generated content may be incorrect.">
            <a:extLst>
              <a:ext uri="{FF2B5EF4-FFF2-40B4-BE49-F238E27FC236}">
                <a16:creationId xmlns:a16="http://schemas.microsoft.com/office/drawing/2014/main" id="{E0A458A2-3695-16F4-5E39-A088CF72EB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extLst>
      <p:ext uri="{BB962C8B-B14F-4D97-AF65-F5344CB8AC3E}">
        <p14:creationId xmlns:p14="http://schemas.microsoft.com/office/powerpoint/2010/main" val="975555460"/>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2398</TotalTime>
  <Words>3790</Words>
  <Application>Microsoft Office PowerPoint</Application>
  <PresentationFormat>Широкоэкранный</PresentationFormat>
  <Paragraphs>413</Paragraphs>
  <Slides>42</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42</vt:i4>
      </vt:variant>
    </vt:vector>
  </HeadingPairs>
  <TitlesOfParts>
    <vt:vector size="50" baseType="lpstr">
      <vt:lpstr>Arial</vt:lpstr>
      <vt:lpstr>Arial Black</vt:lpstr>
      <vt:lpstr>Bookman Old Style</vt:lpstr>
      <vt:lpstr>Calibri</vt:lpstr>
      <vt:lpstr>Calibri Light</vt:lpstr>
      <vt:lpstr>Times New Roman</vt:lpstr>
      <vt:lpstr>Wingdings</vt:lpstr>
      <vt:lpstr>Тема Office</vt:lpstr>
      <vt:lpstr>ИНДЕКСИ (ШОХИСИ) ПЛАТФОРМАҲОИ ИШТИРОК – АБЗОРИ АРЗЁБИИ САТҲИ ИШТИРОКИ ҶОМЕАИ ШАҲРВАНДӢ ДАР ПЛАТФОРМАҲОИ МУКОЛАМА</vt:lpstr>
      <vt:lpstr>«Баланд бардоштани сатҳу сифати қонунҳо, такмили механизми иҷрои онҳо, ба талаботи ҷомеа ва шаҳрвандон ҷавобгӯ будани меъёрҳои қонунҳои амалкунанда, дар навбати худ, ҳамкории доимӣ ва ҳамаҷонибаи шохаҳои ҳокимияти давлатиро тақозо менамояд»</vt:lpstr>
      <vt:lpstr>Презентация PowerPoint</vt:lpstr>
      <vt:lpstr>Презентация PowerPoint</vt:lpstr>
      <vt:lpstr>Платформаи иштирок - ин:</vt:lpstr>
      <vt:lpstr>Индекси платформаҳои иштирок - ин:</vt:lpstr>
      <vt:lpstr>Индекси платформаҳои иштирок: вазифаҳо</vt:lpstr>
      <vt:lpstr>Сарчашмаҳои таҳияи методологияи ИПИ (ШПИ)</vt:lpstr>
      <vt:lpstr>Дастурҳои асосӣ оид ба арзёбии ҷалб ва иштироки аҳолӣ дар раванди қабули қарорҳои идоракунӣ:</vt:lpstr>
      <vt:lpstr>Арзёбии иштироки ҷомеа дар асоси дастурамали GIFT</vt:lpstr>
      <vt:lpstr>Арзёбии иштироки ҷомеа дар асоси дастурамали GIFT</vt:lpstr>
      <vt:lpstr>Чаҳорчӯби мантиқии иштироки ҷомеа аз рӯи IAP2  (шакли соддакардашуда)</vt:lpstr>
      <vt:lpstr>ИНДЕКСИ ПЛАТФОРМАҲОИ ИШТИРОК:  блокҳои иттилоотӣ, нишондиҳандаҳо ва манбаъҳо</vt:lpstr>
      <vt:lpstr>Презентация PowerPoint</vt:lpstr>
      <vt:lpstr>ИПИ – 20 нишондиҳандаи арзёбӣ</vt:lpstr>
      <vt:lpstr>Презентация PowerPoint</vt:lpstr>
      <vt:lpstr>Презентация PowerPoint</vt:lpstr>
      <vt:lpstr>Презентация PowerPoint</vt:lpstr>
      <vt:lpstr>Презентация PowerPoint</vt:lpstr>
      <vt:lpstr>ИНДЕКСИ (ШОХИСИ) ПЛАТФОРМАҲОИ ИШТИРОК:  НАТИҶАҲОИ ТАҲҚИҚОТ</vt:lpstr>
      <vt:lpstr>Сарчашмаи иттилоотӣ: https://developmentcouncil.tj/</vt:lpstr>
      <vt:lpstr>Ҷаласаҳои ГКБ-и Шӯрои милии рушд назди Президенти Ҷумҳурии Тоҷикистон дар солҳои 2021-2025</vt:lpstr>
      <vt:lpstr>Ҷаласаҳои ГКБ-и Шӯрои милии рушд назди Президенти Ҷумҳурии Тоҷикистон дар солҳои 2021-2025</vt:lpstr>
      <vt:lpstr>Индекси (Шохиси) платформаҳои иштирок – 84,8 / 100  (ҷалб ва иштироки созмонҳои шаҳрвандӣ дар фаъолияти ГКБ-и Шӯрои МР назди ПҶТ дар сатҳи хеле инкишофёфта қарор дорад)</vt:lpstr>
      <vt:lpstr>Индекси платформаҳои иштирок 14 ГКБ Шӯрои МР назди ПҶТ ва ҷузҳои таркибии он (ба ҳисоби хол), аз рӯи натиҷаҳои соли 2025 </vt:lpstr>
      <vt:lpstr>Индекси платформаҳои иштирок дар соли 2025 нисбат ба соли 2023 чӣ қадар беҳтар шудааст? (ба ҳисоби хол)</vt:lpstr>
      <vt:lpstr>Тамоюли индекси платформаҳои иштирок аз рӯи 14 ГКБ дар соли 2025 дар мукоиса бо соли 2023 (холҳо)</vt:lpstr>
      <vt:lpstr>Намояндагии СҶШ дар 14 ГКБ ва мавҷудияти заминаи ҳуқуқӣ барои ҷалби СҶШ дар соли 2025 дар муқоиса бо соли 2023 (холҳо)</vt:lpstr>
      <vt:lpstr>Натиҷаҳои арзёбӣ аз рӯи саволҳои алоҳидаи блоки «Намояндагӣ ва мавҷудияти заминаи ҳуқуқӣ» дар соли 2025 дар муқоиса бо соли 2023 (холҳо)</vt:lpstr>
      <vt:lpstr>Арзёбии мавҷудияти шароит барои ҷалб ва иштироки СҶШ дар соли 2025 дар муқоиса бо соли 2023 (холҳо)</vt:lpstr>
      <vt:lpstr>Натиҷаҳои арзёбӣ аз рӯи саволҳои алоҳидаи блоки «Мавҷудияти шароит барои ҷалб ва иштирок» дар соли 2025 (холҳо)</vt:lpstr>
      <vt:lpstr>Ҷалби СҶШ дар фаъолияти 14 ГКБ дар соли 2025 дар муқоиса бо соли 2023 (холҳо) </vt:lpstr>
      <vt:lpstr>Фаъолнокии СҶШ дар кори 14 ГКБ дар соли 2025 дар муқоиса бо соли 2023 (холҳо) </vt:lpstr>
      <vt:lpstr>Арзёбии натиҷаи ҷалб ва иштироки СҶШ дар кори ГКБ дар соли 2025 дар муқоиса бо соли 2023 (холҳо)</vt:lpstr>
      <vt:lpstr>Хулосаҳо:</vt:lpstr>
      <vt:lpstr>Хулосаҳо:</vt:lpstr>
      <vt:lpstr>Боз кадом самтҳо бояд такмил дода шаванд:</vt:lpstr>
      <vt:lpstr>Тавсияҳо</vt:lpstr>
      <vt:lpstr>Тавсияҳо</vt:lpstr>
      <vt:lpstr>Тавсияҳо барои СҶШ</vt:lpstr>
      <vt:lpstr>Хулосаи умумӣ</vt:lpstr>
      <vt:lpstr>БА ДИҚҚАТАТОН ТАШАККУР!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Сессия 4. Усиление институционального потенциала страны</dc:title>
  <dc:creator>Uktam</dc:creator>
  <cp:lastModifiedBy>Uktam Dzhumaev</cp:lastModifiedBy>
  <cp:revision>304</cp:revision>
  <dcterms:created xsi:type="dcterms:W3CDTF">2022-11-10T08:51:02Z</dcterms:created>
  <dcterms:modified xsi:type="dcterms:W3CDTF">2025-08-14T05:20:59Z</dcterms:modified>
</cp:coreProperties>
</file>