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271" r:id="rId4"/>
    <p:sldId id="280" r:id="rId5"/>
    <p:sldId id="279" r:id="rId6"/>
    <p:sldId id="278" r:id="rId7"/>
    <p:sldId id="277" r:id="rId8"/>
    <p:sldId id="276" r:id="rId9"/>
    <p:sldId id="275" r:id="rId10"/>
    <p:sldId id="274" r:id="rId11"/>
    <p:sldId id="273" r:id="rId12"/>
    <p:sldId id="272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6FFCD-BD8A-4293-A78D-B14AFD7093AD}" type="datetimeFigureOut">
              <a:rPr lang="ru-RU" smtClean="0"/>
              <a:t>02.12.2025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42A16-6E66-45B5-BEE1-59692FE149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484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6FFCD-BD8A-4293-A78D-B14AFD7093AD}" type="datetimeFigureOut">
              <a:rPr lang="ru-RU" smtClean="0"/>
              <a:t>02.12.2025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42A16-6E66-45B5-BEE1-59692FE149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3775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6FFCD-BD8A-4293-A78D-B14AFD7093AD}" type="datetimeFigureOut">
              <a:rPr lang="ru-RU" smtClean="0"/>
              <a:t>02.12.2025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42A16-6E66-45B5-BEE1-59692FE14954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598847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6FFCD-BD8A-4293-A78D-B14AFD7093AD}" type="datetimeFigureOut">
              <a:rPr lang="ru-RU" smtClean="0"/>
              <a:t>02.12.2025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42A16-6E66-45B5-BEE1-59692FE149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80453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6FFCD-BD8A-4293-A78D-B14AFD7093AD}" type="datetimeFigureOut">
              <a:rPr lang="ru-RU" smtClean="0"/>
              <a:t>02.12.2025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42A16-6E66-45B5-BEE1-59692FE14954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934897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6FFCD-BD8A-4293-A78D-B14AFD7093AD}" type="datetimeFigureOut">
              <a:rPr lang="ru-RU" smtClean="0"/>
              <a:t>02.12.2025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42A16-6E66-45B5-BEE1-59692FE149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16851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6FFCD-BD8A-4293-A78D-B14AFD7093AD}" type="datetimeFigureOut">
              <a:rPr lang="ru-RU" smtClean="0"/>
              <a:t>02.12.2025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42A16-6E66-45B5-BEE1-59692FE149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93707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6FFCD-BD8A-4293-A78D-B14AFD7093AD}" type="datetimeFigureOut">
              <a:rPr lang="ru-RU" smtClean="0"/>
              <a:t>02.12.2025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42A16-6E66-45B5-BEE1-59692FE149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6736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6FFCD-BD8A-4293-A78D-B14AFD7093AD}" type="datetimeFigureOut">
              <a:rPr lang="ru-RU" smtClean="0"/>
              <a:t>02.12.2025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42A16-6E66-45B5-BEE1-59692FE149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0415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6FFCD-BD8A-4293-A78D-B14AFD7093AD}" type="datetimeFigureOut">
              <a:rPr lang="ru-RU" smtClean="0"/>
              <a:t>02.12.2025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42A16-6E66-45B5-BEE1-59692FE149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0512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6FFCD-BD8A-4293-A78D-B14AFD7093AD}" type="datetimeFigureOut">
              <a:rPr lang="ru-RU" smtClean="0"/>
              <a:t>02.12.2025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42A16-6E66-45B5-BEE1-59692FE149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1048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6FFCD-BD8A-4293-A78D-B14AFD7093AD}" type="datetimeFigureOut">
              <a:rPr lang="ru-RU" smtClean="0"/>
              <a:t>02.12.2025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42A16-6E66-45B5-BEE1-59692FE149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8842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6FFCD-BD8A-4293-A78D-B14AFD7093AD}" type="datetimeFigureOut">
              <a:rPr lang="ru-RU" smtClean="0"/>
              <a:t>02.12.2025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42A16-6E66-45B5-BEE1-59692FE149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401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6FFCD-BD8A-4293-A78D-B14AFD7093AD}" type="datetimeFigureOut">
              <a:rPr lang="ru-RU" smtClean="0"/>
              <a:t>02.12.2025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42A16-6E66-45B5-BEE1-59692FE149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6611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6FFCD-BD8A-4293-A78D-B14AFD7093AD}" type="datetimeFigureOut">
              <a:rPr lang="ru-RU" smtClean="0"/>
              <a:t>02.12.2025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42A16-6E66-45B5-BEE1-59692FE149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5561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6FFCD-BD8A-4293-A78D-B14AFD7093AD}" type="datetimeFigureOut">
              <a:rPr lang="ru-RU" smtClean="0"/>
              <a:t>02.12.2025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42A16-6E66-45B5-BEE1-59692FE149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2499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86FFCD-BD8A-4293-A78D-B14AFD7093AD}" type="datetimeFigureOut">
              <a:rPr lang="ru-RU" smtClean="0"/>
              <a:t>02.12.2025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D642A16-6E66-45B5-BEE1-59692FE149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808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 txBox="1">
            <a:spLocks/>
          </p:cNvSpPr>
          <p:nvPr/>
        </p:nvSpPr>
        <p:spPr>
          <a:xfrm>
            <a:off x="1371600" y="2003425"/>
            <a:ext cx="9558338" cy="238283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5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Кумитаи</a:t>
            </a:r>
            <a:r>
              <a:rPr lang="ru-RU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кор</a:t>
            </a:r>
            <a:r>
              <a:rPr lang="ru-RU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бо</a:t>
            </a:r>
            <a:r>
              <a:rPr lang="ru-RU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g-Cyrl-TJ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ҷавонон ва варзиши назди Ҳукумати Ҷумҳурии Тоҷикистон</a:t>
            </a:r>
            <a:endParaRPr lang="ru-RU" sz="5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Рисунок 10">
            <a:extLst/>
          </p:cNvPr>
          <p:cNvPicPr>
            <a:picLocks noChangeAspect="1"/>
          </p:cNvPicPr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5659700" y="191529"/>
            <a:ext cx="1074691" cy="1015608"/>
          </a:xfrm>
          <a:prstGeom prst="rect">
            <a:avLst/>
          </a:prstGeom>
          <a:effectLst>
            <a:glow rad="215900">
              <a:schemeClr val="bg1">
                <a:alpha val="40000"/>
              </a:schemeClr>
            </a:glow>
          </a:effectLst>
        </p:spPr>
      </p:pic>
      <p:pic>
        <p:nvPicPr>
          <p:cNvPr id="12" name="Picture 7" descr="C:\Users\man\Desktop\флег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6125" y="190500"/>
            <a:ext cx="1670050" cy="1023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6" descr="C:\Users\man\Desktop\Герб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9863" y="161925"/>
            <a:ext cx="1136650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Номер слайда 8"/>
          <p:cNvSpPr>
            <a:spLocks noGrp="1"/>
          </p:cNvSpPr>
          <p:nvPr>
            <p:ph type="sldNum" sz="quarter" idx="12"/>
          </p:nvPr>
        </p:nvSpPr>
        <p:spPr bwMode="auto">
          <a:xfrm>
            <a:off x="0" y="1271588"/>
            <a:ext cx="711200" cy="2444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80000"/>
              </a:lnSpc>
            </a:pPr>
            <a:fld id="{FA997964-DBD4-41CE-B5A5-3BFC4ACA7C58}" type="slidenum">
              <a:rPr lang="en-US" altLang="ru-RU" sz="1200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1</a:t>
            </a:fld>
            <a:endParaRPr lang="en-US" altLang="ru-RU" sz="1200">
              <a:solidFill>
                <a:srgbClr val="FFFFFF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406537" y="5579906"/>
            <a:ext cx="51206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Шокирзода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Муҳаммадтолиб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муовини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раиси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Кумитаи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ҷавонон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варзиши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назди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Ҳукумати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Ҷумҳурии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Тоҷикистон</a:t>
            </a:r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4740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1855788" y="53975"/>
            <a:ext cx="9326562" cy="1138238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32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Кумитаи</a:t>
            </a:r>
            <a:r>
              <a:rPr lang="ru-RU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кор</a:t>
            </a:r>
            <a:r>
              <a:rPr lang="ru-RU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бо</a:t>
            </a:r>
            <a:r>
              <a:rPr lang="ru-RU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g-Cyrl-TJ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ҷавонон ва варзиши назди Ҳукумати Ҷумҳурии Тоҷикистон</a:t>
            </a:r>
            <a:endParaRPr lang="ru-RU" sz="32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4" name="Номер слайда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80000"/>
              </a:lnSpc>
            </a:pPr>
            <a:fld id="{8AA465A8-203A-4028-B357-F2F7F7D82833}" type="slidenum">
              <a:rPr lang="en-US" altLang="ru-RU" sz="1200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10</a:t>
            </a:fld>
            <a:endParaRPr lang="en-US" altLang="ru-RU" sz="1200">
              <a:solidFill>
                <a:srgbClr val="FFFFFF"/>
              </a:solidFill>
            </a:endParaRPr>
          </a:p>
        </p:txBody>
      </p:sp>
      <p:pic>
        <p:nvPicPr>
          <p:cNvPr id="11" name="Рисунок 10">
            <a:extLst/>
          </p:cNvPr>
          <p:cNvPicPr>
            <a:picLocks noChangeAspect="1"/>
          </p:cNvPicPr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788070" y="136476"/>
            <a:ext cx="1095319" cy="1095319"/>
          </a:xfrm>
          <a:prstGeom prst="rect">
            <a:avLst/>
          </a:prstGeom>
          <a:effectLst>
            <a:glow rad="215900">
              <a:schemeClr val="bg1">
                <a:alpha val="40000"/>
              </a:schemeClr>
            </a:glow>
          </a:effec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3454333" y="1192213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g-Cyrl-TJ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ушкилоти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мавҷуда</a:t>
            </a:r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0" y="2821577"/>
            <a:ext cx="10577597" cy="403642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Набудани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маблағгузорӣ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дар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маҳал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шумори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зиёди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ноҳияҳо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0%)</a:t>
            </a:r>
          </a:p>
          <a:p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Набудани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механизми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назорати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иншоотҳои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хусусии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варзишӣ</a:t>
            </a:r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091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1883389" y="241357"/>
            <a:ext cx="9326562" cy="1138238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32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Кумитаи</a:t>
            </a:r>
            <a:r>
              <a:rPr lang="ru-RU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кор</a:t>
            </a:r>
            <a:r>
              <a:rPr lang="ru-RU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бо</a:t>
            </a:r>
            <a:r>
              <a:rPr lang="ru-RU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g-Cyrl-TJ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ҷавонон ва варзиши назди Ҳукумати Ҷумҳурии Тоҷикистон</a:t>
            </a:r>
            <a:endParaRPr lang="ru-RU" sz="32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4" name="Номер слайда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80000"/>
              </a:lnSpc>
            </a:pPr>
            <a:fld id="{8AA465A8-203A-4028-B357-F2F7F7D82833}" type="slidenum">
              <a:rPr lang="en-US" altLang="ru-RU" sz="1200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11</a:t>
            </a:fld>
            <a:endParaRPr lang="en-US" altLang="ru-RU" sz="1200">
              <a:solidFill>
                <a:srgbClr val="FFFFFF"/>
              </a:solidFill>
            </a:endParaRPr>
          </a:p>
        </p:txBody>
      </p:sp>
      <p:pic>
        <p:nvPicPr>
          <p:cNvPr id="11" name="Рисунок 10">
            <a:extLst/>
          </p:cNvPr>
          <p:cNvPicPr>
            <a:picLocks noChangeAspect="1"/>
          </p:cNvPicPr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700985" y="241357"/>
            <a:ext cx="1095319" cy="1095319"/>
          </a:xfrm>
          <a:prstGeom prst="rect">
            <a:avLst/>
          </a:prstGeom>
          <a:effectLst>
            <a:glow rad="215900">
              <a:schemeClr val="bg1">
                <a:alpha val="40000"/>
              </a:schemeClr>
            </a:glow>
          </a:effec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4298420" y="2028970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Пешниҳодҳо</a:t>
            </a:r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17149" y="3236460"/>
            <a:ext cx="9544208" cy="419548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Таҳия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кардани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санадҳои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ҳуқуқӣ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барои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назорати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фаъолияти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иншоотҳои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хусусии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варзишӣ</a:t>
            </a:r>
            <a:endParaRPr lang="ru-RU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Тақвияти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фаъолияти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мақомоти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маҳаллӣ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барои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маблағгузории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Барнома</a:t>
            </a:r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3307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1883389" y="297815"/>
            <a:ext cx="9326562" cy="1138238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32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Кумитаи</a:t>
            </a:r>
            <a:r>
              <a:rPr lang="ru-RU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кор</a:t>
            </a:r>
            <a:r>
              <a:rPr lang="ru-RU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бо</a:t>
            </a:r>
            <a:r>
              <a:rPr lang="ru-RU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g-Cyrl-TJ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ҷавонон ва варзиши назди Ҳукумати Ҷумҳурии Тоҷикистон</a:t>
            </a:r>
            <a:endParaRPr lang="ru-RU" sz="32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4" name="Номер слайда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80000"/>
              </a:lnSpc>
            </a:pPr>
            <a:fld id="{8AA465A8-203A-4028-B357-F2F7F7D82833}" type="slidenum">
              <a:rPr lang="en-US" altLang="ru-RU" sz="1200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12</a:t>
            </a:fld>
            <a:endParaRPr lang="en-US" altLang="ru-RU" sz="1200">
              <a:solidFill>
                <a:srgbClr val="FFFFFF"/>
              </a:solidFill>
            </a:endParaRPr>
          </a:p>
        </p:txBody>
      </p:sp>
      <p:pic>
        <p:nvPicPr>
          <p:cNvPr id="11" name="Рисунок 10">
            <a:extLst/>
          </p:cNvPr>
          <p:cNvPicPr>
            <a:picLocks noChangeAspect="1"/>
          </p:cNvPicPr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622607" y="423859"/>
            <a:ext cx="1095319" cy="1095319"/>
          </a:xfrm>
          <a:prstGeom prst="rect">
            <a:avLst/>
          </a:prstGeom>
          <a:effectLst>
            <a:glow rad="215900">
              <a:schemeClr val="bg1">
                <a:alpha val="40000"/>
              </a:schemeClr>
            </a:glow>
          </a:effec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4357578" y="185479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Хулоса</a:t>
            </a:r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951106" y="2846697"/>
            <a:ext cx="6711654" cy="4195481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Иҷрои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Барнома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78,4%-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ташкил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медиҳад</a:t>
            </a:r>
            <a:endParaRPr lang="ru-RU" sz="24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Иҷрои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Нақшаи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чорабиниҳо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100%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Корҳои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Минбаъдаи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Кумита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идома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доранд</a:t>
            </a:r>
            <a:endParaRPr lang="ru-RU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8251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037806" y="2680790"/>
            <a:ext cx="6914606" cy="2031325"/>
          </a:xfrm>
        </p:spPr>
        <p:txBody>
          <a:bodyPr>
            <a:normAutofit/>
          </a:bodyPr>
          <a:lstStyle/>
          <a:p>
            <a:pPr algn="ctr"/>
            <a:r>
              <a:rPr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Арзёбии</a:t>
            </a:r>
            <a:r>
              <a:rPr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иҷрои</a:t>
            </a:r>
            <a:r>
              <a:rPr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Барномаи</a:t>
            </a:r>
            <a:r>
              <a:rPr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рушди</a:t>
            </a:r>
            <a:r>
              <a:rPr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тарбияи</a:t>
            </a:r>
            <a:r>
              <a:rPr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ҷисмонӣ</a:t>
            </a:r>
            <a:r>
              <a:rPr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варзиш</a:t>
            </a:r>
            <a:r>
              <a:rPr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(2022–2026)</a:t>
            </a: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360875" y="467979"/>
            <a:ext cx="9326562" cy="11382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>
              <a:defRPr/>
            </a:pPr>
            <a:r>
              <a:rPr lang="ru-RU" sz="32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Кумитаи</a:t>
            </a:r>
            <a:r>
              <a:rPr lang="ru-RU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кор</a:t>
            </a:r>
            <a:r>
              <a:rPr lang="ru-RU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бо</a:t>
            </a:r>
            <a:r>
              <a:rPr lang="ru-RU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g-Cyrl-TJ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ҷавонон ва варзиши назди Ҳукумати Ҷумҳурии Тоҷикистон</a:t>
            </a:r>
            <a:endParaRPr lang="ru-RU" sz="32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/>
          </p:cNvPr>
          <p:cNvPicPr>
            <a:picLocks noChangeAspect="1"/>
          </p:cNvPicPr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709693" y="510898"/>
            <a:ext cx="1095319" cy="1095319"/>
          </a:xfrm>
          <a:prstGeom prst="rect">
            <a:avLst/>
          </a:prstGeom>
          <a:effectLst>
            <a:glow rad="215900">
              <a:schemeClr val="bg1"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38884927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1883389" y="489439"/>
            <a:ext cx="9326562" cy="1138238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32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Кумитаи</a:t>
            </a:r>
            <a:r>
              <a:rPr lang="ru-RU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кор</a:t>
            </a:r>
            <a:r>
              <a:rPr lang="ru-RU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бо</a:t>
            </a:r>
            <a:r>
              <a:rPr lang="ru-RU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g-Cyrl-TJ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ҷавонон ва варзиши назди Ҳукумати Ҷумҳурии Тоҷикистон</a:t>
            </a:r>
            <a:endParaRPr lang="ru-RU" sz="32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4" name="Номер слайда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80000"/>
              </a:lnSpc>
            </a:pPr>
            <a:fld id="{8AA465A8-203A-4028-B357-F2F7F7D82833}" type="slidenum">
              <a:rPr lang="en-US" altLang="ru-RU" sz="1200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3</a:t>
            </a:fld>
            <a:endParaRPr lang="en-US" altLang="ru-RU" sz="1200">
              <a:solidFill>
                <a:srgbClr val="FFFFFF"/>
              </a:solidFill>
            </a:endParaRPr>
          </a:p>
        </p:txBody>
      </p:sp>
      <p:pic>
        <p:nvPicPr>
          <p:cNvPr id="11" name="Рисунок 10">
            <a:extLst/>
          </p:cNvPr>
          <p:cNvPicPr>
            <a:picLocks noChangeAspect="1"/>
          </p:cNvPicPr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788070" y="510899"/>
            <a:ext cx="1095319" cy="1095319"/>
          </a:xfrm>
          <a:prstGeom prst="rect">
            <a:avLst/>
          </a:prstGeom>
          <a:effectLst>
            <a:glow rad="215900">
              <a:schemeClr val="bg1">
                <a:alpha val="40000"/>
              </a:schemeClr>
            </a:glow>
          </a:effectLst>
        </p:spPr>
      </p:pic>
      <p:sp>
        <p:nvSpPr>
          <p:cNvPr id="13" name="Title 1"/>
          <p:cNvSpPr txBox="1">
            <a:spLocks/>
          </p:cNvSpPr>
          <p:nvPr/>
        </p:nvSpPr>
        <p:spPr>
          <a:xfrm>
            <a:off x="2657530" y="1826228"/>
            <a:ext cx="7079030" cy="15240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Мақсад</a:t>
            </a:r>
            <a:r>
              <a:rPr lang="ru-RU" sz="4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ru-RU" sz="4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аҳамияти</a:t>
            </a:r>
            <a:r>
              <a:rPr lang="ru-RU" sz="4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Барнома</a:t>
            </a:r>
            <a:endParaRPr lang="ru-RU" sz="4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151018" y="3747329"/>
            <a:ext cx="7654834" cy="2345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Тақвияти</a:t>
            </a:r>
            <a:r>
              <a:rPr lang="ru-RU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солимии</a:t>
            </a:r>
            <a:r>
              <a:rPr lang="ru-RU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аҳолӣ</a:t>
            </a:r>
            <a:endParaRPr lang="ru-RU" sz="20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Оммавигардонии</a:t>
            </a:r>
            <a:r>
              <a:rPr lang="ru-RU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варзиш</a:t>
            </a:r>
            <a:endParaRPr lang="ru-RU" sz="20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Омодасозии</a:t>
            </a:r>
            <a:r>
              <a:rPr lang="ru-RU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варзишгарони</a:t>
            </a:r>
            <a:r>
              <a:rPr lang="ru-RU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сатҳи</a:t>
            </a:r>
            <a:r>
              <a:rPr lang="ru-RU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баланд</a:t>
            </a:r>
          </a:p>
          <a:p>
            <a:pPr>
              <a:lnSpc>
                <a:spcPct val="150000"/>
              </a:lnSpc>
            </a:pPr>
            <a:r>
              <a:rPr lang="ru-RU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Эҳёи</a:t>
            </a:r>
            <a:r>
              <a:rPr lang="ru-RU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намудҳои</a:t>
            </a:r>
            <a:r>
              <a:rPr lang="ru-RU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миллии</a:t>
            </a:r>
            <a:r>
              <a:rPr lang="ru-RU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варзиш</a:t>
            </a:r>
            <a:endParaRPr lang="ru-RU" sz="20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Мутобиқсозии</a:t>
            </a:r>
            <a:r>
              <a:rPr lang="ru-RU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санадҳои</a:t>
            </a:r>
            <a:r>
              <a:rPr lang="ru-RU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ҳуқуқӣ</a:t>
            </a:r>
            <a:r>
              <a:rPr lang="ru-RU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 </a:t>
            </a:r>
            <a:r>
              <a:rPr lang="ru-RU" sz="2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стандартҳои</a:t>
            </a:r>
            <a:r>
              <a:rPr lang="ru-RU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байналмилалӣ</a:t>
            </a:r>
            <a:endParaRPr lang="ru-RU" sz="20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9376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1883389" y="393285"/>
            <a:ext cx="9326562" cy="1138238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32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Кумитаи</a:t>
            </a:r>
            <a:r>
              <a:rPr lang="ru-RU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кор</a:t>
            </a:r>
            <a:r>
              <a:rPr lang="ru-RU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бо</a:t>
            </a:r>
            <a:r>
              <a:rPr lang="ru-RU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g-Cyrl-TJ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ҷавонон ва варзиши назди Ҳукумати Ҷумҳурии Тоҷикистон</a:t>
            </a:r>
            <a:endParaRPr lang="ru-RU" sz="32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4" name="Номер слайда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80000"/>
              </a:lnSpc>
            </a:pPr>
            <a:fld id="{8AA465A8-203A-4028-B357-F2F7F7D82833}" type="slidenum">
              <a:rPr lang="en-US" altLang="ru-RU" sz="1200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4</a:t>
            </a:fld>
            <a:endParaRPr lang="en-US" altLang="ru-RU" sz="1200">
              <a:solidFill>
                <a:srgbClr val="FFFFFF"/>
              </a:solidFill>
            </a:endParaRPr>
          </a:p>
        </p:txBody>
      </p:sp>
      <p:pic>
        <p:nvPicPr>
          <p:cNvPr id="11" name="Рисунок 10">
            <a:extLst/>
          </p:cNvPr>
          <p:cNvPicPr>
            <a:picLocks noChangeAspect="1"/>
          </p:cNvPicPr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1174150" y="436204"/>
            <a:ext cx="1095319" cy="1095319"/>
          </a:xfrm>
          <a:prstGeom prst="rect">
            <a:avLst/>
          </a:prstGeom>
          <a:effectLst>
            <a:glow rad="215900">
              <a:schemeClr val="bg1">
                <a:alpha val="40000"/>
              </a:schemeClr>
            </a:glow>
          </a:effec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2818608" y="1532581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Механизмҳои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амалисозӣ</a:t>
            </a:r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411174" y="3273479"/>
            <a:ext cx="8612392" cy="358452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Барнома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ҳамчун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ҳуҷҷати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асосии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рушди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соҳа</a:t>
            </a:r>
            <a:endParaRPr lang="ru-RU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Таҳияи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инфрасохтор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тайёркунии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мутахассисон</a:t>
            </a:r>
            <a:endParaRPr lang="ru-RU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Ташкили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назорати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тиббӣ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таъминоти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иттилоотӣ</a:t>
            </a:r>
            <a:endParaRPr lang="ru-RU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Баландбардории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сатҳи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чорабиниҳои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варзишӣ</a:t>
            </a:r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073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1742031" y="256948"/>
            <a:ext cx="9326562" cy="1138238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32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Кумитаи</a:t>
            </a:r>
            <a:r>
              <a:rPr lang="ru-RU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кор</a:t>
            </a:r>
            <a:r>
              <a:rPr lang="ru-RU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бо</a:t>
            </a:r>
            <a:r>
              <a:rPr lang="ru-RU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g-Cyrl-TJ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ҷавонон ва варзиши назди Ҳукумати Ҷумҳурии Тоҷикистон</a:t>
            </a:r>
            <a:endParaRPr lang="ru-RU" sz="32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4" name="Номер слайда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80000"/>
              </a:lnSpc>
            </a:pPr>
            <a:fld id="{8AA465A8-203A-4028-B357-F2F7F7D82833}" type="slidenum">
              <a:rPr lang="en-US" altLang="ru-RU" sz="1200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5</a:t>
            </a:fld>
            <a:endParaRPr lang="en-US" altLang="ru-RU" sz="1200">
              <a:solidFill>
                <a:srgbClr val="FFFFFF"/>
              </a:solidFill>
            </a:endParaRPr>
          </a:p>
        </p:txBody>
      </p:sp>
      <p:pic>
        <p:nvPicPr>
          <p:cNvPr id="11" name="Рисунок 10">
            <a:extLst/>
          </p:cNvPr>
          <p:cNvPicPr>
            <a:picLocks noChangeAspect="1"/>
          </p:cNvPicPr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646712" y="299867"/>
            <a:ext cx="1095319" cy="1095319"/>
          </a:xfrm>
          <a:prstGeom prst="rect">
            <a:avLst/>
          </a:prstGeom>
          <a:effectLst>
            <a:glow rad="215900">
              <a:schemeClr val="bg1">
                <a:alpha val="40000"/>
              </a:schemeClr>
            </a:glow>
          </a:effec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2133600" y="1767712"/>
            <a:ext cx="8934993" cy="14005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err="1" smtClean="0">
                <a:solidFill>
                  <a:srgbClr val="0070C0"/>
                </a:solidFill>
              </a:rPr>
              <a:t>Маблағгузории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умумӣ</a:t>
            </a:r>
            <a:r>
              <a:rPr lang="ru-RU" dirty="0" smtClean="0">
                <a:solidFill>
                  <a:srgbClr val="0070C0"/>
                </a:solidFill>
              </a:rPr>
              <a:t> (2022–2026)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993162" y="3341793"/>
            <a:ext cx="6711654" cy="419548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mtClean="0">
                <a:solidFill>
                  <a:srgbClr val="0070C0"/>
                </a:solidFill>
              </a:rPr>
              <a:t>Ҳаҷми умумии пешбинишуда: 15 950 000 сомонӣ</a:t>
            </a:r>
          </a:p>
          <a:p>
            <a:r>
              <a:rPr lang="ru-RU" smtClean="0">
                <a:solidFill>
                  <a:srgbClr val="0070C0"/>
                </a:solidFill>
              </a:rPr>
              <a:t>Иҷрошуда: 12 505 515 сомонӣ (78,4%)</a:t>
            </a:r>
          </a:p>
          <a:p>
            <a:r>
              <a:rPr lang="ru-RU" smtClean="0">
                <a:solidFill>
                  <a:srgbClr val="0070C0"/>
                </a:solidFill>
              </a:rPr>
              <a:t>Татбиқ идома дорад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3247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1776549" y="359508"/>
            <a:ext cx="9326562" cy="1138238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32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Кумитаи</a:t>
            </a:r>
            <a:r>
              <a:rPr lang="ru-RU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кор</a:t>
            </a:r>
            <a:r>
              <a:rPr lang="ru-RU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бо</a:t>
            </a:r>
            <a:r>
              <a:rPr lang="ru-RU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g-Cyrl-TJ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ҷавонон ва варзиши назди Ҳукумати Ҷумҳурии Тоҷикистон</a:t>
            </a:r>
            <a:endParaRPr lang="ru-RU" sz="32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34" name="Номер слайда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80000"/>
              </a:lnSpc>
            </a:pPr>
            <a:fld id="{8AA465A8-203A-4028-B357-F2F7F7D82833}" type="slidenum">
              <a:rPr lang="en-US" altLang="ru-RU" sz="1200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6</a:t>
            </a:fld>
            <a:endParaRPr lang="en-US" altLang="ru-RU" sz="1200">
              <a:solidFill>
                <a:srgbClr val="FFFFFF"/>
              </a:solidFill>
            </a:endParaRPr>
          </a:p>
        </p:txBody>
      </p:sp>
      <p:pic>
        <p:nvPicPr>
          <p:cNvPr id="11" name="Рисунок 10">
            <a:extLst/>
          </p:cNvPr>
          <p:cNvPicPr>
            <a:picLocks noChangeAspect="1"/>
          </p:cNvPicPr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681230" y="359508"/>
            <a:ext cx="1095319" cy="1095319"/>
          </a:xfrm>
          <a:prstGeom prst="rect">
            <a:avLst/>
          </a:prstGeom>
          <a:effectLst>
            <a:glow rad="215900">
              <a:schemeClr val="bg1">
                <a:alpha val="40000"/>
              </a:schemeClr>
            </a:glow>
          </a:effec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4542904" y="1497746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Иҷрои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солона</a:t>
            </a:r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776549" y="2827988"/>
            <a:ext cx="7730942" cy="419548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2022: 3 656 515 аз 3 730 000 (98,3%)</a:t>
            </a:r>
          </a:p>
          <a:p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2023: 3 729 000 аз 3 730 000 (99,7%)</a:t>
            </a:r>
          </a:p>
          <a:p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2024: 3 335 237 аз 3 830 000 (87,09%)</a:t>
            </a:r>
          </a:p>
          <a:p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(17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ноябр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 1 785 798 аз 2 330 000 (76,7%)</a:t>
            </a:r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3832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1855788" y="53975"/>
            <a:ext cx="9326562" cy="1138238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32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Кумитаи</a:t>
            </a:r>
            <a:r>
              <a:rPr lang="ru-RU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кор</a:t>
            </a:r>
            <a:r>
              <a:rPr lang="ru-RU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бо</a:t>
            </a:r>
            <a:r>
              <a:rPr lang="ru-RU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g-Cyrl-TJ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ҷавонон ва варзиши назди Ҳукумати Ҷумҳурии Тоҷикистон</a:t>
            </a:r>
            <a:endParaRPr lang="ru-RU" sz="32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4" name="Номер слайда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80000"/>
              </a:lnSpc>
            </a:pPr>
            <a:fld id="{8AA465A8-203A-4028-B357-F2F7F7D82833}" type="slidenum">
              <a:rPr lang="en-US" altLang="ru-RU" sz="1200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7</a:t>
            </a:fld>
            <a:endParaRPr lang="en-US" altLang="ru-RU" sz="1200">
              <a:solidFill>
                <a:srgbClr val="FFFFFF"/>
              </a:solidFill>
            </a:endParaRPr>
          </a:p>
        </p:txBody>
      </p:sp>
      <p:pic>
        <p:nvPicPr>
          <p:cNvPr id="11" name="Рисунок 10">
            <a:extLst/>
          </p:cNvPr>
          <p:cNvPicPr>
            <a:picLocks noChangeAspect="1"/>
          </p:cNvPicPr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788070" y="136476"/>
            <a:ext cx="1095319" cy="1095319"/>
          </a:xfrm>
          <a:prstGeom prst="rect">
            <a:avLst/>
          </a:prstGeom>
          <a:effectLst>
            <a:glow rad="215900">
              <a:schemeClr val="bg1">
                <a:alpha val="40000"/>
              </a:schemeClr>
            </a:glow>
          </a:effec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923109" y="1067557"/>
            <a:ext cx="9118678" cy="14005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Маблағгузории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маҳаллӣ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ШНТМ</a:t>
            </a:r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374301" y="2343431"/>
            <a:ext cx="6711654" cy="4195481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Ваҳдат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0% (0 аз 691 000)</a:t>
            </a:r>
          </a:p>
          <a:p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Ҳисор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23,8%</a:t>
            </a:r>
          </a:p>
          <a:p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Турсунзода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40,35%</a:t>
            </a:r>
          </a:p>
          <a:p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Роғун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33,33%</a:t>
            </a:r>
          </a:p>
          <a:p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Рӯдакӣ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0%</a:t>
            </a:r>
          </a:p>
          <a:p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Варзоб: 18,9%</a:t>
            </a:r>
          </a:p>
          <a:p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Шаҳринав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120,6%</a:t>
            </a:r>
          </a:p>
          <a:p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Файзобод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95,1%</a:t>
            </a:r>
          </a:p>
          <a:p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Сангвор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21,1%</a:t>
            </a:r>
          </a:p>
          <a:p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Тоҷикобод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0%</a:t>
            </a:r>
          </a:p>
          <a:p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Рашт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66,3%</a:t>
            </a:r>
          </a:p>
          <a:p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Нуробод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1,7%</a:t>
            </a:r>
          </a:p>
          <a:p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Лахш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0%</a:t>
            </a:r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4783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1855788" y="53975"/>
            <a:ext cx="9326562" cy="1138238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32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Кумитаи</a:t>
            </a:r>
            <a:r>
              <a:rPr lang="ru-RU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кор</a:t>
            </a:r>
            <a:r>
              <a:rPr lang="ru-RU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бо</a:t>
            </a:r>
            <a:r>
              <a:rPr lang="ru-RU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g-Cyrl-TJ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ҷавонон ва варзиши назди Ҳукумати Ҷумҳурии Тоҷикистон</a:t>
            </a:r>
            <a:endParaRPr lang="ru-RU" sz="32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4" name="Номер слайда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80000"/>
              </a:lnSpc>
            </a:pPr>
            <a:fld id="{8AA465A8-203A-4028-B357-F2F7F7D82833}" type="slidenum">
              <a:rPr lang="en-US" altLang="ru-RU" sz="1200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8</a:t>
            </a:fld>
            <a:endParaRPr lang="en-US" altLang="ru-RU" sz="1200">
              <a:solidFill>
                <a:srgbClr val="FFFFFF"/>
              </a:solidFill>
            </a:endParaRPr>
          </a:p>
        </p:txBody>
      </p:sp>
      <p:pic>
        <p:nvPicPr>
          <p:cNvPr id="11" name="Рисунок 10">
            <a:extLst/>
          </p:cNvPr>
          <p:cNvPicPr>
            <a:picLocks noChangeAspect="1"/>
          </p:cNvPicPr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788070" y="136476"/>
            <a:ext cx="1095319" cy="1095319"/>
          </a:xfrm>
          <a:prstGeom prst="rect">
            <a:avLst/>
          </a:prstGeom>
          <a:effectLst>
            <a:glow rad="215900">
              <a:schemeClr val="bg1">
                <a:alpha val="40000"/>
              </a:schemeClr>
            </a:glow>
          </a:effec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3262745" y="1231795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Маблағгузории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вилоятҳо</a:t>
            </a:r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525872" y="2671907"/>
            <a:ext cx="6711654" cy="419548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Хатлон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21,5%</a:t>
            </a:r>
          </a:p>
          <a:p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Суғд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56,93%</a:t>
            </a:r>
          </a:p>
          <a:p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ВМКБ: 0%</a:t>
            </a:r>
          </a:p>
          <a:p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Душанбе</a:t>
            </a:r>
            <a:r>
              <a:rPr lang="ru-RU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100,%</a:t>
            </a:r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542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1855788" y="53975"/>
            <a:ext cx="9326562" cy="1138238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32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Кумитаи</a:t>
            </a:r>
            <a:r>
              <a:rPr lang="ru-RU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кор</a:t>
            </a:r>
            <a:r>
              <a:rPr lang="ru-RU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бо</a:t>
            </a:r>
            <a:r>
              <a:rPr lang="ru-RU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g-Cyrl-TJ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ҷавонон ва варзиши назди Ҳукумати Ҷумҳурии Тоҷикистон</a:t>
            </a:r>
            <a:endParaRPr lang="ru-RU" sz="32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4" name="Номер слайда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80000"/>
              </a:lnSpc>
            </a:pPr>
            <a:fld id="{8AA465A8-203A-4028-B357-F2F7F7D82833}" type="slidenum">
              <a:rPr lang="en-US" altLang="ru-RU" sz="1200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9</a:t>
            </a:fld>
            <a:endParaRPr lang="en-US" altLang="ru-RU" sz="1200">
              <a:solidFill>
                <a:srgbClr val="FFFFFF"/>
              </a:solidFill>
            </a:endParaRPr>
          </a:p>
        </p:txBody>
      </p:sp>
      <p:pic>
        <p:nvPicPr>
          <p:cNvPr id="11" name="Рисунок 10">
            <a:extLst/>
          </p:cNvPr>
          <p:cNvPicPr>
            <a:picLocks noChangeAspect="1"/>
          </p:cNvPicPr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788070" y="136476"/>
            <a:ext cx="1095319" cy="1095319"/>
          </a:xfrm>
          <a:prstGeom prst="rect">
            <a:avLst/>
          </a:prstGeom>
          <a:effectLst>
            <a:glow rad="215900">
              <a:schemeClr val="bg1">
                <a:alpha val="40000"/>
              </a:schemeClr>
            </a:glow>
          </a:effec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198812" y="1231795"/>
            <a:ext cx="10357461" cy="14005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Муқаррароти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асосии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Нақшаи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чорабиниҳо</a:t>
            </a:r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021715" y="2671907"/>
            <a:ext cx="6711654" cy="338328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Такмили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санадҳои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меъёрии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ҳуқуқӣ</a:t>
            </a:r>
            <a:endParaRPr lang="ru-RU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Таҳияи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барномаҳои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тайёрии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варзишӣ</a:t>
            </a:r>
            <a:endParaRPr lang="ru-RU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Семинарҳо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курсҳои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бозомӯзӣ</a:t>
            </a:r>
            <a:endParaRPr lang="ru-RU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Маблағгузории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чорабиниҳои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варзишӣ</a:t>
            </a:r>
            <a:endParaRPr lang="ru-RU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Ташкили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бозиҳои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миллӣ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эҳёи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намудҳои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миллӣ</a:t>
            </a:r>
            <a:endParaRPr lang="ru-RU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Таъмини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дастаҳои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мунтахаб</a:t>
            </a:r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283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26</TotalTime>
  <Words>464</Words>
  <Application>Microsoft Office PowerPoint</Application>
  <PresentationFormat>Широкоэкранный</PresentationFormat>
  <Paragraphs>81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Times New Roman</vt:lpstr>
      <vt:lpstr>Trebuchet MS</vt:lpstr>
      <vt:lpstr>Wingdings 3</vt:lpstr>
      <vt:lpstr>Грань</vt:lpstr>
      <vt:lpstr>Презентация PowerPoint</vt:lpstr>
      <vt:lpstr>Арзёбии иҷрои Барномаи рушди тарбияи ҷисмонӣ ва варзиш (2022–2026)</vt:lpstr>
      <vt:lpstr>Кумитаи кор бо ҷавонон ва варзиши назди Ҳукумати Ҷумҳурии Тоҷикистон</vt:lpstr>
      <vt:lpstr>Кумитаи кор бо ҷавонон ва варзиши назди Ҳукумати Ҷумҳурии Тоҷикистон</vt:lpstr>
      <vt:lpstr>Кумитаи кор бо ҷавонон ва варзиши назди Ҳукумати Ҷумҳурии Тоҷикистон</vt:lpstr>
      <vt:lpstr>Кумитаи кор бо ҷавонон ва варзиши назди Ҳукумати Ҷумҳурии Тоҷикистон</vt:lpstr>
      <vt:lpstr>Кумитаи кор бо ҷавонон ва варзиши назди Ҳукумати Ҷумҳурии Тоҷикистон</vt:lpstr>
      <vt:lpstr>Кумитаи кор бо ҷавонон ва варзиши назди Ҳукумати Ҷумҳурии Тоҷикистон</vt:lpstr>
      <vt:lpstr>Кумитаи кор бо ҷавонон ва варзиши назди Ҳукумати Ҷумҳурии Тоҷикистон</vt:lpstr>
      <vt:lpstr>Кумитаи кор бо ҷавонон ва варзиши назди Ҳукумати Ҷумҳурии Тоҷикистон</vt:lpstr>
      <vt:lpstr>Кумитаи кор бо ҷавонон ва варзиши назди Ҳукумати Ҷумҳурии Тоҷикистон</vt:lpstr>
      <vt:lpstr>Кумитаи кор бо ҷавонон ва варзиши назди Ҳукумати Ҷумҳурии Тоҷикистон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Учетная запись Майкрософт</dc:creator>
  <cp:lastModifiedBy>LLC PRIME TECHNOLOGY</cp:lastModifiedBy>
  <cp:revision>6</cp:revision>
  <dcterms:created xsi:type="dcterms:W3CDTF">2025-12-02T07:10:02Z</dcterms:created>
  <dcterms:modified xsi:type="dcterms:W3CDTF">2025-12-02T08:07:55Z</dcterms:modified>
</cp:coreProperties>
</file>