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8" r:id="rId1"/>
  </p:sldMasterIdLst>
  <p:notesMasterIdLst>
    <p:notesMasterId r:id="rId7"/>
  </p:notesMasterIdLst>
  <p:handoutMasterIdLst>
    <p:handoutMasterId r:id="rId8"/>
  </p:handoutMasterIdLst>
  <p:sldIdLst>
    <p:sldId id="267" r:id="rId2"/>
    <p:sldId id="352" r:id="rId3"/>
    <p:sldId id="357" r:id="rId4"/>
    <p:sldId id="359" r:id="rId5"/>
    <p:sldId id="337" r:id="rId6"/>
  </p:sldIdLst>
  <p:sldSz cx="12192000" cy="6858000"/>
  <p:notesSz cx="6797675"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50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Темный стиль 2 - акцент 3/акцент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05" autoAdjust="0"/>
    <p:restoredTop sz="86375" autoAdjust="0"/>
  </p:normalViewPr>
  <p:slideViewPr>
    <p:cSldViewPr snapToGrid="0">
      <p:cViewPr>
        <p:scale>
          <a:sx n="66" d="100"/>
          <a:sy n="66" d="100"/>
        </p:scale>
        <p:origin x="-1244" y="-132"/>
      </p:cViewPr>
      <p:guideLst>
        <p:guide orient="horz" pos="2160"/>
        <p:guide pos="3840"/>
      </p:guideLst>
    </p:cSldViewPr>
  </p:slideViewPr>
  <p:outlineViewPr>
    <p:cViewPr>
      <p:scale>
        <a:sx n="33" d="100"/>
        <a:sy n="33" d="100"/>
      </p:scale>
      <p:origin x="232"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870" cy="496095"/>
          </a:xfrm>
          <a:prstGeom prst="rect">
            <a:avLst/>
          </a:prstGeom>
        </p:spPr>
        <p:txBody>
          <a:bodyPr vert="horz" lIns="91266" tIns="45633" rIns="91266" bIns="45633" rtlCol="0"/>
          <a:lstStyle>
            <a:lvl1pPr algn="l">
              <a:defRPr sz="1200"/>
            </a:lvl1pPr>
          </a:lstStyle>
          <a:p>
            <a:endParaRPr lang="ru-RU"/>
          </a:p>
        </p:txBody>
      </p:sp>
      <p:sp>
        <p:nvSpPr>
          <p:cNvPr id="3" name="Дата 2"/>
          <p:cNvSpPr>
            <a:spLocks noGrp="1"/>
          </p:cNvSpPr>
          <p:nvPr>
            <p:ph type="dt" sz="quarter" idx="1"/>
          </p:nvPr>
        </p:nvSpPr>
        <p:spPr>
          <a:xfrm>
            <a:off x="3850222" y="0"/>
            <a:ext cx="2945870" cy="496095"/>
          </a:xfrm>
          <a:prstGeom prst="rect">
            <a:avLst/>
          </a:prstGeom>
        </p:spPr>
        <p:txBody>
          <a:bodyPr vert="horz" lIns="91266" tIns="45633" rIns="91266" bIns="45633" rtlCol="0"/>
          <a:lstStyle>
            <a:lvl1pPr algn="r">
              <a:defRPr sz="1200"/>
            </a:lvl1pPr>
          </a:lstStyle>
          <a:p>
            <a:fld id="{FC11067A-837F-41F3-838B-F516CF5A6E7A}" type="datetimeFigureOut">
              <a:rPr lang="ru-RU" smtClean="0"/>
              <a:pPr/>
              <a:t>15.11.2021</a:t>
            </a:fld>
            <a:endParaRPr lang="ru-RU"/>
          </a:p>
        </p:txBody>
      </p:sp>
      <p:sp>
        <p:nvSpPr>
          <p:cNvPr id="4" name="Нижний колонтитул 3"/>
          <p:cNvSpPr>
            <a:spLocks noGrp="1"/>
          </p:cNvSpPr>
          <p:nvPr>
            <p:ph type="ftr" sz="quarter" idx="2"/>
          </p:nvPr>
        </p:nvSpPr>
        <p:spPr>
          <a:xfrm>
            <a:off x="0" y="9432134"/>
            <a:ext cx="2945870" cy="496094"/>
          </a:xfrm>
          <a:prstGeom prst="rect">
            <a:avLst/>
          </a:prstGeom>
        </p:spPr>
        <p:txBody>
          <a:bodyPr vert="horz" lIns="91266" tIns="45633" rIns="91266" bIns="45633" rtlCol="0" anchor="b"/>
          <a:lstStyle>
            <a:lvl1pPr algn="l">
              <a:defRPr sz="1200"/>
            </a:lvl1pPr>
          </a:lstStyle>
          <a:p>
            <a:endParaRPr lang="ru-RU"/>
          </a:p>
        </p:txBody>
      </p:sp>
      <p:sp>
        <p:nvSpPr>
          <p:cNvPr id="5" name="Номер слайда 4"/>
          <p:cNvSpPr>
            <a:spLocks noGrp="1"/>
          </p:cNvSpPr>
          <p:nvPr>
            <p:ph type="sldNum" sz="quarter" idx="3"/>
          </p:nvPr>
        </p:nvSpPr>
        <p:spPr>
          <a:xfrm>
            <a:off x="3850222" y="9432134"/>
            <a:ext cx="2945870" cy="496094"/>
          </a:xfrm>
          <a:prstGeom prst="rect">
            <a:avLst/>
          </a:prstGeom>
        </p:spPr>
        <p:txBody>
          <a:bodyPr vert="horz" lIns="91266" tIns="45633" rIns="91266" bIns="45633" rtlCol="0" anchor="b"/>
          <a:lstStyle>
            <a:lvl1pPr algn="r">
              <a:defRPr sz="1200"/>
            </a:lvl1pPr>
          </a:lstStyle>
          <a:p>
            <a:fld id="{8497ABCB-F9B8-4A71-92C6-59FED1F11B23}" type="slidenum">
              <a:rPr lang="ru-RU" smtClean="0"/>
              <a:pPr/>
              <a:t>‹#›</a:t>
            </a:fld>
            <a:endParaRPr lang="ru-RU"/>
          </a:p>
        </p:txBody>
      </p:sp>
    </p:spTree>
    <p:extLst>
      <p:ext uri="{BB962C8B-B14F-4D97-AF65-F5344CB8AC3E}">
        <p14:creationId xmlns:p14="http://schemas.microsoft.com/office/powerpoint/2010/main" val="3222724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1266" tIns="45633" rIns="91266" bIns="45633" rtlCol="0"/>
          <a:lstStyle>
            <a:lvl1pPr algn="l">
              <a:defRPr sz="1200"/>
            </a:lvl1pPr>
          </a:lstStyle>
          <a:p>
            <a:endParaRPr lang="en-US"/>
          </a:p>
        </p:txBody>
      </p:sp>
      <p:sp>
        <p:nvSpPr>
          <p:cNvPr id="3" name="Date Placeholder 2"/>
          <p:cNvSpPr>
            <a:spLocks noGrp="1"/>
          </p:cNvSpPr>
          <p:nvPr>
            <p:ph type="dt" idx="1"/>
          </p:nvPr>
        </p:nvSpPr>
        <p:spPr>
          <a:xfrm>
            <a:off x="3850443" y="0"/>
            <a:ext cx="2945659" cy="498215"/>
          </a:xfrm>
          <a:prstGeom prst="rect">
            <a:avLst/>
          </a:prstGeom>
        </p:spPr>
        <p:txBody>
          <a:bodyPr vert="horz" lIns="91266" tIns="45633" rIns="91266" bIns="45633" rtlCol="0"/>
          <a:lstStyle>
            <a:lvl1pPr algn="r">
              <a:defRPr sz="1200"/>
            </a:lvl1pPr>
          </a:lstStyle>
          <a:p>
            <a:fld id="{F1CAFD8A-F989-4F73-B766-73AC6B8644C6}" type="datetimeFigureOut">
              <a:rPr lang="en-US" smtClean="0"/>
              <a:pPr/>
              <a:t>11/15/2021</a:t>
            </a:fld>
            <a:endParaRPr lang="en-US"/>
          </a:p>
        </p:txBody>
      </p:sp>
      <p:sp>
        <p:nvSpPr>
          <p:cNvPr id="4" name="Slide Image Placeholder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266" tIns="45633" rIns="91266" bIns="45633" rtlCol="0" anchor="ctr"/>
          <a:lstStyle/>
          <a:p>
            <a:endParaRPr lang="en-US"/>
          </a:p>
        </p:txBody>
      </p:sp>
      <p:sp>
        <p:nvSpPr>
          <p:cNvPr id="5" name="Notes Placeholder 4"/>
          <p:cNvSpPr>
            <a:spLocks noGrp="1"/>
          </p:cNvSpPr>
          <p:nvPr>
            <p:ph type="body" sz="quarter" idx="3"/>
          </p:nvPr>
        </p:nvSpPr>
        <p:spPr>
          <a:xfrm>
            <a:off x="679768" y="4778723"/>
            <a:ext cx="5438140" cy="3909864"/>
          </a:xfrm>
          <a:prstGeom prst="rect">
            <a:avLst/>
          </a:prstGeom>
        </p:spPr>
        <p:txBody>
          <a:bodyPr vert="horz" lIns="91266" tIns="45633" rIns="91266" bIns="4563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600"/>
            <a:ext cx="2945659" cy="498214"/>
          </a:xfrm>
          <a:prstGeom prst="rect">
            <a:avLst/>
          </a:prstGeom>
        </p:spPr>
        <p:txBody>
          <a:bodyPr vert="horz" lIns="91266" tIns="45633" rIns="91266" bIns="45633"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1600"/>
            <a:ext cx="2945659" cy="498214"/>
          </a:xfrm>
          <a:prstGeom prst="rect">
            <a:avLst/>
          </a:prstGeom>
        </p:spPr>
        <p:txBody>
          <a:bodyPr vert="horz" lIns="91266" tIns="45633" rIns="91266" bIns="45633" rtlCol="0" anchor="b"/>
          <a:lstStyle>
            <a:lvl1pPr algn="r">
              <a:defRPr sz="1200"/>
            </a:lvl1pPr>
          </a:lstStyle>
          <a:p>
            <a:fld id="{5A7F9D54-9478-4624-8842-F2FE7BEC300D}" type="slidenum">
              <a:rPr lang="en-US" smtClean="0"/>
              <a:pPr/>
              <a:t>‹#›</a:t>
            </a:fld>
            <a:endParaRPr lang="en-US"/>
          </a:p>
        </p:txBody>
      </p:sp>
    </p:spTree>
    <p:extLst>
      <p:ext uri="{BB962C8B-B14F-4D97-AF65-F5344CB8AC3E}">
        <p14:creationId xmlns:p14="http://schemas.microsoft.com/office/powerpoint/2010/main" val="3596269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68E86-DD94-4F3E-8DBF-6B86369EEBB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113324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68E86-DD94-4F3E-8DBF-6B86369EEBB1}" type="slidenum">
              <a:rPr lang="en-US" smtClean="0"/>
              <a:pPr/>
              <a:t>4</a:t>
            </a:fld>
            <a:endParaRPr lang="en-US"/>
          </a:p>
        </p:txBody>
      </p:sp>
    </p:spTree>
    <p:extLst>
      <p:ext uri="{BB962C8B-B14F-4D97-AF65-F5344CB8AC3E}">
        <p14:creationId xmlns:p14="http://schemas.microsoft.com/office/powerpoint/2010/main" val="3108058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68E86-DD94-4F3E-8DBF-6B86369EEBB1}" type="slidenum">
              <a:rPr lang="en-US" smtClean="0"/>
              <a:pPr/>
              <a:t>5</a:t>
            </a:fld>
            <a:endParaRPr lang="en-US"/>
          </a:p>
        </p:txBody>
      </p:sp>
    </p:spTree>
    <p:extLst>
      <p:ext uri="{BB962C8B-B14F-4D97-AF65-F5344CB8AC3E}">
        <p14:creationId xmlns:p14="http://schemas.microsoft.com/office/powerpoint/2010/main" val="1313103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5E479C7-AE49-46FD-AE84-46AB40E1372C}"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D0648-1E51-4D02-B004-D65741FF497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243999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5E479C7-AE49-46FD-AE84-46AB40E1372C}"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D0648-1E51-4D02-B004-D65741FF4979}" type="slidenum">
              <a:rPr lang="en-US" smtClean="0"/>
              <a:pPr/>
              <a:t>‹#›</a:t>
            </a:fld>
            <a:endParaRPr lang="en-US"/>
          </a:p>
        </p:txBody>
      </p:sp>
    </p:spTree>
    <p:extLst>
      <p:ext uri="{BB962C8B-B14F-4D97-AF65-F5344CB8AC3E}">
        <p14:creationId xmlns:p14="http://schemas.microsoft.com/office/powerpoint/2010/main" val="301408699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5E479C7-AE49-46FD-AE84-46AB40E1372C}"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D0648-1E51-4D02-B004-D65741FF4979}" type="slidenum">
              <a:rPr lang="en-US" smtClean="0"/>
              <a:pPr/>
              <a:t>‹#›</a:t>
            </a:fld>
            <a:endParaRPr lang="en-US"/>
          </a:p>
        </p:txBody>
      </p:sp>
    </p:spTree>
    <p:extLst>
      <p:ext uri="{BB962C8B-B14F-4D97-AF65-F5344CB8AC3E}">
        <p14:creationId xmlns:p14="http://schemas.microsoft.com/office/powerpoint/2010/main" val="1090652304"/>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5E479C7-AE49-46FD-AE84-46AB40E1372C}"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D0648-1E51-4D02-B004-D65741FF4979}" type="slidenum">
              <a:rPr lang="en-US" smtClean="0"/>
              <a:pPr/>
              <a:t>‹#›</a:t>
            </a:fld>
            <a:endParaRPr lang="en-US"/>
          </a:p>
        </p:txBody>
      </p:sp>
    </p:spTree>
    <p:extLst>
      <p:ext uri="{BB962C8B-B14F-4D97-AF65-F5344CB8AC3E}">
        <p14:creationId xmlns:p14="http://schemas.microsoft.com/office/powerpoint/2010/main" val="107360432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5E479C7-AE49-46FD-AE84-46AB40E1372C}"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D0648-1E51-4D02-B004-D65741FF497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522087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5E479C7-AE49-46FD-AE84-46AB40E1372C}" type="datetime1">
              <a:rPr lang="en-US" smtClean="0"/>
              <a:pPr/>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FD0648-1E51-4D02-B004-D65741FF4979}" type="slidenum">
              <a:rPr lang="en-US" smtClean="0"/>
              <a:pPr/>
              <a:t>‹#›</a:t>
            </a:fld>
            <a:endParaRPr lang="en-US"/>
          </a:p>
        </p:txBody>
      </p:sp>
    </p:spTree>
    <p:extLst>
      <p:ext uri="{BB962C8B-B14F-4D97-AF65-F5344CB8AC3E}">
        <p14:creationId xmlns:p14="http://schemas.microsoft.com/office/powerpoint/2010/main" val="162093458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5E479C7-AE49-46FD-AE84-46AB40E1372C}" type="datetime1">
              <a:rPr lang="en-US" smtClean="0"/>
              <a:pPr/>
              <a:t>11/15/2021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FD0648-1E51-4D02-B004-D65741FF4979}" type="slidenum">
              <a:rPr lang="en-US" smtClean="0"/>
              <a:pPr/>
              <a:t>‹#›</a:t>
            </a:fld>
            <a:endParaRPr lang="en-US"/>
          </a:p>
        </p:txBody>
      </p:sp>
    </p:spTree>
    <p:extLst>
      <p:ext uri="{BB962C8B-B14F-4D97-AF65-F5344CB8AC3E}">
        <p14:creationId xmlns:p14="http://schemas.microsoft.com/office/powerpoint/2010/main" val="79399741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5E479C7-AE49-46FD-AE84-46AB40E1372C}" type="datetime1">
              <a:rPr lang="en-US" smtClean="0"/>
              <a:pPr/>
              <a:t>11/15/2021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FD0648-1E51-4D02-B004-D65741FF4979}" type="slidenum">
              <a:rPr lang="en-US" smtClean="0"/>
              <a:pPr/>
              <a:t>‹#›</a:t>
            </a:fld>
            <a:endParaRPr lang="en-US"/>
          </a:p>
        </p:txBody>
      </p:sp>
    </p:spTree>
    <p:extLst>
      <p:ext uri="{BB962C8B-B14F-4D97-AF65-F5344CB8AC3E}">
        <p14:creationId xmlns:p14="http://schemas.microsoft.com/office/powerpoint/2010/main" val="160409899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5E479C7-AE49-46FD-AE84-46AB40E1372C}" type="datetime1">
              <a:rPr lang="en-US" smtClean="0"/>
              <a:pPr/>
              <a:t>11/15/2021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1FD0648-1E51-4D02-B004-D65741FF4979}" type="slidenum">
              <a:rPr lang="en-US" smtClean="0"/>
              <a:pPr/>
              <a:t>‹#›</a:t>
            </a:fld>
            <a:endParaRPr lang="en-US"/>
          </a:p>
        </p:txBody>
      </p:sp>
    </p:spTree>
    <p:extLst>
      <p:ext uri="{BB962C8B-B14F-4D97-AF65-F5344CB8AC3E}">
        <p14:creationId xmlns:p14="http://schemas.microsoft.com/office/powerpoint/2010/main" val="249194299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5E479C7-AE49-46FD-AE84-46AB40E1372C}" type="datetime1">
              <a:rPr lang="en-US" smtClean="0"/>
              <a:pPr/>
              <a:t>11/15/2021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1FD0648-1E51-4D02-B004-D65741FF4979}" type="slidenum">
              <a:rPr lang="en-US" smtClean="0"/>
              <a:pPr/>
              <a:t>‹#›</a:t>
            </a:fld>
            <a:endParaRPr lang="en-US"/>
          </a:p>
        </p:txBody>
      </p:sp>
    </p:spTree>
    <p:extLst>
      <p:ext uri="{BB962C8B-B14F-4D97-AF65-F5344CB8AC3E}">
        <p14:creationId xmlns:p14="http://schemas.microsoft.com/office/powerpoint/2010/main" val="215786724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5E479C7-AE49-46FD-AE84-46AB40E1372C}" type="datetime1">
              <a:rPr lang="en-US" smtClean="0"/>
              <a:pPr/>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FD0648-1E51-4D02-B004-D65741FF4979}" type="slidenum">
              <a:rPr lang="en-US" smtClean="0"/>
              <a:pPr/>
              <a:t>‹#›</a:t>
            </a:fld>
            <a:endParaRPr lang="en-US"/>
          </a:p>
        </p:txBody>
      </p:sp>
    </p:spTree>
    <p:extLst>
      <p:ext uri="{BB962C8B-B14F-4D97-AF65-F5344CB8AC3E}">
        <p14:creationId xmlns:p14="http://schemas.microsoft.com/office/powerpoint/2010/main" val="223280574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5E479C7-AE49-46FD-AE84-46AB40E1372C}" type="datetime1">
              <a:rPr lang="en-US" smtClean="0"/>
              <a:pPr/>
              <a:t>11/15/2021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1FD0648-1E51-4D02-B004-D65741FF4979}"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0620033"/>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4778" y="2309564"/>
            <a:ext cx="8624078" cy="1508105"/>
          </a:xfrm>
          <a:prstGeom prst="rect">
            <a:avLst/>
          </a:prstGeom>
          <a:noFill/>
        </p:spPr>
        <p:txBody>
          <a:bodyPr wrap="square" rtlCol="0">
            <a:spAutoFit/>
          </a:bodyPr>
          <a:lstStyle/>
          <a:p>
            <a:endParaRPr lang="ru-RU" sz="2000" b="1" dirty="0">
              <a:solidFill>
                <a:schemeClr val="accent1">
                  <a:lumMod val="50000"/>
                </a:schemeClr>
              </a:solidFill>
            </a:endParaRPr>
          </a:p>
          <a:p>
            <a:pPr algn="ctr"/>
            <a:r>
              <a:rPr lang="tg-Cyrl-TJ" sz="2400" b="1" dirty="0" smtClean="0">
                <a:latin typeface="Times New Roman Tj" pitchFamily="18" charset="-52"/>
              </a:rPr>
              <a:t>ВАЗИФА ВА ФУНКСИЯЊОИ ГУРЎҲИ КОРӢ ОИД </a:t>
            </a:r>
            <a:r>
              <a:rPr lang="tg-Cyrl-TJ" sz="2400" b="1" dirty="0">
                <a:latin typeface="Times New Roman Tj" panose="02020603050405020304" pitchFamily="18" charset="-52"/>
              </a:rPr>
              <a:t>БА </a:t>
            </a:r>
            <a:r>
              <a:rPr lang="ru-RU" sz="2400" b="1" dirty="0">
                <a:latin typeface="Times New Roman Tj" pitchFamily="18" charset="-52"/>
              </a:rPr>
              <a:t>САМАРАНОКИИ НИЗОМИ ИДОРАКУНИИ </a:t>
            </a:r>
            <a:r>
              <a:rPr lang="ru-RU" sz="2400" b="1" dirty="0" smtClean="0">
                <a:latin typeface="Times New Roman Tj" pitchFamily="18" charset="-52"/>
              </a:rPr>
              <a:t>ДАВЛА</a:t>
            </a:r>
            <a:r>
              <a:rPr lang="ru-RU" sz="2400" b="1" dirty="0">
                <a:latin typeface="Times New Roman Tj" pitchFamily="18" charset="-52"/>
              </a:rPr>
              <a:t>ТЇ ВА ВОЛОИЯТИ  ЌОНУН</a:t>
            </a:r>
            <a:endParaRPr lang="en-US" sz="2400" b="1" dirty="0">
              <a:latin typeface="Times New Roman Tj" pitchFamily="18" charset="-52"/>
            </a:endParaRPr>
          </a:p>
        </p:txBody>
      </p:sp>
      <p:pic>
        <p:nvPicPr>
          <p:cNvPr id="13" name="Picture 2" descr="https://upload.wikimedia.org/wikipedia/commons/thumb/e/e3/Coat_of_arms_of_Tajikistan_.svg/200px-Coat_of_arms_of_Tajikistan_.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0506" y="102076"/>
            <a:ext cx="1795244" cy="996882"/>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xmlns="" id="{51D4C29B-C230-44C2-9068-65E7115E6A27}"/>
              </a:ext>
            </a:extLst>
          </p:cNvPr>
          <p:cNvSpPr>
            <a:spLocks noGrp="1"/>
          </p:cNvSpPr>
          <p:nvPr>
            <p:ph type="subTitle" idx="1"/>
          </p:nvPr>
        </p:nvSpPr>
        <p:spPr>
          <a:xfrm>
            <a:off x="250166" y="5762377"/>
            <a:ext cx="7729268" cy="562220"/>
          </a:xfrm>
        </p:spPr>
        <p:txBody>
          <a:bodyPr>
            <a:normAutofit fontScale="62500" lnSpcReduction="20000"/>
          </a:bodyPr>
          <a:lstStyle/>
          <a:p>
            <a:r>
              <a:rPr lang="en-US" dirty="0" err="1">
                <a:latin typeface="Times New Roman" pitchFamily="18" charset="0"/>
                <a:cs typeface="Times New Roman" pitchFamily="18" charset="0"/>
              </a:rPr>
              <a:t>Abduqodir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Dostiev</a:t>
            </a:r>
            <a:r>
              <a:rPr lang="en-US" dirty="0">
                <a:latin typeface="Times New Roman" pitchFamily="18" charset="0"/>
                <a:cs typeface="Times New Roman" pitchFamily="18" charset="0"/>
              </a:rPr>
              <a:t> - Economic Consultant for Monitoring and Evaluation under the NDC </a:t>
            </a:r>
            <a:r>
              <a:rPr lang="en-US" dirty="0" smtClean="0">
                <a:latin typeface="Times New Roman" pitchFamily="18" charset="0"/>
                <a:cs typeface="Times New Roman" pitchFamily="18" charset="0"/>
              </a:rPr>
              <a:t>Secretariat``</a:t>
            </a:r>
            <a:endParaRPr lang="tg-Cyrl-TJ" sz="1600" dirty="0">
              <a:latin typeface="Times New Roman" pitchFamily="18" charset="0"/>
              <a:cs typeface="Times New Roman" pitchFamily="18" charset="0"/>
            </a:endParaRPr>
          </a:p>
        </p:txBody>
      </p:sp>
      <p:sp>
        <p:nvSpPr>
          <p:cNvPr id="2" name="Номер слайда 1"/>
          <p:cNvSpPr>
            <a:spLocks noGrp="1"/>
          </p:cNvSpPr>
          <p:nvPr>
            <p:ph type="sldNum" sz="quarter" idx="12"/>
          </p:nvPr>
        </p:nvSpPr>
        <p:spPr/>
        <p:txBody>
          <a:bodyPr/>
          <a:lstStyle/>
          <a:p>
            <a:fld id="{31FD0648-1E51-4D02-B004-D65741FF4979}" type="slidenum">
              <a:rPr lang="en-US" smtClean="0"/>
              <a:pPr/>
              <a:t>1</a:t>
            </a:fld>
            <a:endParaRPr lang="en-US" dirty="0"/>
          </a:p>
        </p:txBody>
      </p:sp>
      <p:sp>
        <p:nvSpPr>
          <p:cNvPr id="7" name="Прямоугольник 6"/>
          <p:cNvSpPr/>
          <p:nvPr/>
        </p:nvSpPr>
        <p:spPr>
          <a:xfrm>
            <a:off x="1156215" y="1098958"/>
            <a:ext cx="9991289" cy="461665"/>
          </a:xfrm>
          <a:prstGeom prst="rect">
            <a:avLst/>
          </a:prstGeom>
        </p:spPr>
        <p:txBody>
          <a:bodyPr wrap="square">
            <a:spAutoFit/>
          </a:bodyPr>
          <a:lstStyle/>
          <a:p>
            <a:pPr algn="ctr">
              <a:defRPr/>
            </a:pPr>
            <a:r>
              <a:rPr lang="en-US" altLang="ru-RU" sz="2400" b="1" dirty="0">
                <a:latin typeface="Times New Roman" pitchFamily="18" charset="0"/>
                <a:cs typeface="Times New Roman" pitchFamily="18" charset="0"/>
              </a:rPr>
              <a:t>Ministry of Economic Development and Trade</a:t>
            </a:r>
          </a:p>
        </p:txBody>
      </p:sp>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635" y="1858830"/>
            <a:ext cx="11901241" cy="3733102"/>
          </a:xfrm>
          <a:prstGeom prst="rect">
            <a:avLst/>
          </a:prstGeom>
        </p:spPr>
      </p:pic>
      <p:sp>
        <p:nvSpPr>
          <p:cNvPr id="10" name="Прямоугольник 9"/>
          <p:cNvSpPr/>
          <p:nvPr/>
        </p:nvSpPr>
        <p:spPr>
          <a:xfrm>
            <a:off x="2943264" y="1845578"/>
            <a:ext cx="6962862" cy="25786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Tj" panose="02020603050405020304" pitchFamily="18" charset="-52"/>
              </a:rPr>
              <a:t>TASKS AND FUNCTIONS OF THE WORKING GROUP ON ENVIRONMENTAL PROTECTION,   EMERGENCY AND CLIMATE </a:t>
            </a:r>
            <a:r>
              <a:rPr lang="en-US" b="1" dirty="0" smtClean="0">
                <a:solidFill>
                  <a:schemeClr val="tx1"/>
                </a:solidFill>
                <a:latin typeface="Times New Roman Tj" panose="02020603050405020304" pitchFamily="18" charset="-52"/>
              </a:rPr>
              <a:t>CHANGE </a:t>
            </a:r>
            <a:endParaRPr lang="en-US" b="1" dirty="0">
              <a:solidFill>
                <a:schemeClr val="tx1"/>
              </a:solidFill>
              <a:latin typeface="Times New Roman Tj" panose="02020603050405020304" pitchFamily="18" charset="-52"/>
            </a:endParaRPr>
          </a:p>
        </p:txBody>
      </p:sp>
    </p:spTree>
    <p:extLst>
      <p:ext uri="{BB962C8B-B14F-4D97-AF65-F5344CB8AC3E}">
        <p14:creationId xmlns:p14="http://schemas.microsoft.com/office/powerpoint/2010/main" val="3899089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rot="5400000">
            <a:off x="5442558" y="-5731828"/>
            <a:ext cx="1292662" cy="12202321"/>
          </a:xfrm>
          <a:prstGeom prst="rect">
            <a:avLst/>
          </a:prstGeom>
          <a:solidFill>
            <a:schemeClr val="bg1">
              <a:lumMod val="95000"/>
            </a:schemeClr>
          </a:solidFill>
        </p:spPr>
        <p:txBody>
          <a:bodyPr vert="vert270" wrap="square" rtlCol="0">
            <a:spAutoFit/>
          </a:bodyPr>
          <a:lstStyle/>
          <a:p>
            <a:pPr algn="ctr"/>
            <a:r>
              <a:rPr lang="en-US" sz="3600" dirty="0">
                <a:latin typeface="Times New Roman" pitchFamily="18" charset="0"/>
                <a:cs typeface="Times New Roman" pitchFamily="18" charset="0"/>
              </a:rPr>
              <a:t>Main</a:t>
            </a:r>
            <a:r>
              <a:rPr lang="en-US" sz="3600" dirty="0">
                <a:solidFill>
                  <a:prstClr val="white"/>
                </a:solidFill>
                <a:latin typeface="Times New Roman" pitchFamily="18" charset="0"/>
                <a:cs typeface="Times New Roman" pitchFamily="18" charset="0"/>
              </a:rPr>
              <a:t> </a:t>
            </a:r>
            <a:r>
              <a:rPr lang="en-US" sz="3600" dirty="0">
                <a:latin typeface="Times New Roman" pitchFamily="18" charset="0"/>
                <a:cs typeface="Times New Roman" pitchFamily="18" charset="0"/>
              </a:rPr>
              <a:t>functions of the Group</a:t>
            </a:r>
          </a:p>
          <a:p>
            <a:pPr algn="ctr"/>
            <a:r>
              <a:rPr lang="tg-Cyrl-TJ"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
        <p:nvSpPr>
          <p:cNvPr id="17" name="Title 3"/>
          <p:cNvSpPr txBox="1">
            <a:spLocks/>
          </p:cNvSpPr>
          <p:nvPr/>
        </p:nvSpPr>
        <p:spPr>
          <a:xfrm>
            <a:off x="1839000" y="176591"/>
            <a:ext cx="8568952" cy="56207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dirty="0">
              <a:solidFill>
                <a:srgbClr val="5B9BD5">
                  <a:lumMod val="75000"/>
                </a:srgbClr>
              </a:solidFill>
              <a:latin typeface="Times New Roman" pitchFamily="18" charset="0"/>
              <a:cs typeface="Times New Roman" pitchFamily="18" charset="0"/>
            </a:endParaRPr>
          </a:p>
        </p:txBody>
      </p:sp>
      <p:sp>
        <p:nvSpPr>
          <p:cNvPr id="2" name="Номер слайда 1"/>
          <p:cNvSpPr>
            <a:spLocks noGrp="1"/>
          </p:cNvSpPr>
          <p:nvPr>
            <p:ph type="sldNum" sz="quarter" idx="12"/>
          </p:nvPr>
        </p:nvSpPr>
        <p:spPr/>
        <p:txBody>
          <a:bodyPr/>
          <a:lstStyle/>
          <a:p>
            <a:fld id="{31FD0648-1E51-4D02-B004-D65741FF4979}" type="slidenum">
              <a:rPr lang="en-US" smtClean="0">
                <a:solidFill>
                  <a:prstClr val="black">
                    <a:tint val="75000"/>
                  </a:prstClr>
                </a:solidFill>
              </a:rPr>
              <a:pPr/>
              <a:t>2</a:t>
            </a:fld>
            <a:endParaRPr lang="en-US" dirty="0">
              <a:solidFill>
                <a:prstClr val="black">
                  <a:tint val="75000"/>
                </a:prstClr>
              </a:solidFill>
            </a:endParaRPr>
          </a:p>
        </p:txBody>
      </p:sp>
      <p:sp>
        <p:nvSpPr>
          <p:cNvPr id="11" name="AutoShape 2">
            <a:extLst>
              <a:ext uri="{FF2B5EF4-FFF2-40B4-BE49-F238E27FC236}">
                <a16:creationId xmlns:a16="http://schemas.microsoft.com/office/drawing/2014/main" xmlns="" id="{0C58D880-8A8E-471A-B0FE-638FCA289C54}"/>
              </a:ext>
            </a:extLst>
          </p:cNvPr>
          <p:cNvSpPr>
            <a:spLocks noChangeArrowheads="1"/>
          </p:cNvSpPr>
          <p:nvPr/>
        </p:nvSpPr>
        <p:spPr bwMode="ltGray">
          <a:xfrm rot="5400000">
            <a:off x="-2422526" y="16271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0">
            <a:gsLst>
              <a:gs pos="0">
                <a:srgbClr val="B0BAD8">
                  <a:gamma/>
                  <a:tint val="45490"/>
                  <a:invGamma/>
                </a:srgbClr>
              </a:gs>
              <a:gs pos="100000">
                <a:srgbClr val="B0BAD8"/>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dirty="0"/>
          </a:p>
        </p:txBody>
      </p:sp>
      <p:sp>
        <p:nvSpPr>
          <p:cNvPr id="13" name="AutoShape 6">
            <a:extLst>
              <a:ext uri="{FF2B5EF4-FFF2-40B4-BE49-F238E27FC236}">
                <a16:creationId xmlns:a16="http://schemas.microsoft.com/office/drawing/2014/main" xmlns="" id="{27FAC326-AB56-4A75-A79E-F150C734619B}"/>
              </a:ext>
            </a:extLst>
          </p:cNvPr>
          <p:cNvSpPr>
            <a:spLocks noChangeArrowheads="1"/>
          </p:cNvSpPr>
          <p:nvPr/>
        </p:nvSpPr>
        <p:spPr bwMode="gray">
          <a:xfrm>
            <a:off x="1958877" y="4973678"/>
            <a:ext cx="10186250" cy="1631659"/>
          </a:xfrm>
          <a:prstGeom prst="roundRect">
            <a:avLst>
              <a:gd name="adj" fmla="val 50000"/>
            </a:avLst>
          </a:prstGeom>
          <a:gradFill rotWithShape="1">
            <a:gsLst>
              <a:gs pos="0">
                <a:srgbClr val="B7E7FF">
                  <a:gamma/>
                  <a:tint val="0"/>
                  <a:invGamma/>
                </a:srgbClr>
              </a:gs>
              <a:gs pos="100000">
                <a:srgbClr val="B7E7FF"/>
              </a:gs>
            </a:gsLst>
            <a:lin ang="0" scaled="1"/>
          </a:gradFill>
          <a:ln w="28575" algn="ctr">
            <a:solidFill>
              <a:srgbClr val="B2B2B2"/>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just"/>
            <a:r>
              <a:rPr lang="en-US" dirty="0">
                <a:latin typeface="Times New Roman Tj" panose="02020603050405020304" pitchFamily="18" charset="-52"/>
              </a:rPr>
              <a:t>Preparation of an interim report on identification mechanism of existing issues on implementation </a:t>
            </a:r>
          </a:p>
          <a:p>
            <a:pPr lvl="0" algn="just">
              <a:spcBef>
                <a:spcPct val="20000"/>
              </a:spcBef>
            </a:pPr>
            <a:r>
              <a:rPr lang="en-US" dirty="0">
                <a:latin typeface="Times New Roman Tj" panose="02020603050405020304" pitchFamily="18" charset="-52"/>
              </a:rPr>
              <a:t>of strategic documents of the country with the reflection of SDG indicators related to environmental </a:t>
            </a:r>
            <a:endParaRPr lang="en-US" dirty="0" smtClean="0">
              <a:latin typeface="Times New Roman Tj" panose="02020603050405020304" pitchFamily="18" charset="-52"/>
            </a:endParaRPr>
          </a:p>
          <a:p>
            <a:pPr lvl="0" algn="just">
              <a:spcBef>
                <a:spcPct val="20000"/>
              </a:spcBef>
            </a:pPr>
            <a:r>
              <a:rPr lang="en-US" dirty="0" smtClean="0">
                <a:latin typeface="Times New Roman Tj" panose="02020603050405020304" pitchFamily="18" charset="-52"/>
              </a:rPr>
              <a:t>protection</a:t>
            </a:r>
            <a:r>
              <a:rPr lang="en-US" dirty="0">
                <a:latin typeface="Times New Roman Tj" panose="02020603050405020304" pitchFamily="18" charset="-52"/>
              </a:rPr>
              <a:t>, emergencies </a:t>
            </a:r>
            <a:r>
              <a:rPr lang="en-US" dirty="0" smtClean="0">
                <a:latin typeface="Times New Roman Tj" panose="02020603050405020304" pitchFamily="18" charset="-52"/>
              </a:rPr>
              <a:t>and climate </a:t>
            </a:r>
            <a:r>
              <a:rPr lang="en-US" dirty="0">
                <a:latin typeface="Times New Roman Tj" panose="02020603050405020304" pitchFamily="18" charset="-52"/>
              </a:rPr>
              <a:t>change to Secretariat of the National Development </a:t>
            </a:r>
            <a:endParaRPr lang="en-US" dirty="0" smtClean="0">
              <a:latin typeface="Times New Roman Tj" panose="02020603050405020304" pitchFamily="18" charset="-52"/>
            </a:endParaRPr>
          </a:p>
          <a:p>
            <a:pPr lvl="0" algn="just">
              <a:spcBef>
                <a:spcPct val="20000"/>
              </a:spcBef>
            </a:pPr>
            <a:r>
              <a:rPr lang="en-US" dirty="0" smtClean="0">
                <a:latin typeface="Times New Roman Tj" panose="02020603050405020304" pitchFamily="18" charset="-52"/>
              </a:rPr>
              <a:t>Council </a:t>
            </a:r>
            <a:r>
              <a:rPr lang="en-US" dirty="0">
                <a:latin typeface="Times New Roman Tj" panose="02020603050405020304" pitchFamily="18" charset="-52"/>
              </a:rPr>
              <a:t>for Analysis and </a:t>
            </a:r>
            <a:r>
              <a:rPr lang="en-US" dirty="0" smtClean="0">
                <a:latin typeface="Times New Roman Tj" panose="02020603050405020304" pitchFamily="18" charset="-52"/>
              </a:rPr>
              <a:t>Elaboration </a:t>
            </a:r>
            <a:r>
              <a:rPr lang="en-US" dirty="0">
                <a:latin typeface="Times New Roman Tj" panose="02020603050405020304" pitchFamily="18" charset="-52"/>
              </a:rPr>
              <a:t>of consolidated assessment to GOT and NDC</a:t>
            </a:r>
            <a:endParaRPr lang="ru-RU" dirty="0">
              <a:latin typeface="Times New Roman Tj" panose="02020603050405020304" pitchFamily="18" charset="-52"/>
            </a:endParaRPr>
          </a:p>
        </p:txBody>
      </p:sp>
      <p:sp>
        <p:nvSpPr>
          <p:cNvPr id="14" name="AutoShape 7">
            <a:extLst>
              <a:ext uri="{FF2B5EF4-FFF2-40B4-BE49-F238E27FC236}">
                <a16:creationId xmlns:a16="http://schemas.microsoft.com/office/drawing/2014/main" xmlns="" id="{5DE104D0-6275-4CA1-8DD8-D8D25FBCAC3E}"/>
              </a:ext>
            </a:extLst>
          </p:cNvPr>
          <p:cNvSpPr>
            <a:spLocks noChangeArrowheads="1"/>
          </p:cNvSpPr>
          <p:nvPr/>
        </p:nvSpPr>
        <p:spPr bwMode="gray">
          <a:xfrm>
            <a:off x="4889015" y="3429000"/>
            <a:ext cx="7158606" cy="989948"/>
          </a:xfrm>
          <a:prstGeom prst="roundRect">
            <a:avLst>
              <a:gd name="adj" fmla="val 50000"/>
            </a:avLst>
          </a:prstGeom>
          <a:gradFill rotWithShape="1">
            <a:gsLst>
              <a:gs pos="0">
                <a:srgbClr val="E7F5CF">
                  <a:gamma/>
                  <a:tint val="0"/>
                  <a:invGamma/>
                </a:srgbClr>
              </a:gs>
              <a:gs pos="100000">
                <a:srgbClr val="E7F5CF"/>
              </a:gs>
            </a:gsLst>
            <a:lin ang="0" scaled="1"/>
          </a:gradFill>
          <a:ln w="28575" algn="ctr">
            <a:solidFill>
              <a:srgbClr val="B2B2B2"/>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lvl="0" algn="just"/>
            <a:r>
              <a:rPr lang="en-US" dirty="0">
                <a:latin typeface="Times New Roman Tj" panose="02020603050405020304" pitchFamily="18" charset="-52"/>
              </a:rPr>
              <a:t>Analysis of the activities of ministries and departments responsible for </a:t>
            </a:r>
            <a:endParaRPr lang="en-US" dirty="0" smtClean="0">
              <a:latin typeface="Times New Roman Tj" panose="02020603050405020304" pitchFamily="18" charset="-52"/>
            </a:endParaRPr>
          </a:p>
          <a:p>
            <a:pPr lvl="0" algn="just"/>
            <a:r>
              <a:rPr lang="en-US" dirty="0" smtClean="0">
                <a:latin typeface="Times New Roman Tj" panose="02020603050405020304" pitchFamily="18" charset="-52"/>
              </a:rPr>
              <a:t>the development, processing </a:t>
            </a:r>
            <a:r>
              <a:rPr lang="en-US" dirty="0">
                <a:latin typeface="Times New Roman Tj" panose="02020603050405020304" pitchFamily="18" charset="-52"/>
              </a:rPr>
              <a:t>and consolidation of data according </a:t>
            </a:r>
            <a:r>
              <a:rPr lang="en-US" dirty="0" smtClean="0">
                <a:latin typeface="Times New Roman Tj" panose="02020603050405020304" pitchFamily="18" charset="-52"/>
              </a:rPr>
              <a:t>to</a:t>
            </a:r>
          </a:p>
          <a:p>
            <a:pPr lvl="0" algn="just"/>
            <a:r>
              <a:rPr lang="en-US" dirty="0" smtClean="0">
                <a:latin typeface="Times New Roman Tj" panose="02020603050405020304" pitchFamily="18" charset="-52"/>
              </a:rPr>
              <a:t> </a:t>
            </a:r>
            <a:r>
              <a:rPr lang="en-US" dirty="0">
                <a:latin typeface="Times New Roman Tj" panose="02020603050405020304" pitchFamily="18" charset="-52"/>
              </a:rPr>
              <a:t>action matrix of various programs </a:t>
            </a:r>
            <a:r>
              <a:rPr lang="en-US" dirty="0" smtClean="0">
                <a:latin typeface="Times New Roman Tj" panose="02020603050405020304" pitchFamily="18" charset="-52"/>
              </a:rPr>
              <a:t>relevant </a:t>
            </a:r>
            <a:r>
              <a:rPr lang="en-US" dirty="0">
                <a:latin typeface="Times New Roman Tj" panose="02020603050405020304" pitchFamily="18" charset="-52"/>
              </a:rPr>
              <a:t>in this area</a:t>
            </a:r>
          </a:p>
        </p:txBody>
      </p:sp>
      <p:sp>
        <p:nvSpPr>
          <p:cNvPr id="15" name="AutoShape 8">
            <a:extLst>
              <a:ext uri="{FF2B5EF4-FFF2-40B4-BE49-F238E27FC236}">
                <a16:creationId xmlns:a16="http://schemas.microsoft.com/office/drawing/2014/main" xmlns="" id="{B29C70F6-3197-42E6-A694-EC9DC1F7B0F9}"/>
              </a:ext>
            </a:extLst>
          </p:cNvPr>
          <p:cNvSpPr>
            <a:spLocks noChangeArrowheads="1"/>
          </p:cNvSpPr>
          <p:nvPr/>
        </p:nvSpPr>
        <p:spPr bwMode="gray">
          <a:xfrm>
            <a:off x="1789359" y="800473"/>
            <a:ext cx="9762337" cy="2077481"/>
          </a:xfrm>
          <a:prstGeom prst="roundRect">
            <a:avLst>
              <a:gd name="adj" fmla="val 50000"/>
            </a:avLst>
          </a:prstGeom>
          <a:gradFill rotWithShape="1">
            <a:gsLst>
              <a:gs pos="0">
                <a:srgbClr val="B7E7FF">
                  <a:gamma/>
                  <a:tint val="0"/>
                  <a:invGamma/>
                </a:srgbClr>
              </a:gs>
              <a:gs pos="100000">
                <a:srgbClr val="B7E7FF"/>
              </a:gs>
            </a:gsLst>
            <a:lin ang="0" scaled="1"/>
          </a:gradFill>
          <a:ln w="28575" algn="ctr">
            <a:solidFill>
              <a:srgbClr val="B2B2B2"/>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lvl="0" algn="just">
              <a:spcBef>
                <a:spcPct val="20000"/>
              </a:spcBef>
            </a:pPr>
            <a:r>
              <a:rPr lang="ru-RU" dirty="0" smtClean="0"/>
              <a:t>       </a:t>
            </a:r>
            <a:r>
              <a:rPr lang="en-US" dirty="0" smtClean="0"/>
              <a:t>Review </a:t>
            </a:r>
            <a:r>
              <a:rPr lang="en-US" dirty="0"/>
              <a:t>of the implementation process of National Development Strategy of the RT</a:t>
            </a:r>
          </a:p>
          <a:p>
            <a:pPr lvl="0" algn="just">
              <a:spcBef>
                <a:spcPct val="20000"/>
              </a:spcBef>
            </a:pPr>
            <a:r>
              <a:rPr lang="ru-RU" dirty="0" smtClean="0"/>
              <a:t>       </a:t>
            </a:r>
            <a:r>
              <a:rPr lang="en-US" dirty="0" smtClean="0"/>
              <a:t>for </a:t>
            </a:r>
            <a:r>
              <a:rPr lang="en-US" dirty="0"/>
              <a:t>the period up to 2030 through mid-term development programs of the Republic</a:t>
            </a:r>
          </a:p>
          <a:p>
            <a:pPr lvl="0" algn="just">
              <a:spcBef>
                <a:spcPct val="20000"/>
              </a:spcBef>
            </a:pPr>
            <a:r>
              <a:rPr lang="ru-RU" dirty="0" smtClean="0"/>
              <a:t>        </a:t>
            </a:r>
            <a:r>
              <a:rPr lang="en-US" dirty="0" smtClean="0"/>
              <a:t>Tajikistan</a:t>
            </a:r>
            <a:r>
              <a:rPr lang="en-US" dirty="0"/>
              <a:t>, </a:t>
            </a:r>
            <a:r>
              <a:rPr lang="en-US" dirty="0" smtClean="0"/>
              <a:t> </a:t>
            </a:r>
            <a:r>
              <a:rPr lang="en-US" dirty="0" err="1" smtClean="0"/>
              <a:t>sectoral</a:t>
            </a:r>
            <a:r>
              <a:rPr lang="en-US" dirty="0" smtClean="0"/>
              <a:t> </a:t>
            </a:r>
            <a:r>
              <a:rPr lang="en-US" dirty="0"/>
              <a:t>development programs, socio-economic programs of the region,</a:t>
            </a:r>
          </a:p>
          <a:p>
            <a:pPr lvl="0" algn="just">
              <a:spcBef>
                <a:spcPct val="20000"/>
              </a:spcBef>
            </a:pPr>
            <a:r>
              <a:rPr lang="ru-RU" dirty="0" smtClean="0"/>
              <a:t>       </a:t>
            </a:r>
            <a:r>
              <a:rPr lang="en-US" dirty="0" smtClean="0"/>
              <a:t>cities </a:t>
            </a:r>
            <a:r>
              <a:rPr lang="en-US" dirty="0"/>
              <a:t>and districts and commitments of the Republic of Tajikistan in the framework </a:t>
            </a:r>
          </a:p>
          <a:p>
            <a:pPr lvl="0" algn="just">
              <a:spcBef>
                <a:spcPct val="20000"/>
              </a:spcBef>
            </a:pPr>
            <a:r>
              <a:rPr lang="ru-RU" dirty="0" smtClean="0"/>
              <a:t>     </a:t>
            </a:r>
            <a:r>
              <a:rPr lang="en-US" dirty="0" smtClean="0"/>
              <a:t>of </a:t>
            </a:r>
            <a:r>
              <a:rPr lang="en-US" dirty="0"/>
              <a:t>Sustainable Development Goals in the field of environmental protection, emergencies </a:t>
            </a:r>
            <a:endParaRPr lang="ru-RU" dirty="0" smtClean="0"/>
          </a:p>
          <a:p>
            <a:pPr lvl="0" algn="just">
              <a:spcBef>
                <a:spcPct val="20000"/>
              </a:spcBef>
            </a:pPr>
            <a:r>
              <a:rPr lang="ru-RU" dirty="0"/>
              <a:t> </a:t>
            </a:r>
            <a:r>
              <a:rPr lang="ru-RU" dirty="0" smtClean="0"/>
              <a:t>     </a:t>
            </a:r>
            <a:r>
              <a:rPr lang="en-US" dirty="0" smtClean="0"/>
              <a:t>and </a:t>
            </a:r>
            <a:r>
              <a:rPr lang="en-US" dirty="0"/>
              <a:t>climate change</a:t>
            </a:r>
            <a:endParaRPr lang="ru-RU" dirty="0">
              <a:latin typeface="Times New Roman Tj" panose="02020603050405020304" pitchFamily="18" charset="-52"/>
            </a:endParaRPr>
          </a:p>
        </p:txBody>
      </p:sp>
      <p:grpSp>
        <p:nvGrpSpPr>
          <p:cNvPr id="18" name="Group 9">
            <a:extLst>
              <a:ext uri="{FF2B5EF4-FFF2-40B4-BE49-F238E27FC236}">
                <a16:creationId xmlns:a16="http://schemas.microsoft.com/office/drawing/2014/main" xmlns="" id="{D6AAE5AF-C0DB-4842-9757-72E41E9577BE}"/>
              </a:ext>
            </a:extLst>
          </p:cNvPr>
          <p:cNvGrpSpPr>
            <a:grpSpLocks/>
          </p:cNvGrpSpPr>
          <p:nvPr/>
        </p:nvGrpSpPr>
        <p:grpSpPr bwMode="auto">
          <a:xfrm>
            <a:off x="1374133" y="1705705"/>
            <a:ext cx="557822" cy="557822"/>
            <a:chOff x="2078" y="1680"/>
            <a:chExt cx="1615" cy="1615"/>
          </a:xfrm>
        </p:grpSpPr>
        <p:sp>
          <p:nvSpPr>
            <p:cNvPr id="19" name="Oval 10">
              <a:extLst>
                <a:ext uri="{FF2B5EF4-FFF2-40B4-BE49-F238E27FC236}">
                  <a16:creationId xmlns:a16="http://schemas.microsoft.com/office/drawing/2014/main" xmlns="" id="{06097B90-DD98-4BFB-BFDC-A2ACB82172EE}"/>
                </a:ext>
              </a:extLst>
            </p:cNvPr>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20" name="Oval 11">
              <a:extLst>
                <a:ext uri="{FF2B5EF4-FFF2-40B4-BE49-F238E27FC236}">
                  <a16:creationId xmlns:a16="http://schemas.microsoft.com/office/drawing/2014/main" xmlns="" id="{6C34744D-B235-45C1-8951-CD9F8A798648}"/>
                </a:ext>
              </a:extLst>
            </p:cNvPr>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21" name="Oval 12">
              <a:extLst>
                <a:ext uri="{FF2B5EF4-FFF2-40B4-BE49-F238E27FC236}">
                  <a16:creationId xmlns:a16="http://schemas.microsoft.com/office/drawing/2014/main" xmlns="" id="{D82C521A-567D-4460-8944-04DDC17AA336}"/>
                </a:ext>
              </a:extLst>
            </p:cNvPr>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22" name="Oval 13">
              <a:extLst>
                <a:ext uri="{FF2B5EF4-FFF2-40B4-BE49-F238E27FC236}">
                  <a16:creationId xmlns:a16="http://schemas.microsoft.com/office/drawing/2014/main" xmlns="" id="{E8C39E26-6960-49C6-B923-C7789FA91405}"/>
                </a:ext>
              </a:extLst>
            </p:cNvPr>
            <p:cNvSpPr>
              <a:spLocks noChangeArrowheads="1"/>
            </p:cNvSpPr>
            <p:nvPr/>
          </p:nvSpPr>
          <p:spPr bwMode="gray">
            <a:xfrm>
              <a:off x="2254" y="1856"/>
              <a:ext cx="1262" cy="1264"/>
            </a:xfrm>
            <a:prstGeom prst="ellipse">
              <a:avLst/>
            </a:prstGeom>
            <a:gradFill rotWithShape="1">
              <a:gsLst>
                <a:gs pos="0">
                  <a:srgbClr val="FFCC00">
                    <a:gamma/>
                    <a:shade val="0"/>
                    <a:invGamma/>
                  </a:srgbClr>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23" name="Oval 14">
              <a:extLst>
                <a:ext uri="{FF2B5EF4-FFF2-40B4-BE49-F238E27FC236}">
                  <a16:creationId xmlns:a16="http://schemas.microsoft.com/office/drawing/2014/main" xmlns="" id="{6F5CB2FF-93E1-44CC-98CF-479BFDEE7EE5}"/>
                </a:ext>
              </a:extLst>
            </p:cNvPr>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24" name="Oval 15">
              <a:extLst>
                <a:ext uri="{FF2B5EF4-FFF2-40B4-BE49-F238E27FC236}">
                  <a16:creationId xmlns:a16="http://schemas.microsoft.com/office/drawing/2014/main" xmlns="" id="{B3215086-92C2-4DFB-BF7A-AF8EA1B33961}"/>
                </a:ext>
              </a:extLst>
            </p:cNvPr>
            <p:cNvSpPr>
              <a:spLocks noChangeArrowheads="1"/>
            </p:cNvSpPr>
            <p:nvPr/>
          </p:nvSpPr>
          <p:spPr bwMode="gray">
            <a:xfrm>
              <a:off x="2337" y="1939"/>
              <a:ext cx="1096" cy="1098"/>
            </a:xfrm>
            <a:prstGeom prst="ellipse">
              <a:avLst/>
            </a:prstGeom>
            <a:gradFill rotWithShape="1">
              <a:gsLst>
                <a:gs pos="0">
                  <a:srgbClr val="FFCC00"/>
                </a:gs>
                <a:gs pos="100000">
                  <a:srgbClr val="FFCC00">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grpSp>
        <p:nvGrpSpPr>
          <p:cNvPr id="25" name="Group 16">
            <a:extLst>
              <a:ext uri="{FF2B5EF4-FFF2-40B4-BE49-F238E27FC236}">
                <a16:creationId xmlns:a16="http://schemas.microsoft.com/office/drawing/2014/main" xmlns="" id="{163ED78B-F777-4B7A-A346-3AEA714B261D}"/>
              </a:ext>
            </a:extLst>
          </p:cNvPr>
          <p:cNvGrpSpPr>
            <a:grpSpLocks/>
          </p:cNvGrpSpPr>
          <p:nvPr/>
        </p:nvGrpSpPr>
        <p:grpSpPr bwMode="auto">
          <a:xfrm>
            <a:off x="2099038" y="3649043"/>
            <a:ext cx="557822" cy="557822"/>
            <a:chOff x="2078" y="1680"/>
            <a:chExt cx="1615" cy="1615"/>
          </a:xfrm>
        </p:grpSpPr>
        <p:sp>
          <p:nvSpPr>
            <p:cNvPr id="26" name="Oval 17">
              <a:extLst>
                <a:ext uri="{FF2B5EF4-FFF2-40B4-BE49-F238E27FC236}">
                  <a16:creationId xmlns:a16="http://schemas.microsoft.com/office/drawing/2014/main" xmlns="" id="{3ECBD6AC-BAF5-4D23-9DE8-53FDBBBD32ED}"/>
                </a:ext>
              </a:extLst>
            </p:cNvPr>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27" name="Oval 18">
              <a:extLst>
                <a:ext uri="{FF2B5EF4-FFF2-40B4-BE49-F238E27FC236}">
                  <a16:creationId xmlns:a16="http://schemas.microsoft.com/office/drawing/2014/main" xmlns="" id="{C99C9C28-B672-4CFF-89CB-863484BAB91D}"/>
                </a:ext>
              </a:extLst>
            </p:cNvPr>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28" name="Oval 19">
              <a:extLst>
                <a:ext uri="{FF2B5EF4-FFF2-40B4-BE49-F238E27FC236}">
                  <a16:creationId xmlns:a16="http://schemas.microsoft.com/office/drawing/2014/main" xmlns="" id="{23C71206-2592-495E-865E-F329AB1475A6}"/>
                </a:ext>
              </a:extLst>
            </p:cNvPr>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29" name="Oval 20">
              <a:extLst>
                <a:ext uri="{FF2B5EF4-FFF2-40B4-BE49-F238E27FC236}">
                  <a16:creationId xmlns:a16="http://schemas.microsoft.com/office/drawing/2014/main" xmlns="" id="{8C851BA1-DD7F-45D9-92FA-0E457EE9E25C}"/>
                </a:ext>
              </a:extLst>
            </p:cNvPr>
            <p:cNvSpPr>
              <a:spLocks noChangeArrowheads="1"/>
            </p:cNvSpPr>
            <p:nvPr/>
          </p:nvSpPr>
          <p:spPr bwMode="gray">
            <a:xfrm>
              <a:off x="2254" y="1856"/>
              <a:ext cx="1262" cy="1264"/>
            </a:xfrm>
            <a:prstGeom prst="ellipse">
              <a:avLst/>
            </a:prstGeom>
            <a:gradFill rotWithShape="1">
              <a:gsLst>
                <a:gs pos="0">
                  <a:srgbClr val="48BE67">
                    <a:gamma/>
                    <a:shade val="0"/>
                    <a:invGamma/>
                  </a:srgbClr>
                </a:gs>
                <a:gs pos="100000">
                  <a:srgbClr val="48BE67"/>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30" name="Oval 21">
              <a:extLst>
                <a:ext uri="{FF2B5EF4-FFF2-40B4-BE49-F238E27FC236}">
                  <a16:creationId xmlns:a16="http://schemas.microsoft.com/office/drawing/2014/main" xmlns="" id="{25A3FFC4-8605-46A4-89E1-88CEB738E0BF}"/>
                </a:ext>
              </a:extLst>
            </p:cNvPr>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31" name="Oval 22">
              <a:extLst>
                <a:ext uri="{FF2B5EF4-FFF2-40B4-BE49-F238E27FC236}">
                  <a16:creationId xmlns:a16="http://schemas.microsoft.com/office/drawing/2014/main" xmlns="" id="{8759C144-2C1B-4015-8822-4004280351F4}"/>
                </a:ext>
              </a:extLst>
            </p:cNvPr>
            <p:cNvSpPr>
              <a:spLocks noChangeArrowheads="1"/>
            </p:cNvSpPr>
            <p:nvPr/>
          </p:nvSpPr>
          <p:spPr bwMode="gray">
            <a:xfrm>
              <a:off x="2337" y="1939"/>
              <a:ext cx="1096" cy="1098"/>
            </a:xfrm>
            <a:prstGeom prst="ellipse">
              <a:avLst/>
            </a:prstGeom>
            <a:gradFill rotWithShape="1">
              <a:gsLst>
                <a:gs pos="0">
                  <a:srgbClr val="48BE67"/>
                </a:gs>
                <a:gs pos="100000">
                  <a:srgbClr val="48BE67">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grpSp>
        <p:nvGrpSpPr>
          <p:cNvPr id="32" name="Group 23">
            <a:extLst>
              <a:ext uri="{FF2B5EF4-FFF2-40B4-BE49-F238E27FC236}">
                <a16:creationId xmlns:a16="http://schemas.microsoft.com/office/drawing/2014/main" xmlns="" id="{CB927185-AE11-4FE6-824A-DE5292DB1ADF}"/>
              </a:ext>
            </a:extLst>
          </p:cNvPr>
          <p:cNvGrpSpPr>
            <a:grpSpLocks/>
          </p:cNvGrpSpPr>
          <p:nvPr/>
        </p:nvGrpSpPr>
        <p:grpSpPr bwMode="auto">
          <a:xfrm>
            <a:off x="1401055" y="5443251"/>
            <a:ext cx="557822" cy="557822"/>
            <a:chOff x="2078" y="1680"/>
            <a:chExt cx="1615" cy="1615"/>
          </a:xfrm>
        </p:grpSpPr>
        <p:sp>
          <p:nvSpPr>
            <p:cNvPr id="33" name="Oval 24">
              <a:extLst>
                <a:ext uri="{FF2B5EF4-FFF2-40B4-BE49-F238E27FC236}">
                  <a16:creationId xmlns:a16="http://schemas.microsoft.com/office/drawing/2014/main" xmlns="" id="{D8530CD5-9B86-4701-9A92-2A08A45A1B04}"/>
                </a:ext>
              </a:extLst>
            </p:cNvPr>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34" name="Oval 25">
              <a:extLst>
                <a:ext uri="{FF2B5EF4-FFF2-40B4-BE49-F238E27FC236}">
                  <a16:creationId xmlns:a16="http://schemas.microsoft.com/office/drawing/2014/main" xmlns="" id="{6A03F17F-F3BF-4A47-8571-39DC6CDBAF1F}"/>
                </a:ext>
              </a:extLst>
            </p:cNvPr>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35" name="Oval 26">
              <a:extLst>
                <a:ext uri="{FF2B5EF4-FFF2-40B4-BE49-F238E27FC236}">
                  <a16:creationId xmlns:a16="http://schemas.microsoft.com/office/drawing/2014/main" xmlns="" id="{88B24A2F-44C4-470B-A72E-AB81D575CC99}"/>
                </a:ext>
              </a:extLst>
            </p:cNvPr>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36" name="Oval 27">
              <a:extLst>
                <a:ext uri="{FF2B5EF4-FFF2-40B4-BE49-F238E27FC236}">
                  <a16:creationId xmlns:a16="http://schemas.microsoft.com/office/drawing/2014/main" xmlns="" id="{8FF0AA49-1492-4905-8405-D5F79BCE9A59}"/>
                </a:ext>
              </a:extLst>
            </p:cNvPr>
            <p:cNvSpPr>
              <a:spLocks noChangeArrowheads="1"/>
            </p:cNvSpPr>
            <p:nvPr/>
          </p:nvSpPr>
          <p:spPr bwMode="gray">
            <a:xfrm>
              <a:off x="2254" y="1856"/>
              <a:ext cx="1262" cy="1264"/>
            </a:xfrm>
            <a:prstGeom prst="ellipse">
              <a:avLst/>
            </a:prstGeom>
            <a:gradFill rotWithShape="1">
              <a:gsLst>
                <a:gs pos="0">
                  <a:srgbClr val="21B3E1"/>
                </a:gs>
                <a:gs pos="100000">
                  <a:srgbClr val="21B3E1">
                    <a:gamma/>
                    <a:shade val="46275"/>
                    <a:invGamma/>
                  </a:srgbClr>
                </a:gs>
              </a:gsLst>
              <a:lin ang="54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37" name="Oval 28">
              <a:extLst>
                <a:ext uri="{FF2B5EF4-FFF2-40B4-BE49-F238E27FC236}">
                  <a16:creationId xmlns:a16="http://schemas.microsoft.com/office/drawing/2014/main" xmlns="" id="{0D39BC67-2CAA-47B0-8532-50A96B10854E}"/>
                </a:ext>
              </a:extLst>
            </p:cNvPr>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38" name="Oval 29">
              <a:extLst>
                <a:ext uri="{FF2B5EF4-FFF2-40B4-BE49-F238E27FC236}">
                  <a16:creationId xmlns:a16="http://schemas.microsoft.com/office/drawing/2014/main" xmlns="" id="{24F9611C-1F38-4B3D-9922-1B04DD75CBA0}"/>
                </a:ext>
              </a:extLst>
            </p:cNvPr>
            <p:cNvSpPr>
              <a:spLocks noChangeArrowheads="1"/>
            </p:cNvSpPr>
            <p:nvPr/>
          </p:nvSpPr>
          <p:spPr bwMode="gray">
            <a:xfrm>
              <a:off x="2337" y="1939"/>
              <a:ext cx="1096" cy="1098"/>
            </a:xfrm>
            <a:prstGeom prst="ellipse">
              <a:avLst/>
            </a:prstGeom>
            <a:gradFill rotWithShape="1">
              <a:gsLst>
                <a:gs pos="0">
                  <a:srgbClr val="21B3E1"/>
                </a:gs>
                <a:gs pos="100000">
                  <a:srgbClr val="21B3E1">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sp>
        <p:nvSpPr>
          <p:cNvPr id="3" name="Прямоугольник 2"/>
          <p:cNvSpPr/>
          <p:nvPr/>
        </p:nvSpPr>
        <p:spPr>
          <a:xfrm>
            <a:off x="5938745" y="3244334"/>
            <a:ext cx="184731" cy="369332"/>
          </a:xfrm>
          <a:prstGeom prst="rect">
            <a:avLst/>
          </a:prstGeom>
        </p:spPr>
        <p:txBody>
          <a:bodyPr wrap="none">
            <a:spAutoFit/>
          </a:bodyPr>
          <a:lstStyle/>
          <a:p>
            <a:endParaRPr lang="ru-RU" dirty="0"/>
          </a:p>
        </p:txBody>
      </p:sp>
      <p:pic>
        <p:nvPicPr>
          <p:cNvPr id="1026" name="Picture 2" descr="C:\Users\admin\Desktop\Презентации РГ 9\идоракунии давлати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558" y="3020037"/>
            <a:ext cx="4572000" cy="2055113"/>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Овал 3"/>
          <p:cNvSpPr/>
          <p:nvPr/>
        </p:nvSpPr>
        <p:spPr>
          <a:xfrm>
            <a:off x="4520739" y="3744340"/>
            <a:ext cx="471638" cy="35926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scene3d>
              <a:camera prst="orthographicFront"/>
              <a:lightRig rig="threePt" dir="t"/>
            </a:scene3d>
            <a:sp3d extrusionH="57150">
              <a:bevelT w="50800" h="38100" prst="riblet"/>
            </a:sp3d>
          </a:bodyPr>
          <a:lstStyle/>
          <a:p>
            <a:pPr algn="ctr"/>
            <a:endParaRPr lang="ru-RU"/>
          </a:p>
        </p:txBody>
      </p:sp>
      <p:sp>
        <p:nvSpPr>
          <p:cNvPr id="5" name="Прямоугольник 4"/>
          <p:cNvSpPr/>
          <p:nvPr/>
        </p:nvSpPr>
        <p:spPr>
          <a:xfrm>
            <a:off x="-12271" y="6352674"/>
            <a:ext cx="2200768" cy="505326"/>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57287317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Заголовок 1">
            <a:extLst>
              <a:ext uri="{FF2B5EF4-FFF2-40B4-BE49-F238E27FC236}">
                <a16:creationId xmlns:a16="http://schemas.microsoft.com/office/drawing/2014/main" xmlns="" id="{C23D4B01-EE86-4EDE-944A-9509825F0E1A}"/>
              </a:ext>
            </a:extLst>
          </p:cNvPr>
          <p:cNvSpPr>
            <a:spLocks noGrp="1"/>
          </p:cNvSpPr>
          <p:nvPr>
            <p:ph type="title"/>
          </p:nvPr>
        </p:nvSpPr>
        <p:spPr>
          <a:xfrm rot="16200000">
            <a:off x="-2596711" y="2719389"/>
            <a:ext cx="6038853" cy="600075"/>
          </a:xfrm>
        </p:spPr>
        <p:txBody>
          <a:bodyPr>
            <a:normAutofit fontScale="90000"/>
          </a:bodyPr>
          <a:lstStyle/>
          <a:p>
            <a:pPr algn="ctr"/>
            <a:r>
              <a:rPr lang="en-US" sz="3300" dirty="0">
                <a:solidFill>
                  <a:schemeClr val="accent2">
                    <a:lumMod val="50000"/>
                  </a:schemeClr>
                </a:solidFill>
                <a:latin typeface="Times New Roman Tj" pitchFamily="18" charset="-52"/>
              </a:rPr>
              <a:t>Composition of the Working Group</a:t>
            </a:r>
            <a:r>
              <a:rPr lang="ru-RU" dirty="0">
                <a:latin typeface="Times New Roman Tj" pitchFamily="18" charset="-52"/>
              </a:rPr>
              <a:t/>
            </a:r>
            <a:br>
              <a:rPr lang="ru-RU" dirty="0">
                <a:latin typeface="Times New Roman Tj" pitchFamily="18" charset="-52"/>
              </a:rPr>
            </a:br>
            <a:endParaRPr lang="ru-RU" sz="1200" dirty="0">
              <a:latin typeface="Times New Roman Tj" pitchFamily="18" charset="-52"/>
            </a:endParaRPr>
          </a:p>
        </p:txBody>
      </p:sp>
      <p:sp>
        <p:nvSpPr>
          <p:cNvPr id="18" name="Содержимое 2">
            <a:extLst>
              <a:ext uri="{FF2B5EF4-FFF2-40B4-BE49-F238E27FC236}">
                <a16:creationId xmlns:a16="http://schemas.microsoft.com/office/drawing/2014/main" xmlns="" id="{8649CDE0-A341-43EE-BC14-A6A0190ADE78}"/>
              </a:ext>
            </a:extLst>
          </p:cNvPr>
          <p:cNvSpPr>
            <a:spLocks noGrp="1"/>
          </p:cNvSpPr>
          <p:nvPr>
            <p:ph idx="1"/>
          </p:nvPr>
        </p:nvSpPr>
        <p:spPr>
          <a:xfrm>
            <a:off x="612475" y="198407"/>
            <a:ext cx="12441303" cy="7004657"/>
          </a:xfrm>
        </p:spPr>
        <p:txBody>
          <a:bodyPr>
            <a:noAutofit/>
          </a:bodyPr>
          <a:lstStyle/>
          <a:p>
            <a:pPr>
              <a:lnSpc>
                <a:spcPct val="100000"/>
              </a:lnSpc>
            </a:pPr>
            <a:endParaRPr lang="tg-Cyrl-TJ" sz="1400" dirty="0">
              <a:solidFill>
                <a:schemeClr val="accent2">
                  <a:lumMod val="50000"/>
                </a:schemeClr>
              </a:solidFill>
              <a:latin typeface="Times New Roman Tj" panose="02020603050405020304" pitchFamily="18" charset="-52"/>
            </a:endParaRPr>
          </a:p>
          <a:p>
            <a:pPr>
              <a:lnSpc>
                <a:spcPct val="100000"/>
              </a:lnSpc>
            </a:pPr>
            <a:r>
              <a:rPr lang="ru-RU" sz="1400" dirty="0" smtClean="0"/>
              <a:t> </a:t>
            </a:r>
            <a:endParaRPr lang="ru-RU" sz="1400" dirty="0">
              <a:solidFill>
                <a:schemeClr val="accent2">
                  <a:lumMod val="50000"/>
                </a:schemeClr>
              </a:solidFill>
              <a:latin typeface="Times New Roman Tj" panose="02020603050405020304" pitchFamily="18" charset="-52"/>
            </a:endParaRPr>
          </a:p>
          <a:p>
            <a:pPr marL="0" lvl="8" indent="0">
              <a:spcBef>
                <a:spcPts val="1000"/>
              </a:spcBef>
              <a:buNone/>
            </a:pPr>
            <a:endParaRPr lang="ru-RU" dirty="0">
              <a:solidFill>
                <a:schemeClr val="accent2">
                  <a:lumMod val="50000"/>
                </a:schemeClr>
              </a:solidFill>
              <a:latin typeface="Times New Roman Tj" panose="02020603050405020304" pitchFamily="18" charset="-52"/>
            </a:endParaRPr>
          </a:p>
        </p:txBody>
      </p:sp>
      <p:sp>
        <p:nvSpPr>
          <p:cNvPr id="4" name="Номер слайда 3"/>
          <p:cNvSpPr>
            <a:spLocks noGrp="1"/>
          </p:cNvSpPr>
          <p:nvPr>
            <p:ph type="sldNum" sz="quarter" idx="12"/>
          </p:nvPr>
        </p:nvSpPr>
        <p:spPr/>
        <p:txBody>
          <a:bodyPr/>
          <a:lstStyle/>
          <a:p>
            <a:fld id="{31FD0648-1E51-4D02-B004-D65741FF4979}" type="slidenum">
              <a:rPr lang="en-US" smtClean="0"/>
              <a:pPr/>
              <a:t>3</a:t>
            </a:fld>
            <a:endParaRPr lang="en-US"/>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283" y="0"/>
            <a:ext cx="11520882" cy="6858000"/>
          </a:xfrm>
          <a:prstGeom prst="rect">
            <a:avLst/>
          </a:prstGeom>
        </p:spPr>
      </p:pic>
      <p:sp>
        <p:nvSpPr>
          <p:cNvPr id="8" name="Прямоугольник 7"/>
          <p:cNvSpPr/>
          <p:nvPr/>
        </p:nvSpPr>
        <p:spPr>
          <a:xfrm>
            <a:off x="1097280" y="-9625"/>
            <a:ext cx="11094720" cy="6857999"/>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lvl="8" algn="ctr">
              <a:spcBef>
                <a:spcPts val="1000"/>
              </a:spcBef>
              <a:buNone/>
            </a:pPr>
            <a:endParaRPr lang="ru-RU" sz="1900" dirty="0" smtClean="0">
              <a:solidFill>
                <a:schemeClr val="tx1"/>
              </a:solidFill>
              <a:latin typeface="Times New Roman Tj" panose="02020603050405020304" pitchFamily="18" charset="-52"/>
            </a:endParaRPr>
          </a:p>
          <a:p>
            <a:pPr marL="228600" lvl="8" algn="ctr">
              <a:spcBef>
                <a:spcPts val="1000"/>
              </a:spcBef>
              <a:buNone/>
            </a:pPr>
            <a:r>
              <a:rPr lang="en-US" sz="1900" dirty="0" smtClean="0">
                <a:solidFill>
                  <a:schemeClr val="tx1"/>
                </a:solidFill>
                <a:latin typeface="Times New Roman Tj" panose="02020603050405020304" pitchFamily="18" charset="-52"/>
              </a:rPr>
              <a:t>Leader </a:t>
            </a:r>
            <a:r>
              <a:rPr lang="en-US" sz="1900" dirty="0">
                <a:solidFill>
                  <a:schemeClr val="tx1"/>
                </a:solidFill>
                <a:latin typeface="Times New Roman Tj" panose="02020603050405020304" pitchFamily="18" charset="-52"/>
              </a:rPr>
              <a:t>of the working </a:t>
            </a:r>
            <a:r>
              <a:rPr lang="en-US" sz="1900" dirty="0" smtClean="0">
                <a:solidFill>
                  <a:schemeClr val="tx1"/>
                </a:solidFill>
                <a:latin typeface="Times New Roman Tj" panose="02020603050405020304" pitchFamily="18" charset="-52"/>
              </a:rPr>
              <a:t>group </a:t>
            </a:r>
          </a:p>
          <a:p>
            <a:pPr marL="228600" lvl="8" algn="ctr">
              <a:spcBef>
                <a:spcPts val="1000"/>
              </a:spcBef>
              <a:buNone/>
            </a:pPr>
            <a:r>
              <a:rPr lang="en-US" sz="1900" dirty="0">
                <a:solidFill>
                  <a:schemeClr val="tx1"/>
                </a:solidFill>
                <a:latin typeface="Times New Roman Tj" panose="02020603050405020304" pitchFamily="18" charset="-52"/>
              </a:rPr>
              <a:t>Committee for Environmental Protection under the Government of the Republic of </a:t>
            </a:r>
            <a:r>
              <a:rPr lang="en-US" sz="1900" dirty="0" smtClean="0">
                <a:solidFill>
                  <a:schemeClr val="tx1"/>
                </a:solidFill>
                <a:latin typeface="Times New Roman Tj" panose="02020603050405020304" pitchFamily="18" charset="-52"/>
              </a:rPr>
              <a:t>Tajikistan</a:t>
            </a:r>
          </a:p>
          <a:p>
            <a:pPr marL="228600" lvl="8" algn="ctr">
              <a:spcBef>
                <a:spcPts val="1000"/>
              </a:spcBef>
              <a:buNone/>
            </a:pPr>
            <a:r>
              <a:rPr lang="en-US" sz="1900" dirty="0" smtClean="0">
                <a:solidFill>
                  <a:schemeClr val="tx1"/>
                </a:solidFill>
                <a:latin typeface="Times New Roman Tj" panose="02020603050405020304" pitchFamily="18" charset="-52"/>
              </a:rPr>
              <a:t>Members of the working group</a:t>
            </a:r>
          </a:p>
          <a:p>
            <a:pPr marL="0" lvl="8" algn="just"/>
            <a:r>
              <a:rPr lang="en-US" sz="1400" dirty="0" smtClean="0">
                <a:solidFill>
                  <a:schemeClr val="tx1"/>
                </a:solidFill>
                <a:latin typeface="Times New Roman Tj" panose="02020603050405020304" pitchFamily="18" charset="-52"/>
              </a:rPr>
              <a:t>      Ministry </a:t>
            </a:r>
            <a:r>
              <a:rPr lang="en-US" sz="1400" dirty="0">
                <a:solidFill>
                  <a:schemeClr val="tx1"/>
                </a:solidFill>
                <a:latin typeface="Times New Roman Tj" panose="02020603050405020304" pitchFamily="18" charset="-52"/>
              </a:rPr>
              <a:t>of Economic Development and Trade of the Republic of Tajikistan, </a:t>
            </a:r>
            <a:endParaRPr lang="en-US" sz="1400" dirty="0" smtClean="0">
              <a:solidFill>
                <a:schemeClr val="tx1"/>
              </a:solidFill>
              <a:latin typeface="Times New Roman Tj" panose="02020603050405020304" pitchFamily="18" charset="-52"/>
            </a:endParaRPr>
          </a:p>
          <a:p>
            <a:pPr marL="0" lvl="8" algn="just"/>
            <a:r>
              <a:rPr lang="en-US" sz="1400" dirty="0" smtClean="0">
                <a:solidFill>
                  <a:schemeClr val="tx1"/>
                </a:solidFill>
                <a:latin typeface="Times New Roman Tj" panose="02020603050405020304" pitchFamily="18" charset="-52"/>
              </a:rPr>
              <a:t>     Ministry </a:t>
            </a:r>
            <a:r>
              <a:rPr lang="en-US" sz="1400" dirty="0">
                <a:solidFill>
                  <a:schemeClr val="tx1"/>
                </a:solidFill>
                <a:latin typeface="Times New Roman Tj" panose="02020603050405020304" pitchFamily="18" charset="-52"/>
              </a:rPr>
              <a:t>of Finance of the Republic of Tajikistan</a:t>
            </a:r>
            <a:r>
              <a:rPr lang="en-US" sz="1400" dirty="0" smtClean="0">
                <a:solidFill>
                  <a:schemeClr val="tx1"/>
                </a:solidFill>
                <a:latin typeface="Times New Roman Tj" panose="02020603050405020304" pitchFamily="18" charset="-52"/>
              </a:rPr>
              <a:t>,</a:t>
            </a:r>
          </a:p>
          <a:p>
            <a:pPr marL="0" lvl="8" algn="just"/>
            <a:r>
              <a:rPr lang="en-US" sz="1400" dirty="0" smtClean="0">
                <a:solidFill>
                  <a:schemeClr val="tx1"/>
                </a:solidFill>
                <a:latin typeface="Times New Roman Tj" panose="02020603050405020304" pitchFamily="18" charset="-52"/>
              </a:rPr>
              <a:t>     Ministry </a:t>
            </a:r>
            <a:r>
              <a:rPr lang="en-US" sz="1400" dirty="0">
                <a:solidFill>
                  <a:schemeClr val="tx1"/>
                </a:solidFill>
                <a:latin typeface="Times New Roman Tj" panose="02020603050405020304" pitchFamily="18" charset="-52"/>
              </a:rPr>
              <a:t>of Agriculture</a:t>
            </a:r>
            <a:r>
              <a:rPr lang="en-US" sz="1400" dirty="0" smtClean="0">
                <a:solidFill>
                  <a:schemeClr val="tx1"/>
                </a:solidFill>
                <a:latin typeface="Times New Roman Tj" panose="02020603050405020304" pitchFamily="18" charset="-52"/>
              </a:rPr>
              <a:t>,</a:t>
            </a:r>
          </a:p>
          <a:p>
            <a:pPr marL="0" lvl="8" algn="just"/>
            <a:r>
              <a:rPr lang="en-US" sz="1400" dirty="0" smtClean="0">
                <a:solidFill>
                  <a:schemeClr val="tx1"/>
                </a:solidFill>
                <a:latin typeface="Times New Roman Tj" panose="02020603050405020304" pitchFamily="18" charset="-52"/>
              </a:rPr>
              <a:t> </a:t>
            </a:r>
            <a:r>
              <a:rPr lang="en-US" sz="1400" dirty="0" smtClean="0">
                <a:solidFill>
                  <a:schemeClr val="tx1"/>
                </a:solidFill>
                <a:latin typeface="Times New Roman Tj" panose="02020603050405020304" pitchFamily="18" charset="-52"/>
              </a:rPr>
              <a:t>    Ministry </a:t>
            </a:r>
            <a:r>
              <a:rPr lang="en-US" sz="1400" dirty="0">
                <a:solidFill>
                  <a:schemeClr val="tx1"/>
                </a:solidFill>
                <a:latin typeface="Times New Roman Tj" panose="02020603050405020304" pitchFamily="18" charset="-52"/>
              </a:rPr>
              <a:t>of Energy and Water Resources</a:t>
            </a:r>
            <a:r>
              <a:rPr lang="en-US" sz="1400" dirty="0" smtClean="0">
                <a:solidFill>
                  <a:schemeClr val="tx1"/>
                </a:solidFill>
                <a:latin typeface="Times New Roman Tj" panose="02020603050405020304" pitchFamily="18" charset="-52"/>
              </a:rPr>
              <a:t>,</a:t>
            </a:r>
          </a:p>
          <a:p>
            <a:pPr marL="0" lvl="8" algn="just"/>
            <a:r>
              <a:rPr lang="en-US" sz="1400" dirty="0" smtClean="0">
                <a:solidFill>
                  <a:schemeClr val="tx1"/>
                </a:solidFill>
                <a:latin typeface="Times New Roman Tj" panose="02020603050405020304" pitchFamily="18" charset="-52"/>
              </a:rPr>
              <a:t>     Ministry </a:t>
            </a:r>
            <a:r>
              <a:rPr lang="en-US" sz="1400" dirty="0">
                <a:solidFill>
                  <a:schemeClr val="tx1"/>
                </a:solidFill>
                <a:latin typeface="Times New Roman Tj" panose="02020603050405020304" pitchFamily="18" charset="-52"/>
              </a:rPr>
              <a:t>of Industry and New Technologies of the Republic of Tajikistan, </a:t>
            </a:r>
            <a:endParaRPr lang="en-US" sz="1400" dirty="0" smtClean="0">
              <a:solidFill>
                <a:schemeClr val="tx1"/>
              </a:solidFill>
              <a:latin typeface="Times New Roman Tj" panose="02020603050405020304" pitchFamily="18" charset="-52"/>
            </a:endParaRPr>
          </a:p>
          <a:p>
            <a:pPr marL="0" lvl="8" algn="just"/>
            <a:r>
              <a:rPr lang="en-US" sz="1400" dirty="0" smtClean="0">
                <a:solidFill>
                  <a:schemeClr val="tx1"/>
                </a:solidFill>
                <a:latin typeface="Times New Roman Tj" panose="02020603050405020304" pitchFamily="18" charset="-52"/>
              </a:rPr>
              <a:t>     Ministry </a:t>
            </a:r>
            <a:r>
              <a:rPr lang="en-US" sz="1400" dirty="0">
                <a:solidFill>
                  <a:schemeClr val="tx1"/>
                </a:solidFill>
                <a:latin typeface="Times New Roman Tj" panose="02020603050405020304" pitchFamily="18" charset="-52"/>
              </a:rPr>
              <a:t>of Foreign Affairs of the Republic of Tajikistan</a:t>
            </a:r>
            <a:r>
              <a:rPr lang="en-US" sz="1400" dirty="0" smtClean="0">
                <a:solidFill>
                  <a:schemeClr val="tx1"/>
                </a:solidFill>
                <a:latin typeface="Times New Roman Tj" panose="02020603050405020304" pitchFamily="18" charset="-52"/>
              </a:rPr>
              <a:t>,</a:t>
            </a:r>
          </a:p>
          <a:p>
            <a:pPr marL="0" lvl="8" algn="just"/>
            <a:r>
              <a:rPr lang="en-US" sz="1400" dirty="0" smtClean="0">
                <a:solidFill>
                  <a:schemeClr val="tx1"/>
                </a:solidFill>
                <a:latin typeface="Times New Roman Tj" panose="02020603050405020304" pitchFamily="18" charset="-52"/>
              </a:rPr>
              <a:t>    Ministry </a:t>
            </a:r>
            <a:r>
              <a:rPr lang="en-US" sz="1400" dirty="0">
                <a:solidFill>
                  <a:schemeClr val="tx1"/>
                </a:solidFill>
                <a:latin typeface="Times New Roman Tj" panose="02020603050405020304" pitchFamily="18" charset="-52"/>
              </a:rPr>
              <a:t>of Education and Science of the Republic of Tajikistan,                      </a:t>
            </a:r>
          </a:p>
          <a:p>
            <a:pPr marL="0" lvl="8" algn="just"/>
            <a:r>
              <a:rPr lang="en-US" sz="1400" dirty="0" smtClean="0">
                <a:solidFill>
                  <a:schemeClr val="tx1"/>
                </a:solidFill>
                <a:latin typeface="Times New Roman Tj" panose="02020603050405020304" pitchFamily="18" charset="-52"/>
              </a:rPr>
              <a:t> </a:t>
            </a:r>
            <a:r>
              <a:rPr lang="en-US" sz="1400" dirty="0" smtClean="0">
                <a:solidFill>
                  <a:schemeClr val="tx1"/>
                </a:solidFill>
                <a:latin typeface="Times New Roman Tj" panose="02020603050405020304" pitchFamily="18" charset="-52"/>
              </a:rPr>
              <a:t>    State </a:t>
            </a:r>
            <a:r>
              <a:rPr lang="en-US" sz="1400" dirty="0">
                <a:solidFill>
                  <a:schemeClr val="tx1"/>
                </a:solidFill>
                <a:latin typeface="Times New Roman Tj" panose="02020603050405020304" pitchFamily="18" charset="-52"/>
              </a:rPr>
              <a:t>Committee on Investments and State Property Management of the Republic of Tajikistan</a:t>
            </a:r>
            <a:r>
              <a:rPr lang="en-US" sz="1400" dirty="0" smtClean="0">
                <a:solidFill>
                  <a:schemeClr val="tx1"/>
                </a:solidFill>
                <a:latin typeface="Times New Roman Tj" panose="02020603050405020304" pitchFamily="18" charset="-52"/>
              </a:rPr>
              <a:t>,</a:t>
            </a:r>
          </a:p>
          <a:p>
            <a:pPr marL="0" lvl="8" algn="just"/>
            <a:r>
              <a:rPr lang="en-US" sz="1400" dirty="0" smtClean="0">
                <a:solidFill>
                  <a:schemeClr val="tx1"/>
                </a:solidFill>
                <a:latin typeface="Times New Roman Tj" panose="02020603050405020304" pitchFamily="18" charset="-52"/>
              </a:rPr>
              <a:t>     State </a:t>
            </a:r>
            <a:r>
              <a:rPr lang="en-US" sz="1400" dirty="0">
                <a:solidFill>
                  <a:schemeClr val="tx1"/>
                </a:solidFill>
                <a:latin typeface="Times New Roman Tj" panose="02020603050405020304" pitchFamily="18" charset="-52"/>
              </a:rPr>
              <a:t>Committee on Land Management and Geodesy of the Republic of Tajikistan, </a:t>
            </a:r>
            <a:endParaRPr lang="en-US" sz="1400" dirty="0" smtClean="0">
              <a:solidFill>
                <a:schemeClr val="tx1"/>
              </a:solidFill>
              <a:latin typeface="Times New Roman Tj" panose="02020603050405020304" pitchFamily="18" charset="-52"/>
            </a:endParaRPr>
          </a:p>
          <a:p>
            <a:pPr marL="0" lvl="8" algn="just"/>
            <a:r>
              <a:rPr lang="en-US" sz="1400" dirty="0" smtClean="0">
                <a:solidFill>
                  <a:schemeClr val="tx1"/>
                </a:solidFill>
                <a:latin typeface="Times New Roman Tj" panose="02020603050405020304" pitchFamily="18" charset="-52"/>
              </a:rPr>
              <a:t>    Committee </a:t>
            </a:r>
            <a:r>
              <a:rPr lang="en-US" sz="1400" dirty="0">
                <a:solidFill>
                  <a:schemeClr val="tx1"/>
                </a:solidFill>
                <a:latin typeface="Times New Roman Tj" panose="02020603050405020304" pitchFamily="18" charset="-52"/>
              </a:rPr>
              <a:t>on Environmental Protection under the Republic of Tajikistan,                                  </a:t>
            </a:r>
            <a:endParaRPr lang="en-US" sz="1400" dirty="0" smtClean="0">
              <a:solidFill>
                <a:schemeClr val="tx1"/>
              </a:solidFill>
              <a:latin typeface="Times New Roman Tj" panose="02020603050405020304" pitchFamily="18" charset="-52"/>
            </a:endParaRPr>
          </a:p>
          <a:p>
            <a:pPr marL="0" lvl="8" algn="just"/>
            <a:r>
              <a:rPr lang="en-US" sz="1400" dirty="0" smtClean="0">
                <a:solidFill>
                  <a:schemeClr val="tx1"/>
                </a:solidFill>
                <a:latin typeface="Times New Roman Tj" panose="02020603050405020304" pitchFamily="18" charset="-52"/>
              </a:rPr>
              <a:t>     Committee </a:t>
            </a:r>
            <a:r>
              <a:rPr lang="en-US" sz="1400" dirty="0">
                <a:solidFill>
                  <a:schemeClr val="tx1"/>
                </a:solidFill>
                <a:latin typeface="Times New Roman Tj" panose="02020603050405020304" pitchFamily="18" charset="-52"/>
              </a:rPr>
              <a:t>of Emergency Situations and Civil Defense under the Government of the Republic of Tajikistan</a:t>
            </a:r>
            <a:r>
              <a:rPr lang="en-US" sz="1400" dirty="0" smtClean="0">
                <a:solidFill>
                  <a:schemeClr val="tx1"/>
                </a:solidFill>
                <a:latin typeface="Times New Roman Tj" panose="02020603050405020304" pitchFamily="18" charset="-52"/>
              </a:rPr>
              <a:t>,</a:t>
            </a:r>
          </a:p>
          <a:p>
            <a:pPr marL="0" lvl="8" algn="just"/>
            <a:r>
              <a:rPr lang="en-US" sz="1400" dirty="0" smtClean="0">
                <a:solidFill>
                  <a:schemeClr val="tx1"/>
                </a:solidFill>
                <a:latin typeface="Times New Roman Tj" panose="02020603050405020304" pitchFamily="18" charset="-52"/>
              </a:rPr>
              <a:t>     Statistical </a:t>
            </a:r>
            <a:r>
              <a:rPr lang="en-US" sz="1400" dirty="0">
                <a:solidFill>
                  <a:schemeClr val="tx1"/>
                </a:solidFill>
                <a:latin typeface="Times New Roman Tj" panose="02020603050405020304" pitchFamily="18" charset="-52"/>
              </a:rPr>
              <a:t>Agency under RT, </a:t>
            </a:r>
            <a:endParaRPr lang="en-US" sz="1400" dirty="0" smtClean="0">
              <a:solidFill>
                <a:schemeClr val="tx1"/>
              </a:solidFill>
              <a:latin typeface="Times New Roman Tj" panose="02020603050405020304" pitchFamily="18" charset="-52"/>
            </a:endParaRPr>
          </a:p>
          <a:p>
            <a:pPr marL="0" lvl="8" algn="just"/>
            <a:r>
              <a:rPr lang="en-US" sz="1400" dirty="0" smtClean="0">
                <a:solidFill>
                  <a:schemeClr val="tx1"/>
                </a:solidFill>
                <a:latin typeface="Times New Roman Tj" panose="02020603050405020304" pitchFamily="18" charset="-52"/>
              </a:rPr>
              <a:t>     Agency </a:t>
            </a:r>
            <a:r>
              <a:rPr lang="en-US" sz="1400" dirty="0">
                <a:solidFill>
                  <a:schemeClr val="tx1"/>
                </a:solidFill>
                <a:latin typeface="Times New Roman Tj" panose="02020603050405020304" pitchFamily="18" charset="-52"/>
              </a:rPr>
              <a:t>for Land Management and Irrigation under RT, </a:t>
            </a:r>
            <a:endParaRPr lang="en-US" sz="1400" dirty="0" smtClean="0">
              <a:solidFill>
                <a:schemeClr val="tx1"/>
              </a:solidFill>
              <a:latin typeface="Times New Roman Tj" panose="02020603050405020304" pitchFamily="18" charset="-52"/>
            </a:endParaRPr>
          </a:p>
          <a:p>
            <a:pPr marL="0" lvl="8" algn="just"/>
            <a:r>
              <a:rPr lang="en-US" sz="1400" dirty="0" smtClean="0">
                <a:solidFill>
                  <a:schemeClr val="tx1"/>
                </a:solidFill>
                <a:latin typeface="Times New Roman Tj" panose="02020603050405020304" pitchFamily="18" charset="-52"/>
              </a:rPr>
              <a:t>     SUE </a:t>
            </a:r>
            <a:r>
              <a:rPr lang="en-US" sz="1400" dirty="0">
                <a:solidFill>
                  <a:schemeClr val="tx1"/>
                </a:solidFill>
                <a:latin typeface="Times New Roman Tj" panose="02020603050405020304" pitchFamily="18" charset="-52"/>
              </a:rPr>
              <a:t>“Housing and Communal Services” </a:t>
            </a:r>
            <a:endParaRPr lang="en-US" sz="1400" dirty="0" smtClean="0">
              <a:solidFill>
                <a:schemeClr val="tx1"/>
              </a:solidFill>
              <a:latin typeface="Times New Roman Tj" panose="02020603050405020304" pitchFamily="18" charset="-52"/>
            </a:endParaRPr>
          </a:p>
          <a:p>
            <a:pPr marL="0" lvl="8" algn="just"/>
            <a:r>
              <a:rPr lang="en-US" sz="1400" dirty="0" smtClean="0">
                <a:solidFill>
                  <a:schemeClr val="tx1"/>
                </a:solidFill>
                <a:latin typeface="Times New Roman Tj" panose="02020603050405020304" pitchFamily="18" charset="-52"/>
              </a:rPr>
              <a:t>      Local </a:t>
            </a:r>
            <a:r>
              <a:rPr lang="en-US" sz="1400" dirty="0">
                <a:solidFill>
                  <a:schemeClr val="tx1"/>
                </a:solidFill>
                <a:latin typeface="Times New Roman Tj" panose="02020603050405020304" pitchFamily="18" charset="-52"/>
              </a:rPr>
              <a:t>Development Committee under PC</a:t>
            </a:r>
            <a:endParaRPr lang="ru-RU" sz="1400" dirty="0" smtClean="0">
              <a:solidFill>
                <a:schemeClr val="tx1"/>
              </a:solidFill>
              <a:latin typeface="Times New Roman Tj" panose="02020603050405020304" pitchFamily="18" charset="-52"/>
            </a:endParaRPr>
          </a:p>
          <a:p>
            <a:pPr algn="just"/>
            <a:r>
              <a:rPr lang="ru-RU" sz="1500" dirty="0" smtClean="0">
                <a:solidFill>
                  <a:schemeClr val="tx1"/>
                </a:solidFill>
                <a:latin typeface="Times New Roman Tj" panose="02020603050405020304" pitchFamily="18" charset="-52"/>
              </a:rPr>
              <a:t>				                     	</a:t>
            </a:r>
            <a:r>
              <a:rPr lang="en-US" sz="1500" dirty="0" smtClean="0">
                <a:solidFill>
                  <a:schemeClr val="tx1"/>
                </a:solidFill>
                <a:latin typeface="Times New Roman Tj" panose="02020603050405020304" pitchFamily="18" charset="-52"/>
              </a:rPr>
              <a:t>Private</a:t>
            </a:r>
            <a:r>
              <a:rPr lang="ru-RU" sz="1500" dirty="0" smtClean="0">
                <a:solidFill>
                  <a:schemeClr val="tx1"/>
                </a:solidFill>
                <a:latin typeface="Times New Roman Tj" panose="02020603050405020304" pitchFamily="18" charset="-52"/>
              </a:rPr>
              <a:t> </a:t>
            </a:r>
            <a:r>
              <a:rPr lang="en-US" sz="1500" dirty="0" smtClean="0">
                <a:solidFill>
                  <a:schemeClr val="tx1"/>
                </a:solidFill>
                <a:latin typeface="Times New Roman Tj" panose="02020603050405020304" pitchFamily="18" charset="-52"/>
              </a:rPr>
              <a:t>sector </a:t>
            </a:r>
            <a:r>
              <a:rPr lang="en-US" sz="1500" dirty="0">
                <a:solidFill>
                  <a:schemeClr val="tx1"/>
                </a:solidFill>
                <a:latin typeface="Times New Roman Tj" panose="02020603050405020304" pitchFamily="18" charset="-52"/>
              </a:rPr>
              <a:t>and civil society</a:t>
            </a:r>
            <a:r>
              <a:rPr lang="en-US" sz="1500" dirty="0" smtClean="0">
                <a:solidFill>
                  <a:schemeClr val="tx1"/>
                </a:solidFill>
                <a:latin typeface="Times New Roman Tj" panose="02020603050405020304" pitchFamily="18" charset="-52"/>
              </a:rPr>
              <a:t>:</a:t>
            </a:r>
            <a:r>
              <a:rPr lang="ru-RU" sz="1500" dirty="0" smtClean="0">
                <a:solidFill>
                  <a:schemeClr val="tx1"/>
                </a:solidFill>
                <a:latin typeface="Times New Roman Tj" panose="02020603050405020304" pitchFamily="18" charset="-52"/>
              </a:rPr>
              <a:t> </a:t>
            </a:r>
          </a:p>
          <a:p>
            <a:pPr algn="just"/>
            <a:r>
              <a:rPr lang="en-US" sz="1500" dirty="0" smtClean="0">
                <a:solidFill>
                  <a:schemeClr val="tx1"/>
                </a:solidFill>
                <a:latin typeface="Times New Roman Tj" panose="02020603050405020304" pitchFamily="18" charset="-52"/>
              </a:rPr>
              <a:t>Association of Lawyers </a:t>
            </a:r>
            <a:r>
              <a:rPr lang="ru-RU" sz="1500" dirty="0" smtClean="0">
                <a:solidFill>
                  <a:schemeClr val="tx1"/>
                </a:solidFill>
                <a:latin typeface="Times New Roman Tj" panose="02020603050405020304" pitchFamily="18" charset="-52"/>
              </a:rPr>
              <a:t>                                                                                                 </a:t>
            </a:r>
            <a:r>
              <a:rPr lang="ru-RU" sz="1500" dirty="0" smtClean="0">
                <a:solidFill>
                  <a:schemeClr val="tx1"/>
                </a:solidFill>
                <a:latin typeface="Times New Roman Tj" panose="02020603050405020304" pitchFamily="18" charset="-52"/>
              </a:rPr>
              <a:t> </a:t>
            </a:r>
            <a:r>
              <a:rPr lang="en-US" sz="1500" dirty="0" smtClean="0">
                <a:solidFill>
                  <a:schemeClr val="tx1"/>
                </a:solidFill>
                <a:latin typeface="Times New Roman Tj" panose="02020603050405020304" pitchFamily="18" charset="-52"/>
              </a:rPr>
              <a:t>National </a:t>
            </a:r>
            <a:r>
              <a:rPr lang="en-US" sz="1500" dirty="0">
                <a:solidFill>
                  <a:schemeClr val="tx1"/>
                </a:solidFill>
                <a:latin typeface="Times New Roman Tj" panose="02020603050405020304" pitchFamily="18" charset="-52"/>
              </a:rPr>
              <a:t>Association of Small and Medium Business </a:t>
            </a:r>
            <a:endParaRPr lang="ru-RU" sz="1500" dirty="0">
              <a:solidFill>
                <a:schemeClr val="tx1"/>
              </a:solidFill>
              <a:latin typeface="Times New Roman Tj" panose="02020603050405020304" pitchFamily="18" charset="-52"/>
            </a:endParaRPr>
          </a:p>
          <a:p>
            <a:pPr algn="just"/>
            <a:r>
              <a:rPr lang="en-US" sz="1500" dirty="0">
                <a:solidFill>
                  <a:schemeClr val="tx1"/>
                </a:solidFill>
                <a:latin typeface="Times New Roman Tj" panose="02020603050405020304" pitchFamily="18" charset="-52"/>
              </a:rPr>
              <a:t>Association of Microfinance </a:t>
            </a:r>
            <a:r>
              <a:rPr lang="en-US" sz="1500" dirty="0" smtClean="0">
                <a:solidFill>
                  <a:schemeClr val="tx1"/>
                </a:solidFill>
                <a:latin typeface="Times New Roman Tj" panose="02020603050405020304" pitchFamily="18" charset="-52"/>
              </a:rPr>
              <a:t>Organizations                                                                       National </a:t>
            </a:r>
            <a:r>
              <a:rPr lang="en-US" sz="1500" dirty="0">
                <a:solidFill>
                  <a:schemeClr val="tx1"/>
                </a:solidFill>
                <a:latin typeface="Times New Roman Tj" panose="02020603050405020304" pitchFamily="18" charset="-52"/>
              </a:rPr>
              <a:t>Society of the Disabled</a:t>
            </a:r>
            <a:endParaRPr lang="ru-RU" sz="1400" dirty="0">
              <a:solidFill>
                <a:schemeClr val="tx1"/>
              </a:solidFill>
              <a:latin typeface="Times New Roman Tj" panose="02020603050405020304" pitchFamily="18" charset="-52"/>
            </a:endParaRPr>
          </a:p>
          <a:p>
            <a:pPr algn="ctr">
              <a:lnSpc>
                <a:spcPct val="150000"/>
              </a:lnSpc>
            </a:pPr>
            <a:r>
              <a:rPr lang="en-US" sz="1400" dirty="0" smtClean="0">
                <a:solidFill>
                  <a:schemeClr val="tx1"/>
                </a:solidFill>
                <a:latin typeface="Times New Roman Tj" panose="02020603050405020304" pitchFamily="18" charset="-52"/>
              </a:rPr>
              <a:t>Development Partners</a:t>
            </a:r>
            <a:endParaRPr lang="ru-RU" sz="1400" dirty="0" smtClean="0">
              <a:solidFill>
                <a:schemeClr val="tx1"/>
              </a:solidFill>
              <a:latin typeface="Times New Roman Tj" panose="02020603050405020304" pitchFamily="18" charset="-52"/>
            </a:endParaRPr>
          </a:p>
          <a:p>
            <a:pPr algn="ctr">
              <a:lnSpc>
                <a:spcPct val="150000"/>
              </a:lnSpc>
            </a:pPr>
            <a:r>
              <a:rPr lang="en-US" sz="1400" dirty="0">
                <a:solidFill>
                  <a:schemeClr val="tx1"/>
                </a:solidFill>
                <a:latin typeface="Times New Roman Tj" panose="02020603050405020304" pitchFamily="18" charset="-52"/>
              </a:rPr>
              <a:t>Organization for Security </a:t>
            </a:r>
            <a:r>
              <a:rPr lang="en-US" sz="1400" dirty="0" err="1" smtClean="0">
                <a:solidFill>
                  <a:schemeClr val="tx1"/>
                </a:solidFill>
                <a:latin typeface="Times New Roman Tj" panose="02020603050405020304" pitchFamily="18" charset="-52"/>
              </a:rPr>
              <a:t>a`nd</a:t>
            </a:r>
            <a:r>
              <a:rPr lang="en-US" sz="1400" dirty="0" smtClean="0">
                <a:solidFill>
                  <a:schemeClr val="tx1"/>
                </a:solidFill>
                <a:latin typeface="Times New Roman Tj" panose="02020603050405020304" pitchFamily="18" charset="-52"/>
              </a:rPr>
              <a:t> </a:t>
            </a:r>
            <a:r>
              <a:rPr lang="en-US" sz="1400" dirty="0">
                <a:solidFill>
                  <a:schemeClr val="tx1"/>
                </a:solidFill>
                <a:latin typeface="Times New Roman Tj" panose="02020603050405020304" pitchFamily="18" charset="-52"/>
              </a:rPr>
              <a:t>Co-operation in Europe, World Bank, European Bank for Reconstruction and Development, German Society for International Cooperation, European Union, World Health Organization, International Labor Organization, Asian Development Bank, Family Commissioner for Refugees, United Nations Children's Fund, United Nations, United Nations, Food and Agriculture Organization of the United Nations (FAO), International Organization for Migration (IOM).</a:t>
            </a:r>
            <a:endParaRPr lang="en-US" sz="1400" dirty="0" smtClean="0">
              <a:solidFill>
                <a:schemeClr val="accent2"/>
              </a:solidFill>
              <a:latin typeface="Times New Roman Tj" panose="02020603050405020304" pitchFamily="18" charset="-52"/>
            </a:endParaRPr>
          </a:p>
          <a:p>
            <a:pPr>
              <a:lnSpc>
                <a:spcPct val="100000"/>
              </a:lnSpc>
            </a:pPr>
            <a:endParaRPr lang="en-US" sz="1400" dirty="0">
              <a:solidFill>
                <a:schemeClr val="accent2"/>
              </a:solidFill>
              <a:latin typeface="Times New Roman Tj" panose="02020603050405020304" pitchFamily="18" charset="-52"/>
            </a:endParaRPr>
          </a:p>
          <a:p>
            <a:pPr>
              <a:lnSpc>
                <a:spcPct val="100000"/>
              </a:lnSpc>
            </a:pPr>
            <a:endParaRPr lang="ru-RU" sz="1400" dirty="0">
              <a:solidFill>
                <a:schemeClr val="accent2"/>
              </a:solidFill>
              <a:latin typeface="Times New Roman Tj" panose="02020603050405020304" pitchFamily="18" charset="-5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rot="5400000">
            <a:off x="5788223" y="-5765855"/>
            <a:ext cx="615553" cy="12192001"/>
          </a:xfrm>
          <a:prstGeom prst="rect">
            <a:avLst/>
          </a:prstGeom>
          <a:solidFill>
            <a:schemeClr val="bg2">
              <a:lumMod val="90000"/>
            </a:schemeClr>
          </a:solidFill>
        </p:spPr>
        <p:txBody>
          <a:bodyPr vert="vert270" wrap="square" rtlCol="0">
            <a:spAutoFit/>
          </a:bodyPr>
          <a:lstStyle/>
          <a:p>
            <a:pPr lvl="0" algn="ctr"/>
            <a:r>
              <a:rPr lang="en-US" sz="2800" dirty="0">
                <a:solidFill>
                  <a:schemeClr val="bg1"/>
                </a:solidFill>
                <a:latin typeface="Times New Roman Tj" panose="02020603050405020304" pitchFamily="18" charset="-52"/>
                <a:cs typeface="Times New Roman" pitchFamily="18" charset="0"/>
              </a:rPr>
              <a:t>Legal basis of the Working Group</a:t>
            </a:r>
            <a:endParaRPr lang="en-US" sz="2800" dirty="0">
              <a:solidFill>
                <a:schemeClr val="bg1"/>
              </a:solidFill>
              <a:latin typeface="Times New Roman" pitchFamily="18" charset="0"/>
              <a:cs typeface="Times New Roman" pitchFamily="18" charset="0"/>
            </a:endParaRPr>
          </a:p>
        </p:txBody>
      </p:sp>
      <p:sp>
        <p:nvSpPr>
          <p:cNvPr id="17" name="Title 3"/>
          <p:cNvSpPr txBox="1">
            <a:spLocks/>
          </p:cNvSpPr>
          <p:nvPr/>
        </p:nvSpPr>
        <p:spPr>
          <a:xfrm>
            <a:off x="1764635" y="266463"/>
            <a:ext cx="8568952" cy="56207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dirty="0">
              <a:solidFill>
                <a:schemeClr val="accent1">
                  <a:lumMod val="75000"/>
                </a:schemeClr>
              </a:solidFill>
              <a:latin typeface="Times New Roman" pitchFamily="18" charset="0"/>
              <a:cs typeface="Times New Roman" pitchFamily="18" charset="0"/>
            </a:endParaRPr>
          </a:p>
        </p:txBody>
      </p:sp>
      <p:sp>
        <p:nvSpPr>
          <p:cNvPr id="6" name="Содержимое 2"/>
          <p:cNvSpPr txBox="1">
            <a:spLocks/>
          </p:cNvSpPr>
          <p:nvPr/>
        </p:nvSpPr>
        <p:spPr>
          <a:xfrm>
            <a:off x="1809430" y="1363286"/>
            <a:ext cx="7897988" cy="483910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lvl="0" indent="-342900" algn="just">
              <a:lnSpc>
                <a:spcPct val="100000"/>
              </a:lnSpc>
              <a:spcBef>
                <a:spcPct val="20000"/>
              </a:spcBef>
              <a:buFont typeface="Arial" pitchFamily="34" charset="0"/>
              <a:buChar char="•"/>
            </a:pPr>
            <a:r>
              <a:rPr lang="en-US" dirty="0">
                <a:solidFill>
                  <a:prstClr val="black"/>
                </a:solidFill>
                <a:latin typeface="Times New Roman" pitchFamily="18" charset="0"/>
                <a:cs typeface="Times New Roman" pitchFamily="18" charset="0"/>
              </a:rPr>
              <a:t>National Development Strategy of the Republic of Tajikistan until 2030 (NDS)</a:t>
            </a:r>
          </a:p>
          <a:p>
            <a:pPr lvl="0" algn="just">
              <a:lnSpc>
                <a:spcPct val="100000"/>
              </a:lnSpc>
              <a:spcBef>
                <a:spcPct val="20000"/>
              </a:spcBef>
            </a:pPr>
            <a:r>
              <a:rPr lang="ru-RU" sz="2000" i="1" dirty="0" smtClean="0">
                <a:solidFill>
                  <a:prstClr val="black"/>
                </a:solidFill>
                <a:latin typeface="Times New Roman" pitchFamily="18" charset="0"/>
                <a:cs typeface="Times New Roman" pitchFamily="18" charset="0"/>
              </a:rPr>
              <a:t>(</a:t>
            </a:r>
            <a:r>
              <a:rPr lang="en-US" sz="2000" i="1" dirty="0">
                <a:solidFill>
                  <a:prstClr val="black"/>
                </a:solidFill>
                <a:latin typeface="Times New Roman" pitchFamily="18" charset="0"/>
                <a:cs typeface="Times New Roman" pitchFamily="18" charset="0"/>
              </a:rPr>
              <a:t>Approved by the resolution of the </a:t>
            </a:r>
            <a:r>
              <a:rPr lang="en-US" sz="2000" i="1" dirty="0" err="1">
                <a:solidFill>
                  <a:prstClr val="black"/>
                </a:solidFill>
                <a:latin typeface="Times New Roman" pitchFamily="18" charset="0"/>
                <a:cs typeface="Times New Roman" pitchFamily="18" charset="0"/>
              </a:rPr>
              <a:t>Majlisi</a:t>
            </a:r>
            <a:r>
              <a:rPr lang="en-US" sz="2000" i="1" dirty="0">
                <a:solidFill>
                  <a:prstClr val="black"/>
                </a:solidFill>
                <a:latin typeface="Times New Roman" pitchFamily="18" charset="0"/>
                <a:cs typeface="Times New Roman" pitchFamily="18" charset="0"/>
              </a:rPr>
              <a:t> </a:t>
            </a:r>
            <a:r>
              <a:rPr lang="en-US" sz="2000" i="1" dirty="0" err="1">
                <a:solidFill>
                  <a:prstClr val="black"/>
                </a:solidFill>
                <a:latin typeface="Times New Roman" pitchFamily="18" charset="0"/>
                <a:cs typeface="Times New Roman" pitchFamily="18" charset="0"/>
              </a:rPr>
              <a:t>Namoyandagon</a:t>
            </a:r>
            <a:r>
              <a:rPr lang="en-US" sz="2000" i="1" dirty="0">
                <a:solidFill>
                  <a:prstClr val="black"/>
                </a:solidFill>
                <a:latin typeface="Times New Roman" pitchFamily="18" charset="0"/>
                <a:cs typeface="Times New Roman" pitchFamily="18" charset="0"/>
              </a:rPr>
              <a:t> of the </a:t>
            </a:r>
            <a:r>
              <a:rPr lang="en-US" sz="2000" i="1" dirty="0" err="1">
                <a:solidFill>
                  <a:prstClr val="black"/>
                </a:solidFill>
                <a:latin typeface="Times New Roman" pitchFamily="18" charset="0"/>
                <a:cs typeface="Times New Roman" pitchFamily="18" charset="0"/>
              </a:rPr>
              <a:t>Majlisi</a:t>
            </a:r>
            <a:r>
              <a:rPr lang="en-US" sz="2000" i="1" dirty="0">
                <a:solidFill>
                  <a:prstClr val="black"/>
                </a:solidFill>
                <a:latin typeface="Times New Roman" pitchFamily="18" charset="0"/>
                <a:cs typeface="Times New Roman" pitchFamily="18" charset="0"/>
              </a:rPr>
              <a:t> </a:t>
            </a:r>
            <a:r>
              <a:rPr lang="en-US" sz="2000" i="1" dirty="0" err="1">
                <a:solidFill>
                  <a:prstClr val="black"/>
                </a:solidFill>
                <a:latin typeface="Times New Roman" pitchFamily="18" charset="0"/>
                <a:cs typeface="Times New Roman" pitchFamily="18" charset="0"/>
              </a:rPr>
              <a:t>Oli</a:t>
            </a:r>
            <a:r>
              <a:rPr lang="en-US" sz="2000" i="1" dirty="0">
                <a:solidFill>
                  <a:prstClr val="black"/>
                </a:solidFill>
                <a:latin typeface="Times New Roman" pitchFamily="18" charset="0"/>
                <a:cs typeface="Times New Roman" pitchFamily="18" charset="0"/>
              </a:rPr>
              <a:t> of the Republic of Tajikistan from December 1, 2016 #636)</a:t>
            </a:r>
            <a:endParaRPr lang="ru-RU" sz="2000" i="1" dirty="0">
              <a:solidFill>
                <a:prstClr val="black"/>
              </a:solidFill>
              <a:latin typeface="Times New Roman" pitchFamily="18" charset="0"/>
              <a:cs typeface="Times New Roman" pitchFamily="18" charset="0"/>
            </a:endParaRPr>
          </a:p>
          <a:p>
            <a:pPr lvl="0" algn="just">
              <a:lnSpc>
                <a:spcPct val="100000"/>
              </a:lnSpc>
              <a:spcBef>
                <a:spcPct val="20000"/>
              </a:spcBef>
            </a:pPr>
            <a:endParaRPr lang="ru-RU" sz="2000" i="1" dirty="0">
              <a:solidFill>
                <a:prstClr val="black"/>
              </a:solidFill>
              <a:latin typeface="Times New Roman" pitchFamily="18" charset="0"/>
              <a:cs typeface="Times New Roman" pitchFamily="18" charset="0"/>
            </a:endParaRPr>
          </a:p>
          <a:p>
            <a:pPr marL="1077913" lvl="0" indent="-342900" algn="just">
              <a:lnSpc>
                <a:spcPct val="100000"/>
              </a:lnSpc>
              <a:spcBef>
                <a:spcPct val="20000"/>
              </a:spcBef>
              <a:buFont typeface="Arial" pitchFamily="34" charset="0"/>
              <a:buChar char="•"/>
            </a:pPr>
            <a:r>
              <a:rPr lang="en-US" dirty="0">
                <a:solidFill>
                  <a:prstClr val="black"/>
                </a:solidFill>
                <a:latin typeface="Times New Roman" pitchFamily="18" charset="0"/>
                <a:cs typeface="Times New Roman" pitchFamily="18" charset="0"/>
              </a:rPr>
              <a:t>Regulations of the National Development Council</a:t>
            </a:r>
            <a:endParaRPr lang="ru-RU" dirty="0">
              <a:solidFill>
                <a:prstClr val="black"/>
              </a:solidFill>
              <a:latin typeface="Times New Roman" pitchFamily="18" charset="0"/>
              <a:cs typeface="Times New Roman" pitchFamily="18" charset="0"/>
            </a:endParaRPr>
          </a:p>
          <a:p>
            <a:pPr marL="735013" lvl="0" algn="just">
              <a:lnSpc>
                <a:spcPct val="100000"/>
              </a:lnSpc>
              <a:spcBef>
                <a:spcPct val="20000"/>
              </a:spcBef>
            </a:pPr>
            <a:endParaRPr lang="ru-RU" dirty="0">
              <a:solidFill>
                <a:prstClr val="black"/>
              </a:solidFill>
              <a:latin typeface="Times New Roman" pitchFamily="18" charset="0"/>
              <a:cs typeface="Times New Roman" pitchFamily="18" charset="0"/>
            </a:endParaRPr>
          </a:p>
          <a:p>
            <a:pPr lvl="0" algn="just">
              <a:lnSpc>
                <a:spcPct val="100000"/>
              </a:lnSpc>
              <a:spcBef>
                <a:spcPct val="20000"/>
              </a:spcBef>
            </a:pPr>
            <a:endParaRPr lang="ru-RU" dirty="0">
              <a:solidFill>
                <a:prstClr val="black"/>
              </a:solidFill>
              <a:latin typeface="Times New Roman" pitchFamily="18" charset="0"/>
              <a:cs typeface="Times New Roman" pitchFamily="18" charset="0"/>
            </a:endParaRPr>
          </a:p>
          <a:p>
            <a:pPr marL="342900" lvl="0" indent="-342900" algn="just">
              <a:lnSpc>
                <a:spcPct val="100000"/>
              </a:lnSpc>
              <a:spcBef>
                <a:spcPct val="20000"/>
              </a:spcBef>
              <a:buFont typeface="Arial" pitchFamily="34" charset="0"/>
              <a:buChar char="•"/>
            </a:pPr>
            <a:r>
              <a:rPr lang="en-US" dirty="0">
                <a:solidFill>
                  <a:prstClr val="black"/>
                </a:solidFill>
                <a:latin typeface="Times New Roman" pitchFamily="18" charset="0"/>
                <a:cs typeface="Times New Roman" pitchFamily="18" charset="0"/>
              </a:rPr>
              <a:t>Rules for monitoring and evaluation of the implementation of national strategic documents, </a:t>
            </a:r>
            <a:r>
              <a:rPr lang="en-US" dirty="0" err="1">
                <a:solidFill>
                  <a:prstClr val="black"/>
                </a:solidFill>
                <a:latin typeface="Times New Roman" pitchFamily="18" charset="0"/>
                <a:cs typeface="Times New Roman" pitchFamily="18" charset="0"/>
              </a:rPr>
              <a:t>sectoral</a:t>
            </a:r>
            <a:r>
              <a:rPr lang="en-US" dirty="0">
                <a:solidFill>
                  <a:prstClr val="black"/>
                </a:solidFill>
                <a:latin typeface="Times New Roman" pitchFamily="18" charset="0"/>
                <a:cs typeface="Times New Roman" pitchFamily="18" charset="0"/>
              </a:rPr>
              <a:t> and regional development programs</a:t>
            </a:r>
            <a:endParaRPr lang="ru-RU" dirty="0">
              <a:solidFill>
                <a:prstClr val="black"/>
              </a:solidFill>
              <a:latin typeface="Times New Roman" pitchFamily="18" charset="0"/>
              <a:cs typeface="Times New Roman" pitchFamily="18" charset="0"/>
            </a:endParaRPr>
          </a:p>
          <a:p>
            <a:pPr marL="342900" indent="-342900" algn="just">
              <a:lnSpc>
                <a:spcPct val="100000"/>
              </a:lnSpc>
              <a:spcBef>
                <a:spcPct val="20000"/>
              </a:spcBef>
              <a:buFont typeface="Arial" pitchFamily="34" charset="0"/>
              <a:buChar char="•"/>
            </a:pPr>
            <a:endParaRPr lang="ru-RU" dirty="0">
              <a:solidFill>
                <a:prstClr val="black"/>
              </a:solidFill>
              <a:latin typeface="Times New Roman" pitchFamily="18" charset="0"/>
              <a:cs typeface="Times New Roman" pitchFamily="18" charset="0"/>
            </a:endParaRPr>
          </a:p>
          <a:p>
            <a:pPr marL="342900" lvl="0" indent="-342900" algn="just">
              <a:lnSpc>
                <a:spcPct val="100000"/>
              </a:lnSpc>
              <a:spcBef>
                <a:spcPct val="20000"/>
              </a:spcBef>
              <a:buFont typeface="Arial" pitchFamily="34" charset="0"/>
              <a:buChar char="•"/>
            </a:pPr>
            <a:endParaRPr lang="en-US" dirty="0">
              <a:solidFill>
                <a:prstClr val="black"/>
              </a:solidFill>
              <a:latin typeface="Times New Roman" pitchFamily="18" charset="0"/>
              <a:cs typeface="Times New Roman" pitchFamily="18" charset="0"/>
            </a:endParaRPr>
          </a:p>
          <a:p>
            <a:pPr marL="446088" lvl="1" indent="-361950" algn="just">
              <a:buFont typeface="Wingdings" pitchFamily="2" charset="2"/>
              <a:buChar char="q"/>
            </a:pPr>
            <a:endParaRPr lang="tg-Cyrl-TJ" sz="1400" dirty="0">
              <a:latin typeface="Candara" panose="020E0502030303020204" pitchFamily="34" charset="0"/>
            </a:endParaRPr>
          </a:p>
          <a:p>
            <a:pPr marL="446088" lvl="1" indent="-361950" algn="just">
              <a:buFont typeface="Wingdings" pitchFamily="2" charset="2"/>
              <a:buChar char="q"/>
            </a:pPr>
            <a:endParaRPr lang="tg-Cyrl-TJ" sz="1400" dirty="0">
              <a:latin typeface="Candara" panose="020E0502030303020204" pitchFamily="34" charset="0"/>
            </a:endParaRPr>
          </a:p>
          <a:p>
            <a:pPr marL="361950" lvl="1" indent="-361950">
              <a:buFont typeface="Arial" charset="0"/>
              <a:buNone/>
            </a:pPr>
            <a:endParaRPr lang="tg-Cyrl-TJ" sz="3200" dirty="0">
              <a:latin typeface="Candara" panose="020E0502030303020204" pitchFamily="34" charset="0"/>
            </a:endParaRPr>
          </a:p>
        </p:txBody>
      </p:sp>
      <p:sp>
        <p:nvSpPr>
          <p:cNvPr id="2" name="Номер слайда 1"/>
          <p:cNvSpPr>
            <a:spLocks noGrp="1"/>
          </p:cNvSpPr>
          <p:nvPr>
            <p:ph type="sldNum" sz="quarter" idx="12"/>
          </p:nvPr>
        </p:nvSpPr>
        <p:spPr/>
        <p:txBody>
          <a:bodyPr/>
          <a:lstStyle/>
          <a:p>
            <a:fld id="{31FD0648-1E51-4D02-B004-D65741FF4979}" type="slidenum">
              <a:rPr lang="en-US" smtClean="0"/>
              <a:pPr/>
              <a:t>4</a:t>
            </a:fld>
            <a:endParaRPr lang="en-US"/>
          </a:p>
        </p:txBody>
      </p:sp>
      <p:pic>
        <p:nvPicPr>
          <p:cNvPr id="4" name="Рисунок 3">
            <a:extLst>
              <a:ext uri="{FF2B5EF4-FFF2-40B4-BE49-F238E27FC236}">
                <a16:creationId xmlns:a16="http://schemas.microsoft.com/office/drawing/2014/main" xmlns="" id="{C8A88B50-2AA8-4791-B7CF-24116EB291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643" y="2697018"/>
            <a:ext cx="1929539" cy="2224267"/>
          </a:xfrm>
          <a:prstGeom prst="rect">
            <a:avLst/>
          </a:prstGeom>
          <a:ln w="190500" cap="sq">
            <a:solidFill>
              <a:schemeClr val="bg2">
                <a:lumMod val="90000"/>
              </a:schemeClr>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7" name="Рисунок 6">
            <a:extLst>
              <a:ext uri="{FF2B5EF4-FFF2-40B4-BE49-F238E27FC236}">
                <a16:creationId xmlns:a16="http://schemas.microsoft.com/office/drawing/2014/main" xmlns="" id="{FB62043D-3F3C-46B7-B62B-F22D541F29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27491" y="3809151"/>
            <a:ext cx="2244436" cy="2393239"/>
          </a:xfrm>
          <a:prstGeom prst="rect">
            <a:avLst/>
          </a:prstGeom>
          <a:ln w="190500" cap="sq">
            <a:solidFill>
              <a:schemeClr val="bg2">
                <a:lumMod val="90000"/>
              </a:schemeClr>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Прямоугольник 2"/>
          <p:cNvSpPr/>
          <p:nvPr/>
        </p:nvSpPr>
        <p:spPr>
          <a:xfrm>
            <a:off x="0" y="6333422"/>
            <a:ext cx="12192000" cy="52457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06933921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12771" y="2460983"/>
            <a:ext cx="3014351" cy="769441"/>
          </a:xfrm>
          <a:prstGeom prst="rect">
            <a:avLst/>
          </a:prstGeom>
          <a:noFill/>
        </p:spPr>
        <p:txBody>
          <a:bodyPr wrap="none" rtlCol="0">
            <a:spAutoFit/>
          </a:bodyPr>
          <a:lstStyle/>
          <a:p>
            <a:pPr algn="ctr"/>
            <a:r>
              <a:rPr lang="en-US" sz="4400" b="1" dirty="0">
                <a:solidFill>
                  <a:schemeClr val="accent1">
                    <a:lumMod val="50000"/>
                  </a:schemeClr>
                </a:solidFill>
                <a:latin typeface="Times New Roman" pitchFamily="18" charset="0"/>
                <a:cs typeface="Times New Roman" pitchFamily="18" charset="0"/>
              </a:rPr>
              <a:t>Thank you!</a:t>
            </a:r>
          </a:p>
        </p:txBody>
      </p:sp>
      <p:sp>
        <p:nvSpPr>
          <p:cNvPr id="2" name="Номер слайда 1"/>
          <p:cNvSpPr>
            <a:spLocks noGrp="1"/>
          </p:cNvSpPr>
          <p:nvPr>
            <p:ph type="sldNum" sz="quarter" idx="12"/>
          </p:nvPr>
        </p:nvSpPr>
        <p:spPr/>
        <p:txBody>
          <a:bodyPr/>
          <a:lstStyle/>
          <a:p>
            <a:fld id="{31FD0648-1E51-4D02-B004-D65741FF4979}" type="slidenum">
              <a:rPr lang="en-US" smtClean="0"/>
              <a:pPr/>
              <a:t>5</a:t>
            </a:fld>
            <a:endParaRPr lang="en-US"/>
          </a:p>
        </p:txBody>
      </p:sp>
      <p:sp>
        <p:nvSpPr>
          <p:cNvPr id="3" name="AutoShape 2" descr="The National Development Strategy of the Republic of Tajikistan for the Period  up to 2030 and The Medium-term Development Program of the Republic of  Tajikistan for 2016-2020 | National Center of Legislat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4" descr="The National Development Strategy of the Republic of Tajikistan for the Period  up to 2030 and The Medium-term Development Program of the Republic of  Tajikistan for 2016-2020 | National Center of Legislati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6" descr="The National Development Strategy of the Republic of Tajikistan for the Period  up to 2030 and The Medium-term Development Program of the Republic of  Tajikistan for 2016-2020 | National Center of Legislati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8" descr="The National Development Strategy of the Republic of Tajikistan for the Period  up to 2030 and The Medium-term Development Program of the Republic of  Tajikistan for 2016-2020 | National Center of Legislatio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Прямоугольник 6"/>
          <p:cNvSpPr/>
          <p:nvPr/>
        </p:nvSpPr>
        <p:spPr>
          <a:xfrm>
            <a:off x="0" y="6217920"/>
            <a:ext cx="12192000" cy="64008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447164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17254</TotalTime>
  <Words>475</Words>
  <Application>Microsoft Office PowerPoint</Application>
  <PresentationFormat>Произвольный</PresentationFormat>
  <Paragraphs>67</Paragraphs>
  <Slides>5</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Ретро</vt:lpstr>
      <vt:lpstr>Презентация PowerPoint</vt:lpstr>
      <vt:lpstr>Презентация PowerPoint</vt:lpstr>
      <vt:lpstr>Composition of the Working Group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Shahzod Avazov</dc:creator>
  <cp:lastModifiedBy>admin</cp:lastModifiedBy>
  <cp:revision>912</cp:revision>
  <cp:lastPrinted>2021-10-12T02:49:57Z</cp:lastPrinted>
  <dcterms:created xsi:type="dcterms:W3CDTF">2017-03-15T22:19:08Z</dcterms:created>
  <dcterms:modified xsi:type="dcterms:W3CDTF">2021-11-15T01:33:40Z</dcterms:modified>
</cp:coreProperties>
</file>