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2"/>
  </p:notesMasterIdLst>
  <p:sldIdLst>
    <p:sldId id="263" r:id="rId3"/>
    <p:sldId id="261" r:id="rId4"/>
    <p:sldId id="264" r:id="rId5"/>
    <p:sldId id="265" r:id="rId6"/>
    <p:sldId id="266" r:id="rId7"/>
    <p:sldId id="271" r:id="rId8"/>
    <p:sldId id="272" r:id="rId9"/>
    <p:sldId id="270"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53" autoAdjust="0"/>
    <p:restoredTop sz="94128" autoAdjust="0"/>
  </p:normalViewPr>
  <p:slideViewPr>
    <p:cSldViewPr snapToGrid="0">
      <p:cViewPr>
        <p:scale>
          <a:sx n="80" d="100"/>
          <a:sy n="80" d="100"/>
        </p:scale>
        <p:origin x="80" y="6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0F78A-612C-4700-9A36-09A2E9737E4A}" type="datetimeFigureOut">
              <a:rPr lang="ru-RU" smtClean="0"/>
              <a:t>15.11.2021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4F38E1-8C7E-448E-8410-C505E2DD0A27}" type="slidenum">
              <a:rPr lang="ru-RU" smtClean="0"/>
              <a:t>‹#›</a:t>
            </a:fld>
            <a:endParaRPr lang="ru-RU"/>
          </a:p>
        </p:txBody>
      </p:sp>
    </p:spTree>
    <p:extLst>
      <p:ext uri="{BB962C8B-B14F-4D97-AF65-F5344CB8AC3E}">
        <p14:creationId xmlns:p14="http://schemas.microsoft.com/office/powerpoint/2010/main" val="2801807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4EC0B30D-C07A-425B-A90C-BA7BEB191079}" type="slidenum">
              <a:rPr lang="ru-RU" smtClean="0"/>
              <a:t>2</a:t>
            </a:fld>
            <a:endParaRPr lang="ru-RU" dirty="0"/>
          </a:p>
        </p:txBody>
      </p:sp>
    </p:spTree>
    <p:extLst>
      <p:ext uri="{BB962C8B-B14F-4D97-AF65-F5344CB8AC3E}">
        <p14:creationId xmlns:p14="http://schemas.microsoft.com/office/powerpoint/2010/main" val="295024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24F38E1-8C7E-448E-8410-C505E2DD0A27}" type="slidenum">
              <a:rPr lang="ru-RU" smtClean="0">
                <a:solidFill>
                  <a:prstClr val="black"/>
                </a:solidFill>
              </a:rPr>
              <a:pPr/>
              <a:t>6</a:t>
            </a:fld>
            <a:endParaRPr lang="ru-RU">
              <a:solidFill>
                <a:prstClr val="black"/>
              </a:solidFill>
            </a:endParaRPr>
          </a:p>
        </p:txBody>
      </p:sp>
    </p:spTree>
    <p:extLst>
      <p:ext uri="{BB962C8B-B14F-4D97-AF65-F5344CB8AC3E}">
        <p14:creationId xmlns:p14="http://schemas.microsoft.com/office/powerpoint/2010/main" val="153131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24F38E1-8C7E-448E-8410-C505E2DD0A27}" type="slidenum">
              <a:rPr lang="ru-RU" smtClean="0">
                <a:solidFill>
                  <a:prstClr val="black"/>
                </a:solidFill>
              </a:rPr>
              <a:pPr/>
              <a:t>7</a:t>
            </a:fld>
            <a:endParaRPr lang="ru-RU">
              <a:solidFill>
                <a:prstClr val="black"/>
              </a:solidFill>
            </a:endParaRPr>
          </a:p>
        </p:txBody>
      </p:sp>
    </p:spTree>
    <p:extLst>
      <p:ext uri="{BB962C8B-B14F-4D97-AF65-F5344CB8AC3E}">
        <p14:creationId xmlns:p14="http://schemas.microsoft.com/office/powerpoint/2010/main" val="1531314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4EC0B30D-C07A-425B-A90C-BA7BEB191079}" type="slidenum">
              <a:rPr lang="ru-RU" smtClean="0"/>
              <a:t>8</a:t>
            </a:fld>
            <a:endParaRPr lang="ru-RU" dirty="0"/>
          </a:p>
        </p:txBody>
      </p:sp>
    </p:spTree>
    <p:extLst>
      <p:ext uri="{BB962C8B-B14F-4D97-AF65-F5344CB8AC3E}">
        <p14:creationId xmlns:p14="http://schemas.microsoft.com/office/powerpoint/2010/main" val="2016742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02312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4422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18563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845596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587725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732081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900862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6302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362892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189824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067156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8000" dirty="0">
                <a:solidFill>
                  <a:prstClr val="black"/>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black"/>
                </a:solidFill>
                <a:effectLst/>
              </a:rPr>
              <a:t>”</a:t>
            </a:r>
          </a:p>
        </p:txBody>
      </p:sp>
    </p:spTree>
    <p:extLst>
      <p:ext uri="{BB962C8B-B14F-4D97-AF65-F5344CB8AC3E}">
        <p14:creationId xmlns:p14="http://schemas.microsoft.com/office/powerpoint/2010/main" val="267259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834291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465107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118473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85116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7452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11/15/2021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solidFill>
                  <a:prstClr val="black"/>
                </a:solidFill>
              </a:rPr>
              <a:pPr/>
              <a:t>11/15/2021</a:t>
            </a:fld>
            <a:endParaRPr lang="en-US" dirty="0">
              <a:solidFill>
                <a:prstClr val="black"/>
              </a:solidFill>
            </a:endParaRP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996583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1792514" y="1295401"/>
            <a:ext cx="9091386" cy="2133599"/>
          </a:xfrm>
        </p:spPr>
        <p:txBody>
          <a:bodyPr>
            <a:noAutofit/>
          </a:bodyPr>
          <a:lstStyle/>
          <a:p>
            <a:pPr lvl="0"/>
            <a:r>
              <a:rPr lang="en-US" sz="3200" b="1" dirty="0">
                <a:latin typeface="Times New Roman" panose="02020603050405020304" pitchFamily="18" charset="0"/>
                <a:cs typeface="Times New Roman" panose="02020603050405020304" pitchFamily="18" charset="0"/>
              </a:rPr>
              <a:t>MONITORING AND EVALUATION system OF THE Mid-Term development PROGRAM OF the REPUBLIC OF TAJIKISTAN FOR 2021-2025</a:t>
            </a:r>
            <a:endParaRPr lang="ru-RU" sz="3200" b="1" dirty="0">
              <a:latin typeface="Times New Roman" panose="02020603050405020304" pitchFamily="18" charset="0"/>
              <a:cs typeface="Times New Roman" panose="02020603050405020304" pitchFamily="18" charset="0"/>
            </a:endParaRPr>
          </a:p>
        </p:txBody>
      </p:sp>
      <p:sp>
        <p:nvSpPr>
          <p:cNvPr id="5" name="Подзаголовок 2"/>
          <p:cNvSpPr>
            <a:spLocks noGrp="1"/>
          </p:cNvSpPr>
          <p:nvPr>
            <p:ph type="subTitle" idx="1"/>
          </p:nvPr>
        </p:nvSpPr>
        <p:spPr>
          <a:xfrm>
            <a:off x="8643257" y="4853819"/>
            <a:ext cx="2688771" cy="589037"/>
          </a:xfrm>
        </p:spPr>
        <p:txBody>
          <a:bodyPr>
            <a:noAutofit/>
          </a:bodyPr>
          <a:lstStyle/>
          <a:p>
            <a:pPr algn="just"/>
            <a:r>
              <a:rPr lang="en-US" sz="1000" b="1" dirty="0" err="1">
                <a:solidFill>
                  <a:schemeClr val="tx1"/>
                </a:solidFill>
                <a:latin typeface="Times New Roman" panose="02020603050405020304" pitchFamily="18" charset="0"/>
                <a:cs typeface="Times New Roman" panose="02020603050405020304" pitchFamily="18" charset="0"/>
              </a:rPr>
              <a:t>Odinaev</a:t>
            </a:r>
            <a:r>
              <a:rPr lang="en-US" sz="1000" b="1" dirty="0">
                <a:solidFill>
                  <a:schemeClr val="tx1"/>
                </a:solidFill>
                <a:latin typeface="Times New Roman" panose="02020603050405020304" pitchFamily="18" charset="0"/>
                <a:cs typeface="Times New Roman" panose="02020603050405020304" pitchFamily="18" charset="0"/>
              </a:rPr>
              <a:t> ODINA MAKHSUMOVICH -</a:t>
            </a:r>
          </a:p>
          <a:p>
            <a:pPr algn="just"/>
            <a:r>
              <a:rPr lang="en-US" sz="1000" b="1" dirty="0">
                <a:solidFill>
                  <a:schemeClr val="tx1"/>
                </a:solidFill>
                <a:latin typeface="Times New Roman" panose="02020603050405020304" pitchFamily="18" charset="0"/>
                <a:cs typeface="Times New Roman" panose="02020603050405020304" pitchFamily="18" charset="0"/>
              </a:rPr>
              <a:t>     National consultant, UNDP </a:t>
            </a:r>
            <a:endParaRPr lang="ru-RU" sz="1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035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8216" y="305125"/>
            <a:ext cx="10874829" cy="500743"/>
          </a:xfrm>
        </p:spPr>
        <p:txBody>
          <a:bodyPr rtlCol="0">
            <a:noAutofit/>
          </a:bodyPr>
          <a:lstStyle/>
          <a:p>
            <a:pPr algn="ctr" rtl="0"/>
            <a:r>
              <a:rPr lang="en-US" sz="2000" b="1" dirty="0">
                <a:effectLst/>
                <a:latin typeface="Times New Roman" panose="02020603050405020304" pitchFamily="18" charset="0"/>
                <a:cs typeface="Times New Roman" panose="02020603050405020304" pitchFamily="18" charset="0"/>
              </a:rPr>
              <a:t>The main differences between the </a:t>
            </a:r>
            <a:r>
              <a:rPr lang="en-US" sz="2000" b="1" dirty="0" err="1">
                <a:effectLst/>
                <a:latin typeface="Times New Roman" panose="02020603050405020304" pitchFamily="18" charset="0"/>
                <a:cs typeface="Times New Roman" panose="02020603050405020304" pitchFamily="18" charset="0"/>
              </a:rPr>
              <a:t>m&amp;E</a:t>
            </a:r>
            <a:r>
              <a:rPr lang="en-US" sz="2000" b="1" dirty="0">
                <a:effectLst/>
                <a:latin typeface="Times New Roman" panose="02020603050405020304" pitchFamily="18" charset="0"/>
                <a:cs typeface="Times New Roman" panose="02020603050405020304" pitchFamily="18" charset="0"/>
              </a:rPr>
              <a:t> system of MTDP 2021-2025 AND MTDP 2016-2020</a:t>
            </a:r>
            <a:endParaRPr lang="ru-RU" sz="2000" b="1" dirty="0">
              <a:effectLst/>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38732813"/>
              </p:ext>
            </p:extLst>
          </p:nvPr>
        </p:nvGraphicFramePr>
        <p:xfrm>
          <a:off x="1360716" y="1123960"/>
          <a:ext cx="10265228" cy="5068801"/>
        </p:xfrm>
        <a:graphic>
          <a:graphicData uri="http://schemas.openxmlformats.org/drawingml/2006/table">
            <a:tbl>
              <a:tblPr firstRow="1" bandRow="1">
                <a:tableStyleId>{5C22544A-7EE6-4342-B048-85BDC9FD1C3A}</a:tableStyleId>
              </a:tblPr>
              <a:tblGrid>
                <a:gridCol w="2156730">
                  <a:extLst>
                    <a:ext uri="{9D8B030D-6E8A-4147-A177-3AD203B41FA5}">
                      <a16:colId xmlns:a16="http://schemas.microsoft.com/office/drawing/2014/main" xmlns="" val="20000"/>
                    </a:ext>
                  </a:extLst>
                </a:gridCol>
                <a:gridCol w="2371688">
                  <a:extLst>
                    <a:ext uri="{9D8B030D-6E8A-4147-A177-3AD203B41FA5}">
                      <a16:colId xmlns:a16="http://schemas.microsoft.com/office/drawing/2014/main" xmlns="" val="20001"/>
                    </a:ext>
                  </a:extLst>
                </a:gridCol>
                <a:gridCol w="5736810">
                  <a:extLst>
                    <a:ext uri="{9D8B030D-6E8A-4147-A177-3AD203B41FA5}">
                      <a16:colId xmlns:a16="http://schemas.microsoft.com/office/drawing/2014/main" xmlns="" val="20002"/>
                    </a:ext>
                  </a:extLst>
                </a:gridCol>
              </a:tblGrid>
              <a:tr h="606991">
                <a:tc>
                  <a:txBody>
                    <a:bodyPr/>
                    <a:lstStyle/>
                    <a:p>
                      <a:pPr algn="ctr"/>
                      <a:r>
                        <a:rPr lang="en-US" sz="1200" dirty="0">
                          <a:latin typeface="+mn-lt"/>
                        </a:rPr>
                        <a:t>Details</a:t>
                      </a:r>
                      <a:endParaRPr lang="ru-RU" sz="1200" dirty="0">
                        <a:latin typeface="+mn-lt"/>
                      </a:endParaRPr>
                    </a:p>
                  </a:txBody>
                  <a:tcPr/>
                </a:tc>
                <a:tc>
                  <a:txBody>
                    <a:bodyPr/>
                    <a:lstStyle/>
                    <a:p>
                      <a:pPr algn="ctr"/>
                      <a:r>
                        <a:rPr lang="en-US" sz="1200" dirty="0">
                          <a:latin typeface="+mn-lt"/>
                        </a:rPr>
                        <a:t>MTDP</a:t>
                      </a:r>
                      <a:r>
                        <a:rPr lang="ru-RU" sz="1200" dirty="0">
                          <a:latin typeface="+mn-lt"/>
                        </a:rPr>
                        <a:t> 2016-2020</a:t>
                      </a:r>
                    </a:p>
                  </a:txBody>
                  <a:tcPr/>
                </a:tc>
                <a:tc>
                  <a:txBody>
                    <a:bodyPr/>
                    <a:lstStyle/>
                    <a:p>
                      <a:pPr algn="ctr"/>
                      <a:r>
                        <a:rPr lang="en-US" sz="1200" dirty="0">
                          <a:latin typeface="+mn-lt"/>
                        </a:rPr>
                        <a:t>MTDP</a:t>
                      </a:r>
                      <a:r>
                        <a:rPr lang="ru-RU" sz="1200" dirty="0">
                          <a:latin typeface="+mn-lt"/>
                        </a:rPr>
                        <a:t> 2021-2025</a:t>
                      </a:r>
                    </a:p>
                  </a:txBody>
                  <a:tcPr/>
                </a:tc>
                <a:extLst>
                  <a:ext uri="{0D108BD9-81ED-4DB2-BD59-A6C34878D82A}">
                    <a16:rowId xmlns:a16="http://schemas.microsoft.com/office/drawing/2014/main" xmlns="" val="10000"/>
                  </a:ext>
                </a:extLst>
              </a:tr>
              <a:tr h="1836443">
                <a:tc>
                  <a:txBody>
                    <a:bodyPr/>
                    <a:lstStyle/>
                    <a:p>
                      <a:r>
                        <a:rPr lang="en-US" sz="1200" dirty="0">
                          <a:latin typeface="+mn-lt"/>
                        </a:rPr>
                        <a:t>I.</a:t>
                      </a:r>
                      <a:r>
                        <a:rPr lang="en-US" sz="1200" baseline="0" dirty="0">
                          <a:latin typeface="+mn-lt"/>
                        </a:rPr>
                        <a:t> Activities matrix form</a:t>
                      </a:r>
                      <a:endParaRPr lang="ru-RU" sz="1200" dirty="0">
                        <a:latin typeface="+mn-lt"/>
                      </a:endParaRPr>
                    </a:p>
                  </a:txBody>
                  <a:tcPr/>
                </a:tc>
                <a:tc>
                  <a:txBody>
                    <a:bodyPr/>
                    <a:lstStyle/>
                    <a:p>
                      <a:r>
                        <a:rPr lang="en-US" sz="1200" dirty="0">
                          <a:latin typeface="+mn-lt"/>
                        </a:rPr>
                        <a:t>Elements of the monitoring and evaluation system were partially covered</a:t>
                      </a:r>
                      <a:endParaRPr lang="ru-RU" sz="1200" dirty="0">
                        <a:latin typeface="+mn-lt"/>
                      </a:endParaRPr>
                    </a:p>
                  </a:txBody>
                  <a:tcPr/>
                </a:tc>
                <a:tc>
                  <a:txBody>
                    <a:bodyPr/>
                    <a:lstStyle/>
                    <a:p>
                      <a:r>
                        <a:rPr lang="en-US" sz="1200" dirty="0">
                          <a:latin typeface="+mn-lt"/>
                        </a:rPr>
                        <a:t>It fully covers all the elements of the monitoring and evaluation system, and the new matrix of actions sets the logical chain of the program, i.e. :</a:t>
                      </a:r>
                    </a:p>
                    <a:p>
                      <a:pPr marL="171450" indent="-171450">
                        <a:buFont typeface="Wingdings" panose="05000000000000000000" pitchFamily="2" charset="2"/>
                        <a:buChar char="Ø"/>
                      </a:pPr>
                      <a:r>
                        <a:rPr lang="en-US" sz="1200" dirty="0">
                          <a:latin typeface="+mn-lt"/>
                        </a:rPr>
                        <a:t>long-term and medium-term goals are articulated;</a:t>
                      </a:r>
                    </a:p>
                    <a:p>
                      <a:pPr marL="171450" indent="-171450">
                        <a:buFont typeface="Wingdings" panose="05000000000000000000" pitchFamily="2" charset="2"/>
                        <a:buChar char="Ø"/>
                      </a:pPr>
                      <a:r>
                        <a:rPr lang="en-US" sz="1200" dirty="0">
                          <a:latin typeface="+mn-lt"/>
                        </a:rPr>
                        <a:t>specific tasks are set to enable achievement of goals;</a:t>
                      </a:r>
                    </a:p>
                    <a:p>
                      <a:pPr marL="171450" indent="-171450">
                        <a:buFont typeface="Wingdings" panose="05000000000000000000" pitchFamily="2" charset="2"/>
                        <a:buChar char="Ø"/>
                      </a:pPr>
                      <a:r>
                        <a:rPr lang="en-US" sz="1200" dirty="0">
                          <a:latin typeface="+mn-lt"/>
                        </a:rPr>
                        <a:t>activities or actions defined as means for tasks implementation;</a:t>
                      </a:r>
                    </a:p>
                    <a:p>
                      <a:pPr marL="171450" indent="-171450">
                        <a:buFont typeface="Wingdings" panose="05000000000000000000" pitchFamily="2" charset="2"/>
                        <a:buChar char="Ø"/>
                      </a:pPr>
                      <a:r>
                        <a:rPr lang="en-US" sz="1200" dirty="0">
                          <a:latin typeface="+mn-lt"/>
                        </a:rPr>
                        <a:t>relevant indicators have been developed for each goal and objective;</a:t>
                      </a:r>
                    </a:p>
                    <a:p>
                      <a:pPr marL="171450" indent="-171450">
                        <a:buFont typeface="Wingdings" panose="05000000000000000000" pitchFamily="2" charset="2"/>
                        <a:buChar char="Ø"/>
                      </a:pPr>
                      <a:r>
                        <a:rPr lang="en-US" sz="1200" dirty="0">
                          <a:latin typeface="+mn-lt"/>
                        </a:rPr>
                        <a:t>the target number is set and tracked for years for each indicator;</a:t>
                      </a:r>
                    </a:p>
                    <a:p>
                      <a:pPr marL="171450" indent="-171450">
                        <a:buFont typeface="Wingdings" panose="05000000000000000000" pitchFamily="2" charset="2"/>
                        <a:buChar char="Ø"/>
                      </a:pPr>
                      <a:r>
                        <a:rPr lang="en-US" sz="1200" dirty="0">
                          <a:latin typeface="+mn-lt"/>
                        </a:rPr>
                        <a:t>for each event or action has a deadline.</a:t>
                      </a:r>
                      <a:endParaRPr lang="ru-RU" sz="1200" dirty="0">
                        <a:latin typeface="+mn-lt"/>
                      </a:endParaRPr>
                    </a:p>
                  </a:txBody>
                  <a:tcPr/>
                </a:tc>
                <a:extLst>
                  <a:ext uri="{0D108BD9-81ED-4DB2-BD59-A6C34878D82A}">
                    <a16:rowId xmlns:a16="http://schemas.microsoft.com/office/drawing/2014/main" xmlns="" val="10001"/>
                  </a:ext>
                </a:extLst>
              </a:tr>
              <a:tr h="11678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II</a:t>
                      </a:r>
                      <a:r>
                        <a:rPr lang="ru-RU" sz="1200" dirty="0">
                          <a:latin typeface="+mn-lt"/>
                        </a:rPr>
                        <a:t>. </a:t>
                      </a:r>
                      <a:r>
                        <a:rPr lang="en-US" sz="1200" dirty="0">
                          <a:latin typeface="+mn-lt"/>
                        </a:rPr>
                        <a:t>Indicators</a:t>
                      </a:r>
                      <a:endParaRPr lang="ru-RU" sz="1200" dirty="0">
                        <a:latin typeface="+mn-lt"/>
                      </a:endParaRPr>
                    </a:p>
                    <a:p>
                      <a:endParaRPr lang="ru-RU" sz="1200" dirty="0">
                        <a:latin typeface="+mn-lt"/>
                      </a:endParaRPr>
                    </a:p>
                  </a:txBody>
                  <a:tcPr/>
                </a:tc>
                <a:tc>
                  <a:txBody>
                    <a:bodyPr/>
                    <a:lstStyle/>
                    <a:p>
                      <a:r>
                        <a:rPr lang="en-US" sz="1200" dirty="0">
                          <a:latin typeface="+mn-lt"/>
                        </a:rPr>
                        <a:t>Only three types of indicators were applied:</a:t>
                      </a:r>
                    </a:p>
                    <a:p>
                      <a:r>
                        <a:rPr lang="en-US" sz="1200" dirty="0">
                          <a:latin typeface="+mn-lt"/>
                        </a:rPr>
                        <a:t>1. Input indicator</a:t>
                      </a:r>
                    </a:p>
                    <a:p>
                      <a:r>
                        <a:rPr lang="en-US" sz="1200" dirty="0">
                          <a:latin typeface="+mn-lt"/>
                        </a:rPr>
                        <a:t>2. Activities/actions</a:t>
                      </a:r>
                    </a:p>
                    <a:p>
                      <a:r>
                        <a:rPr lang="en-US" sz="1200" dirty="0">
                          <a:latin typeface="+mn-lt"/>
                        </a:rPr>
                        <a:t>3. Output indicators</a:t>
                      </a:r>
                      <a:endParaRPr lang="ru-RU" sz="1200" dirty="0">
                        <a:latin typeface="+mn-lt"/>
                      </a:endParaRPr>
                    </a:p>
                  </a:txBody>
                  <a:tcPr/>
                </a:tc>
                <a:tc>
                  <a:txBody>
                    <a:bodyPr/>
                    <a:lstStyle/>
                    <a:p>
                      <a:pPr marL="171450" indent="-171450">
                        <a:buFont typeface="Wingdings" panose="05000000000000000000" pitchFamily="2" charset="2"/>
                        <a:buChar char="Ø"/>
                      </a:pPr>
                      <a:r>
                        <a:rPr lang="ru-RU" sz="1200" dirty="0">
                          <a:latin typeface="+mn-lt"/>
                        </a:rPr>
                        <a:t>  </a:t>
                      </a:r>
                      <a:r>
                        <a:rPr lang="en-US" sz="1200" dirty="0">
                          <a:latin typeface="+mn-lt"/>
                        </a:rPr>
                        <a:t>Input Indicators</a:t>
                      </a:r>
                    </a:p>
                    <a:p>
                      <a:pPr marL="171450" indent="-171450">
                        <a:buFont typeface="Wingdings" panose="05000000000000000000" pitchFamily="2" charset="2"/>
                        <a:buChar char="Ø"/>
                      </a:pPr>
                      <a:r>
                        <a:rPr lang="en-US" sz="1200" dirty="0">
                          <a:latin typeface="+mn-lt"/>
                        </a:rPr>
                        <a:t>   Activities/actions</a:t>
                      </a:r>
                    </a:p>
                    <a:p>
                      <a:pPr marL="171450" indent="-171450">
                        <a:buFont typeface="Wingdings" panose="05000000000000000000" pitchFamily="2" charset="2"/>
                        <a:buChar char="Ø"/>
                      </a:pPr>
                      <a:r>
                        <a:rPr lang="en-US" sz="1200" dirty="0">
                          <a:latin typeface="+mn-lt"/>
                        </a:rPr>
                        <a:t>   Output Indicators</a:t>
                      </a:r>
                    </a:p>
                    <a:p>
                      <a:pPr marL="171450" indent="-171450">
                        <a:buFont typeface="Wingdings" panose="05000000000000000000" pitchFamily="2" charset="2"/>
                        <a:buChar char="Ø"/>
                      </a:pPr>
                      <a:r>
                        <a:rPr lang="en-US" sz="1200" dirty="0">
                          <a:latin typeface="+mn-lt"/>
                        </a:rPr>
                        <a:t>   Outcome Indicators</a:t>
                      </a:r>
                    </a:p>
                    <a:p>
                      <a:pPr marL="171450" indent="-171450">
                        <a:buFont typeface="Wingdings" panose="05000000000000000000" pitchFamily="2" charset="2"/>
                        <a:buChar char="Ø"/>
                      </a:pPr>
                      <a:r>
                        <a:rPr lang="en-US" sz="1200" dirty="0">
                          <a:latin typeface="+mn-lt"/>
                        </a:rPr>
                        <a:t>   Impact Indicators and</a:t>
                      </a:r>
                    </a:p>
                    <a:p>
                      <a:pPr marL="171450" indent="-171450">
                        <a:buFont typeface="Wingdings" panose="05000000000000000000" pitchFamily="2" charset="2"/>
                        <a:buChar char="Ø"/>
                      </a:pPr>
                      <a:r>
                        <a:rPr lang="en-US" sz="1200" dirty="0">
                          <a:latin typeface="+mn-lt"/>
                        </a:rPr>
                        <a:t>   M&amp;E indicators are within the range of outcome and impact indicators</a:t>
                      </a:r>
                      <a:endParaRPr lang="ru-RU" sz="1200" dirty="0">
                        <a:latin typeface="+mn-lt"/>
                      </a:endParaRPr>
                    </a:p>
                  </a:txBody>
                  <a:tcPr/>
                </a:tc>
                <a:extLst>
                  <a:ext uri="{0D108BD9-81ED-4DB2-BD59-A6C34878D82A}">
                    <a16:rowId xmlns:a16="http://schemas.microsoft.com/office/drawing/2014/main" xmlns="" val="10002"/>
                  </a:ext>
                </a:extLst>
              </a:tr>
              <a:tr h="829656">
                <a:tc>
                  <a:txBody>
                    <a:bodyPr/>
                    <a:lstStyle/>
                    <a:p>
                      <a:r>
                        <a:rPr lang="en-US" sz="1200" dirty="0">
                          <a:latin typeface="+mn-lt"/>
                        </a:rPr>
                        <a:t>III.</a:t>
                      </a:r>
                      <a:r>
                        <a:rPr lang="ru-RU" sz="1200" dirty="0">
                          <a:latin typeface="+mn-lt"/>
                        </a:rPr>
                        <a:t> </a:t>
                      </a:r>
                      <a:r>
                        <a:rPr lang="en-US" sz="1200" dirty="0">
                          <a:latin typeface="+mn-lt"/>
                        </a:rPr>
                        <a:t>Goals interlinkages, objectives, activities and relevant indicators</a:t>
                      </a:r>
                      <a:endParaRPr lang="ru-RU" sz="1200" dirty="0">
                        <a:latin typeface="+mn-lt"/>
                      </a:endParaRPr>
                    </a:p>
                  </a:txBody>
                  <a:tcPr/>
                </a:tc>
                <a:tc>
                  <a:txBody>
                    <a:bodyPr/>
                    <a:lstStyle/>
                    <a:p>
                      <a:r>
                        <a:rPr lang="en-US" sz="1200" dirty="0">
                          <a:latin typeface="+mn-lt"/>
                        </a:rPr>
                        <a:t>Interlinkages were not available </a:t>
                      </a:r>
                      <a:endParaRPr lang="ru-RU" sz="1200" dirty="0">
                        <a:latin typeface="+mn-lt"/>
                      </a:endParaRPr>
                    </a:p>
                  </a:txBody>
                  <a:tcPr/>
                </a:tc>
                <a:tc>
                  <a:txBody>
                    <a:bodyPr/>
                    <a:lstStyle/>
                    <a:p>
                      <a:r>
                        <a:rPr lang="en-US" sz="1200" dirty="0">
                          <a:latin typeface="+mn-lt"/>
                        </a:rPr>
                        <a:t>The developed method entirely meets SMART requirements. Particularly, the following elements were considered when developing the logic of the program: specific, measurable, achievable, relevant (considerable) and time-based. </a:t>
                      </a:r>
                      <a:endParaRPr lang="ru-RU" sz="1200" dirty="0">
                        <a:latin typeface="+mn-lt"/>
                      </a:endParaRPr>
                    </a:p>
                  </a:txBody>
                  <a:tcPr/>
                </a:tc>
                <a:extLst>
                  <a:ext uri="{0D108BD9-81ED-4DB2-BD59-A6C34878D82A}">
                    <a16:rowId xmlns:a16="http://schemas.microsoft.com/office/drawing/2014/main" xmlns="" val="10003"/>
                  </a:ext>
                </a:extLst>
              </a:tr>
              <a:tr h="606991">
                <a:tc>
                  <a:txBody>
                    <a:bodyPr/>
                    <a:lstStyle/>
                    <a:p>
                      <a:r>
                        <a:rPr lang="en-US" sz="1200" dirty="0">
                          <a:latin typeface="+mn-lt"/>
                        </a:rPr>
                        <a:t>IV.</a:t>
                      </a:r>
                      <a:r>
                        <a:rPr lang="ru-RU" sz="1200" baseline="0" dirty="0">
                          <a:latin typeface="+mn-lt"/>
                        </a:rPr>
                        <a:t> </a:t>
                      </a:r>
                      <a:r>
                        <a:rPr lang="en-US" sz="1200" baseline="0" dirty="0">
                          <a:latin typeface="+mn-lt"/>
                        </a:rPr>
                        <a:t>Narrative part of M&amp;E system</a:t>
                      </a:r>
                      <a:endParaRPr lang="ru-RU" sz="1200" dirty="0">
                        <a:latin typeface="+mn-lt"/>
                      </a:endParaRPr>
                    </a:p>
                  </a:txBody>
                  <a:tcPr/>
                </a:tc>
                <a:tc>
                  <a:txBody>
                    <a:bodyPr/>
                    <a:lstStyle/>
                    <a:p>
                      <a:r>
                        <a:rPr lang="en-US" sz="1200" dirty="0">
                          <a:latin typeface="+mn-lt"/>
                        </a:rPr>
                        <a:t>Elements of the M&amp;E  system</a:t>
                      </a:r>
                    </a:p>
                    <a:p>
                      <a:r>
                        <a:rPr lang="en-US" sz="1200" dirty="0">
                          <a:latin typeface="+mn-lt"/>
                        </a:rPr>
                        <a:t>were scattered</a:t>
                      </a:r>
                      <a:endParaRPr lang="ru-RU" sz="1200" dirty="0">
                        <a:latin typeface="+mn-lt"/>
                      </a:endParaRPr>
                    </a:p>
                  </a:txBody>
                  <a:tcPr/>
                </a:tc>
                <a:tc>
                  <a:txBody>
                    <a:bodyPr/>
                    <a:lstStyle/>
                    <a:p>
                      <a:r>
                        <a:rPr lang="en-US" sz="1200" dirty="0"/>
                        <a:t>All elements of M&amp;E system are clearly and explicitly described</a:t>
                      </a:r>
                      <a:endParaRPr lang="ru-RU" sz="1200" dirty="0">
                        <a:latin typeface="+mn-lt"/>
                      </a:endParaRPr>
                    </a:p>
                  </a:txBody>
                  <a:tcPr/>
                </a:tc>
                <a:extLst>
                  <a:ext uri="{0D108BD9-81ED-4DB2-BD59-A6C34878D82A}">
                    <a16:rowId xmlns:a16="http://schemas.microsoft.com/office/drawing/2014/main" xmlns="" val="10004"/>
                  </a:ext>
                </a:extLst>
              </a:tr>
            </a:tbl>
          </a:graphicData>
        </a:graphic>
      </p:graphicFrame>
      <p:pic>
        <p:nvPicPr>
          <p:cNvPr id="4" name="Picture 12">
            <a:extLst>
              <a:ext uri="{FF2B5EF4-FFF2-40B4-BE49-F238E27FC236}">
                <a16:creationId xmlns:a16="http://schemas.microsoft.com/office/drawing/2014/main" xmlns="" id="{EAE814D7-1949-443E-B260-6B71A156A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3133725" y="3133725"/>
            <a:ext cx="6858000" cy="590550"/>
          </a:xfrm>
          <a:prstGeom prst="rect">
            <a:avLst/>
          </a:prstGeom>
        </p:spPr>
      </p:pic>
      <p:pic>
        <p:nvPicPr>
          <p:cNvPr id="6" name="Picture 12">
            <a:extLst>
              <a:ext uri="{FF2B5EF4-FFF2-40B4-BE49-F238E27FC236}">
                <a16:creationId xmlns:a16="http://schemas.microsoft.com/office/drawing/2014/main" xmlns="" id="{EAE814D7-1949-443E-B260-6B71A156A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943923" y="2865862"/>
            <a:ext cx="6936061" cy="1048215"/>
          </a:xfrm>
          <a:prstGeom prst="rect">
            <a:avLst/>
          </a:prstGeom>
        </p:spPr>
      </p:pic>
    </p:spTree>
    <p:extLst>
      <p:ext uri="{BB962C8B-B14F-4D97-AF65-F5344CB8AC3E}">
        <p14:creationId xmlns:p14="http://schemas.microsoft.com/office/powerpoint/2010/main" val="11321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82600" y="215152"/>
            <a:ext cx="10591800" cy="673847"/>
          </a:xfrm>
        </p:spPr>
        <p:txBody>
          <a:bodyPr>
            <a:normAutofit/>
          </a:bodyPr>
          <a:lstStyle/>
          <a:p>
            <a:r>
              <a:rPr lang="en-US" sz="2000" b="1" dirty="0">
                <a:latin typeface="Times New Roman" panose="02020603050405020304" pitchFamily="18" charset="0"/>
                <a:cs typeface="Times New Roman" panose="02020603050405020304" pitchFamily="18" charset="0"/>
              </a:rPr>
              <a:t>INDICATORS</a:t>
            </a:r>
            <a:endParaRPr lang="ru-RU" sz="2000" b="1" dirty="0">
              <a:latin typeface="Times New Roman" panose="02020603050405020304" pitchFamily="18" charset="0"/>
              <a:cs typeface="Times New Roman" panose="02020603050405020304" pitchFamily="18" charset="0"/>
            </a:endParaRPr>
          </a:p>
        </p:txBody>
      </p:sp>
      <p:sp>
        <p:nvSpPr>
          <p:cNvPr id="2" name="Подзаголовок 1"/>
          <p:cNvSpPr>
            <a:spLocks noGrp="1"/>
          </p:cNvSpPr>
          <p:nvPr>
            <p:ph type="subTitle" idx="1"/>
          </p:nvPr>
        </p:nvSpPr>
        <p:spPr>
          <a:xfrm>
            <a:off x="1208314" y="1008530"/>
            <a:ext cx="9845168" cy="5338482"/>
          </a:xfrm>
        </p:spPr>
        <p:txBody>
          <a:bodyPr>
            <a:noAutofit/>
          </a:bodyPr>
          <a:lstStyle/>
          <a:p>
            <a:pPr algn="l"/>
            <a:r>
              <a:rPr lang="en-US" sz="1600" dirty="0">
                <a:latin typeface="Times New Roman" panose="02020603050405020304" pitchFamily="18" charset="0"/>
                <a:cs typeface="Times New Roman" panose="02020603050405020304" pitchFamily="18" charset="0"/>
              </a:rPr>
              <a:t>WHAT IS INDICATOR</a:t>
            </a:r>
            <a:r>
              <a:rPr lang="ru-RU" sz="1600" dirty="0">
                <a:latin typeface="Times New Roman" panose="02020603050405020304" pitchFamily="18" charset="0"/>
                <a:cs typeface="Times New Roman" panose="02020603050405020304" pitchFamily="18" charset="0"/>
              </a:rPr>
              <a:t>? </a:t>
            </a:r>
          </a:p>
          <a:p>
            <a:pPr algn="l"/>
            <a:r>
              <a:rPr lang="en-US" sz="1600" b="1" i="1" u="sng" dirty="0">
                <a:solidFill>
                  <a:srgbClr val="FF0000"/>
                </a:solidFill>
                <a:latin typeface="Times New Roman" panose="02020603050405020304" pitchFamily="18" charset="0"/>
                <a:cs typeface="Times New Roman" panose="02020603050405020304" pitchFamily="18" charset="0"/>
              </a:rPr>
              <a:t>INDICATOR </a:t>
            </a:r>
            <a:r>
              <a:rPr lang="ru-RU" sz="16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is a measurement parameter of an object</a:t>
            </a:r>
            <a:r>
              <a:rPr lang="ru-RU" sz="1600" dirty="0">
                <a:latin typeface="Times New Roman" panose="02020603050405020304" pitchFamily="18" charset="0"/>
                <a:cs typeface="Times New Roman" panose="02020603050405020304" pitchFamily="18" charset="0"/>
              </a:rPr>
              <a:t>. </a:t>
            </a:r>
          </a:p>
          <a:p>
            <a:pPr algn="l"/>
            <a:r>
              <a:rPr lang="en-US" sz="1600" b="1" i="1" u="sng" dirty="0" err="1">
                <a:solidFill>
                  <a:srgbClr val="FF0000"/>
                </a:solidFill>
                <a:latin typeface="Times New Roman" panose="02020603050405020304" pitchFamily="18" charset="0"/>
                <a:cs typeface="Times New Roman" panose="02020603050405020304" pitchFamily="18" charset="0"/>
              </a:rPr>
              <a:t>pARAMETER</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is the name of data (for example, population, arable land, air temperature, distance between cities, volume of production, production efficiency, crop yields, food supply, etc.).</a:t>
            </a:r>
            <a:endParaRPr lang="ru-RU" sz="1600" dirty="0">
              <a:latin typeface="Times New Roman" panose="02020603050405020304" pitchFamily="18" charset="0"/>
              <a:cs typeface="Times New Roman" panose="02020603050405020304" pitchFamily="18" charset="0"/>
            </a:endParaRPr>
          </a:p>
          <a:p>
            <a:pPr algn="l"/>
            <a:r>
              <a:rPr lang="en-US" sz="1600" b="1" i="1" u="sng" dirty="0">
                <a:solidFill>
                  <a:srgbClr val="FF0000"/>
                </a:solidFill>
                <a:latin typeface="Times New Roman" panose="02020603050405020304" pitchFamily="18" charset="0"/>
                <a:cs typeface="Times New Roman" panose="02020603050405020304" pitchFamily="18" charset="0"/>
              </a:rPr>
              <a:t>rate – </a:t>
            </a:r>
            <a:r>
              <a:rPr lang="en-US" sz="1600" dirty="0">
                <a:latin typeface="Times New Roman" panose="02020603050405020304" pitchFamily="18" charset="0"/>
                <a:cs typeface="Times New Roman" panose="02020603050405020304" pitchFamily="18" charset="0"/>
              </a:rPr>
              <a:t> is a specific expression of an indicator (for example, 100 student seats, 20 hectares of arable land, 35 centners per 1 hectare, etc.)</a:t>
            </a:r>
          </a:p>
          <a:p>
            <a:pPr algn="l"/>
            <a:r>
              <a:rPr lang="en-US" sz="1600" dirty="0">
                <a:latin typeface="Times New Roman" panose="02020603050405020304" pitchFamily="18" charset="0"/>
                <a:cs typeface="Times New Roman" panose="02020603050405020304" pitchFamily="18" charset="0"/>
              </a:rPr>
              <a:t>Hereby 100, 20, 35 are rates of the indicator and the student's seat, ha, centner from 1 hectare are units of measurement</a:t>
            </a:r>
            <a:r>
              <a:rPr lang="ru-RU" sz="1600" dirty="0">
                <a:latin typeface="Times New Roman" panose="02020603050405020304" pitchFamily="18" charset="0"/>
                <a:cs typeface="Times New Roman" panose="02020603050405020304" pitchFamily="18" charset="0"/>
              </a:rPr>
              <a:t>. </a:t>
            </a:r>
          </a:p>
          <a:p>
            <a:pPr algn="l"/>
            <a:r>
              <a:rPr lang="en-US" sz="1600" dirty="0">
                <a:latin typeface="Times New Roman" panose="02020603050405020304" pitchFamily="18" charset="0"/>
                <a:cs typeface="Times New Roman" panose="02020603050405020304" pitchFamily="18" charset="0"/>
              </a:rPr>
              <a:t>Hence, </a:t>
            </a:r>
            <a:r>
              <a:rPr lang="en-US" sz="1600" b="1" u="sng" dirty="0">
                <a:solidFill>
                  <a:srgbClr val="FF0000"/>
                </a:solidFill>
                <a:latin typeface="Times New Roman" panose="02020603050405020304" pitchFamily="18" charset="0"/>
                <a:cs typeface="Times New Roman" panose="02020603050405020304" pitchFamily="18" charset="0"/>
              </a:rPr>
              <a:t>an indicator is a rate </a:t>
            </a:r>
            <a:r>
              <a:rPr lang="en-US" sz="1600" dirty="0">
                <a:latin typeface="Times New Roman" panose="02020603050405020304" pitchFamily="18" charset="0"/>
                <a:cs typeface="Times New Roman" panose="02020603050405020304" pitchFamily="18" charset="0"/>
              </a:rPr>
              <a:t>that serves as a simple and reliable tool for measuring the results of the implementation of the program or helps to assess the performance of the structure responsible for the implementation of the program.</a:t>
            </a:r>
            <a:endParaRPr lang="ru-RU" sz="1600" dirty="0">
              <a:latin typeface="Times New Roman" panose="02020603050405020304" pitchFamily="18" charset="0"/>
              <a:cs typeface="Times New Roman" panose="02020603050405020304" pitchFamily="18" charset="0"/>
            </a:endParaRPr>
          </a:p>
        </p:txBody>
      </p:sp>
      <p:pic>
        <p:nvPicPr>
          <p:cNvPr id="4" name="Picture 12">
            <a:extLst>
              <a:ext uri="{FF2B5EF4-FFF2-40B4-BE49-F238E27FC236}">
                <a16:creationId xmlns:a16="http://schemas.microsoft.com/office/drawing/2014/main" xmlns="" id="{EAE814D7-1949-443E-B260-6B71A156A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04892" y="2904891"/>
            <a:ext cx="6858000" cy="1048215"/>
          </a:xfrm>
          <a:prstGeom prst="rect">
            <a:avLst/>
          </a:prstGeom>
        </p:spPr>
      </p:pic>
    </p:spTree>
    <p:extLst>
      <p:ext uri="{BB962C8B-B14F-4D97-AF65-F5344CB8AC3E}">
        <p14:creationId xmlns:p14="http://schemas.microsoft.com/office/powerpoint/2010/main" val="250072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subTitle" idx="1"/>
          </p:nvPr>
        </p:nvSpPr>
        <p:spPr>
          <a:xfrm>
            <a:off x="1317170" y="1048871"/>
            <a:ext cx="10297075" cy="6007022"/>
          </a:xfrm>
        </p:spPr>
        <p:txBody>
          <a:bodyPr>
            <a:noAutofit/>
          </a:bodyPr>
          <a:lstStyle/>
          <a:p>
            <a:pPr algn="l"/>
            <a:r>
              <a:rPr lang="en-US" sz="1600" dirty="0">
                <a:latin typeface="Times New Roman" panose="02020603050405020304" pitchFamily="18" charset="0"/>
                <a:cs typeface="Times New Roman" panose="02020603050405020304" pitchFamily="18" charset="0"/>
              </a:rPr>
              <a:t>Monitoring and Evaluation System of the  MTDP 2021-2025 uses five types of indicators, which are the main TOOLs of the M&amp;E systems.</a:t>
            </a:r>
            <a:r>
              <a:rPr lang="ru-RU" sz="1600" dirty="0">
                <a:latin typeface="Times New Roman" panose="02020603050405020304" pitchFamily="18" charset="0"/>
                <a:cs typeface="Times New Roman" panose="02020603050405020304" pitchFamily="18" charset="0"/>
              </a:rPr>
              <a:t> </a:t>
            </a:r>
          </a:p>
          <a:p>
            <a:pPr algn="l"/>
            <a:r>
              <a:rPr lang="ru-RU" sz="1600" b="1" u="sng" dirty="0">
                <a:solidFill>
                  <a:srgbClr val="FF0000"/>
                </a:solidFill>
                <a:latin typeface="Times New Roman" panose="02020603050405020304" pitchFamily="18" charset="0"/>
                <a:cs typeface="Times New Roman" panose="02020603050405020304" pitchFamily="18" charset="0"/>
              </a:rPr>
              <a:t>1</a:t>
            </a:r>
            <a:r>
              <a:rPr lang="en-US" sz="1600" b="1" u="sng" dirty="0">
                <a:solidFill>
                  <a:srgbClr val="FF0000"/>
                </a:solidFill>
                <a:latin typeface="Times New Roman" panose="02020603050405020304" pitchFamily="18" charset="0"/>
                <a:cs typeface="Times New Roman" panose="02020603050405020304" pitchFamily="18" charset="0"/>
              </a:rPr>
              <a:t>.</a:t>
            </a:r>
            <a:r>
              <a:rPr lang="ru-RU" sz="1600" b="1" u="sng" dirty="0">
                <a:solidFill>
                  <a:srgbClr val="FF0000"/>
                </a:solidFill>
                <a:latin typeface="Times New Roman" panose="02020603050405020304" pitchFamily="18" charset="0"/>
                <a:cs typeface="Times New Roman" panose="02020603050405020304" pitchFamily="18" charset="0"/>
              </a:rPr>
              <a:t> </a:t>
            </a:r>
            <a:r>
              <a:rPr lang="en-US" sz="1600" b="1" u="sng" dirty="0">
                <a:solidFill>
                  <a:srgbClr val="FF0000"/>
                </a:solidFill>
                <a:latin typeface="Times New Roman" panose="02020603050405020304" pitchFamily="18" charset="0"/>
                <a:cs typeface="Times New Roman" panose="02020603050405020304" pitchFamily="18" charset="0"/>
              </a:rPr>
              <a:t>Measures / actions indicators</a:t>
            </a:r>
            <a:r>
              <a:rPr lang="ru-RU" sz="1600" b="1" u="sng" dirty="0">
                <a:solidFill>
                  <a:srgbClr val="FF0000"/>
                </a:solidFill>
                <a:latin typeface="Times New Roman" panose="02020603050405020304" pitchFamily="18" charset="0"/>
                <a:cs typeface="Times New Roman" panose="02020603050405020304" pitchFamily="18" charset="0"/>
              </a:rPr>
              <a:t> </a:t>
            </a:r>
            <a:r>
              <a:rPr lang="ru-RU" sz="1600" b="1" i="1" u="sng" dirty="0">
                <a:solidFill>
                  <a:srgbClr val="FF0000"/>
                </a:solidFill>
                <a:latin typeface="Times New Roman" panose="02020603050405020304" pitchFamily="18" charset="0"/>
                <a:cs typeface="Times New Roman" panose="02020603050405020304" pitchFamily="18" charset="0"/>
              </a:rPr>
              <a:t>(Activities). </a:t>
            </a:r>
            <a:endParaRPr lang="ru-RU" sz="1600" b="1" u="sng" dirty="0">
              <a:solidFill>
                <a:srgbClr val="FF0000"/>
              </a:solidFill>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They show what actions, measures have been taken to achieve the set goals and to whom they apply. They are also aimed at solving the assigned tasks. If tasks are the way to achieve a goal, then measures are BRINGING TO IMPLEMENTATION OF TASKS. This means that acting solves the problem, and solving the problem leads us to the goal</a:t>
            </a:r>
            <a:r>
              <a:rPr lang="ru-RU" sz="1600" dirty="0">
                <a:latin typeface="Times New Roman" panose="02020603050405020304" pitchFamily="18" charset="0"/>
                <a:cs typeface="Times New Roman" panose="02020603050405020304" pitchFamily="18" charset="0"/>
              </a:rPr>
              <a:t>.</a:t>
            </a:r>
          </a:p>
          <a:p>
            <a:pPr algn="l"/>
            <a:r>
              <a:rPr lang="ru-RU" sz="1600" b="1" u="sng" dirty="0">
                <a:solidFill>
                  <a:srgbClr val="FF0000"/>
                </a:solidFill>
                <a:latin typeface="Times New Roman" panose="02020603050405020304" pitchFamily="18" charset="0"/>
                <a:cs typeface="Times New Roman" panose="02020603050405020304" pitchFamily="18" charset="0"/>
              </a:rPr>
              <a:t>2</a:t>
            </a:r>
            <a:r>
              <a:rPr lang="en-US" sz="1600" b="1" u="sng" dirty="0">
                <a:solidFill>
                  <a:srgbClr val="FF0000"/>
                </a:solidFill>
                <a:latin typeface="Times New Roman" panose="02020603050405020304" pitchFamily="18" charset="0"/>
                <a:cs typeface="Times New Roman" panose="02020603050405020304" pitchFamily="18" charset="0"/>
              </a:rPr>
              <a:t>.</a:t>
            </a:r>
            <a:r>
              <a:rPr lang="ru-RU" sz="1600" b="1" u="sng" dirty="0">
                <a:solidFill>
                  <a:srgbClr val="FF0000"/>
                </a:solidFill>
                <a:latin typeface="Times New Roman" panose="02020603050405020304" pitchFamily="18" charset="0"/>
                <a:cs typeface="Times New Roman" panose="02020603050405020304" pitchFamily="18" charset="0"/>
              </a:rPr>
              <a:t> </a:t>
            </a:r>
            <a:r>
              <a:rPr lang="en-US" sz="1600" b="1" u="sng" dirty="0">
                <a:solidFill>
                  <a:srgbClr val="FF0000"/>
                </a:solidFill>
                <a:latin typeface="Times New Roman" panose="02020603050405020304" pitchFamily="18" charset="0"/>
                <a:cs typeface="Times New Roman" panose="02020603050405020304" pitchFamily="18" charset="0"/>
              </a:rPr>
              <a:t>INPUT INDICATORS</a:t>
            </a:r>
            <a:r>
              <a:rPr lang="ru-RU" sz="1600" b="1" u="sng" dirty="0">
                <a:solidFill>
                  <a:srgbClr val="FF0000"/>
                </a:solidFill>
                <a:latin typeface="Times New Roman" panose="02020603050405020304" pitchFamily="18" charset="0"/>
                <a:cs typeface="Times New Roman" panose="02020603050405020304" pitchFamily="18" charset="0"/>
              </a:rPr>
              <a:t> </a:t>
            </a:r>
          </a:p>
          <a:p>
            <a:pPr algn="l"/>
            <a:r>
              <a:rPr lang="en-US" sz="1600" dirty="0">
                <a:latin typeface="Times New Roman" panose="02020603050405020304" pitchFamily="18" charset="0"/>
                <a:cs typeface="Times New Roman" panose="02020603050405020304" pitchFamily="18" charset="0"/>
              </a:rPr>
              <a:t>They show how much and what resources are needed to achieve the set goals. They also have policies for attracting and allocating state budget funds and other sources (donors, the private sector) that are used for program implementation. Describe them. In other words, they represent the value of measures / actions.</a:t>
            </a:r>
            <a:endParaRPr lang="ru-RU" sz="1600" dirty="0">
              <a:latin typeface="Times New Roman" panose="02020603050405020304" pitchFamily="18" charset="0"/>
              <a:cs typeface="Times New Roman" panose="02020603050405020304" pitchFamily="18" charset="0"/>
            </a:endParaRPr>
          </a:p>
        </p:txBody>
      </p:sp>
      <p:sp>
        <p:nvSpPr>
          <p:cNvPr id="8" name="Заголовок 7"/>
          <p:cNvSpPr>
            <a:spLocks noGrp="1"/>
          </p:cNvSpPr>
          <p:nvPr>
            <p:ph type="ctrTitle"/>
          </p:nvPr>
        </p:nvSpPr>
        <p:spPr>
          <a:xfrm>
            <a:off x="446314" y="228600"/>
            <a:ext cx="10628086" cy="660399"/>
          </a:xfrm>
        </p:spPr>
        <p:txBody>
          <a:bodyPr>
            <a:normAutofit/>
          </a:bodyPr>
          <a:lstStyle/>
          <a:p>
            <a:r>
              <a:rPr lang="en-US" sz="2000" b="1" dirty="0">
                <a:latin typeface="Times New Roman" panose="02020603050405020304" pitchFamily="18" charset="0"/>
                <a:cs typeface="Times New Roman" panose="02020603050405020304" pitchFamily="18" charset="0"/>
              </a:rPr>
              <a:t>Type of indicators</a:t>
            </a:r>
            <a:endParaRPr lang="ru-RU" sz="2000" b="1" dirty="0">
              <a:latin typeface="Times New Roman" panose="02020603050405020304" pitchFamily="18" charset="0"/>
              <a:cs typeface="Times New Roman" panose="02020603050405020304" pitchFamily="18" charset="0"/>
            </a:endParaRPr>
          </a:p>
        </p:txBody>
      </p:sp>
      <p:pic>
        <p:nvPicPr>
          <p:cNvPr id="4" name="Picture 12">
            <a:extLst>
              <a:ext uri="{FF2B5EF4-FFF2-40B4-BE49-F238E27FC236}">
                <a16:creationId xmlns:a16="http://schemas.microsoft.com/office/drawing/2014/main" xmlns="" id="{EAE814D7-1949-443E-B260-6B71A156A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43923" y="2865862"/>
            <a:ext cx="6936061" cy="1048215"/>
          </a:xfrm>
          <a:prstGeom prst="rect">
            <a:avLst/>
          </a:prstGeom>
        </p:spPr>
      </p:pic>
    </p:spTree>
    <p:extLst>
      <p:ext uri="{BB962C8B-B14F-4D97-AF65-F5344CB8AC3E}">
        <p14:creationId xmlns:p14="http://schemas.microsoft.com/office/powerpoint/2010/main" val="230542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a:spLocks noGrp="1"/>
          </p:cNvSpPr>
          <p:nvPr>
            <p:ph type="subTitle" idx="1"/>
          </p:nvPr>
        </p:nvSpPr>
        <p:spPr>
          <a:xfrm>
            <a:off x="1328057" y="1035425"/>
            <a:ext cx="9830481" cy="5728446"/>
          </a:xfrm>
        </p:spPr>
        <p:txBody>
          <a:bodyPr>
            <a:noAutofit/>
          </a:bodyPr>
          <a:lstStyle/>
          <a:p>
            <a:pPr algn="l"/>
            <a:r>
              <a:rPr lang="ru-RU" sz="1600" b="1" u="sng" dirty="0">
                <a:solidFill>
                  <a:srgbClr val="FF0000"/>
                </a:solidFill>
                <a:latin typeface="Times New Roman" panose="02020603050405020304" pitchFamily="18" charset="0"/>
                <a:cs typeface="Times New Roman" panose="02020603050405020304" pitchFamily="18" charset="0"/>
              </a:rPr>
              <a:t>3</a:t>
            </a:r>
            <a:r>
              <a:rPr lang="en-US" sz="1600" b="1" u="sng" dirty="0">
                <a:solidFill>
                  <a:srgbClr val="FF0000"/>
                </a:solidFill>
                <a:latin typeface="Times New Roman" panose="02020603050405020304" pitchFamily="18" charset="0"/>
                <a:cs typeface="Times New Roman" panose="02020603050405020304" pitchFamily="18" charset="0"/>
              </a:rPr>
              <a:t>.</a:t>
            </a:r>
            <a:r>
              <a:rPr lang="ru-RU" sz="1600" b="1" u="sng" dirty="0">
                <a:solidFill>
                  <a:srgbClr val="FF0000"/>
                </a:solidFill>
                <a:latin typeface="Times New Roman" panose="02020603050405020304" pitchFamily="18" charset="0"/>
                <a:cs typeface="Times New Roman" panose="02020603050405020304" pitchFamily="18" charset="0"/>
              </a:rPr>
              <a:t> </a:t>
            </a:r>
            <a:r>
              <a:rPr lang="en-US" sz="1600" b="1" u="sng" dirty="0">
                <a:solidFill>
                  <a:srgbClr val="FF0000"/>
                </a:solidFill>
                <a:latin typeface="Times New Roman" panose="02020603050405020304" pitchFamily="18" charset="0"/>
                <a:cs typeface="Times New Roman" panose="02020603050405020304" pitchFamily="18" charset="0"/>
              </a:rPr>
              <a:t>Output indicators</a:t>
            </a:r>
            <a:endParaRPr lang="ru-RU" sz="1600" b="1" u="sng" dirty="0">
              <a:solidFill>
                <a:srgbClr val="FF0000"/>
              </a:solidFill>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They indicate which benefit / product was generated after TAKING MEASURES or performing ACTIONS. They also directly reflect the results of the activities of those responsible (government agencies and other stakeholders) for the implementation of the program</a:t>
            </a:r>
            <a:r>
              <a:rPr lang="ru-RU" sz="1600" dirty="0">
                <a:latin typeface="Times New Roman" panose="02020603050405020304" pitchFamily="18" charset="0"/>
                <a:cs typeface="Times New Roman" panose="02020603050405020304" pitchFamily="18" charset="0"/>
              </a:rPr>
              <a:t>.   </a:t>
            </a:r>
          </a:p>
          <a:p>
            <a:pPr algn="l"/>
            <a:r>
              <a:rPr lang="ru-RU" sz="1600" b="1" u="sng" dirty="0">
                <a:solidFill>
                  <a:srgbClr val="FF0000"/>
                </a:solidFill>
                <a:latin typeface="Times New Roman" panose="02020603050405020304" pitchFamily="18" charset="0"/>
                <a:cs typeface="Times New Roman" panose="02020603050405020304" pitchFamily="18" charset="0"/>
              </a:rPr>
              <a:t>4</a:t>
            </a:r>
            <a:r>
              <a:rPr lang="en-US" sz="1600" b="1" u="sng" dirty="0">
                <a:solidFill>
                  <a:srgbClr val="FF0000"/>
                </a:solidFill>
                <a:latin typeface="Times New Roman" panose="02020603050405020304" pitchFamily="18" charset="0"/>
                <a:cs typeface="Times New Roman" panose="02020603050405020304" pitchFamily="18" charset="0"/>
              </a:rPr>
              <a:t>.</a:t>
            </a:r>
            <a:r>
              <a:rPr lang="ru-RU" sz="1600" b="1" u="sng" dirty="0">
                <a:solidFill>
                  <a:srgbClr val="FF0000"/>
                </a:solidFill>
                <a:latin typeface="Times New Roman" panose="02020603050405020304" pitchFamily="18" charset="0"/>
                <a:cs typeface="Times New Roman" panose="02020603050405020304" pitchFamily="18" charset="0"/>
              </a:rPr>
              <a:t> </a:t>
            </a:r>
            <a:r>
              <a:rPr lang="en-US" sz="1600" b="1" u="sng" dirty="0">
                <a:solidFill>
                  <a:srgbClr val="FF0000"/>
                </a:solidFill>
                <a:latin typeface="Times New Roman" panose="02020603050405020304" pitchFamily="18" charset="0"/>
                <a:cs typeface="Times New Roman" panose="02020603050405020304" pitchFamily="18" charset="0"/>
              </a:rPr>
              <a:t>OUTCOME INDICATORS</a:t>
            </a:r>
            <a:r>
              <a:rPr lang="ru-RU" sz="1600" b="1" i="1" u="sng" dirty="0">
                <a:solidFill>
                  <a:srgbClr val="FF0000"/>
                </a:solidFill>
                <a:latin typeface="Times New Roman" panose="02020603050405020304" pitchFamily="18" charset="0"/>
                <a:cs typeface="Times New Roman" panose="02020603050405020304" pitchFamily="18" charset="0"/>
              </a:rPr>
              <a:t> </a:t>
            </a:r>
          </a:p>
          <a:p>
            <a:pPr algn="l"/>
            <a:r>
              <a:rPr lang="en-US" sz="1600" dirty="0">
                <a:latin typeface="Times New Roman" panose="02020603050405020304" pitchFamily="18" charset="0"/>
                <a:cs typeface="Times New Roman" panose="02020603050405020304" pitchFamily="18" charset="0"/>
              </a:rPr>
              <a:t>They show what the benefits / products have led to, whether the socio-economic situation in the country has changed as a result, as well as how much the population's access to public services has increased and at the same time the satisfaction of these services has increased</a:t>
            </a:r>
            <a:r>
              <a:rPr lang="ru-RU" sz="1600" dirty="0">
                <a:latin typeface="Times New Roman" panose="02020603050405020304" pitchFamily="18" charset="0"/>
                <a:cs typeface="Times New Roman" panose="02020603050405020304" pitchFamily="18" charset="0"/>
              </a:rPr>
              <a:t>.  </a:t>
            </a:r>
          </a:p>
          <a:p>
            <a:pPr algn="l"/>
            <a:r>
              <a:rPr lang="ru-RU" sz="1600" b="1" u="sng" dirty="0">
                <a:solidFill>
                  <a:srgbClr val="FF0000"/>
                </a:solidFill>
                <a:latin typeface="Times New Roman" panose="02020603050405020304" pitchFamily="18" charset="0"/>
                <a:cs typeface="Times New Roman" panose="02020603050405020304" pitchFamily="18" charset="0"/>
              </a:rPr>
              <a:t>5</a:t>
            </a:r>
            <a:r>
              <a:rPr lang="en-US" sz="1600" b="1" u="sng" dirty="0">
                <a:solidFill>
                  <a:srgbClr val="FF0000"/>
                </a:solidFill>
                <a:latin typeface="Times New Roman" panose="02020603050405020304" pitchFamily="18" charset="0"/>
                <a:cs typeface="Times New Roman" panose="02020603050405020304" pitchFamily="18" charset="0"/>
              </a:rPr>
              <a:t>.</a:t>
            </a:r>
            <a:r>
              <a:rPr lang="ru-RU" sz="1600" b="1" u="sng" dirty="0">
                <a:solidFill>
                  <a:srgbClr val="FF0000"/>
                </a:solidFill>
                <a:latin typeface="Times New Roman" panose="02020603050405020304" pitchFamily="18" charset="0"/>
                <a:cs typeface="Times New Roman" panose="02020603050405020304" pitchFamily="18" charset="0"/>
              </a:rPr>
              <a:t> Impact</a:t>
            </a:r>
            <a:r>
              <a:rPr lang="en-US" sz="1600" b="1" u="sng" dirty="0">
                <a:solidFill>
                  <a:srgbClr val="FF0000"/>
                </a:solidFill>
                <a:latin typeface="Times New Roman" panose="02020603050405020304" pitchFamily="18" charset="0"/>
                <a:cs typeface="Times New Roman" panose="02020603050405020304" pitchFamily="18" charset="0"/>
              </a:rPr>
              <a:t> INDICATORS</a:t>
            </a:r>
          </a:p>
          <a:p>
            <a:pPr algn="l"/>
            <a:r>
              <a:rPr lang="en-US" sz="1600" dirty="0">
                <a:latin typeface="Times New Roman" panose="02020603050405020304" pitchFamily="18" charset="0"/>
                <a:cs typeface="Times New Roman" panose="02020603050405020304" pitchFamily="18" charset="0"/>
              </a:rPr>
              <a:t>They show the outcome, as well as changes in achieving national strategic goals and improving the well-being of the people.</a:t>
            </a:r>
            <a:endParaRPr lang="ru-RU" sz="1600" dirty="0">
              <a:latin typeface="Times New Roman" panose="02020603050405020304" pitchFamily="18" charset="0"/>
              <a:cs typeface="Times New Roman" panose="02020603050405020304" pitchFamily="18" charset="0"/>
            </a:endParaRPr>
          </a:p>
          <a:p>
            <a:pPr algn="l"/>
            <a:r>
              <a:rPr lang="ru-RU" sz="1600" dirty="0">
                <a:latin typeface="Times New Roman" panose="02020603050405020304" pitchFamily="18" charset="0"/>
                <a:cs typeface="Times New Roman" panose="02020603050405020304" pitchFamily="18" charset="0"/>
              </a:rPr>
              <a:t> </a:t>
            </a:r>
          </a:p>
        </p:txBody>
      </p:sp>
      <p:sp>
        <p:nvSpPr>
          <p:cNvPr id="8" name="Заголовок 7"/>
          <p:cNvSpPr>
            <a:spLocks noGrp="1"/>
          </p:cNvSpPr>
          <p:nvPr>
            <p:ph type="ctrTitle"/>
          </p:nvPr>
        </p:nvSpPr>
        <p:spPr>
          <a:xfrm>
            <a:off x="500742" y="206830"/>
            <a:ext cx="10573657" cy="682170"/>
          </a:xfrm>
        </p:spPr>
        <p:txBody>
          <a:bodyPr>
            <a:normAutofit/>
          </a:bodyPr>
          <a:lstStyle/>
          <a:p>
            <a:r>
              <a:rPr lang="en-US" sz="2000" b="1" dirty="0">
                <a:latin typeface="Times New Roman" panose="02020603050405020304" pitchFamily="18" charset="0"/>
                <a:cs typeface="Times New Roman" panose="02020603050405020304" pitchFamily="18" charset="0"/>
              </a:rPr>
              <a:t>Type of indicators (continued)</a:t>
            </a:r>
            <a:endParaRPr lang="ru-RU" sz="2000" b="1" dirty="0">
              <a:latin typeface="Times New Roman" panose="02020603050405020304" pitchFamily="18" charset="0"/>
              <a:cs typeface="Times New Roman" panose="02020603050405020304" pitchFamily="18" charset="0"/>
            </a:endParaRPr>
          </a:p>
        </p:txBody>
      </p:sp>
      <p:pic>
        <p:nvPicPr>
          <p:cNvPr id="4" name="Picture 12">
            <a:extLst>
              <a:ext uri="{FF2B5EF4-FFF2-40B4-BE49-F238E27FC236}">
                <a16:creationId xmlns:a16="http://schemas.microsoft.com/office/drawing/2014/main" xmlns="" id="{EAE814D7-1949-443E-B260-6B71A156A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43923" y="2865862"/>
            <a:ext cx="6936061" cy="1048215"/>
          </a:xfrm>
          <a:prstGeom prst="rect">
            <a:avLst/>
          </a:prstGeom>
        </p:spPr>
      </p:pic>
    </p:spTree>
    <p:extLst>
      <p:ext uri="{BB962C8B-B14F-4D97-AF65-F5344CB8AC3E}">
        <p14:creationId xmlns:p14="http://schemas.microsoft.com/office/powerpoint/2010/main" val="309954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2">
            <a:extLst>
              <a:ext uri="{FF2B5EF4-FFF2-40B4-BE49-F238E27FC236}">
                <a16:creationId xmlns:a16="http://schemas.microsoft.com/office/drawing/2014/main" xmlns="" id="{EAE814D7-1949-443E-B260-6B71A156A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3077738" y="2865862"/>
            <a:ext cx="6936061" cy="1048215"/>
          </a:xfrm>
          <a:prstGeom prst="rect">
            <a:avLst/>
          </a:prstGeom>
        </p:spPr>
      </p:pic>
      <p:sp>
        <p:nvSpPr>
          <p:cNvPr id="5" name="Заголовок 1"/>
          <p:cNvSpPr>
            <a:spLocks noGrp="1"/>
          </p:cNvSpPr>
          <p:nvPr>
            <p:ph type="title"/>
          </p:nvPr>
        </p:nvSpPr>
        <p:spPr>
          <a:xfrm>
            <a:off x="881743" y="163286"/>
            <a:ext cx="10493828" cy="478064"/>
          </a:xfrm>
        </p:spPr>
        <p:txBody>
          <a:bodyPr>
            <a:noAutofit/>
          </a:bodyPr>
          <a:lstStyle/>
          <a:p>
            <a:pPr algn="ctr"/>
            <a:r>
              <a:rPr lang="en-US" sz="2000" b="1" dirty="0">
                <a:latin typeface="Times New Roman Tj" panose="02020603050405020304" pitchFamily="18" charset="-52"/>
              </a:rPr>
              <a:t>ACTION PLAN MATRIX OF MTDP</a:t>
            </a:r>
            <a:r>
              <a:rPr lang="tg-Cyrl-TJ" sz="2000" b="1" dirty="0">
                <a:latin typeface="Times New Roman Tj" panose="02020603050405020304" pitchFamily="18" charset="-52"/>
              </a:rPr>
              <a:t> 2021-2025</a:t>
            </a:r>
            <a:endParaRPr lang="ru-RU" sz="2000" b="1" dirty="0">
              <a:latin typeface="Times New Roman Tj" panose="02020603050405020304" pitchFamily="18" charset="-52"/>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914382334"/>
              </p:ext>
            </p:extLst>
          </p:nvPr>
        </p:nvGraphicFramePr>
        <p:xfrm>
          <a:off x="1017270" y="587824"/>
          <a:ext cx="10862557" cy="5105430"/>
        </p:xfrm>
        <a:graphic>
          <a:graphicData uri="http://schemas.openxmlformats.org/drawingml/2006/table">
            <a:tbl>
              <a:tblPr/>
              <a:tblGrid>
                <a:gridCol w="1917926">
                  <a:extLst>
                    <a:ext uri="{9D8B030D-6E8A-4147-A177-3AD203B41FA5}">
                      <a16:colId xmlns:a16="http://schemas.microsoft.com/office/drawing/2014/main" xmlns="" val="20000"/>
                    </a:ext>
                  </a:extLst>
                </a:gridCol>
                <a:gridCol w="1874716">
                  <a:extLst>
                    <a:ext uri="{9D8B030D-6E8A-4147-A177-3AD203B41FA5}">
                      <a16:colId xmlns:a16="http://schemas.microsoft.com/office/drawing/2014/main" xmlns="" val="20001"/>
                    </a:ext>
                  </a:extLst>
                </a:gridCol>
                <a:gridCol w="484300">
                  <a:extLst>
                    <a:ext uri="{9D8B030D-6E8A-4147-A177-3AD203B41FA5}">
                      <a16:colId xmlns:a16="http://schemas.microsoft.com/office/drawing/2014/main" xmlns="" val="20002"/>
                    </a:ext>
                  </a:extLst>
                </a:gridCol>
                <a:gridCol w="337654">
                  <a:extLst>
                    <a:ext uri="{9D8B030D-6E8A-4147-A177-3AD203B41FA5}">
                      <a16:colId xmlns:a16="http://schemas.microsoft.com/office/drawing/2014/main" xmlns="" val="20003"/>
                    </a:ext>
                  </a:extLst>
                </a:gridCol>
                <a:gridCol w="415952">
                  <a:extLst>
                    <a:ext uri="{9D8B030D-6E8A-4147-A177-3AD203B41FA5}">
                      <a16:colId xmlns:a16="http://schemas.microsoft.com/office/drawing/2014/main" xmlns="" val="20004"/>
                    </a:ext>
                  </a:extLst>
                </a:gridCol>
                <a:gridCol w="415952">
                  <a:extLst>
                    <a:ext uri="{9D8B030D-6E8A-4147-A177-3AD203B41FA5}">
                      <a16:colId xmlns:a16="http://schemas.microsoft.com/office/drawing/2014/main" xmlns="" val="20005"/>
                    </a:ext>
                  </a:extLst>
                </a:gridCol>
                <a:gridCol w="415952">
                  <a:extLst>
                    <a:ext uri="{9D8B030D-6E8A-4147-A177-3AD203B41FA5}">
                      <a16:colId xmlns:a16="http://schemas.microsoft.com/office/drawing/2014/main" xmlns="" val="20006"/>
                    </a:ext>
                  </a:extLst>
                </a:gridCol>
                <a:gridCol w="512185">
                  <a:extLst>
                    <a:ext uri="{9D8B030D-6E8A-4147-A177-3AD203B41FA5}">
                      <a16:colId xmlns:a16="http://schemas.microsoft.com/office/drawing/2014/main" xmlns="" val="20007"/>
                    </a:ext>
                  </a:extLst>
                </a:gridCol>
                <a:gridCol w="801738">
                  <a:extLst>
                    <a:ext uri="{9D8B030D-6E8A-4147-A177-3AD203B41FA5}">
                      <a16:colId xmlns:a16="http://schemas.microsoft.com/office/drawing/2014/main" xmlns="" val="20008"/>
                    </a:ext>
                  </a:extLst>
                </a:gridCol>
                <a:gridCol w="849811">
                  <a:extLst>
                    <a:ext uri="{9D8B030D-6E8A-4147-A177-3AD203B41FA5}">
                      <a16:colId xmlns:a16="http://schemas.microsoft.com/office/drawing/2014/main" xmlns="" val="20009"/>
                    </a:ext>
                  </a:extLst>
                </a:gridCol>
                <a:gridCol w="585847">
                  <a:extLst>
                    <a:ext uri="{9D8B030D-6E8A-4147-A177-3AD203B41FA5}">
                      <a16:colId xmlns:a16="http://schemas.microsoft.com/office/drawing/2014/main" xmlns="" val="20010"/>
                    </a:ext>
                  </a:extLst>
                </a:gridCol>
                <a:gridCol w="585847">
                  <a:extLst>
                    <a:ext uri="{9D8B030D-6E8A-4147-A177-3AD203B41FA5}">
                      <a16:colId xmlns:a16="http://schemas.microsoft.com/office/drawing/2014/main" xmlns="" val="20011"/>
                    </a:ext>
                  </a:extLst>
                </a:gridCol>
                <a:gridCol w="929548">
                  <a:extLst>
                    <a:ext uri="{9D8B030D-6E8A-4147-A177-3AD203B41FA5}">
                      <a16:colId xmlns:a16="http://schemas.microsoft.com/office/drawing/2014/main" xmlns="" val="20012"/>
                    </a:ext>
                  </a:extLst>
                </a:gridCol>
                <a:gridCol w="735129">
                  <a:extLst>
                    <a:ext uri="{9D8B030D-6E8A-4147-A177-3AD203B41FA5}">
                      <a16:colId xmlns:a16="http://schemas.microsoft.com/office/drawing/2014/main" xmlns="" val="20013"/>
                    </a:ext>
                  </a:extLst>
                </a:gridCol>
              </a:tblGrid>
              <a:tr h="424069">
                <a:tc rowSpan="2">
                  <a:txBody>
                    <a:bodyPr/>
                    <a:lstStyle/>
                    <a:p>
                      <a:pPr algn="ctr" fontAlgn="ctr"/>
                      <a:r>
                        <a:rPr lang="en-US" sz="1000" b="1" i="0" u="none" strike="noStrike" dirty="0">
                          <a:solidFill>
                            <a:srgbClr val="000000"/>
                          </a:solidFill>
                          <a:effectLst/>
                          <a:latin typeface="Times New Roman Tj" panose="02020603050405020304" pitchFamily="18" charset="-52"/>
                        </a:rPr>
                        <a:t>Goals, Objectives, Activities</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Indicators of impact, goals and objectives</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dirty="0">
                          <a:solidFill>
                            <a:srgbClr val="000000"/>
                          </a:solidFill>
                          <a:effectLst/>
                          <a:latin typeface="Times New Roman" panose="02020603050405020304" pitchFamily="18" charset="0"/>
                        </a:rPr>
                        <a:t>Baseline 2019</a:t>
                      </a:r>
                      <a:endParaRPr lang="ru-RU" sz="1000" b="1" i="0" u="none" strike="noStrike" dirty="0">
                        <a:solidFill>
                          <a:srgbClr val="000000"/>
                        </a:solidFill>
                        <a:effectLst/>
                        <a:latin typeface="Times New Roman Tj" panose="02020603050405020304" pitchFamily="18" charset="-52"/>
                      </a:endParaRP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solidFill>
                            <a:srgbClr val="000000"/>
                          </a:solidFill>
                          <a:effectLst/>
                          <a:latin typeface="Times New Roman Tj" panose="02020603050405020304" pitchFamily="18" charset="-52"/>
                        </a:rPr>
                        <a:t>Target Indicator Value /</a:t>
                      </a:r>
                    </a:p>
                    <a:p>
                      <a:pPr algn="ctr" fontAlgn="ctr"/>
                      <a:r>
                        <a:rPr lang="en-US" sz="1000" b="1" i="0" u="none" strike="noStrike" dirty="0">
                          <a:solidFill>
                            <a:srgbClr val="000000"/>
                          </a:solidFill>
                          <a:effectLst/>
                          <a:latin typeface="Times New Roman Tj" panose="02020603050405020304" pitchFamily="18" charset="-52"/>
                        </a:rPr>
                        <a:t>X- Deadline for activities</a:t>
                      </a:r>
                      <a:endParaRPr lang="ru-RU" sz="1000" b="1" i="0" u="none" strike="noStrike" dirty="0">
                        <a:solidFill>
                          <a:srgbClr val="000000"/>
                        </a:solidFill>
                        <a:effectLst/>
                        <a:latin typeface="Times New Roman Tj" panose="02020603050405020304" pitchFamily="18" charset="-52"/>
                      </a:endParaRP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Funding requirements (million somoni) (Input)</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000" b="1" i="0" u="none" strike="noStrike" dirty="0">
                          <a:solidFill>
                            <a:srgbClr val="000000"/>
                          </a:solidFill>
                          <a:effectLst/>
                          <a:latin typeface="Times New Roman Tj" panose="02020603050405020304" pitchFamily="18" charset="-52"/>
                        </a:rPr>
                        <a:t>Financial resources (Cost share)</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Responsible</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Development Partners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5989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rgbClr val="000000"/>
                          </a:solidFill>
                          <a:effectLst/>
                          <a:latin typeface="Times New Roman Tj" panose="02020603050405020304" pitchFamily="18" charset="-52"/>
                        </a:rPr>
                        <a:t>2021</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2022</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2023</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2024</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2025</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en-US" sz="1000" b="1" i="0" u="none" strike="noStrike" dirty="0">
                          <a:solidFill>
                            <a:srgbClr val="000000"/>
                          </a:solidFill>
                          <a:effectLst/>
                          <a:latin typeface="Times New Roman Tj" panose="02020603050405020304" pitchFamily="18" charset="-52"/>
                        </a:rPr>
                        <a:t>Government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Tj" panose="02020603050405020304" pitchFamily="18" charset="-52"/>
                        </a:rPr>
                        <a:t>Donors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Tj" panose="02020603050405020304" pitchFamily="18" charset="-52"/>
                        </a:rPr>
                        <a:t>Private Sector</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10001"/>
                  </a:ext>
                </a:extLst>
              </a:tr>
              <a:tr h="162719">
                <a:tc gridSpan="14">
                  <a:txBody>
                    <a:bodyPr/>
                    <a:lstStyle/>
                    <a:p>
                      <a:pPr algn="ctr" fontAlgn="ctr"/>
                      <a:endParaRPr lang="ru-RU" sz="1100" b="1" i="0" u="none" strike="noStrike" dirty="0">
                        <a:solidFill>
                          <a:srgbClr val="000000"/>
                        </a:solidFill>
                        <a:effectLst/>
                        <a:latin typeface="Times New Roman Tj" panose="02020603050405020304" pitchFamily="18" charset="-5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hMerge="1">
                  <a:txBody>
                    <a:bodyPr/>
                    <a:lstStyle/>
                    <a:p>
                      <a:endParaRPr lang="ru-RU"/>
                    </a:p>
                  </a:txBody>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2"/>
                  </a:ext>
                </a:extLst>
              </a:tr>
              <a:tr h="266815">
                <a:tc gridSpan="14">
                  <a:txBody>
                    <a:bodyPr/>
                    <a:lstStyle/>
                    <a:p>
                      <a:pPr algn="ctr" fontAlgn="ctr"/>
                      <a:r>
                        <a:rPr lang="ru-RU" sz="1200" b="1" i="0" u="none" strike="noStrike" dirty="0">
                          <a:solidFill>
                            <a:srgbClr val="000000"/>
                          </a:solidFill>
                          <a:effectLst/>
                          <a:latin typeface="Times New Roman Tj" panose="02020603050405020304" pitchFamily="18" charset="-52"/>
                        </a:rPr>
                        <a:t>7.10.1. </a:t>
                      </a:r>
                      <a:r>
                        <a:rPr lang="en-US" sz="1200" b="1" i="0" u="none" strike="noStrike" dirty="0">
                          <a:solidFill>
                            <a:srgbClr val="000000"/>
                          </a:solidFill>
                          <a:effectLst/>
                          <a:latin typeface="Times New Roman Tj" panose="02020603050405020304" pitchFamily="18" charset="-52"/>
                        </a:rPr>
                        <a:t>Climate Change</a:t>
                      </a:r>
                      <a:r>
                        <a:rPr lang="ru-RU" sz="1200" b="1" i="0" u="none" strike="noStrike" dirty="0">
                          <a:solidFill>
                            <a:srgbClr val="000000"/>
                          </a:solidFill>
                          <a:effectLst/>
                          <a:latin typeface="Times New Roman Tj" panose="02020603050405020304" pitchFamily="18" charset="-52"/>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lang="ru-RU"/>
                    </a:p>
                  </a:txBody>
                  <a:tcPr>
                    <a:lnL w="12700" cap="flat" cmpd="sng" algn="ctr">
                      <a:solidFill>
                        <a:srgbClr val="000000"/>
                      </a:solidFill>
                      <a:prstDash val="solid"/>
                      <a:round/>
                      <a:headEnd type="none" w="med" len="med"/>
                      <a:tailEnd type="none" w="med" len="med"/>
                    </a:lnL>
                    <a:solidFill>
                      <a:schemeClr val="accent3">
                        <a:lumMod val="20000"/>
                        <a:lumOff val="80000"/>
                      </a:schemeClr>
                    </a:solidFill>
                  </a:tcPr>
                </a:tc>
                <a:tc hMerge="1">
                  <a:txBody>
                    <a:bodyPr/>
                    <a:lstStyle/>
                    <a:p>
                      <a:endParaRPr lang="ru-RU"/>
                    </a:p>
                  </a:txBody>
                  <a:tcPr>
                    <a:lnL w="12700" cap="flat" cmpd="sng" algn="ctr">
                      <a:solidFill>
                        <a:srgbClr val="000000"/>
                      </a:solidFill>
                      <a:prstDash val="solid"/>
                      <a:round/>
                      <a:headEnd type="none" w="med" len="med"/>
                      <a:tailEnd type="none" w="med" len="med"/>
                    </a:lnL>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extLst>
                  <a:ext uri="{0D108BD9-81ED-4DB2-BD59-A6C34878D82A}">
                    <a16:rowId xmlns:a16="http://schemas.microsoft.com/office/drawing/2014/main" xmlns="" val="10003"/>
                  </a:ext>
                </a:extLst>
              </a:tr>
              <a:tr h="512654">
                <a:tc rowSpan="5">
                  <a:txBody>
                    <a:bodyPr/>
                    <a:lstStyle/>
                    <a:p>
                      <a:pPr algn="l" fontAlgn="ctr"/>
                      <a:r>
                        <a:rPr lang="en-US" sz="1000" b="1" i="0" u="none" strike="noStrike" dirty="0">
                          <a:solidFill>
                            <a:srgbClr val="000000"/>
                          </a:solidFill>
                          <a:effectLst/>
                          <a:latin typeface="Times New Roman Tj" panose="02020603050405020304" pitchFamily="18" charset="-52"/>
                        </a:rPr>
                        <a:t>Long-term goals (priorities of NDS and SDG) 7.10.1. Sustainable environmental protection</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Impact indicator: Emission of harmful substances into the atmosphere from stationary sources, for 1 sq. Km / ton - total</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dirty="0">
                          <a:solidFill>
                            <a:srgbClr val="000000"/>
                          </a:solidFill>
                          <a:effectLst/>
                          <a:latin typeface="Times New Roman Tj" panose="02020603050405020304" pitchFamily="18" charset="-52"/>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rowSpan="5">
                  <a:txBody>
                    <a:bodyPr/>
                    <a:lstStyle/>
                    <a:p>
                      <a:pPr algn="ctr" fontAlgn="ctr"/>
                      <a:r>
                        <a:rPr lang="ru-RU" sz="1000" b="1" i="0" u="none" strike="noStrike" dirty="0">
                          <a:solidFill>
                            <a:srgbClr val="000000"/>
                          </a:solidFill>
                          <a:effectLst/>
                          <a:latin typeface="Times New Roman" panose="02020603050405020304" pitchFamily="18" charset="0"/>
                        </a:rPr>
                        <a:t>600,70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5">
                  <a:txBody>
                    <a:bodyPr/>
                    <a:lstStyle/>
                    <a:p>
                      <a:pPr algn="ctr" fontAlgn="ctr"/>
                      <a:r>
                        <a:rPr lang="ru-RU" sz="1000" b="1" i="0" u="none" strike="noStrike">
                          <a:solidFill>
                            <a:srgbClr val="000000"/>
                          </a:solidFill>
                          <a:effectLst/>
                          <a:latin typeface="Times New Roman" panose="02020603050405020304" pitchFamily="18" charset="0"/>
                        </a:rPr>
                        <a:t>36,50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5">
                  <a:txBody>
                    <a:bodyPr/>
                    <a:lstStyle/>
                    <a:p>
                      <a:pPr algn="ctr" fontAlgn="ctr"/>
                      <a:r>
                        <a:rPr lang="ru-RU" sz="1000" b="1" i="0" u="none" strike="noStrike">
                          <a:solidFill>
                            <a:srgbClr val="000000"/>
                          </a:solidFill>
                          <a:effectLst/>
                          <a:latin typeface="Times New Roman" panose="02020603050405020304" pitchFamily="18" charset="0"/>
                        </a:rPr>
                        <a:t>564,20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5">
                  <a:txBody>
                    <a:bodyPr/>
                    <a:lstStyle/>
                    <a:p>
                      <a:pPr algn="ctr" fontAlgn="ctr"/>
                      <a:r>
                        <a:rPr lang="ru-RU" sz="1000" b="1"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TAJSTAT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4"/>
                  </a:ext>
                </a:extLst>
              </a:tr>
              <a:tr h="192405">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Including, in cities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5"/>
                  </a:ext>
                </a:extLst>
              </a:tr>
              <a:tr h="730033">
                <a:tc vMerge="1">
                  <a:txBody>
                    <a:bodyPr/>
                    <a:lstStyle/>
                    <a:p>
                      <a:endParaRPr lang="ru-RU"/>
                    </a:p>
                  </a:txBody>
                  <a:tcPr/>
                </a:tc>
                <a:tc>
                  <a:txBody>
                    <a:bodyPr/>
                    <a:lstStyle/>
                    <a:p>
                      <a:pPr algn="l" fontAlgn="ctr"/>
                      <a:r>
                        <a:rPr lang="en-US" sz="1000" b="1" i="0" u="none" strike="noStrike" dirty="0">
                          <a:solidFill>
                            <a:srgbClr val="000000"/>
                          </a:solidFill>
                          <a:effectLst/>
                          <a:latin typeface="Times New Roman Tj" panose="02020603050405020304" pitchFamily="18" charset="-52"/>
                        </a:rPr>
                        <a:t>Emissions of harmful substances into the atmosphere from all sources of pollution per 1 population (kg / person) - total</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xmlns="" val="10006"/>
                  </a:ext>
                </a:extLst>
              </a:tr>
              <a:tr h="211455">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Including, in cities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7"/>
                  </a:ext>
                </a:extLst>
              </a:tr>
              <a:tr h="156210">
                <a:tc vMerge="1">
                  <a:txBody>
                    <a:bodyPr/>
                    <a:lstStyle/>
                    <a:p>
                      <a:endParaRPr lang="ru-RU"/>
                    </a:p>
                  </a:txBody>
                  <a:tcPr/>
                </a:tc>
                <a:tc>
                  <a:txBody>
                    <a:bodyPr/>
                    <a:lstStyle/>
                    <a:p>
                      <a:pPr algn="l" fontAlgn="ctr"/>
                      <a:r>
                        <a:rPr lang="en-US" sz="1000" b="1" i="0" u="none" strike="noStrike" dirty="0">
                          <a:solidFill>
                            <a:srgbClr val="000000"/>
                          </a:solidFill>
                          <a:effectLst/>
                          <a:latin typeface="Times New Roman Tj" panose="02020603050405020304" pitchFamily="18" charset="-52"/>
                        </a:rPr>
                        <a:t>Reforestation, thousand / ha</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FA</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8"/>
                  </a:ext>
                </a:extLst>
              </a:tr>
              <a:tr h="512654">
                <a:tc>
                  <a:txBody>
                    <a:bodyPr/>
                    <a:lstStyle/>
                    <a:p>
                      <a:pPr algn="l" fontAlgn="ctr"/>
                      <a:r>
                        <a:rPr lang="en-US" sz="1000" b="1" i="0" u="none" strike="noStrike" dirty="0">
                          <a:solidFill>
                            <a:srgbClr val="000000"/>
                          </a:solidFill>
                          <a:effectLst/>
                          <a:latin typeface="Times New Roman Tj" panose="02020603050405020304" pitchFamily="18" charset="-52"/>
                        </a:rPr>
                        <a:t>Goal 7.10.1.1. Development of a national system of adaptation to climate change</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Outcome Indicators: Greenhouse gas emissions per capita in CO2 equivalent, tons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panose="02020603050405020304" pitchFamily="18" charset="0"/>
                        </a:rPr>
                        <a:t>223,30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panose="02020603050405020304" pitchFamily="18" charset="0"/>
                        </a:rPr>
                        <a:t>12,20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panose="02020603050405020304" pitchFamily="18" charset="0"/>
                        </a:rPr>
                        <a:t>211,10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CESCD</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TAJSTAT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9"/>
                  </a:ext>
                </a:extLst>
              </a:tr>
              <a:tr h="512654">
                <a:tc rowSpan="4">
                  <a:txBody>
                    <a:bodyPr/>
                    <a:lstStyle/>
                    <a:p>
                      <a:pPr algn="l" fontAlgn="ctr"/>
                      <a:r>
                        <a:rPr lang="en-US" sz="1000" b="1" i="0" u="none" strike="noStrike" dirty="0">
                          <a:solidFill>
                            <a:srgbClr val="000000"/>
                          </a:solidFill>
                          <a:effectLst/>
                          <a:latin typeface="Times New Roman Tj" panose="02020603050405020304" pitchFamily="18" charset="-52"/>
                        </a:rPr>
                        <a:t>Target 7.10.1.1.1. Improving the regulatory framework in environmental protection, considering international experience</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Output Indicators: Climate change risk awareness, in%, including:</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a:solidFill>
                            <a:srgbClr val="000000"/>
                          </a:solidFill>
                          <a:effectLst/>
                          <a:latin typeface="Times New Roman" panose="02020603050405020304" pitchFamily="18" charset="0"/>
                        </a:rPr>
                        <a:t>59,40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a:solidFill>
                            <a:srgbClr val="000000"/>
                          </a:solidFill>
                          <a:effectLst/>
                          <a:latin typeface="Times New Roman" panose="02020603050405020304" pitchFamily="18" charset="0"/>
                        </a:rPr>
                        <a:t>7,70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a:solidFill>
                            <a:srgbClr val="000000"/>
                          </a:solidFill>
                          <a:effectLst/>
                          <a:latin typeface="Times New Roman" panose="02020603050405020304" pitchFamily="18" charset="0"/>
                        </a:rPr>
                        <a:t>51,70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dirty="0">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CESCD</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TAJSTAT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rowSpan="4">
                  <a:txBody>
                    <a:bodyPr/>
                    <a:lstStyle/>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p>
                      <a:pPr algn="ctr" fontAlgn="ctr"/>
                      <a:r>
                        <a:rPr lang="ru-RU" sz="1000" b="1" i="0" u="none" strike="noStrike" dirty="0">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10"/>
                  </a:ext>
                </a:extLst>
              </a:tr>
              <a:tr h="260985">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women</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0011"/>
                  </a:ext>
                </a:extLst>
              </a:tr>
              <a:tr h="0">
                <a:tc vMerge="1">
                  <a:txBody>
                    <a:bodyPr/>
                    <a:lstStyle/>
                    <a:p>
                      <a:endParaRPr lang="ru-RU"/>
                    </a:p>
                  </a:txBody>
                  <a:tcPr/>
                </a:tc>
                <a:tc>
                  <a:txBody>
                    <a:bodyPr/>
                    <a:lstStyle/>
                    <a:p>
                      <a:pPr algn="l" fontAlgn="ctr"/>
                      <a:r>
                        <a:rPr lang="en-US" sz="1000" b="1" i="0" u="none" strike="noStrike" dirty="0">
                          <a:solidFill>
                            <a:srgbClr val="000000"/>
                          </a:solidFill>
                          <a:effectLst/>
                          <a:latin typeface="Times New Roman Tj" panose="02020603050405020304" pitchFamily="18" charset="-52"/>
                        </a:rPr>
                        <a:t>vulnerable segments of society</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pPr algn="ctr" fontAlgn="ctr"/>
                      <a:endParaRPr lang="ru-RU" sz="1000" b="1" i="0" u="none" strike="noStrike">
                        <a:solidFill>
                          <a:srgbClr val="000000"/>
                        </a:solidFill>
                        <a:effectLst/>
                        <a:latin typeface="Times New Roman Tj" panose="02020603050405020304" pitchFamily="18" charset="-52"/>
                      </a:endParaRPr>
                    </a:p>
                  </a:txBody>
                  <a:tcPr marL="9525" marR="9525" marT="9525" marB="0" anchor="ctr">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xmlns="" val="10012"/>
                  </a:ext>
                </a:extLst>
              </a:tr>
              <a:tr h="125521">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l" fontAlgn="ctr"/>
                      <a:r>
                        <a:rPr lang="en-US" sz="1000" b="1" i="0" u="none" strike="noStrike" dirty="0">
                          <a:solidFill>
                            <a:srgbClr val="000000"/>
                          </a:solidFill>
                          <a:effectLst/>
                          <a:latin typeface="Times New Roman Tj" panose="02020603050405020304" pitchFamily="18" charset="-52"/>
                        </a:rPr>
                        <a:t>The Comprehensive Index of Vulnerability to Climate Change</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dirty="0">
                          <a:solidFill>
                            <a:srgbClr val="000000"/>
                          </a:solidFill>
                          <a:effectLst/>
                          <a:latin typeface="Times New Roman Tj" panose="02020603050405020304" pitchFamily="18" charset="-52"/>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a:solidFill>
                            <a:srgbClr val="000000"/>
                          </a:solidFill>
                          <a:effectLst/>
                          <a:latin typeface="Times New Roman Tj" panose="02020603050405020304" pitchFamily="18" charset="-52"/>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1" i="0" u="none" strike="noStrike" dirty="0">
                          <a:solidFill>
                            <a:srgbClr val="000000"/>
                          </a:solidFill>
                          <a:effectLst/>
                          <a:latin typeface="Times New Roman Tj" panose="02020603050405020304" pitchFamily="18" charset="-52"/>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428833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2">
            <a:extLst>
              <a:ext uri="{FF2B5EF4-FFF2-40B4-BE49-F238E27FC236}">
                <a16:creationId xmlns:a16="http://schemas.microsoft.com/office/drawing/2014/main" xmlns="" id="{EAE814D7-1949-443E-B260-6B71A156A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3077738" y="2865862"/>
            <a:ext cx="6936061" cy="1048215"/>
          </a:xfrm>
          <a:prstGeom prst="rect">
            <a:avLst/>
          </a:prstGeom>
        </p:spPr>
      </p:pic>
      <p:sp>
        <p:nvSpPr>
          <p:cNvPr id="5" name="Заголовок 1"/>
          <p:cNvSpPr>
            <a:spLocks noGrp="1"/>
          </p:cNvSpPr>
          <p:nvPr>
            <p:ph type="title"/>
          </p:nvPr>
        </p:nvSpPr>
        <p:spPr>
          <a:xfrm>
            <a:off x="881743" y="163286"/>
            <a:ext cx="10493828" cy="478064"/>
          </a:xfrm>
        </p:spPr>
        <p:txBody>
          <a:bodyPr>
            <a:noAutofit/>
          </a:bodyPr>
          <a:lstStyle/>
          <a:p>
            <a:pPr algn="ctr"/>
            <a:r>
              <a:rPr lang="en-US" sz="2000" b="1" dirty="0">
                <a:latin typeface="Times New Roman Tj" panose="02020603050405020304" pitchFamily="18" charset="-52"/>
              </a:rPr>
              <a:t>ACTION PLAN MATRIX OF MTDP 2021-2025</a:t>
            </a:r>
            <a:endParaRPr lang="ru-RU" sz="2000" b="1" dirty="0">
              <a:latin typeface="Times New Roman Tj" panose="02020603050405020304" pitchFamily="18" charset="-52"/>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766641895"/>
              </p:ext>
            </p:extLst>
          </p:nvPr>
        </p:nvGraphicFramePr>
        <p:xfrm>
          <a:off x="966538" y="641350"/>
          <a:ext cx="10980289" cy="3761569"/>
        </p:xfrm>
        <a:graphic>
          <a:graphicData uri="http://schemas.openxmlformats.org/drawingml/2006/table">
            <a:tbl>
              <a:tblPr/>
              <a:tblGrid>
                <a:gridCol w="1945865">
                  <a:extLst>
                    <a:ext uri="{9D8B030D-6E8A-4147-A177-3AD203B41FA5}">
                      <a16:colId xmlns:a16="http://schemas.microsoft.com/office/drawing/2014/main" xmlns="" val="20000"/>
                    </a:ext>
                  </a:extLst>
                </a:gridCol>
                <a:gridCol w="1902025">
                  <a:extLst>
                    <a:ext uri="{9D8B030D-6E8A-4147-A177-3AD203B41FA5}">
                      <a16:colId xmlns:a16="http://schemas.microsoft.com/office/drawing/2014/main" xmlns="" val="20001"/>
                    </a:ext>
                  </a:extLst>
                </a:gridCol>
                <a:gridCol w="491355">
                  <a:extLst>
                    <a:ext uri="{9D8B030D-6E8A-4147-A177-3AD203B41FA5}">
                      <a16:colId xmlns:a16="http://schemas.microsoft.com/office/drawing/2014/main" xmlns="" val="20002"/>
                    </a:ext>
                  </a:extLst>
                </a:gridCol>
                <a:gridCol w="342573">
                  <a:extLst>
                    <a:ext uri="{9D8B030D-6E8A-4147-A177-3AD203B41FA5}">
                      <a16:colId xmlns:a16="http://schemas.microsoft.com/office/drawing/2014/main" xmlns="" val="20003"/>
                    </a:ext>
                  </a:extLst>
                </a:gridCol>
                <a:gridCol w="422011">
                  <a:extLst>
                    <a:ext uri="{9D8B030D-6E8A-4147-A177-3AD203B41FA5}">
                      <a16:colId xmlns:a16="http://schemas.microsoft.com/office/drawing/2014/main" xmlns="" val="20004"/>
                    </a:ext>
                  </a:extLst>
                </a:gridCol>
                <a:gridCol w="422011">
                  <a:extLst>
                    <a:ext uri="{9D8B030D-6E8A-4147-A177-3AD203B41FA5}">
                      <a16:colId xmlns:a16="http://schemas.microsoft.com/office/drawing/2014/main" xmlns="" val="20005"/>
                    </a:ext>
                  </a:extLst>
                </a:gridCol>
                <a:gridCol w="422011">
                  <a:extLst>
                    <a:ext uri="{9D8B030D-6E8A-4147-A177-3AD203B41FA5}">
                      <a16:colId xmlns:a16="http://schemas.microsoft.com/office/drawing/2014/main" xmlns="" val="20006"/>
                    </a:ext>
                  </a:extLst>
                </a:gridCol>
                <a:gridCol w="519646">
                  <a:extLst>
                    <a:ext uri="{9D8B030D-6E8A-4147-A177-3AD203B41FA5}">
                      <a16:colId xmlns:a16="http://schemas.microsoft.com/office/drawing/2014/main" xmlns="" val="20007"/>
                    </a:ext>
                  </a:extLst>
                </a:gridCol>
                <a:gridCol w="813416">
                  <a:extLst>
                    <a:ext uri="{9D8B030D-6E8A-4147-A177-3AD203B41FA5}">
                      <a16:colId xmlns:a16="http://schemas.microsoft.com/office/drawing/2014/main" xmlns="" val="20008"/>
                    </a:ext>
                  </a:extLst>
                </a:gridCol>
                <a:gridCol w="862190">
                  <a:extLst>
                    <a:ext uri="{9D8B030D-6E8A-4147-A177-3AD203B41FA5}">
                      <a16:colId xmlns:a16="http://schemas.microsoft.com/office/drawing/2014/main" xmlns="" val="20009"/>
                    </a:ext>
                  </a:extLst>
                </a:gridCol>
                <a:gridCol w="594382">
                  <a:extLst>
                    <a:ext uri="{9D8B030D-6E8A-4147-A177-3AD203B41FA5}">
                      <a16:colId xmlns:a16="http://schemas.microsoft.com/office/drawing/2014/main" xmlns="" val="20010"/>
                    </a:ext>
                  </a:extLst>
                </a:gridCol>
                <a:gridCol w="594382">
                  <a:extLst>
                    <a:ext uri="{9D8B030D-6E8A-4147-A177-3AD203B41FA5}">
                      <a16:colId xmlns:a16="http://schemas.microsoft.com/office/drawing/2014/main" xmlns="" val="20011"/>
                    </a:ext>
                  </a:extLst>
                </a:gridCol>
                <a:gridCol w="818774">
                  <a:extLst>
                    <a:ext uri="{9D8B030D-6E8A-4147-A177-3AD203B41FA5}">
                      <a16:colId xmlns:a16="http://schemas.microsoft.com/office/drawing/2014/main" xmlns="" val="20012"/>
                    </a:ext>
                  </a:extLst>
                </a:gridCol>
                <a:gridCol w="124315">
                  <a:extLst>
                    <a:ext uri="{9D8B030D-6E8A-4147-A177-3AD203B41FA5}">
                      <a16:colId xmlns:a16="http://schemas.microsoft.com/office/drawing/2014/main" xmlns="" val="2868076132"/>
                    </a:ext>
                  </a:extLst>
                </a:gridCol>
                <a:gridCol w="705333">
                  <a:extLst>
                    <a:ext uri="{9D8B030D-6E8A-4147-A177-3AD203B41FA5}">
                      <a16:colId xmlns:a16="http://schemas.microsoft.com/office/drawing/2014/main" xmlns="" val="20013"/>
                    </a:ext>
                  </a:extLst>
                </a:gridCol>
              </a:tblGrid>
              <a:tr h="424069">
                <a:tc rowSpan="2">
                  <a:txBody>
                    <a:bodyPr/>
                    <a:lstStyle/>
                    <a:p>
                      <a:pPr algn="ctr" fontAlgn="ctr"/>
                      <a:r>
                        <a:rPr lang="en-US" sz="1000" b="1" i="0" u="none" strike="noStrike" dirty="0">
                          <a:solidFill>
                            <a:srgbClr val="000000"/>
                          </a:solidFill>
                          <a:effectLst/>
                          <a:latin typeface="Times New Roman Tj" panose="02020603050405020304" pitchFamily="18" charset="-52"/>
                        </a:rPr>
                        <a:t>Goals, Objectives, Activities</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Indicators of impact, goals and objectives</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dirty="0">
                          <a:solidFill>
                            <a:srgbClr val="000000"/>
                          </a:solidFill>
                          <a:effectLst/>
                          <a:latin typeface="Times New Roman" panose="02020603050405020304" pitchFamily="18" charset="0"/>
                        </a:rPr>
                        <a:t>Baseline 2019</a:t>
                      </a:r>
                      <a:endParaRPr lang="ru-RU" sz="1000" b="1" i="0" u="none" strike="noStrike" dirty="0">
                        <a:solidFill>
                          <a:srgbClr val="000000"/>
                        </a:solidFill>
                        <a:effectLst/>
                        <a:latin typeface="Times New Roman Tj" panose="02020603050405020304" pitchFamily="18" charset="-52"/>
                      </a:endParaRP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000" b="1" i="0" u="none" strike="noStrike" dirty="0">
                          <a:solidFill>
                            <a:srgbClr val="000000"/>
                          </a:solidFill>
                          <a:effectLst/>
                          <a:latin typeface="Times New Roman Tj" panose="02020603050405020304" pitchFamily="18" charset="-52"/>
                        </a:rPr>
                        <a:t>Target Indicator Value /</a:t>
                      </a:r>
                    </a:p>
                    <a:p>
                      <a:pPr algn="ctr" fontAlgn="ctr"/>
                      <a:r>
                        <a:rPr lang="en-US" sz="1000" b="1" i="0" u="none" strike="noStrike" dirty="0">
                          <a:solidFill>
                            <a:srgbClr val="000000"/>
                          </a:solidFill>
                          <a:effectLst/>
                          <a:latin typeface="Times New Roman Tj" panose="02020603050405020304" pitchFamily="18" charset="-52"/>
                        </a:rPr>
                        <a:t>X- Deadline for activities</a:t>
                      </a:r>
                      <a:endParaRPr lang="ru-RU" sz="1000" b="1" i="0" u="none" strike="noStrike" dirty="0">
                        <a:solidFill>
                          <a:srgbClr val="000000"/>
                        </a:solidFill>
                        <a:effectLst/>
                        <a:latin typeface="Times New Roman Tj" panose="02020603050405020304" pitchFamily="18" charset="-52"/>
                      </a:endParaRP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Funding requirements (million somoni) (Input)</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000" b="1" i="0" u="none" strike="noStrike" dirty="0">
                          <a:solidFill>
                            <a:srgbClr val="000000"/>
                          </a:solidFill>
                          <a:effectLst/>
                          <a:latin typeface="Times New Roman Tj" panose="02020603050405020304" pitchFamily="18" charset="-52"/>
                        </a:rPr>
                        <a:t>Financial resources (Cost share)</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2">
                  <a:txBody>
                    <a:bodyPr/>
                    <a:lstStyle/>
                    <a:p>
                      <a:pPr algn="ctr" fontAlgn="ctr"/>
                      <a:r>
                        <a:rPr lang="en-US" sz="1000" b="1" i="0" u="none" strike="noStrike" dirty="0">
                          <a:solidFill>
                            <a:srgbClr val="000000"/>
                          </a:solidFill>
                          <a:effectLst/>
                          <a:latin typeface="Times New Roman Tj" panose="02020603050405020304" pitchFamily="18" charset="-52"/>
                        </a:rPr>
                        <a:t>Responsible</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fontAlgn="ctr"/>
                      <a:r>
                        <a:rPr lang="en-US" sz="1000" b="1" i="0" u="none" strike="noStrike" dirty="0">
                          <a:solidFill>
                            <a:srgbClr val="000000"/>
                          </a:solidFill>
                          <a:effectLst/>
                          <a:latin typeface="Times New Roman Tj" panose="02020603050405020304" pitchFamily="18" charset="-52"/>
                        </a:rPr>
                        <a:t>Development Partners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algn="ctr" fontAlgn="ctr"/>
                      <a:r>
                        <a:rPr lang="en-US" sz="1000" b="1" i="0" u="none" strike="noStrike" dirty="0">
                          <a:solidFill>
                            <a:srgbClr val="000000"/>
                          </a:solidFill>
                          <a:effectLst/>
                          <a:latin typeface="Times New Roman Tj" panose="02020603050405020304" pitchFamily="18" charset="-52"/>
                        </a:rPr>
                        <a:t>Development Partners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5989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rgbClr val="000000"/>
                          </a:solidFill>
                          <a:effectLst/>
                          <a:latin typeface="Times New Roman Tj" panose="02020603050405020304" pitchFamily="18" charset="-52"/>
                        </a:rPr>
                        <a:t>2021</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2022</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2023</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2024</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000" b="1" i="0" u="none" strike="noStrike" dirty="0">
                          <a:solidFill>
                            <a:srgbClr val="000000"/>
                          </a:solidFill>
                          <a:effectLst/>
                          <a:latin typeface="Times New Roman Tj" panose="02020603050405020304" pitchFamily="18" charset="-52"/>
                        </a:rPr>
                        <a:t>2025</a:t>
                      </a:r>
                    </a:p>
                  </a:txBody>
                  <a:tcPr marL="4516" marR="4516" marT="45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en-US" sz="1000" b="1" i="0" u="none" strike="noStrike" dirty="0">
                          <a:solidFill>
                            <a:srgbClr val="000000"/>
                          </a:solidFill>
                          <a:effectLst/>
                          <a:latin typeface="Times New Roman Tj" panose="02020603050405020304" pitchFamily="18" charset="-52"/>
                        </a:rPr>
                        <a:t>Government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Tj" panose="02020603050405020304" pitchFamily="18" charset="-52"/>
                        </a:rPr>
                        <a:t>Donors</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Tj" panose="02020603050405020304" pitchFamily="18" charset="-52"/>
                        </a:rPr>
                        <a:t>Private Sector</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gridSpan="2"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xmlns="" val="10001"/>
                  </a:ext>
                </a:extLst>
              </a:tr>
              <a:tr h="162719">
                <a:tc gridSpan="15">
                  <a:txBody>
                    <a:bodyPr/>
                    <a:lstStyle/>
                    <a:p>
                      <a:pPr algn="ctr" fontAlgn="ctr"/>
                      <a:endParaRPr lang="ru-RU" sz="1100" b="1" i="0" u="none" strike="noStrike" dirty="0">
                        <a:solidFill>
                          <a:srgbClr val="000000"/>
                        </a:solidFill>
                        <a:effectLst/>
                        <a:latin typeface="Times New Roman Tj" panose="02020603050405020304" pitchFamily="18" charset="-5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hMerge="1">
                  <a:txBody>
                    <a:bodyPr/>
                    <a:lstStyle/>
                    <a:p>
                      <a:endParaRPr lang="ru-RU"/>
                    </a:p>
                  </a:txBody>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2"/>
                  </a:ext>
                </a:extLst>
              </a:tr>
              <a:tr h="266815">
                <a:tc gridSpan="15">
                  <a:txBody>
                    <a:bodyPr/>
                    <a:lstStyle/>
                    <a:p>
                      <a:pPr algn="ctr" fontAlgn="ctr"/>
                      <a:r>
                        <a:rPr lang="en-US" sz="1200" b="1" i="0" u="none" strike="noStrike" dirty="0">
                          <a:solidFill>
                            <a:srgbClr val="000000"/>
                          </a:solidFill>
                          <a:effectLst/>
                          <a:latin typeface="Times New Roman Tj" panose="02020603050405020304" pitchFamily="18" charset="-52"/>
                        </a:rPr>
                        <a:t>7.10.1. Climate change</a:t>
                      </a:r>
                      <a:endParaRPr lang="ru-RU" sz="1200" b="1" i="0" u="none" strike="noStrike" dirty="0">
                        <a:solidFill>
                          <a:srgbClr val="000000"/>
                        </a:solidFill>
                        <a:effectLst/>
                        <a:latin typeface="Times New Roman Tj" panose="02020603050405020304" pitchFamily="18" charset="-52"/>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lang="ru-RU"/>
                    </a:p>
                  </a:txBody>
                  <a:tcPr>
                    <a:lnL w="12700" cap="flat" cmpd="sng" algn="ctr">
                      <a:solidFill>
                        <a:srgbClr val="000000"/>
                      </a:solidFill>
                      <a:prstDash val="solid"/>
                      <a:round/>
                      <a:headEnd type="none" w="med" len="med"/>
                      <a:tailEnd type="none" w="med" len="med"/>
                    </a:lnL>
                    <a:solidFill>
                      <a:schemeClr val="accent3">
                        <a:lumMod val="20000"/>
                        <a:lumOff val="80000"/>
                      </a:schemeClr>
                    </a:solidFill>
                  </a:tcPr>
                </a:tc>
                <a:tc hMerge="1">
                  <a:txBody>
                    <a:bodyPr/>
                    <a:lstStyle/>
                    <a:p>
                      <a:endParaRPr lang="ru-RU"/>
                    </a:p>
                  </a:txBody>
                  <a:tcPr>
                    <a:lnL w="12700" cap="flat" cmpd="sng" algn="ctr">
                      <a:solidFill>
                        <a:srgbClr val="000000"/>
                      </a:solidFill>
                      <a:prstDash val="solid"/>
                      <a:round/>
                      <a:headEnd type="none" w="med" len="med"/>
                      <a:tailEnd type="none" w="med" len="med"/>
                    </a:lnL>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solidFill>
                      <a:schemeClr val="accent3">
                        <a:lumMod val="20000"/>
                        <a:lumOff val="80000"/>
                      </a:schemeClr>
                    </a:solidFill>
                  </a:tcPr>
                </a:tc>
                <a:tc hMerge="1">
                  <a:txBody>
                    <a:bodyPr/>
                    <a:lstStyle/>
                    <a:p>
                      <a:endParaRPr lang="ru-RU"/>
                    </a:p>
                  </a:txBody>
                  <a:tcPr/>
                </a:tc>
                <a:tc hMerge="1">
                  <a:txBody>
                    <a:bodyPr/>
                    <a:lstStyle/>
                    <a:p>
                      <a:endParaRPr lang="ru-RU"/>
                    </a:p>
                  </a:txBody>
                  <a:tcPr>
                    <a:solidFill>
                      <a:schemeClr val="accent3">
                        <a:lumMod val="20000"/>
                        <a:lumOff val="80000"/>
                      </a:schemeClr>
                    </a:solidFill>
                  </a:tcPr>
                </a:tc>
                <a:extLst>
                  <a:ext uri="{0D108BD9-81ED-4DB2-BD59-A6C34878D82A}">
                    <a16:rowId xmlns:a16="http://schemas.microsoft.com/office/drawing/2014/main" xmlns="" val="10003"/>
                  </a:ext>
                </a:extLst>
              </a:tr>
              <a:tr h="354330">
                <a:tc>
                  <a:txBody>
                    <a:bodyPr/>
                    <a:lstStyle/>
                    <a:p>
                      <a:pPr algn="l" fontAlgn="ctr"/>
                      <a:r>
                        <a:rPr lang="en-US" sz="1000" b="0" i="0" u="none" strike="noStrike" dirty="0">
                          <a:solidFill>
                            <a:srgbClr val="000000"/>
                          </a:solidFill>
                          <a:effectLst/>
                          <a:latin typeface="Times New Roman Tj" panose="02020603050405020304" pitchFamily="18" charset="-52"/>
                        </a:rPr>
                        <a:t>1. Adoption of the Environmental Code of the Republic of Tajikistan</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0" i="0" u="none" strike="noStrike" dirty="0">
                          <a:solidFill>
                            <a:srgbClr val="000000"/>
                          </a:solidFill>
                          <a:effectLst/>
                          <a:latin typeface="Times New Roman Tj" panose="02020603050405020304" pitchFamily="18" charset="-52"/>
                        </a:rPr>
                        <a:t>The Environmental Code of the Republic of Tajikistan has been developed and adopted</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dirty="0">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gridSpan="2">
                  <a:txBody>
                    <a:bodyPr/>
                    <a:lstStyle/>
                    <a:p>
                      <a:pPr algn="ctr" fontAlgn="ctr"/>
                      <a:r>
                        <a:rPr lang="en-US" sz="1000" b="1" i="0" u="none" strike="noStrike" dirty="0">
                          <a:solidFill>
                            <a:srgbClr val="000000"/>
                          </a:solidFill>
                          <a:effectLst/>
                          <a:latin typeface="Times New Roman Tj" panose="02020603050405020304" pitchFamily="18" charset="-52"/>
                        </a:rPr>
                        <a:t>EPC</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000" b="0" i="0" u="none" strike="noStrike" dirty="0">
                          <a:solidFill>
                            <a:srgbClr val="000000"/>
                          </a:solidFill>
                          <a:effectLst/>
                          <a:latin typeface="Times New Roman Tj" panose="02020603050405020304" pitchFamily="18" charset="-52"/>
                        </a:rPr>
                        <a:t>UNDP, UNEP</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4"/>
                  </a:ext>
                </a:extLst>
              </a:tr>
              <a:tr h="369570">
                <a:tc>
                  <a:txBody>
                    <a:bodyPr/>
                    <a:lstStyle/>
                    <a:p>
                      <a:pPr algn="l" fontAlgn="ctr"/>
                      <a:r>
                        <a:rPr lang="en-US" sz="1000" b="0" i="0" u="none" strike="noStrike" dirty="0">
                          <a:solidFill>
                            <a:srgbClr val="000000"/>
                          </a:solidFill>
                          <a:effectLst/>
                          <a:latin typeface="Times New Roman Tj" panose="02020603050405020304" pitchFamily="18" charset="-52"/>
                        </a:rPr>
                        <a:t>2. Development of the “Environmental Standard Assessment” (ASE) </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T w="6350" cap="flat" cmpd="sng" algn="ctr">
                      <a:solidFill>
                        <a:srgbClr val="000000"/>
                      </a:solidFill>
                      <a:prstDash val="solid"/>
                      <a:round/>
                      <a:headEnd type="none" w="med" len="med"/>
                      <a:tailEnd type="none" w="med" len="med"/>
                    </a:lnT>
                  </a:tcPr>
                </a:tc>
                <a:tc>
                  <a:txBody>
                    <a:bodyPr/>
                    <a:lstStyle/>
                    <a:p>
                      <a:pPr algn="l" fontAlgn="ctr"/>
                      <a:r>
                        <a:rPr lang="en-US" sz="1000" b="0" i="0" u="none" strike="noStrike" dirty="0">
                          <a:solidFill>
                            <a:srgbClr val="000000"/>
                          </a:solidFill>
                          <a:effectLst/>
                          <a:latin typeface="Times New Roman Tj" panose="02020603050405020304" pitchFamily="18" charset="-52"/>
                        </a:rPr>
                        <a:t>An “Environmental Standard Assessment” has been developed</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dirty="0">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dirty="0">
                          <a:solidFill>
                            <a:srgbClr val="000000"/>
                          </a:solidFill>
                          <a:effectLst/>
                          <a:latin typeface="Times New Roman" panose="02020603050405020304" pitchFamily="18" charset="0"/>
                        </a:rPr>
                        <a:t>0,20</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ctr" fontAlgn="ctr"/>
                      <a:r>
                        <a:rPr lang="ru-RU" sz="1000" b="0" i="0" u="none" strike="noStrike">
                          <a:solidFill>
                            <a:srgbClr val="000000"/>
                          </a:solidFill>
                          <a:effectLst/>
                          <a:latin typeface="Times New Roman" panose="02020603050405020304" pitchFamily="18" charset="0"/>
                        </a:rPr>
                        <a:t>0,20</a:t>
                      </a:r>
                    </a:p>
                  </a:txBody>
                  <a:tcPr marL="9525" marR="9525" marT="9525" marB="0" anchor="ctr">
                    <a:lnT w="6350" cap="flat" cmpd="sng" algn="ctr">
                      <a:solidFill>
                        <a:srgbClr val="000000"/>
                      </a:solidFill>
                      <a:prstDash val="solid"/>
                      <a:round/>
                      <a:headEnd type="none" w="med" len="med"/>
                      <a:tailEnd type="none" w="med" len="med"/>
                    </a:lnT>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T w="6350" cap="flat" cmpd="sng" algn="ctr">
                      <a:solidFill>
                        <a:srgbClr val="000000"/>
                      </a:solidFill>
                      <a:prstDash val="solid"/>
                      <a:round/>
                      <a:headEnd type="none" w="med" len="med"/>
                      <a:tailEnd type="none" w="med" len="med"/>
                    </a:lnT>
                  </a:tcPr>
                </a:tc>
                <a:tc>
                  <a:txBody>
                    <a:bodyPr/>
                    <a:lstStyle/>
                    <a:p>
                      <a:pPr algn="ctr" fontAlgn="ctr"/>
                      <a:r>
                        <a:rPr lang="ru-RU" sz="1000" b="0" i="0" u="none" strike="noStrike" dirty="0">
                          <a:solidFill>
                            <a:srgbClr val="000000"/>
                          </a:solidFill>
                          <a:effectLst/>
                          <a:latin typeface="Times New Roman" panose="02020603050405020304" pitchFamily="18" charset="0"/>
                        </a:rPr>
                        <a:t> </a:t>
                      </a:r>
                    </a:p>
                  </a:txBody>
                  <a:tcPr marL="9525" marR="9525" marT="9525" marB="0" anchor="ctr">
                    <a:lnT w="6350" cap="flat" cmpd="sng" algn="ctr">
                      <a:solidFill>
                        <a:srgbClr val="000000"/>
                      </a:solidFill>
                      <a:prstDash val="solid"/>
                      <a:round/>
                      <a:headEnd type="none" w="med" len="med"/>
                      <a:tailEnd type="none" w="med" len="med"/>
                    </a:lnT>
                  </a:tcPr>
                </a:tc>
                <a:tc gridSpan="2">
                  <a:txBody>
                    <a:bodyPr/>
                    <a:lstStyle/>
                    <a:p>
                      <a:pPr algn="ctr" fontAlgn="ctr"/>
                      <a:r>
                        <a:rPr lang="en-US" sz="1000" b="1" i="0" u="none" strike="noStrike" dirty="0">
                          <a:solidFill>
                            <a:srgbClr val="000000"/>
                          </a:solidFill>
                          <a:effectLst/>
                          <a:latin typeface="Times New Roman Tj" panose="02020603050405020304" pitchFamily="18" charset="-52"/>
                        </a:rPr>
                        <a:t>EPC</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xmlns="" val="10005"/>
                  </a:ext>
                </a:extLst>
              </a:tr>
              <a:tr h="628650">
                <a:tc>
                  <a:txBody>
                    <a:bodyPr/>
                    <a:lstStyle/>
                    <a:p>
                      <a:pPr algn="l" fontAlgn="ctr"/>
                      <a:r>
                        <a:rPr lang="en-US" sz="1000" b="0" i="0" u="none" strike="noStrike" dirty="0">
                          <a:solidFill>
                            <a:srgbClr val="000000"/>
                          </a:solidFill>
                          <a:effectLst/>
                          <a:latin typeface="Times New Roman Tj" panose="02020603050405020304" pitchFamily="18" charset="-52"/>
                        </a:rPr>
                        <a:t>3. Development of gender-sensitive indicators on climate change and disaster risk management</a:t>
                      </a:r>
                      <a:endParaRPr lang="ru-RU" sz="1000" b="0" i="0" u="none" strike="noStrike" dirty="0">
                        <a:solidFill>
                          <a:srgbClr val="000000"/>
                        </a:solidFill>
                        <a:effectLst/>
                        <a:latin typeface="Times New Roman Tj" panose="02020603050405020304" pitchFamily="18" charset="-52"/>
                      </a:endParaRPr>
                    </a:p>
                  </a:txBody>
                  <a:tcPr marL="9525" marR="9525" marT="9525" marB="0" anchor="ctr"/>
                </a:tc>
                <a:tc>
                  <a:txBody>
                    <a:bodyPr/>
                    <a:lstStyle/>
                    <a:p>
                      <a:pPr algn="l" fontAlgn="ctr"/>
                      <a:r>
                        <a:rPr lang="en-US" sz="1000" b="0" i="0" u="none" strike="noStrike" dirty="0">
                          <a:solidFill>
                            <a:srgbClr val="000000"/>
                          </a:solidFill>
                          <a:effectLst/>
                          <a:latin typeface="Times New Roman Tj" panose="02020603050405020304" pitchFamily="18" charset="-52"/>
                        </a:rPr>
                        <a:t>Indicators are developed and implemented in a monitoring and evaluation system.</a:t>
                      </a:r>
                      <a:r>
                        <a:rPr lang="ru-RU" sz="1000" b="0" i="0" u="none" strike="noStrike" dirty="0">
                          <a:solidFill>
                            <a:srgbClr val="000000"/>
                          </a:solidFill>
                          <a:effectLst/>
                          <a:latin typeface="Times New Roman Tj" panose="02020603050405020304" pitchFamily="18" charset="-52"/>
                        </a:rPr>
                        <a:t/>
                      </a:r>
                      <a:br>
                        <a:rPr lang="ru-RU" sz="1000" b="0" i="0" u="none" strike="noStrike" dirty="0">
                          <a:solidFill>
                            <a:srgbClr val="000000"/>
                          </a:solidFill>
                          <a:effectLst/>
                          <a:latin typeface="Times New Roman Tj" panose="02020603050405020304" pitchFamily="18" charset="-52"/>
                        </a:rPr>
                      </a:br>
                      <a:r>
                        <a:rPr lang="ru-RU" sz="1000" b="0" i="0" u="none" strike="noStrike" dirty="0">
                          <a:solidFill>
                            <a:srgbClr val="000000"/>
                          </a:solidFill>
                          <a:effectLst/>
                          <a:latin typeface="Times New Roman Tj" panose="02020603050405020304" pitchFamily="18" charset="-52"/>
                        </a:rPr>
                        <a:t>  </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0,50</a:t>
                      </a: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r>
                        <a:rPr lang="ru-RU" sz="1000" b="0" i="0" u="none" strike="noStrike" dirty="0">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ru-RU" sz="1000" b="0" i="0" u="none" strike="noStrike">
                          <a:solidFill>
                            <a:srgbClr val="000000"/>
                          </a:solidFill>
                          <a:effectLst/>
                          <a:latin typeface="Times New Roman" panose="02020603050405020304" pitchFamily="18" charset="0"/>
                        </a:rPr>
                        <a:t>0,50</a:t>
                      </a:r>
                    </a:p>
                  </a:txBody>
                  <a:tcPr marL="9525" marR="9525" marT="9525" marB="0" anchor="ctr"/>
                </a:tc>
                <a:tc>
                  <a:txBody>
                    <a:bodyPr/>
                    <a:lstStyle/>
                    <a:p>
                      <a:pPr algn="ctr" fontAlgn="ctr"/>
                      <a:r>
                        <a:rPr lang="ru-RU" sz="1000" b="0" i="0" u="none" strike="noStrike" dirty="0">
                          <a:solidFill>
                            <a:srgbClr val="000000"/>
                          </a:solidFill>
                          <a:effectLst/>
                          <a:latin typeface="Times New Roman" panose="02020603050405020304" pitchFamily="18" charset="0"/>
                        </a:rPr>
                        <a:t> </a:t>
                      </a:r>
                    </a:p>
                  </a:txBody>
                  <a:tcPr marL="9525" marR="9525" marT="9525" marB="0" anchor="ctr"/>
                </a:tc>
                <a:tc gridSpan="2">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CESCD</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CWFA, TAJSTAT</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T w="6350" cap="flat" cmpd="sng" algn="ctr">
                      <a:solidFill>
                        <a:srgbClr val="000000"/>
                      </a:solidFill>
                      <a:prstDash val="solid"/>
                      <a:round/>
                      <a:headEnd type="none" w="med" len="med"/>
                      <a:tailEnd type="none" w="med" len="med"/>
                    </a:lnT>
                    <a:solidFill>
                      <a:schemeClr val="accent2">
                        <a:lumMod val="40000"/>
                        <a:lumOff val="60000"/>
                      </a:schemeClr>
                    </a:solidFill>
                  </a:tcPr>
                </a:tc>
                <a:tc hMerge="1">
                  <a:txBody>
                    <a:bodyPr/>
                    <a:lstStyle/>
                    <a:p>
                      <a:pPr algn="ctr" fontAlgn="ctr"/>
                      <a:endParaRPr lang="ru-RU" sz="1000" b="1" i="0" u="none" strike="noStrike">
                        <a:solidFill>
                          <a:srgbClr val="000000"/>
                        </a:solidFill>
                        <a:effectLst/>
                        <a:latin typeface="Times New Roman Tj" panose="02020603050405020304" pitchFamily="18" charset="-52"/>
                      </a:endParaRPr>
                    </a:p>
                  </a:txBody>
                  <a:tcPr marL="9525" marR="9525" marT="9525" marB="0" anchor="ctr">
                    <a:lnT w="6350" cap="flat" cmpd="sng" algn="ctr">
                      <a:solidFill>
                        <a:srgbClr val="000000"/>
                      </a:solidFill>
                      <a:prstDash val="solid"/>
                      <a:round/>
                      <a:headEnd type="none" w="med" len="med"/>
                      <a:tailEnd type="none" w="med" len="med"/>
                    </a:lnT>
                    <a:solidFill>
                      <a:schemeClr val="accent2">
                        <a:lumMod val="40000"/>
                        <a:lumOff val="60000"/>
                      </a:schemeClr>
                    </a:solidFill>
                  </a:tcPr>
                </a:tc>
                <a:tc>
                  <a:txBody>
                    <a:bodyPr/>
                    <a:lstStyle/>
                    <a:p>
                      <a:pPr algn="ctr" fontAlgn="ctr"/>
                      <a:r>
                        <a:rPr lang="en-US" sz="1000" b="0" i="0" u="none" strike="noStrike" dirty="0">
                          <a:solidFill>
                            <a:srgbClr val="000000"/>
                          </a:solidFill>
                          <a:effectLst/>
                          <a:latin typeface="Times New Roman Tj" panose="02020603050405020304" pitchFamily="18" charset="-52"/>
                        </a:rPr>
                        <a:t>UNDP, UNEP</a:t>
                      </a:r>
                    </a:p>
                    <a:p>
                      <a:pPr algn="ctr" fontAlgn="ctr"/>
                      <a:r>
                        <a:rPr lang="ru-RU" sz="1000" b="0" i="0" u="none" strike="noStrike" dirty="0">
                          <a:solidFill>
                            <a:srgbClr val="000000"/>
                          </a:solidFill>
                          <a:effectLst/>
                          <a:latin typeface="Times New Roman Tj" panose="02020603050405020304" pitchFamily="18" charset="-52"/>
                        </a:rPr>
                        <a:t> </a:t>
                      </a:r>
                    </a:p>
                  </a:txBody>
                  <a:tcPr marL="9525" marR="9525" marT="9525" marB="0" anchor="ctr"/>
                </a:tc>
                <a:extLst>
                  <a:ext uri="{0D108BD9-81ED-4DB2-BD59-A6C34878D82A}">
                    <a16:rowId xmlns:a16="http://schemas.microsoft.com/office/drawing/2014/main" xmlns="" val="10006"/>
                  </a:ext>
                </a:extLst>
              </a:tr>
              <a:tr h="492342">
                <a:tc>
                  <a:txBody>
                    <a:bodyPr/>
                    <a:lstStyle/>
                    <a:p>
                      <a:pPr algn="l" fontAlgn="ctr"/>
                      <a:r>
                        <a:rPr lang="en-US" sz="1000" b="0" i="0" u="none" strike="noStrike" dirty="0">
                          <a:solidFill>
                            <a:srgbClr val="000000"/>
                          </a:solidFill>
                          <a:effectLst/>
                          <a:latin typeface="Times New Roman Tj" panose="02020603050405020304" pitchFamily="18" charset="-52"/>
                        </a:rPr>
                        <a:t>4. Development of "State program of ecological education of the population of the Republic of Tajikistan for the period 2021-2030".</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en-US" sz="1000" b="0" i="0" u="none" strike="noStrike" dirty="0">
                          <a:solidFill>
                            <a:srgbClr val="000000"/>
                          </a:solidFill>
                          <a:effectLst/>
                          <a:latin typeface="Times New Roman Tj" panose="02020603050405020304" pitchFamily="18" charset="-52"/>
                        </a:rPr>
                        <a:t>A state program has been developed</a:t>
                      </a: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dirty="0">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Tj" panose="02020603050405020304" pitchFamily="18" charset="-5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a:solidFill>
                            <a:srgbClr val="000000"/>
                          </a:solidFill>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ru-RU" sz="1000" b="0" i="0" u="none" strike="noStrike" dirty="0">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tc gridSpan="2">
                  <a:txBody>
                    <a:bodyPr/>
                    <a:lstStyle/>
                    <a:p>
                      <a:pPr algn="ctr" fontAlgn="ctr"/>
                      <a:r>
                        <a:rPr lang="en-US" sz="1000" b="1" i="0" u="none" strike="noStrike" dirty="0">
                          <a:solidFill>
                            <a:srgbClr val="000000"/>
                          </a:solidFill>
                          <a:effectLst/>
                          <a:latin typeface="Times New Roman Tj" panose="02020603050405020304" pitchFamily="18" charset="-52"/>
                        </a:rPr>
                        <a:t>EPC</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CESCD</a:t>
                      </a:r>
                      <a:r>
                        <a:rPr lang="ru-RU" sz="1000" b="1" i="0" u="none" strike="noStrike" dirty="0">
                          <a:solidFill>
                            <a:srgbClr val="000000"/>
                          </a:solidFill>
                          <a:effectLst/>
                          <a:latin typeface="Times New Roman Tj" panose="02020603050405020304" pitchFamily="18" charset="-52"/>
                        </a:rPr>
                        <a:t>, </a:t>
                      </a:r>
                      <a:r>
                        <a:rPr lang="en-US" sz="1000" b="1" i="0" u="none" strike="noStrike" dirty="0">
                          <a:solidFill>
                            <a:srgbClr val="000000"/>
                          </a:solidFill>
                          <a:effectLst/>
                          <a:latin typeface="Times New Roman Tj" panose="02020603050405020304" pitchFamily="18" charset="-52"/>
                        </a:rPr>
                        <a:t>MF</a:t>
                      </a: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ru-RU" sz="1000" b="1"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a:solidFill>
                            <a:srgbClr val="000000"/>
                          </a:solidFill>
                          <a:effectLst/>
                          <a:latin typeface="Times New Roman Tj" panose="02020603050405020304" pitchFamily="18" charset="-52"/>
                        </a:rPr>
                        <a:t> </a:t>
                      </a:r>
                      <a:r>
                        <a:rPr lang="en-US" sz="1000" b="0" i="0" u="none" strike="noStrike" dirty="0">
                          <a:solidFill>
                            <a:srgbClr val="000000"/>
                          </a:solidFill>
                          <a:effectLst/>
                          <a:latin typeface="Times New Roman Tj" panose="02020603050405020304" pitchFamily="18" charset="-52"/>
                        </a:rPr>
                        <a:t>UNDP, UNEP</a:t>
                      </a:r>
                      <a:endParaRPr lang="ru-RU" sz="1000" b="0" i="0" u="none" strike="noStrike" dirty="0">
                        <a:solidFill>
                          <a:srgbClr val="000000"/>
                        </a:solidFill>
                        <a:effectLst/>
                        <a:latin typeface="Times New Roman Tj" panose="02020603050405020304" pitchFamily="18" charset="-52"/>
                      </a:endParaRPr>
                    </a:p>
                    <a:p>
                      <a:pPr algn="ctr" fontAlgn="ctr"/>
                      <a:endParaRPr lang="ru-RU" sz="1000" b="0" i="0" u="none" strike="noStrike" dirty="0">
                        <a:solidFill>
                          <a:srgbClr val="000000"/>
                        </a:solidFill>
                        <a:effectLst/>
                        <a:latin typeface="Times New Roman Tj" panose="02020603050405020304" pitchFamily="18" charset="-5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6742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6426" y="216075"/>
            <a:ext cx="8676361" cy="636994"/>
          </a:xfrm>
        </p:spPr>
        <p:txBody>
          <a:bodyPr rtlCol="0">
            <a:noAutofit/>
          </a:bodyPr>
          <a:lstStyle/>
          <a:p>
            <a:pPr algn="ctr" rtl="0"/>
            <a:r>
              <a:rPr lang="en-US" sz="2000" dirty="0">
                <a:effectLst/>
                <a:latin typeface="Times New Roman" panose="02020603050405020304" pitchFamily="18" charset="0"/>
                <a:cs typeface="Times New Roman" panose="02020603050405020304" pitchFamily="18" charset="0"/>
              </a:rPr>
              <a:t>INTEGRATION OF SDG TO MTDP 2021-2025 BY SECTORS</a:t>
            </a:r>
            <a:endParaRPr lang="ru-RU" sz="2000" dirty="0">
              <a:effectLst/>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p:cNvGraphicFramePr>
          <p:nvPr>
            <p:extLst>
              <p:ext uri="{D42A27DB-BD31-4B8C-83A1-F6EECF244321}">
                <p14:modId xmlns:p14="http://schemas.microsoft.com/office/powerpoint/2010/main" val="1680748846"/>
              </p:ext>
            </p:extLst>
          </p:nvPr>
        </p:nvGraphicFramePr>
        <p:xfrm>
          <a:off x="1092288" y="982207"/>
          <a:ext cx="10495367" cy="4991150"/>
        </p:xfrm>
        <a:graphic>
          <a:graphicData uri="http://schemas.openxmlformats.org/drawingml/2006/table">
            <a:tbl>
              <a:tblPr firstRow="1" bandRow="1">
                <a:tableStyleId>{5C22544A-7EE6-4342-B048-85BDC9FD1C3A}</a:tableStyleId>
              </a:tblPr>
              <a:tblGrid>
                <a:gridCol w="580043">
                  <a:extLst>
                    <a:ext uri="{9D8B030D-6E8A-4147-A177-3AD203B41FA5}">
                      <a16:colId xmlns:a16="http://schemas.microsoft.com/office/drawing/2014/main" xmlns="" val="20000"/>
                    </a:ext>
                  </a:extLst>
                </a:gridCol>
                <a:gridCol w="4981933">
                  <a:extLst>
                    <a:ext uri="{9D8B030D-6E8A-4147-A177-3AD203B41FA5}">
                      <a16:colId xmlns:a16="http://schemas.microsoft.com/office/drawing/2014/main" xmlns="" val="20001"/>
                    </a:ext>
                  </a:extLst>
                </a:gridCol>
                <a:gridCol w="2710405">
                  <a:extLst>
                    <a:ext uri="{9D8B030D-6E8A-4147-A177-3AD203B41FA5}">
                      <a16:colId xmlns:a16="http://schemas.microsoft.com/office/drawing/2014/main" xmlns="" val="20002"/>
                    </a:ext>
                  </a:extLst>
                </a:gridCol>
                <a:gridCol w="2222986">
                  <a:extLst>
                    <a:ext uri="{9D8B030D-6E8A-4147-A177-3AD203B41FA5}">
                      <a16:colId xmlns:a16="http://schemas.microsoft.com/office/drawing/2014/main" xmlns="" val="20003"/>
                    </a:ext>
                  </a:extLst>
                </a:gridCol>
              </a:tblGrid>
              <a:tr h="680138">
                <a:tc>
                  <a:txBody>
                    <a:bodyPr/>
                    <a:lstStyle/>
                    <a:p>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Economic Sectors</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Number of Objectives (targets) SDG</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Number of Indicators</a:t>
                      </a:r>
                    </a:p>
                    <a:p>
                      <a:pPr algn="ctr"/>
                      <a:r>
                        <a:rPr lang="en-US" sz="1600" dirty="0"/>
                        <a:t>SDG</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68973">
                <a:tc>
                  <a:txBody>
                    <a:bodyPr/>
                    <a:lstStyle/>
                    <a:p>
                      <a:r>
                        <a:rPr lang="ru-RU" sz="14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400" dirty="0"/>
                        <a:t>Education and science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4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380806">
                <a:tc>
                  <a:txBody>
                    <a:bodyPr/>
                    <a:lstStyle/>
                    <a:p>
                      <a:r>
                        <a:rPr lang="ru-RU" sz="14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Health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62607">
                <a:tc>
                  <a:txBody>
                    <a:bodyPr/>
                    <a:lstStyle/>
                    <a:p>
                      <a:pPr marL="0" algn="l" defTabSz="914400" rtl="0" eaLnBrk="1" latinLnBrk="0" hangingPunct="1"/>
                      <a:r>
                        <a:rPr lang="ru-RU" sz="1400" kern="1200" dirty="0">
                          <a:solidFill>
                            <a:schemeClr val="dk1"/>
                          </a:solidFill>
                          <a:latin typeface="+mn-lt"/>
                          <a:ea typeface="+mn-ea"/>
                          <a:cs typeface="+mn-cs"/>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400" kern="1200" dirty="0">
                          <a:solidFill>
                            <a:schemeClr val="dk1"/>
                          </a:solidFill>
                          <a:latin typeface="+mn-lt"/>
                          <a:ea typeface="+mn-ea"/>
                          <a:cs typeface="+mn-cs"/>
                        </a:rPr>
                        <a:t>Social protection </a:t>
                      </a:r>
                      <a:endParaRPr lang="ru-RU"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ru-RU" sz="1400" kern="1200" dirty="0">
                          <a:solidFill>
                            <a:schemeClr val="dk1"/>
                          </a:solidFill>
                          <a:latin typeface="+mn-lt"/>
                          <a:ea typeface="+mn-ea"/>
                          <a:cs typeface="+mn-cs"/>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68973">
                <a:tc>
                  <a:txBody>
                    <a:bodyPr/>
                    <a:lstStyle/>
                    <a:p>
                      <a:pPr marL="0" algn="l" defTabSz="914400" rtl="0" eaLnBrk="1" latinLnBrk="0" hangingPunct="1"/>
                      <a:r>
                        <a:rPr lang="ru-RU" sz="1400" kern="1200" dirty="0">
                          <a:solidFill>
                            <a:schemeClr val="dk1"/>
                          </a:solidFill>
                          <a:latin typeface="+mn-lt"/>
                          <a:ea typeface="+mn-ea"/>
                          <a:cs typeface="+mn-cs"/>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algn="l" defTabSz="914400" rtl="0" eaLnBrk="1" latinLnBrk="0" hangingPunct="1"/>
                      <a:r>
                        <a:rPr lang="en-US" sz="1400" kern="1200" dirty="0">
                          <a:solidFill>
                            <a:schemeClr val="dk1"/>
                          </a:solidFill>
                          <a:latin typeface="+mn-lt"/>
                          <a:ea typeface="+mn-ea"/>
                          <a:cs typeface="+mn-cs"/>
                        </a:rPr>
                        <a:t>Culture </a:t>
                      </a:r>
                      <a:endParaRPr lang="ru-RU"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algn="l" defTabSz="914400" rtl="0" eaLnBrk="1" latinLnBrk="0" hangingPunct="1"/>
                      <a:r>
                        <a:rPr lang="ru-RU" sz="1400" kern="1200" dirty="0">
                          <a:solidFill>
                            <a:schemeClr val="dk1"/>
                          </a:solidFill>
                          <a:latin typeface="+mn-lt"/>
                          <a:ea typeface="+mn-ea"/>
                          <a:cs typeface="+mn-cs"/>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algn="l" defTabSz="914400" rtl="0" eaLnBrk="1" latinLnBrk="0" hangingPunct="1"/>
                      <a:r>
                        <a:rPr lang="ru-RU" sz="1400" kern="1200" dirty="0">
                          <a:solidFill>
                            <a:schemeClr val="dk1"/>
                          </a:solidFill>
                          <a:latin typeface="+mn-lt"/>
                          <a:ea typeface="+mn-ea"/>
                          <a:cs typeface="+mn-cs"/>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xmlns="" val="10004"/>
                  </a:ext>
                </a:extLst>
              </a:tr>
              <a:tr h="368973">
                <a:tc>
                  <a:txBody>
                    <a:bodyPr/>
                    <a:lstStyle/>
                    <a:p>
                      <a:r>
                        <a:rPr lang="ru-RU" sz="1400"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Youth and sports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68973">
                <a:tc>
                  <a:txBody>
                    <a:bodyPr/>
                    <a:lstStyle/>
                    <a:p>
                      <a:r>
                        <a:rPr lang="ru-RU" sz="1400" dirty="0"/>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Tourism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68973">
                <a:tc>
                  <a:txBody>
                    <a:bodyPr/>
                    <a:lstStyle/>
                    <a:p>
                      <a:r>
                        <a:rPr lang="ru-RU" sz="1400"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dirty="0"/>
                        <a:t>Environmental Protection</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ru-RU"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dirty="0"/>
                        <a:t>2</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xmlns="" val="10007"/>
                  </a:ext>
                </a:extLst>
              </a:tr>
              <a:tr h="403264">
                <a:tc>
                  <a:txBody>
                    <a:bodyPr/>
                    <a:lstStyle/>
                    <a:p>
                      <a:pPr marL="0" algn="l" defTabSz="914400" rtl="0" eaLnBrk="1" latinLnBrk="0" hangingPunct="1"/>
                      <a:r>
                        <a:rPr lang="ru-RU" sz="1400" kern="1200" dirty="0">
                          <a:solidFill>
                            <a:schemeClr val="dk1"/>
                          </a:solidFill>
                          <a:latin typeface="+mn-lt"/>
                          <a:ea typeface="+mn-ea"/>
                          <a:cs typeface="+mn-cs"/>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r>
                        <a:rPr lang="en-US" sz="1400" kern="1200" dirty="0">
                          <a:solidFill>
                            <a:schemeClr val="dk1"/>
                          </a:solidFill>
                          <a:latin typeface="+mn-lt"/>
                          <a:ea typeface="+mn-ea"/>
                          <a:cs typeface="+mn-cs"/>
                        </a:rPr>
                        <a:t>Reducing social and gender inequalities </a:t>
                      </a:r>
                      <a:endParaRPr lang="ru-RU"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r>
                        <a:rPr lang="ru-RU" sz="1400" kern="1200" dirty="0">
                          <a:solidFill>
                            <a:schemeClr val="dk1"/>
                          </a:solidFill>
                          <a:latin typeface="+mn-lt"/>
                          <a:ea typeface="+mn-ea"/>
                          <a:cs typeface="+mn-cs"/>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r>
                        <a:rPr lang="ru-RU" sz="1400" kern="1200" dirty="0">
                          <a:solidFill>
                            <a:schemeClr val="dk1"/>
                          </a:solidFill>
                          <a:latin typeface="+mn-lt"/>
                          <a:ea typeface="+mn-ea"/>
                          <a:cs typeface="+mn-cs"/>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8"/>
                  </a:ext>
                </a:extLst>
              </a:tr>
              <a:tr h="399124">
                <a:tc>
                  <a:txBody>
                    <a:bodyPr/>
                    <a:lstStyle/>
                    <a:p>
                      <a:r>
                        <a:rPr lang="ru-RU" sz="14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400" dirty="0"/>
                        <a:t>Regional development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ru-RU"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ru-RU"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10"/>
                  </a:ext>
                </a:extLst>
              </a:tr>
              <a:tr h="402186">
                <a:tc>
                  <a:txBody>
                    <a:bodyPr/>
                    <a:lstStyle/>
                    <a:p>
                      <a:r>
                        <a:rPr lang="ru-RU" sz="14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dirty="0"/>
                        <a:t>Climate change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ru-RU"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ru-RU"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xmlns="" val="10009"/>
                  </a:ext>
                </a:extLst>
              </a:tr>
              <a:tr h="402186">
                <a:tc>
                  <a:txBody>
                    <a:bodyPr/>
                    <a:lstStyle/>
                    <a:p>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Total</a:t>
                      </a:r>
                      <a:r>
                        <a:rPr lang="tg-Cyrl-TJ" sz="1400" baseline="0" dirty="0"/>
                        <a:t>:</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21</a:t>
                      </a:r>
                      <a:r>
                        <a:rPr lang="ru-RU" sz="1400" baseline="0" dirty="0"/>
                        <a:t>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89, </a:t>
                      </a:r>
                      <a:r>
                        <a:rPr lang="en-US" sz="1400" dirty="0"/>
                        <a:t>including </a:t>
                      </a:r>
                      <a:r>
                        <a:rPr lang="ru-RU" sz="1400" dirty="0"/>
                        <a:t>17 </a:t>
                      </a:r>
                      <a:r>
                        <a:rPr lang="en-US" sz="1400" dirty="0"/>
                        <a:t>secondary indicators</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pic>
        <p:nvPicPr>
          <p:cNvPr id="7" name="Picture 12">
            <a:extLst>
              <a:ext uri="{FF2B5EF4-FFF2-40B4-BE49-F238E27FC236}">
                <a16:creationId xmlns:a16="http://schemas.microsoft.com/office/drawing/2014/main" xmlns="" id="{EAE814D7-1949-443E-B260-6B71A156A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943922" y="2867722"/>
            <a:ext cx="6858000" cy="970156"/>
          </a:xfrm>
          <a:prstGeom prst="rect">
            <a:avLst/>
          </a:prstGeom>
        </p:spPr>
      </p:pic>
    </p:spTree>
    <p:extLst>
      <p:ext uri="{BB962C8B-B14F-4D97-AF65-F5344CB8AC3E}">
        <p14:creationId xmlns:p14="http://schemas.microsoft.com/office/powerpoint/2010/main" val="3491087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83669" y="3069772"/>
            <a:ext cx="8689976" cy="1371599"/>
          </a:xfrm>
        </p:spPr>
        <p:txBody>
          <a:bodyPr>
            <a:normAutofit/>
          </a:bodyPr>
          <a:lstStyle/>
          <a:p>
            <a:r>
              <a:rPr lang="tg-Cyrl-TJ" sz="4800" dirty="0">
                <a:latin typeface="Times New Roman Tj" panose="02020603050405020304" pitchFamily="18" charset="-52"/>
              </a:rPr>
              <a:t>Т</a:t>
            </a:r>
            <a:r>
              <a:rPr lang="en-US" sz="4800" dirty="0">
                <a:latin typeface="Times New Roman Tj" panose="02020603050405020304" pitchFamily="18" charset="-52"/>
              </a:rPr>
              <a:t>hank you</a:t>
            </a:r>
            <a:r>
              <a:rPr lang="tg-Cyrl-TJ" sz="4800" dirty="0">
                <a:latin typeface="Times New Roman Tj" panose="02020603050405020304" pitchFamily="18" charset="-52"/>
              </a:rPr>
              <a:t>!!!</a:t>
            </a:r>
            <a:endParaRPr lang="ru-RU" sz="4800" dirty="0">
              <a:latin typeface="Times New Roman Tj" panose="02020603050405020304" pitchFamily="18" charset="-52"/>
            </a:endParaRPr>
          </a:p>
        </p:txBody>
      </p:sp>
      <p:pic>
        <p:nvPicPr>
          <p:cNvPr id="4" name="Picture 12">
            <a:extLst>
              <a:ext uri="{FF2B5EF4-FFF2-40B4-BE49-F238E27FC236}">
                <a16:creationId xmlns:a16="http://schemas.microsoft.com/office/drawing/2014/main" xmlns="" id="{EAE814D7-1949-443E-B260-6B71A156A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43922" y="2943922"/>
            <a:ext cx="6858000" cy="970156"/>
          </a:xfrm>
          <a:prstGeom prst="rect">
            <a:avLst/>
          </a:prstGeom>
        </p:spPr>
      </p:pic>
    </p:spTree>
    <p:extLst>
      <p:ext uri="{BB962C8B-B14F-4D97-AF65-F5344CB8AC3E}">
        <p14:creationId xmlns:p14="http://schemas.microsoft.com/office/powerpoint/2010/main" val="2206323803"/>
      </p:ext>
    </p:extLst>
  </p:cSld>
  <p:clrMapOvr>
    <a:masterClrMapping/>
  </p:clrMapOvr>
</p:sld>
</file>

<file path=ppt/theme/theme1.xml><?xml version="1.0" encoding="utf-8"?>
<a:theme xmlns:a="http://schemas.openxmlformats.org/drawingml/2006/main" name="Капля">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ppt/theme/theme2.xml><?xml version="1.0" encoding="utf-8"?>
<a:theme xmlns:a="http://schemas.openxmlformats.org/drawingml/2006/main" name="1_Капля">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Капля</Template>
  <TotalTime>1543</TotalTime>
  <Words>1300</Words>
  <Application>Microsoft Office PowerPoint</Application>
  <PresentationFormat>Произвольный</PresentationFormat>
  <Paragraphs>302</Paragraphs>
  <Slides>9</Slides>
  <Notes>4</Notes>
  <HiddenSlides>0</HiddenSlides>
  <MMClips>0</MMClips>
  <ScaleCrop>false</ScaleCrop>
  <HeadingPairs>
    <vt:vector size="4" baseType="variant">
      <vt:variant>
        <vt:lpstr>Тема</vt:lpstr>
      </vt:variant>
      <vt:variant>
        <vt:i4>2</vt:i4>
      </vt:variant>
      <vt:variant>
        <vt:lpstr>Заголовки слайдов</vt:lpstr>
      </vt:variant>
      <vt:variant>
        <vt:i4>9</vt:i4>
      </vt:variant>
    </vt:vector>
  </HeadingPairs>
  <TitlesOfParts>
    <vt:vector size="11" baseType="lpstr">
      <vt:lpstr>Капля</vt:lpstr>
      <vt:lpstr>1_Капля</vt:lpstr>
      <vt:lpstr>MONITORING AND EVALUATION system OF THE Mid-Term development PROGRAM OF the REPUBLIC OF TAJIKISTAN FOR 2021-2025</vt:lpstr>
      <vt:lpstr>The main differences between the m&amp;E system of MTDP 2021-2025 AND MTDP 2016-2020</vt:lpstr>
      <vt:lpstr>INDICATORS</vt:lpstr>
      <vt:lpstr>Type of indicators</vt:lpstr>
      <vt:lpstr>Type of indicators (continued)</vt:lpstr>
      <vt:lpstr>ACTION PLAN MATRIX OF MTDP 2021-2025</vt:lpstr>
      <vt:lpstr>ACTION PLAN MATRIX OF MTDP 2021-2025</vt:lpstr>
      <vt:lpstr>INTEGRATION OF SDG TO MTDP 2021-2025 BY SECTORS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Одина</dc:creator>
  <cp:lastModifiedBy>admin</cp:lastModifiedBy>
  <cp:revision>81</cp:revision>
  <dcterms:created xsi:type="dcterms:W3CDTF">2021-09-28T04:50:58Z</dcterms:created>
  <dcterms:modified xsi:type="dcterms:W3CDTF">2021-11-15T00:32:03Z</dcterms:modified>
</cp:coreProperties>
</file>