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10"/>
  </p:notesMasterIdLst>
  <p:sldIdLst>
    <p:sldId id="258" r:id="rId2"/>
    <p:sldId id="259" r:id="rId3"/>
    <p:sldId id="261" r:id="rId4"/>
    <p:sldId id="262" r:id="rId5"/>
    <p:sldId id="263" r:id="rId6"/>
    <p:sldId id="264" r:id="rId7"/>
    <p:sldId id="257" r:id="rId8"/>
    <p:sldId id="265"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26" autoAdjust="0"/>
    <p:restoredTop sz="82628" autoAdjust="0"/>
  </p:normalViewPr>
  <p:slideViewPr>
    <p:cSldViewPr snapToGrid="0">
      <p:cViewPr>
        <p:scale>
          <a:sx n="63" d="100"/>
          <a:sy n="63" d="100"/>
        </p:scale>
        <p:origin x="-496"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904F1F-648C-4B42-93EE-0737F302430E}" type="datetimeFigureOut">
              <a:rPr lang="ru-RU" smtClean="0"/>
              <a:t>10.11.2021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1D731C-5EA7-4189-AB98-B783E586BA83}" type="slidenum">
              <a:rPr lang="ru-RU" smtClean="0"/>
              <a:t>‹#›</a:t>
            </a:fld>
            <a:endParaRPr lang="ru-RU"/>
          </a:p>
        </p:txBody>
      </p:sp>
    </p:spTree>
    <p:extLst>
      <p:ext uri="{BB962C8B-B14F-4D97-AF65-F5344CB8AC3E}">
        <p14:creationId xmlns:p14="http://schemas.microsoft.com/office/powerpoint/2010/main" val="1923208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dirty="0"/>
              <a:t>Each working group has its own leader and members. The head of the group is a ministry or agency that is responsible for the development of state policy in the field or specific areas of its activities. The members of the working groups include representatives of ministries and agencies, civil society, development partners and other stakeholders working in these areas</a:t>
            </a:r>
            <a:r>
              <a:rPr lang="tg-Cyrl-TJ" baseline="0" dirty="0"/>
              <a:t>.</a:t>
            </a:r>
            <a:endParaRPr lang="ru-RU" dirty="0"/>
          </a:p>
        </p:txBody>
      </p:sp>
      <p:sp>
        <p:nvSpPr>
          <p:cNvPr id="4" name="Номер слайда 3"/>
          <p:cNvSpPr>
            <a:spLocks noGrp="1"/>
          </p:cNvSpPr>
          <p:nvPr>
            <p:ph type="sldNum" sz="quarter" idx="10"/>
          </p:nvPr>
        </p:nvSpPr>
        <p:spPr/>
        <p:txBody>
          <a:bodyPr/>
          <a:lstStyle/>
          <a:p>
            <a:fld id="{5E1D731C-5EA7-4189-AB98-B783E586BA83}" type="slidenum">
              <a:rPr lang="ru-RU" smtClean="0"/>
              <a:t>4</a:t>
            </a:fld>
            <a:endParaRPr lang="ru-RU"/>
          </a:p>
        </p:txBody>
      </p:sp>
    </p:spTree>
    <p:extLst>
      <p:ext uri="{BB962C8B-B14F-4D97-AF65-F5344CB8AC3E}">
        <p14:creationId xmlns:p14="http://schemas.microsoft.com/office/powerpoint/2010/main" val="514315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268E86-DD94-4F3E-8DBF-6B86369EEBB1}" type="slidenum">
              <a:rPr lang="en-US" smtClean="0"/>
              <a:pPr/>
              <a:t>7</a:t>
            </a:fld>
            <a:endParaRPr lang="en-US"/>
          </a:p>
        </p:txBody>
      </p:sp>
    </p:spTree>
    <p:extLst>
      <p:ext uri="{BB962C8B-B14F-4D97-AF65-F5344CB8AC3E}">
        <p14:creationId xmlns:p14="http://schemas.microsoft.com/office/powerpoint/2010/main" val="1650191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60D1B59-5A40-4AA4-B876-50E2BC74481C}" type="datetimeFigureOut">
              <a:rPr lang="ru-RU" smtClean="0"/>
              <a:t>10.11.2021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1A944E-CF22-49A5-B4C4-11B1D3CE6FC6}" type="slidenum">
              <a:rPr lang="ru-RU" smtClean="0"/>
              <a:t>‹#›</a:t>
            </a:fld>
            <a:endParaRPr lang="ru-RU"/>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60D1B59-5A40-4AA4-B876-50E2BC74481C}" type="datetimeFigureOut">
              <a:rPr lang="ru-RU" smtClean="0"/>
              <a:t>10.11.2021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1A944E-CF22-49A5-B4C4-11B1D3CE6FC6}"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60D1B59-5A40-4AA4-B876-50E2BC74481C}" type="datetimeFigureOut">
              <a:rPr lang="ru-RU" smtClean="0"/>
              <a:t>10.11.2021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1A944E-CF22-49A5-B4C4-11B1D3CE6FC6}"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760D1B59-5A40-4AA4-B876-50E2BC74481C}" type="datetimeFigureOut">
              <a:rPr lang="ru-RU" smtClean="0"/>
              <a:t>10.11.2021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531812" y="4983087"/>
            <a:ext cx="779767" cy="365125"/>
          </a:xfrm>
        </p:spPr>
        <p:txBody>
          <a:bodyPr/>
          <a:lstStyle/>
          <a:p>
            <a:fld id="{351A944E-CF22-49A5-B4C4-11B1D3CE6FC6}" type="slidenum">
              <a:rPr lang="ru-RU" smtClean="0"/>
              <a:t>‹#›</a:t>
            </a:fld>
            <a:endParaRPr lang="ru-RU"/>
          </a:p>
        </p:txBody>
      </p:sp>
    </p:spTree>
    <p:extLst>
      <p:ext uri="{BB962C8B-B14F-4D97-AF65-F5344CB8AC3E}">
        <p14:creationId xmlns:p14="http://schemas.microsoft.com/office/powerpoint/2010/main" val="334173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60D1B59-5A40-4AA4-B876-50E2BC74481C}" type="datetimeFigureOut">
              <a:rPr lang="ru-RU" smtClean="0"/>
              <a:t>10.11.2021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1A944E-CF22-49A5-B4C4-11B1D3CE6FC6}"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60D1B59-5A40-4AA4-B876-50E2BC74481C}" type="datetimeFigureOut">
              <a:rPr lang="ru-RU" smtClean="0"/>
              <a:t>10.11.2021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51A944E-CF22-49A5-B4C4-11B1D3CE6FC6}"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60D1B59-5A40-4AA4-B876-50E2BC74481C}" type="datetimeFigureOut">
              <a:rPr lang="ru-RU" smtClean="0"/>
              <a:t>10.11.2021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1A944E-CF22-49A5-B4C4-11B1D3CE6FC6}"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60D1B59-5A40-4AA4-B876-50E2BC74481C}" type="datetimeFigureOut">
              <a:rPr lang="ru-RU" smtClean="0"/>
              <a:t>10.11.2021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51A944E-CF22-49A5-B4C4-11B1D3CE6FC6}"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60D1B59-5A40-4AA4-B876-50E2BC74481C}" type="datetimeFigureOut">
              <a:rPr lang="ru-RU" smtClean="0"/>
              <a:t>10.11.2021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51A944E-CF22-49A5-B4C4-11B1D3CE6FC6}"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D1B59-5A40-4AA4-B876-50E2BC74481C}" type="datetimeFigureOut">
              <a:rPr lang="ru-RU" smtClean="0"/>
              <a:t>10.11.2021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351A944E-CF22-49A5-B4C4-11B1D3CE6FC6}"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60D1B59-5A40-4AA4-B876-50E2BC74481C}" type="datetimeFigureOut">
              <a:rPr lang="ru-RU" smtClean="0"/>
              <a:t>10.11.2021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51A944E-CF22-49A5-B4C4-11B1D3CE6FC6}"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60D1B59-5A40-4AA4-B876-50E2BC74481C}" type="datetimeFigureOut">
              <a:rPr lang="ru-RU" smtClean="0"/>
              <a:t>10.11.2021</a:t>
            </a:fld>
            <a:endParaRPr lang="ru-RU"/>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51A944E-CF22-49A5-B4C4-11B1D3CE6FC6}" type="slidenum">
              <a:rPr lang="ru-RU" smtClean="0"/>
              <a:t>‹#›</a:t>
            </a:fld>
            <a:endParaRPr lang="ru-RU"/>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60D1B59-5A40-4AA4-B876-50E2BC74481C}" type="datetimeFigureOut">
              <a:rPr lang="ru-RU" smtClean="0"/>
              <a:t>10.11.2021</a:t>
            </a:fld>
            <a:endParaRPr lang="ru-RU"/>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51A944E-CF22-49A5-B4C4-11B1D3CE6FC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36914" y="5889170"/>
            <a:ext cx="9154886" cy="435429"/>
          </a:xfrm>
        </p:spPr>
        <p:txBody>
          <a:bodyPr>
            <a:normAutofit/>
          </a:bodyPr>
          <a:lstStyle/>
          <a:p>
            <a:pPr algn="ctr"/>
            <a:r>
              <a:rPr lang="en-US" dirty="0" smtClean="0">
                <a:latin typeface="Times New Roman Tj" panose="02020603050405020304" pitchFamily="18" charset="-52"/>
              </a:rPr>
              <a:t>D</a:t>
            </a:r>
            <a:r>
              <a:rPr lang="en-US" dirty="0">
                <a:latin typeface="Times New Roman Tj" panose="02020603050405020304" pitchFamily="18" charset="-52"/>
              </a:rPr>
              <a:t>u</a:t>
            </a:r>
            <a:r>
              <a:rPr lang="en-US" dirty="0" smtClean="0">
                <a:latin typeface="Times New Roman Tj" panose="02020603050405020304" pitchFamily="18" charset="-52"/>
              </a:rPr>
              <a:t>shanbe</a:t>
            </a:r>
            <a:r>
              <a:rPr lang="tg-Cyrl-TJ" dirty="0">
                <a:latin typeface="Times New Roman Tj" panose="02020603050405020304" pitchFamily="18" charset="-52"/>
              </a:rPr>
              <a:t>-2021</a:t>
            </a:r>
            <a:endParaRPr lang="ru-RU" dirty="0">
              <a:latin typeface="Times New Roman Tj" panose="02020603050405020304" pitchFamily="18" charset="-52"/>
            </a:endParaRPr>
          </a:p>
        </p:txBody>
      </p:sp>
      <p:sp>
        <p:nvSpPr>
          <p:cNvPr id="2" name="Заголовок 1"/>
          <p:cNvSpPr>
            <a:spLocks noGrp="1"/>
          </p:cNvSpPr>
          <p:nvPr>
            <p:ph type="ctrTitle"/>
          </p:nvPr>
        </p:nvSpPr>
        <p:spPr>
          <a:xfrm>
            <a:off x="1524000" y="1122363"/>
            <a:ext cx="9144000" cy="2361066"/>
          </a:xfrm>
        </p:spPr>
        <p:txBody>
          <a:bodyPr>
            <a:normAutofit/>
          </a:bodyPr>
          <a:lstStyle/>
          <a:p>
            <a:pPr marL="182880" indent="0" algn="r">
              <a:buNone/>
            </a:pPr>
            <a:r>
              <a:rPr lang="en-US" sz="4400" b="1" dirty="0">
                <a:latin typeface="Times New Roman Tj" panose="02020603050405020304" pitchFamily="18" charset="-52"/>
              </a:rPr>
              <a:t>National Development Council as a platform for elaboration of common sustainable development policy </a:t>
            </a:r>
            <a:endParaRPr lang="ru-RU" sz="4400" b="1" dirty="0">
              <a:latin typeface="Times New Roman Tj" panose="02020603050405020304" pitchFamily="18" charset="-52"/>
            </a:endParaRPr>
          </a:p>
        </p:txBody>
      </p:sp>
    </p:spTree>
    <p:extLst>
      <p:ext uri="{BB962C8B-B14F-4D97-AF65-F5344CB8AC3E}">
        <p14:creationId xmlns:p14="http://schemas.microsoft.com/office/powerpoint/2010/main" val="2583906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981200" y="1719943"/>
            <a:ext cx="8490857" cy="4082143"/>
          </a:xfrm>
        </p:spPr>
        <p:txBody>
          <a:bodyPr>
            <a:normAutofit/>
          </a:bodyPr>
          <a:lstStyle/>
          <a:p>
            <a:pPr algn="just"/>
            <a:r>
              <a:rPr lang="en-US" sz="2800" dirty="0">
                <a:latin typeface="Times New Roman Tj" panose="02020603050405020304" pitchFamily="18" charset="-52"/>
              </a:rPr>
              <a:t>The National Development Council under the President of the Republic of Tajikistan acts as a consultative body to develop a common policy of cooperation between government agencies, the private sector, civil society and development partners for the implementation of strategic documents of Tajikistan (National Development Strategy of Tajikistan up to 2030,  Mid-term Development Program of Tajikistan) and the Sustainable Development Goals.</a:t>
            </a:r>
            <a:endParaRPr lang="tg-Cyrl-TJ" sz="2800" dirty="0">
              <a:latin typeface="Times New Roman Tj" panose="02020603050405020304" pitchFamily="18" charset="-52"/>
            </a:endParaRPr>
          </a:p>
        </p:txBody>
      </p:sp>
      <p:sp>
        <p:nvSpPr>
          <p:cNvPr id="2" name="Заголовок 1"/>
          <p:cNvSpPr>
            <a:spLocks noGrp="1"/>
          </p:cNvSpPr>
          <p:nvPr>
            <p:ph type="ctrTitle"/>
          </p:nvPr>
        </p:nvSpPr>
        <p:spPr>
          <a:xfrm>
            <a:off x="2318658" y="447450"/>
            <a:ext cx="7565571" cy="586694"/>
          </a:xfrm>
        </p:spPr>
        <p:txBody>
          <a:bodyPr>
            <a:normAutofit/>
          </a:bodyPr>
          <a:lstStyle/>
          <a:p>
            <a:pPr marL="182880" indent="0">
              <a:buNone/>
            </a:pPr>
            <a:r>
              <a:rPr lang="en-US" sz="3200" b="1" dirty="0">
                <a:latin typeface="Times New Roman Tj" panose="02020603050405020304" pitchFamily="18" charset="-52"/>
              </a:rPr>
              <a:t>The need for platform establishment</a:t>
            </a:r>
            <a:endParaRPr lang="ru-RU" sz="3200" b="1" dirty="0">
              <a:latin typeface="Times New Roman Tj" panose="02020603050405020304" pitchFamily="18" charset="-52"/>
            </a:endParaRPr>
          </a:p>
        </p:txBody>
      </p:sp>
    </p:spTree>
    <p:extLst>
      <p:ext uri="{BB962C8B-B14F-4D97-AF65-F5344CB8AC3E}">
        <p14:creationId xmlns:p14="http://schemas.microsoft.com/office/powerpoint/2010/main" val="3519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74372" y="1240971"/>
            <a:ext cx="8850086" cy="5138058"/>
          </a:xfrm>
        </p:spPr>
        <p:txBody>
          <a:bodyPr>
            <a:noAutofit/>
          </a:bodyPr>
          <a:lstStyle/>
          <a:p>
            <a:pPr algn="just"/>
            <a:r>
              <a:rPr lang="en-US" sz="2300" dirty="0">
                <a:latin typeface="Times New Roman Tj" panose="02020603050405020304" pitchFamily="18" charset="-52"/>
              </a:rPr>
              <a:t>The Council Secretariat is the working body of the Council and implements information sharing, analytical, legal, as well as organizational and technical activities. The Ministry of Economic Development and Trade is currently appointed as the Council Secretariat.</a:t>
            </a:r>
          </a:p>
          <a:p>
            <a:pPr algn="just"/>
            <a:r>
              <a:rPr lang="en-US" sz="2300" dirty="0">
                <a:latin typeface="Times New Roman Tj" panose="02020603050405020304" pitchFamily="18" charset="-52"/>
              </a:rPr>
              <a:t>The main role of the Council Secretariat is, first of all, to coordinate the implementation of the National Development Strategy of the Republic of Tajikistan until 2030, mid-term development programs of the Republic of Tajikistan, Sustainable Development Goals and interagency working groups, as well as cooperation between interagency working groups and partners, international and other stakeholders to ensure sustainable economic development of the country</a:t>
            </a:r>
            <a:r>
              <a:rPr lang="tg-Cyrl-TJ" sz="2300" dirty="0">
                <a:latin typeface="Times New Roman Tj" panose="02020603050405020304" pitchFamily="18" charset="-52"/>
              </a:rPr>
              <a:t>.</a:t>
            </a:r>
          </a:p>
        </p:txBody>
      </p:sp>
      <p:sp>
        <p:nvSpPr>
          <p:cNvPr id="2" name="Заголовок 1"/>
          <p:cNvSpPr>
            <a:spLocks noGrp="1"/>
          </p:cNvSpPr>
          <p:nvPr>
            <p:ph type="ctrTitle"/>
          </p:nvPr>
        </p:nvSpPr>
        <p:spPr>
          <a:xfrm>
            <a:off x="1981200" y="446314"/>
            <a:ext cx="8425543" cy="609601"/>
          </a:xfrm>
        </p:spPr>
        <p:txBody>
          <a:bodyPr>
            <a:normAutofit fontScale="90000"/>
          </a:bodyPr>
          <a:lstStyle/>
          <a:p>
            <a:pPr marL="182880" indent="0" algn="ctr">
              <a:buNone/>
            </a:pPr>
            <a:r>
              <a:rPr lang="en-US" sz="3200" b="1" dirty="0">
                <a:latin typeface="Times New Roman Tj" panose="02020603050405020304" pitchFamily="18" charset="-52"/>
              </a:rPr>
              <a:t>Role of the National Development Council Secretariat </a:t>
            </a:r>
            <a:endParaRPr lang="ru-RU" sz="3200" b="1" dirty="0">
              <a:latin typeface="Times New Roman Tj" panose="02020603050405020304" pitchFamily="18" charset="-52"/>
            </a:endParaRPr>
          </a:p>
        </p:txBody>
      </p:sp>
    </p:spTree>
    <p:extLst>
      <p:ext uri="{BB962C8B-B14F-4D97-AF65-F5344CB8AC3E}">
        <p14:creationId xmlns:p14="http://schemas.microsoft.com/office/powerpoint/2010/main" val="617813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52600" y="1197429"/>
            <a:ext cx="9002485" cy="5410200"/>
          </a:xfrm>
        </p:spPr>
        <p:txBody>
          <a:bodyPr>
            <a:noAutofit/>
          </a:bodyPr>
          <a:lstStyle/>
          <a:p>
            <a:pPr algn="just"/>
            <a:r>
              <a:rPr lang="en-US" sz="1600" dirty="0">
                <a:latin typeface="Times New Roman Tj" panose="02020603050405020304" pitchFamily="18" charset="-52"/>
              </a:rPr>
              <a:t>To improve the work of the Council and regularly monitor the process of resolving existing problems in the implementation of strategic documents of the country in the framework of Sustainable Development Goals, 14 interdepartmental working groups were established under the Secretariat of the Council, i.e., the Ministry of Economic Development and Trade:</a:t>
            </a:r>
          </a:p>
          <a:p>
            <a:pPr algn="just"/>
            <a:r>
              <a:rPr lang="en-US" sz="1400" dirty="0">
                <a:latin typeface="Times New Roman Tj" panose="02020603050405020304" pitchFamily="18" charset="-52"/>
              </a:rPr>
              <a:t>1</a:t>
            </a:r>
            <a:r>
              <a:rPr lang="en-US" sz="1400" b="1" i="1" dirty="0">
                <a:latin typeface="Times New Roman Tj" panose="02020603050405020304" pitchFamily="18" charset="-52"/>
              </a:rPr>
              <a:t>. Ensuring energy security and efficient use of energy;</a:t>
            </a:r>
          </a:p>
          <a:p>
            <a:pPr algn="just"/>
            <a:r>
              <a:rPr lang="en-US" sz="1400" b="1" i="1" dirty="0">
                <a:latin typeface="Times New Roman Tj" panose="02020603050405020304" pitchFamily="18" charset="-52"/>
              </a:rPr>
              <a:t>2. Breaking the communication deadlock and becoming a transit country;</a:t>
            </a:r>
          </a:p>
          <a:p>
            <a:pPr algn="just"/>
            <a:r>
              <a:rPr lang="en-US" sz="1400" b="1" i="1" dirty="0">
                <a:latin typeface="Times New Roman Tj" panose="02020603050405020304" pitchFamily="18" charset="-52"/>
              </a:rPr>
              <a:t>3. Ensuring food security and access to quality food;</a:t>
            </a:r>
          </a:p>
          <a:p>
            <a:pPr algn="just"/>
            <a:r>
              <a:rPr lang="en-US" sz="1400" b="1" i="1" dirty="0">
                <a:latin typeface="Times New Roman Tj" panose="02020603050405020304" pitchFamily="18" charset="-52"/>
              </a:rPr>
              <a:t>4. Rapid industrialization of the country and export diversification;</a:t>
            </a:r>
          </a:p>
          <a:p>
            <a:pPr algn="just"/>
            <a:r>
              <a:rPr lang="en-US" sz="1400" b="1" i="1" dirty="0">
                <a:latin typeface="Times New Roman Tj" panose="02020603050405020304" pitchFamily="18" charset="-52"/>
              </a:rPr>
              <a:t>5. Expansion of productive employment;</a:t>
            </a:r>
          </a:p>
          <a:p>
            <a:pPr algn="just"/>
            <a:r>
              <a:rPr lang="en-US" sz="1400" b="1" i="1" dirty="0">
                <a:latin typeface="Times New Roman Tj" panose="02020603050405020304" pitchFamily="18" charset="-52"/>
              </a:rPr>
              <a:t>6. Quality education;</a:t>
            </a:r>
          </a:p>
          <a:p>
            <a:pPr algn="just"/>
            <a:r>
              <a:rPr lang="en-US" sz="1400" b="1" i="1" dirty="0">
                <a:latin typeface="Times New Roman Tj" panose="02020603050405020304" pitchFamily="18" charset="-52"/>
              </a:rPr>
              <a:t>7. Healthcare;</a:t>
            </a:r>
          </a:p>
          <a:p>
            <a:pPr algn="just"/>
            <a:r>
              <a:rPr lang="en-US" sz="1400" b="1" i="1" dirty="0">
                <a:latin typeface="Times New Roman Tj" panose="02020603050405020304" pitchFamily="18" charset="-52"/>
              </a:rPr>
              <a:t>8. Social protection;</a:t>
            </a:r>
          </a:p>
          <a:p>
            <a:pPr algn="just"/>
            <a:r>
              <a:rPr lang="en-US" sz="1400" b="1" i="1" dirty="0">
                <a:latin typeface="Times New Roman Tj" panose="02020603050405020304" pitchFamily="18" charset="-52"/>
              </a:rPr>
              <a:t>9. Effective public administration and the rule of law;</a:t>
            </a:r>
          </a:p>
          <a:p>
            <a:pPr algn="just"/>
            <a:r>
              <a:rPr lang="en-US" sz="1400" b="1" i="1" dirty="0">
                <a:latin typeface="Times New Roman Tj" panose="02020603050405020304" pitchFamily="18" charset="-52"/>
              </a:rPr>
              <a:t>10. Comprehensive management of water resources;</a:t>
            </a:r>
          </a:p>
          <a:p>
            <a:pPr algn="just"/>
            <a:r>
              <a:rPr lang="en-US" sz="1400" b="1" i="1" dirty="0">
                <a:latin typeface="Times New Roman Tj" panose="02020603050405020304" pitchFamily="18" charset="-52"/>
              </a:rPr>
              <a:t>11. Environmental protection, emergencies and climate change;</a:t>
            </a:r>
          </a:p>
          <a:p>
            <a:pPr algn="just"/>
            <a:r>
              <a:rPr lang="en-US" sz="1400" b="1" i="1" dirty="0">
                <a:latin typeface="Times New Roman Tj" panose="02020603050405020304" pitchFamily="18" charset="-52"/>
              </a:rPr>
              <a:t>12. Gender equality;</a:t>
            </a:r>
          </a:p>
          <a:p>
            <a:pPr algn="just"/>
            <a:r>
              <a:rPr lang="en-US" sz="1400" b="1" i="1" dirty="0">
                <a:latin typeface="Times New Roman Tj" panose="02020603050405020304" pitchFamily="18" charset="-52"/>
              </a:rPr>
              <a:t>13. Monitoring and evaluation of NDS 2030, mid-term development programs of the Republic of Tajikistan and Sustainable Development Goals;</a:t>
            </a:r>
          </a:p>
          <a:p>
            <a:pPr algn="just"/>
            <a:r>
              <a:rPr lang="en-US" sz="1400" b="1" i="1" dirty="0">
                <a:latin typeface="Times New Roman Tj" panose="02020603050405020304" pitchFamily="18" charset="-52"/>
              </a:rPr>
              <a:t>14. Funding for NDS and SDG.</a:t>
            </a:r>
            <a:endParaRPr lang="tg-Cyrl-TJ" sz="1400" b="1" i="1" dirty="0">
              <a:latin typeface="Times New Roman Tj" panose="02020603050405020304" pitchFamily="18" charset="-52"/>
            </a:endParaRPr>
          </a:p>
        </p:txBody>
      </p:sp>
      <p:sp>
        <p:nvSpPr>
          <p:cNvPr id="2" name="Заголовок 1"/>
          <p:cNvSpPr>
            <a:spLocks noGrp="1"/>
          </p:cNvSpPr>
          <p:nvPr>
            <p:ph type="ctrTitle"/>
          </p:nvPr>
        </p:nvSpPr>
        <p:spPr>
          <a:xfrm>
            <a:off x="2318658" y="447450"/>
            <a:ext cx="8088085" cy="586694"/>
          </a:xfrm>
        </p:spPr>
        <p:txBody>
          <a:bodyPr>
            <a:normAutofit/>
          </a:bodyPr>
          <a:lstStyle/>
          <a:p>
            <a:pPr marL="182880" indent="0" algn="ctr">
              <a:buNone/>
            </a:pPr>
            <a:r>
              <a:rPr lang="en-US" sz="3200" b="1" dirty="0">
                <a:latin typeface="Times New Roman Tj" panose="02020603050405020304" pitchFamily="18" charset="-52"/>
              </a:rPr>
              <a:t>Interagency Working Groups</a:t>
            </a:r>
            <a:endParaRPr lang="ru-RU" sz="3200" b="1" dirty="0">
              <a:latin typeface="Times New Roman Tj" panose="02020603050405020304" pitchFamily="18" charset="-52"/>
            </a:endParaRPr>
          </a:p>
        </p:txBody>
      </p:sp>
    </p:spTree>
    <p:extLst>
      <p:ext uri="{BB962C8B-B14F-4D97-AF65-F5344CB8AC3E}">
        <p14:creationId xmlns:p14="http://schemas.microsoft.com/office/powerpoint/2010/main" val="1560893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74372" y="1240971"/>
            <a:ext cx="8850086" cy="5138058"/>
          </a:xfrm>
        </p:spPr>
        <p:txBody>
          <a:bodyPr>
            <a:noAutofit/>
          </a:bodyPr>
          <a:lstStyle/>
          <a:p>
            <a:pPr algn="just"/>
            <a:r>
              <a:rPr lang="en-US" sz="2800" dirty="0">
                <a:latin typeface="Times New Roman Tj" panose="02020603050405020304" pitchFamily="18" charset="-52"/>
              </a:rPr>
              <a:t>The main task of the Interagency Working Groups within the framework of the National Development Council is to discuss and address issues in the context of the country's strategic documents and the Sustainable Development Goals, as well as to find ways and mechanisms to address them.</a:t>
            </a:r>
          </a:p>
          <a:p>
            <a:pPr algn="just"/>
            <a:r>
              <a:rPr lang="en-US" sz="2800" dirty="0">
                <a:latin typeface="Times New Roman Tj" panose="02020603050405020304" pitchFamily="18" charset="-52"/>
              </a:rPr>
              <a:t>In case of unresolved issues at this level of the Working Group, their consideration may be submitted to the meetings of the National Development Council under the President of the Republic of Tajikistan</a:t>
            </a:r>
            <a:r>
              <a:rPr lang="tg-Cyrl-TJ" sz="2800" dirty="0">
                <a:latin typeface="Times New Roman Tj" panose="02020603050405020304" pitchFamily="18" charset="-52"/>
              </a:rPr>
              <a:t>.</a:t>
            </a:r>
          </a:p>
        </p:txBody>
      </p:sp>
      <p:sp>
        <p:nvSpPr>
          <p:cNvPr id="2" name="Заголовок 1"/>
          <p:cNvSpPr>
            <a:spLocks noGrp="1"/>
          </p:cNvSpPr>
          <p:nvPr>
            <p:ph type="ctrTitle"/>
          </p:nvPr>
        </p:nvSpPr>
        <p:spPr>
          <a:xfrm>
            <a:off x="1981200" y="446314"/>
            <a:ext cx="8425543" cy="609601"/>
          </a:xfrm>
        </p:spPr>
        <p:txBody>
          <a:bodyPr>
            <a:normAutofit/>
          </a:bodyPr>
          <a:lstStyle/>
          <a:p>
            <a:pPr marL="182880" indent="0" algn="ctr">
              <a:buNone/>
            </a:pPr>
            <a:r>
              <a:rPr lang="en-US" sz="3200" b="1" dirty="0" smtClean="0">
                <a:latin typeface="Times New Roman Tj" panose="02020603050405020304" pitchFamily="18" charset="-52"/>
              </a:rPr>
              <a:t>Tasks </a:t>
            </a:r>
            <a:r>
              <a:rPr lang="en-US" sz="3200" b="1" dirty="0">
                <a:latin typeface="Times New Roman Tj" panose="02020603050405020304" pitchFamily="18" charset="-52"/>
              </a:rPr>
              <a:t>of Interagency Working Groups</a:t>
            </a:r>
            <a:endParaRPr lang="ru-RU" sz="3200" b="1" dirty="0">
              <a:latin typeface="Times New Roman Tj" panose="02020603050405020304" pitchFamily="18" charset="-52"/>
            </a:endParaRPr>
          </a:p>
        </p:txBody>
      </p:sp>
    </p:spTree>
    <p:extLst>
      <p:ext uri="{BB962C8B-B14F-4D97-AF65-F5344CB8AC3E}">
        <p14:creationId xmlns:p14="http://schemas.microsoft.com/office/powerpoint/2010/main" val="106084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74372" y="2372139"/>
            <a:ext cx="8850086" cy="4006890"/>
          </a:xfrm>
        </p:spPr>
        <p:txBody>
          <a:bodyPr>
            <a:noAutofit/>
          </a:bodyPr>
          <a:lstStyle/>
          <a:p>
            <a:pPr algn="just"/>
            <a:r>
              <a:rPr lang="en-US" sz="2800" dirty="0">
                <a:latin typeface="Times New Roman Tj" panose="02020603050405020304" pitchFamily="18" charset="-52"/>
              </a:rPr>
              <a:t>The main task of the Head of interagency working groups within the framework of the National Development Council is to coordinate the activities of the group members, take appropriate decisions in certain areas, and submit issues through the Council Secretariat for consideration at Council meetings</a:t>
            </a:r>
            <a:r>
              <a:rPr lang="tg-Cyrl-TJ" sz="2800" dirty="0">
                <a:latin typeface="Times New Roman Tj" panose="02020603050405020304" pitchFamily="18" charset="-52"/>
              </a:rPr>
              <a:t>.</a:t>
            </a:r>
          </a:p>
          <a:p>
            <a:pPr algn="just"/>
            <a:endParaRPr lang="tg-Cyrl-TJ" sz="2800" dirty="0">
              <a:latin typeface="Times New Roman Tj" panose="02020603050405020304" pitchFamily="18" charset="-52"/>
            </a:endParaRPr>
          </a:p>
        </p:txBody>
      </p:sp>
      <p:sp>
        <p:nvSpPr>
          <p:cNvPr id="2" name="Заголовок 1"/>
          <p:cNvSpPr>
            <a:spLocks noGrp="1"/>
          </p:cNvSpPr>
          <p:nvPr>
            <p:ph type="ctrTitle"/>
          </p:nvPr>
        </p:nvSpPr>
        <p:spPr>
          <a:xfrm>
            <a:off x="1981200" y="446314"/>
            <a:ext cx="8425543" cy="609601"/>
          </a:xfrm>
        </p:spPr>
        <p:txBody>
          <a:bodyPr>
            <a:normAutofit/>
          </a:bodyPr>
          <a:lstStyle/>
          <a:p>
            <a:pPr marL="182880" indent="0" algn="ctr">
              <a:buNone/>
            </a:pPr>
            <a:r>
              <a:rPr lang="en-US" sz="2800" b="1" dirty="0">
                <a:latin typeface="Times New Roman Tj" panose="02020603050405020304" pitchFamily="18" charset="-52"/>
              </a:rPr>
              <a:t>Head of Interagency Working Groups duties</a:t>
            </a:r>
            <a:endParaRPr lang="ru-RU" sz="2800" b="1" dirty="0">
              <a:latin typeface="Times New Roman Tj" panose="02020603050405020304" pitchFamily="18" charset="-52"/>
            </a:endParaRPr>
          </a:p>
        </p:txBody>
      </p:sp>
    </p:spTree>
    <p:extLst>
      <p:ext uri="{BB962C8B-B14F-4D97-AF65-F5344CB8AC3E}">
        <p14:creationId xmlns:p14="http://schemas.microsoft.com/office/powerpoint/2010/main" val="3923727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p:cNvSpPr txBox="1">
            <a:spLocks/>
          </p:cNvSpPr>
          <p:nvPr/>
        </p:nvSpPr>
        <p:spPr>
          <a:xfrm>
            <a:off x="1630017" y="166254"/>
            <a:ext cx="8689640" cy="45659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rgbClr val="002060"/>
                </a:solidFill>
                <a:latin typeface="Times New Roman" pitchFamily="18" charset="0"/>
                <a:cs typeface="Times New Roman" pitchFamily="18" charset="0"/>
              </a:rPr>
              <a:t>National Development Council Functioning System</a:t>
            </a:r>
            <a:endParaRPr lang="tg-Cyrl-TJ" sz="2800" b="1" dirty="0">
              <a:solidFill>
                <a:srgbClr val="002060"/>
              </a:solidFill>
              <a:latin typeface="Times New Roman" pitchFamily="18" charset="0"/>
              <a:cs typeface="Times New Roman" pitchFamily="18" charset="0"/>
            </a:endParaRPr>
          </a:p>
        </p:txBody>
      </p:sp>
      <p:grpSp>
        <p:nvGrpSpPr>
          <p:cNvPr id="9" name="Canvas 48"/>
          <p:cNvGrpSpPr/>
          <p:nvPr/>
        </p:nvGrpSpPr>
        <p:grpSpPr>
          <a:xfrm>
            <a:off x="1408044" y="622852"/>
            <a:ext cx="10591799" cy="5890590"/>
            <a:chOff x="-156176" y="-166398"/>
            <a:chExt cx="6582070" cy="3023898"/>
          </a:xfrm>
        </p:grpSpPr>
        <p:sp>
          <p:nvSpPr>
            <p:cNvPr id="14" name="Rectangle 14"/>
            <p:cNvSpPr/>
            <p:nvPr/>
          </p:nvSpPr>
          <p:spPr>
            <a:xfrm>
              <a:off x="0" y="0"/>
              <a:ext cx="5939790" cy="2857500"/>
            </a:xfrm>
            <a:prstGeom prst="rect">
              <a:avLst/>
            </a:prstGeom>
            <a:noFill/>
          </p:spPr>
          <p:txBody>
            <a:bodyPr/>
            <a:lstStyle/>
            <a:p>
              <a:r>
                <a:rPr lang="ru-RU" dirty="0"/>
                <a:t> </a:t>
              </a:r>
            </a:p>
          </p:txBody>
        </p:sp>
        <p:sp>
          <p:nvSpPr>
            <p:cNvPr id="15" name="Rectangle 15"/>
            <p:cNvSpPr>
              <a:spLocks noChangeArrowheads="1"/>
            </p:cNvSpPr>
            <p:nvPr/>
          </p:nvSpPr>
          <p:spPr bwMode="auto">
            <a:xfrm>
              <a:off x="-156176" y="-166398"/>
              <a:ext cx="1998974" cy="311677"/>
            </a:xfrm>
            <a:prstGeom prst="rect">
              <a:avLst/>
            </a:prstGeom>
            <a:gradFill rotWithShape="0">
              <a:gsLst>
                <a:gs pos="0">
                  <a:srgbClr val="FFFFFF"/>
                </a:gs>
                <a:gs pos="100000">
                  <a:srgbClr val="999999"/>
                </a:gs>
              </a:gsLst>
              <a:lin ang="5400000" scaled="1"/>
            </a:gradFill>
            <a:ln w="12700">
              <a:solidFill>
                <a:srgbClr val="666666"/>
              </a:solidFill>
              <a:miter lim="800000"/>
              <a:headEnd/>
              <a:tailEnd/>
            </a:ln>
            <a:effectLst>
              <a:outerShdw dist="28398" dir="3806097" algn="ctr" rotWithShape="0">
                <a:srgbClr val="7F7F7F">
                  <a:alpha val="50000"/>
                </a:srgbClr>
              </a:outerShdw>
            </a:effectLst>
          </p:spPr>
          <p:txBody>
            <a:bodyPr rot="0" vert="horz" wrap="square" lIns="61265" tIns="30632" rIns="61265" bIns="30632" anchor="t" anchorCtr="0">
              <a:noAutofit/>
            </a:bodyPr>
            <a:lstStyle/>
            <a:p>
              <a:pPr marL="0" marR="0" algn="ctr">
                <a:lnSpc>
                  <a:spcPct val="115000"/>
                </a:lnSpc>
                <a:spcBef>
                  <a:spcPts val="0"/>
                </a:spcBef>
                <a:spcAft>
                  <a:spcPts val="1000"/>
                </a:spcAft>
              </a:pPr>
              <a:r>
                <a:rPr lang="en-US" sz="1600" b="1" dirty="0">
                  <a:solidFill>
                    <a:srgbClr val="000000"/>
                  </a:solidFill>
                  <a:effectLst/>
                  <a:latin typeface="Times New Roman Tj"/>
                  <a:ea typeface="Times New Roman"/>
                  <a:cs typeface="Times New Roman Tj"/>
                </a:rPr>
                <a:t>NDC - under the President of the Republic of Tajikistan</a:t>
              </a:r>
              <a:endParaRPr lang="en-US" sz="1600" dirty="0">
                <a:effectLst/>
                <a:latin typeface="Calibri"/>
                <a:ea typeface="Times New Roman"/>
                <a:cs typeface="Calibri"/>
              </a:endParaRPr>
            </a:p>
          </p:txBody>
        </p:sp>
        <p:sp>
          <p:nvSpPr>
            <p:cNvPr id="16" name="Rectangle 16"/>
            <p:cNvSpPr>
              <a:spLocks noChangeArrowheads="1"/>
            </p:cNvSpPr>
            <p:nvPr/>
          </p:nvSpPr>
          <p:spPr bwMode="auto">
            <a:xfrm>
              <a:off x="4117140" y="-135164"/>
              <a:ext cx="770650" cy="276859"/>
            </a:xfrm>
            <a:prstGeom prst="rect">
              <a:avLst/>
            </a:prstGeom>
            <a:gradFill rotWithShape="0">
              <a:gsLst>
                <a:gs pos="0">
                  <a:srgbClr val="FFFFFF"/>
                </a:gs>
                <a:gs pos="100000">
                  <a:srgbClr val="999999"/>
                </a:gs>
              </a:gsLst>
              <a:lin ang="5400000" scaled="1"/>
            </a:gradFill>
            <a:ln w="12700">
              <a:solidFill>
                <a:srgbClr val="666666"/>
              </a:solidFill>
              <a:miter lim="800000"/>
              <a:headEnd/>
              <a:tailEnd/>
            </a:ln>
            <a:effectLst>
              <a:outerShdw dist="28398" dir="3806097" algn="ctr" rotWithShape="0">
                <a:srgbClr val="7F7F7F">
                  <a:alpha val="50000"/>
                </a:srgbClr>
              </a:outerShdw>
            </a:effectLst>
          </p:spPr>
          <p:txBody>
            <a:bodyPr rot="0" vert="horz" wrap="square" lIns="61265" tIns="30632" rIns="61265" bIns="30632" anchor="t" anchorCtr="0">
              <a:noAutofit/>
            </a:bodyPr>
            <a:lstStyle/>
            <a:p>
              <a:pPr marL="0" marR="0" algn="ctr">
                <a:lnSpc>
                  <a:spcPct val="115000"/>
                </a:lnSpc>
                <a:spcBef>
                  <a:spcPts val="0"/>
                </a:spcBef>
                <a:spcAft>
                  <a:spcPts val="1000"/>
                </a:spcAft>
              </a:pPr>
              <a:r>
                <a:rPr lang="en-US" sz="1600" b="1" dirty="0">
                  <a:solidFill>
                    <a:srgbClr val="000000"/>
                  </a:solidFill>
                  <a:latin typeface="Times New Roman"/>
                  <a:ea typeface="Times New Roman"/>
                  <a:cs typeface="Calibri"/>
                </a:rPr>
                <a:t>GOT</a:t>
              </a:r>
              <a:endParaRPr lang="ru-RU" sz="1600" b="1" dirty="0">
                <a:solidFill>
                  <a:srgbClr val="000000"/>
                </a:solidFill>
                <a:effectLst/>
                <a:latin typeface="Times New Roman"/>
                <a:ea typeface="Times New Roman"/>
                <a:cs typeface="Calibri"/>
              </a:endParaRPr>
            </a:p>
          </p:txBody>
        </p:sp>
        <p:sp>
          <p:nvSpPr>
            <p:cNvPr id="17" name="Rectangle 17"/>
            <p:cNvSpPr>
              <a:spLocks noChangeArrowheads="1"/>
            </p:cNvSpPr>
            <p:nvPr/>
          </p:nvSpPr>
          <p:spPr bwMode="auto">
            <a:xfrm>
              <a:off x="5206135" y="-161215"/>
              <a:ext cx="1219759" cy="311677"/>
            </a:xfrm>
            <a:prstGeom prst="rect">
              <a:avLst/>
            </a:prstGeom>
            <a:gradFill rotWithShape="0">
              <a:gsLst>
                <a:gs pos="0">
                  <a:srgbClr val="FFFFFF"/>
                </a:gs>
                <a:gs pos="100000">
                  <a:srgbClr val="999999"/>
                </a:gs>
              </a:gsLst>
              <a:lin ang="5400000" scaled="1"/>
            </a:gradFill>
            <a:ln w="12700">
              <a:solidFill>
                <a:srgbClr val="666666"/>
              </a:solidFill>
              <a:miter lim="800000"/>
              <a:headEnd/>
              <a:tailEnd/>
            </a:ln>
            <a:effectLst>
              <a:outerShdw dist="28398" dir="3806097" algn="ctr" rotWithShape="0">
                <a:srgbClr val="7F7F7F">
                  <a:alpha val="50000"/>
                </a:srgbClr>
              </a:outerShdw>
            </a:effectLst>
          </p:spPr>
          <p:txBody>
            <a:bodyPr rot="0" vert="horz" wrap="square" lIns="61265" tIns="30632" rIns="61265" bIns="30632" anchor="t" anchorCtr="0">
              <a:noAutofit/>
            </a:bodyPr>
            <a:lstStyle/>
            <a:p>
              <a:pPr marL="0" marR="0" algn="ctr">
                <a:lnSpc>
                  <a:spcPct val="115000"/>
                </a:lnSpc>
                <a:spcBef>
                  <a:spcPts val="0"/>
                </a:spcBef>
                <a:spcAft>
                  <a:spcPts val="1000"/>
                </a:spcAft>
              </a:pPr>
              <a:r>
                <a:rPr lang="en-US" sz="1600" b="1" dirty="0">
                  <a:effectLst/>
                  <a:latin typeface="Times New Roman Tj" pitchFamily="18" charset="-52"/>
                  <a:ea typeface="Times New Roman"/>
                  <a:cs typeface="Arial" panose="020B0604020202020204" pitchFamily="34" charset="0"/>
                </a:rPr>
                <a:t>Parliament</a:t>
              </a:r>
              <a:endParaRPr lang="en-US" sz="1600" b="1" dirty="0">
                <a:effectLst/>
                <a:latin typeface="Arial" panose="020B0604020202020204" pitchFamily="34" charset="0"/>
                <a:ea typeface="Times New Roman"/>
                <a:cs typeface="Arial" panose="020B0604020202020204" pitchFamily="34" charset="0"/>
              </a:endParaRPr>
            </a:p>
          </p:txBody>
        </p:sp>
        <p:sp>
          <p:nvSpPr>
            <p:cNvPr id="19" name="Oval 19"/>
            <p:cNvSpPr>
              <a:spLocks noChangeArrowheads="1"/>
            </p:cNvSpPr>
            <p:nvPr/>
          </p:nvSpPr>
          <p:spPr bwMode="auto">
            <a:xfrm>
              <a:off x="2225934" y="77041"/>
              <a:ext cx="1375410" cy="788384"/>
            </a:xfrm>
            <a:prstGeom prst="ellipse">
              <a:avLst/>
            </a:prstGeom>
            <a:gradFill rotWithShape="0">
              <a:gsLst>
                <a:gs pos="0">
                  <a:srgbClr val="FFFFFF"/>
                </a:gs>
                <a:gs pos="100000">
                  <a:srgbClr val="999999"/>
                </a:gs>
              </a:gsLst>
              <a:lin ang="5400000" scaled="1"/>
            </a:gradFill>
            <a:ln w="12700">
              <a:solidFill>
                <a:srgbClr val="666666"/>
              </a:solidFill>
              <a:round/>
              <a:headEnd/>
              <a:tailEnd/>
            </a:ln>
            <a:effectLst>
              <a:outerShdw dist="28398" dir="3806097" algn="ctr" rotWithShape="0">
                <a:srgbClr val="7F7F7F">
                  <a:alpha val="50000"/>
                </a:srgbClr>
              </a:outerShdw>
            </a:effectLst>
          </p:spPr>
          <p:txBody>
            <a:bodyPr rot="0" vert="horz" wrap="square" lIns="61265" tIns="30632" rIns="61265" bIns="30632" anchor="t" anchorCtr="0">
              <a:noAutofit/>
            </a:bodyPr>
            <a:lstStyle/>
            <a:p>
              <a:pPr marL="0" marR="0" algn="ctr">
                <a:lnSpc>
                  <a:spcPct val="115000"/>
                </a:lnSpc>
                <a:spcBef>
                  <a:spcPts val="0"/>
                </a:spcBef>
                <a:spcAft>
                  <a:spcPts val="1000"/>
                </a:spcAft>
              </a:pPr>
              <a:r>
                <a:rPr lang="en-US" sz="1600" b="1" dirty="0">
                  <a:solidFill>
                    <a:srgbClr val="000000"/>
                  </a:solidFill>
                  <a:effectLst/>
                  <a:latin typeface="Times New Roman"/>
                  <a:ea typeface="Times New Roman"/>
                  <a:cs typeface="Calibri"/>
                </a:rPr>
                <a:t>Secretariat of the NDC</a:t>
              </a:r>
            </a:p>
            <a:p>
              <a:pPr marL="0" marR="0" algn="ctr">
                <a:lnSpc>
                  <a:spcPct val="115000"/>
                </a:lnSpc>
                <a:spcBef>
                  <a:spcPts val="0"/>
                </a:spcBef>
                <a:spcAft>
                  <a:spcPts val="1000"/>
                </a:spcAft>
              </a:pPr>
              <a:r>
                <a:rPr lang="en-US" sz="1600" b="1" dirty="0">
                  <a:solidFill>
                    <a:srgbClr val="000000"/>
                  </a:solidFill>
                  <a:effectLst/>
                  <a:latin typeface="Times New Roman"/>
                  <a:ea typeface="Times New Roman"/>
                  <a:cs typeface="Calibri"/>
                </a:rPr>
                <a:t>Reporting</a:t>
              </a:r>
              <a:endParaRPr lang="en-US" sz="1400" b="1" dirty="0">
                <a:effectLst/>
                <a:latin typeface="Calibri"/>
                <a:ea typeface="Times New Roman"/>
                <a:cs typeface="Calibri"/>
              </a:endParaRPr>
            </a:p>
          </p:txBody>
        </p:sp>
        <p:sp>
          <p:nvSpPr>
            <p:cNvPr id="27" name="AutoShape 18"/>
            <p:cNvSpPr>
              <a:spLocks noChangeArrowheads="1"/>
            </p:cNvSpPr>
            <p:nvPr/>
          </p:nvSpPr>
          <p:spPr bwMode="auto">
            <a:xfrm>
              <a:off x="2114461" y="1121627"/>
              <a:ext cx="1508471" cy="907684"/>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rot="0" vert="horz" wrap="square" lIns="61265" tIns="30632" rIns="61265" bIns="30632" anchor="t" anchorCtr="0">
              <a:noAutofit/>
            </a:bodyPr>
            <a:lstStyle/>
            <a:p>
              <a:pPr marL="0" marR="0" algn="ctr">
                <a:lnSpc>
                  <a:spcPct val="115000"/>
                </a:lnSpc>
                <a:spcBef>
                  <a:spcPts val="0"/>
                </a:spcBef>
                <a:spcAft>
                  <a:spcPts val="1000"/>
                </a:spcAft>
              </a:pPr>
              <a:r>
                <a:rPr lang="en-US" sz="1500" b="1" dirty="0">
                  <a:effectLst/>
                  <a:latin typeface="Times New Roman" panose="02020603050405020304" pitchFamily="18" charset="0"/>
                  <a:ea typeface="Times New Roman"/>
                  <a:cs typeface="Times New Roman" panose="02020603050405020304" pitchFamily="18" charset="0"/>
                </a:rPr>
                <a:t>Interdepartmental working groups - 14</a:t>
              </a:r>
            </a:p>
            <a:p>
              <a:pPr marL="0" marR="0" algn="ctr">
                <a:lnSpc>
                  <a:spcPct val="115000"/>
                </a:lnSpc>
                <a:spcBef>
                  <a:spcPts val="0"/>
                </a:spcBef>
                <a:spcAft>
                  <a:spcPts val="1000"/>
                </a:spcAft>
              </a:pPr>
              <a:r>
                <a:rPr lang="en-US" sz="1500" b="1" dirty="0">
                  <a:effectLst/>
                  <a:latin typeface="Times New Roman" panose="02020603050405020304" pitchFamily="18" charset="0"/>
                  <a:ea typeface="Times New Roman"/>
                  <a:cs typeface="Times New Roman" panose="02020603050405020304" pitchFamily="18" charset="0"/>
                </a:rPr>
                <a:t>Analysis of issues related to their activities within the NDS and SDG framework </a:t>
              </a:r>
              <a:endParaRPr lang="tg-Cyrl-TJ" sz="1500" b="1" dirty="0">
                <a:effectLst/>
                <a:latin typeface="Times New Roman" panose="02020603050405020304" pitchFamily="18" charset="0"/>
                <a:ea typeface="Times New Roman"/>
                <a:cs typeface="Times New Roman" panose="02020603050405020304" pitchFamily="18" charset="0"/>
              </a:endParaRPr>
            </a:p>
          </p:txBody>
        </p:sp>
        <p:sp>
          <p:nvSpPr>
            <p:cNvPr id="28" name="AutoShape 19"/>
            <p:cNvSpPr>
              <a:spLocks noChangeArrowheads="1"/>
            </p:cNvSpPr>
            <p:nvPr/>
          </p:nvSpPr>
          <p:spPr bwMode="auto">
            <a:xfrm rot="11651348">
              <a:off x="1532777" y="1341974"/>
              <a:ext cx="570448" cy="164199"/>
            </a:xfrm>
            <a:prstGeom prst="leftArrow">
              <a:avLst>
                <a:gd name="adj1" fmla="val 50000"/>
                <a:gd name="adj2" fmla="val 80982"/>
              </a:avLst>
            </a:prstGeom>
            <a:gradFill rotWithShape="0">
              <a:gsLst>
                <a:gs pos="0">
                  <a:srgbClr val="FFFFFF"/>
                </a:gs>
                <a:gs pos="100000">
                  <a:srgbClr val="B6DDE8"/>
                </a:gs>
              </a:gsLst>
              <a:lin ang="5400000" scaled="1"/>
            </a:gradFill>
            <a:ln w="12700">
              <a:solidFill>
                <a:schemeClr val="accent1"/>
              </a:solidFill>
              <a:miter lim="800000"/>
              <a:headEnd/>
              <a:tailEnd/>
            </a:ln>
            <a:effectLst>
              <a:outerShdw dist="28398" dir="3806097" algn="ctr" rotWithShape="0">
                <a:srgbClr val="205867">
                  <a:alpha val="50000"/>
                </a:srgbClr>
              </a:outerShdw>
            </a:effectLst>
          </p:spPr>
          <p:txBody>
            <a:bodyPr rot="10800000" vert="horz" wrap="square" lIns="61265" tIns="30632" rIns="61265" bIns="30632" anchor="t" anchorCtr="0">
              <a:noAutofit/>
            </a:bodyPr>
            <a:lstStyle/>
            <a:p>
              <a:pPr marL="0" marR="0">
                <a:lnSpc>
                  <a:spcPct val="115000"/>
                </a:lnSpc>
                <a:spcBef>
                  <a:spcPts val="0"/>
                </a:spcBef>
                <a:spcAft>
                  <a:spcPts val="1000"/>
                </a:spcAft>
              </a:pPr>
              <a:r>
                <a:rPr lang="ru-RU" sz="1000" dirty="0">
                  <a:solidFill>
                    <a:srgbClr val="000000"/>
                  </a:solidFill>
                  <a:effectLst/>
                  <a:latin typeface="Arial"/>
                  <a:ea typeface="Times New Roman"/>
                  <a:cs typeface="Calibri"/>
                </a:rPr>
                <a:t> </a:t>
              </a:r>
              <a:endParaRPr lang="en-US" sz="1000" dirty="0">
                <a:effectLst/>
                <a:latin typeface="Calibri"/>
                <a:ea typeface="Times New Roman"/>
                <a:cs typeface="Calibri"/>
              </a:endParaRPr>
            </a:p>
          </p:txBody>
        </p:sp>
        <p:sp>
          <p:nvSpPr>
            <p:cNvPr id="32" name="AutoShape 23"/>
            <p:cNvSpPr>
              <a:spLocks noChangeArrowheads="1"/>
            </p:cNvSpPr>
            <p:nvPr/>
          </p:nvSpPr>
          <p:spPr bwMode="auto">
            <a:xfrm>
              <a:off x="-88090" y="1837493"/>
              <a:ext cx="1679455" cy="492574"/>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rot="0" vert="horz" wrap="square" lIns="61265" tIns="30632" rIns="61265" bIns="30632" anchor="t" anchorCtr="0">
              <a:noAutofit/>
            </a:bodyPr>
            <a:lstStyle/>
            <a:p>
              <a:pPr algn="ctr">
                <a:lnSpc>
                  <a:spcPct val="115000"/>
                </a:lnSpc>
                <a:spcAft>
                  <a:spcPts val="1000"/>
                </a:spcAft>
              </a:pPr>
              <a:r>
                <a:rPr lang="en-US" sz="1600" b="1" dirty="0">
                  <a:effectLst/>
                  <a:latin typeface="Times New Roman" panose="02020603050405020304" pitchFamily="18" charset="0"/>
                  <a:ea typeface="Times New Roman"/>
                  <a:cs typeface="Times New Roman" panose="02020603050405020304" pitchFamily="18" charset="0"/>
                </a:rPr>
                <a:t>Analysis of development programs of regions, cities and districts</a:t>
              </a:r>
              <a:endParaRPr lang="tg-Cyrl-TJ" sz="1600" b="1" dirty="0">
                <a:effectLst/>
                <a:latin typeface="Times New Roman" panose="02020603050405020304" pitchFamily="18" charset="0"/>
                <a:ea typeface="Times New Roman"/>
                <a:cs typeface="Times New Roman" panose="02020603050405020304" pitchFamily="18" charset="0"/>
              </a:endParaRPr>
            </a:p>
          </p:txBody>
        </p:sp>
      </p:grpSp>
      <p:sp>
        <p:nvSpPr>
          <p:cNvPr id="65" name="AutoShape 19">
            <a:extLst>
              <a:ext uri="{FF2B5EF4-FFF2-40B4-BE49-F238E27FC236}">
                <a16:creationId xmlns="" xmlns:a16="http://schemas.microsoft.com/office/drawing/2014/main" id="{18615108-88F3-4E0C-A40D-2199DBBA1C7A}"/>
              </a:ext>
            </a:extLst>
          </p:cNvPr>
          <p:cNvSpPr>
            <a:spLocks noChangeArrowheads="1"/>
          </p:cNvSpPr>
          <p:nvPr/>
        </p:nvSpPr>
        <p:spPr bwMode="auto">
          <a:xfrm rot="20428459">
            <a:off x="7556941" y="3621013"/>
            <a:ext cx="1099135" cy="301152"/>
          </a:xfrm>
          <a:prstGeom prst="leftArrow">
            <a:avLst>
              <a:gd name="adj1" fmla="val 50000"/>
              <a:gd name="adj2" fmla="val 80982"/>
            </a:avLst>
          </a:prstGeom>
          <a:gradFill rotWithShape="0">
            <a:gsLst>
              <a:gs pos="0">
                <a:srgbClr val="FFFFFF"/>
              </a:gs>
              <a:gs pos="100000">
                <a:srgbClr val="B6DDE8"/>
              </a:gs>
            </a:gsLst>
            <a:lin ang="5400000" scaled="1"/>
          </a:gradFill>
          <a:ln w="12700">
            <a:solidFill>
              <a:schemeClr val="accent1"/>
            </a:solidFill>
            <a:miter lim="800000"/>
            <a:headEnd/>
            <a:tailEnd/>
          </a:ln>
          <a:effectLst>
            <a:outerShdw dist="28398" dir="3806097" algn="ctr" rotWithShape="0">
              <a:srgbClr val="205867">
                <a:alpha val="50000"/>
              </a:srgbClr>
            </a:outerShdw>
          </a:effectLst>
        </p:spPr>
        <p:txBody>
          <a:bodyPr rot="10800000" vert="horz" wrap="square" lIns="61265" tIns="30632" rIns="61265" bIns="30632" anchor="t" anchorCtr="0">
            <a:noAutofit/>
          </a:bodyPr>
          <a:lstStyle/>
          <a:p>
            <a:pPr marL="0" marR="0">
              <a:lnSpc>
                <a:spcPct val="115000"/>
              </a:lnSpc>
              <a:spcBef>
                <a:spcPts val="0"/>
              </a:spcBef>
              <a:spcAft>
                <a:spcPts val="1000"/>
              </a:spcAft>
            </a:pPr>
            <a:r>
              <a:rPr lang="ru-RU" sz="1000">
                <a:solidFill>
                  <a:srgbClr val="000000"/>
                </a:solidFill>
                <a:effectLst/>
                <a:latin typeface="Arial"/>
                <a:ea typeface="Times New Roman"/>
                <a:cs typeface="Calibri"/>
              </a:rPr>
              <a:t> </a:t>
            </a:r>
            <a:endParaRPr lang="en-US" sz="1000">
              <a:effectLst/>
              <a:latin typeface="Calibri"/>
              <a:ea typeface="Times New Roman"/>
              <a:cs typeface="Calibri"/>
            </a:endParaRPr>
          </a:p>
        </p:txBody>
      </p:sp>
      <p:sp>
        <p:nvSpPr>
          <p:cNvPr id="66" name="AutoShape 23">
            <a:extLst>
              <a:ext uri="{FF2B5EF4-FFF2-40B4-BE49-F238E27FC236}">
                <a16:creationId xmlns="" xmlns:a16="http://schemas.microsoft.com/office/drawing/2014/main" id="{09E396BE-20F8-45BC-99D5-0F87E8ECC465}"/>
              </a:ext>
            </a:extLst>
          </p:cNvPr>
          <p:cNvSpPr>
            <a:spLocks noChangeArrowheads="1"/>
          </p:cNvSpPr>
          <p:nvPr/>
        </p:nvSpPr>
        <p:spPr bwMode="auto">
          <a:xfrm>
            <a:off x="1575707" y="3360754"/>
            <a:ext cx="2754623" cy="756991"/>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rot="0" vert="horz" wrap="square" lIns="61265" tIns="30632" rIns="61265" bIns="30632" anchor="t" anchorCtr="0">
            <a:noAutofit/>
          </a:bodyPr>
          <a:lstStyle/>
          <a:p>
            <a:pPr algn="ctr">
              <a:lnSpc>
                <a:spcPct val="115000"/>
              </a:lnSpc>
              <a:spcAft>
                <a:spcPts val="1000"/>
              </a:spcAft>
            </a:pPr>
            <a:r>
              <a:rPr lang="en-US" sz="1600" b="1" dirty="0">
                <a:effectLst/>
                <a:latin typeface="Times New Roman" panose="02020603050405020304" pitchFamily="18" charset="0"/>
                <a:ea typeface="Times New Roman"/>
                <a:cs typeface="Times New Roman" panose="02020603050405020304" pitchFamily="18" charset="0"/>
              </a:rPr>
              <a:t>Analysis of MTDP indicators</a:t>
            </a:r>
            <a:endParaRPr lang="tg-Cyrl-TJ" sz="1600" b="1" dirty="0">
              <a:effectLst/>
              <a:latin typeface="Times New Roman" panose="02020603050405020304" pitchFamily="18" charset="0"/>
              <a:ea typeface="Times New Roman"/>
              <a:cs typeface="Times New Roman" panose="02020603050405020304" pitchFamily="18" charset="0"/>
            </a:endParaRPr>
          </a:p>
        </p:txBody>
      </p:sp>
      <p:sp>
        <p:nvSpPr>
          <p:cNvPr id="67" name="AutoShape 23">
            <a:extLst>
              <a:ext uri="{FF2B5EF4-FFF2-40B4-BE49-F238E27FC236}">
                <a16:creationId xmlns="" xmlns:a16="http://schemas.microsoft.com/office/drawing/2014/main" id="{8471D323-F700-4C7F-8D03-341E10203C98}"/>
              </a:ext>
            </a:extLst>
          </p:cNvPr>
          <p:cNvSpPr>
            <a:spLocks noChangeArrowheads="1"/>
          </p:cNvSpPr>
          <p:nvPr/>
        </p:nvSpPr>
        <p:spPr bwMode="auto">
          <a:xfrm>
            <a:off x="8246885" y="3239291"/>
            <a:ext cx="2666044" cy="821079"/>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rot="0" vert="horz" wrap="square" lIns="61265" tIns="30632" rIns="61265" bIns="30632" anchor="t" anchorCtr="0">
            <a:noAutofit/>
          </a:bodyPr>
          <a:lstStyle/>
          <a:p>
            <a:pPr algn="ctr">
              <a:lnSpc>
                <a:spcPct val="115000"/>
              </a:lnSpc>
              <a:spcAft>
                <a:spcPts val="1000"/>
              </a:spcAft>
            </a:pPr>
            <a:r>
              <a:rPr lang="en-US" sz="1600" b="1" dirty="0">
                <a:effectLst/>
                <a:latin typeface="Times New Roman" panose="02020603050405020304" pitchFamily="18" charset="0"/>
                <a:ea typeface="Times New Roman"/>
                <a:cs typeface="Times New Roman" panose="02020603050405020304" pitchFamily="18" charset="0"/>
              </a:rPr>
              <a:t>Analysis of SDG indicators</a:t>
            </a:r>
            <a:endParaRPr lang="tg-Cyrl-TJ" sz="1600" b="1" dirty="0">
              <a:effectLst/>
              <a:latin typeface="Times New Roman" panose="02020603050405020304" pitchFamily="18" charset="0"/>
              <a:ea typeface="Times New Roman"/>
              <a:cs typeface="Times New Roman" panose="02020603050405020304" pitchFamily="18" charset="0"/>
            </a:endParaRPr>
          </a:p>
        </p:txBody>
      </p:sp>
      <p:sp>
        <p:nvSpPr>
          <p:cNvPr id="68" name="AutoShape 19">
            <a:extLst>
              <a:ext uri="{FF2B5EF4-FFF2-40B4-BE49-F238E27FC236}">
                <a16:creationId xmlns="" xmlns:a16="http://schemas.microsoft.com/office/drawing/2014/main" id="{E6305714-A878-456F-B7C4-EF87B3D79B1A}"/>
              </a:ext>
            </a:extLst>
          </p:cNvPr>
          <p:cNvSpPr>
            <a:spLocks noChangeArrowheads="1"/>
          </p:cNvSpPr>
          <p:nvPr/>
        </p:nvSpPr>
        <p:spPr bwMode="auto">
          <a:xfrm rot="8714025">
            <a:off x="4255741" y="4643799"/>
            <a:ext cx="858549" cy="354654"/>
          </a:xfrm>
          <a:prstGeom prst="leftArrow">
            <a:avLst>
              <a:gd name="adj1" fmla="val 50000"/>
              <a:gd name="adj2" fmla="val 80982"/>
            </a:avLst>
          </a:prstGeom>
          <a:gradFill rotWithShape="0">
            <a:gsLst>
              <a:gs pos="0">
                <a:srgbClr val="FFFFFF"/>
              </a:gs>
              <a:gs pos="100000">
                <a:srgbClr val="B6DDE8"/>
              </a:gs>
            </a:gsLst>
            <a:lin ang="5400000" scaled="1"/>
          </a:gradFill>
          <a:ln w="12700">
            <a:solidFill>
              <a:schemeClr val="accent1"/>
            </a:solidFill>
            <a:miter lim="800000"/>
            <a:headEnd/>
            <a:tailEnd/>
          </a:ln>
          <a:effectLst>
            <a:outerShdw dist="28398" dir="3806097" algn="ctr" rotWithShape="0">
              <a:srgbClr val="205867">
                <a:alpha val="50000"/>
              </a:srgbClr>
            </a:outerShdw>
          </a:effectLst>
        </p:spPr>
        <p:txBody>
          <a:bodyPr rot="10800000" vert="horz" wrap="square" lIns="61265" tIns="30632" rIns="61265" bIns="30632" anchor="t" anchorCtr="0">
            <a:noAutofit/>
          </a:bodyPr>
          <a:lstStyle/>
          <a:p>
            <a:pPr marL="0" marR="0">
              <a:lnSpc>
                <a:spcPct val="115000"/>
              </a:lnSpc>
              <a:spcBef>
                <a:spcPts val="0"/>
              </a:spcBef>
              <a:spcAft>
                <a:spcPts val="1000"/>
              </a:spcAft>
            </a:pPr>
            <a:r>
              <a:rPr lang="ru-RU" sz="1000">
                <a:solidFill>
                  <a:srgbClr val="000000"/>
                </a:solidFill>
                <a:effectLst/>
                <a:latin typeface="Arial"/>
                <a:ea typeface="Times New Roman"/>
                <a:cs typeface="Calibri"/>
              </a:rPr>
              <a:t> </a:t>
            </a:r>
            <a:endParaRPr lang="en-US" sz="1000">
              <a:effectLst/>
              <a:latin typeface="Calibri"/>
              <a:ea typeface="Times New Roman"/>
              <a:cs typeface="Calibri"/>
            </a:endParaRPr>
          </a:p>
        </p:txBody>
      </p:sp>
      <p:sp>
        <p:nvSpPr>
          <p:cNvPr id="69" name="AutoShape 19">
            <a:extLst>
              <a:ext uri="{FF2B5EF4-FFF2-40B4-BE49-F238E27FC236}">
                <a16:creationId xmlns="" xmlns:a16="http://schemas.microsoft.com/office/drawing/2014/main" id="{0826C75B-AA5F-4CA6-9315-65A91811EC26}"/>
              </a:ext>
            </a:extLst>
          </p:cNvPr>
          <p:cNvSpPr>
            <a:spLocks noChangeArrowheads="1"/>
          </p:cNvSpPr>
          <p:nvPr/>
        </p:nvSpPr>
        <p:spPr bwMode="auto">
          <a:xfrm rot="1408910">
            <a:off x="7492276" y="4560638"/>
            <a:ext cx="1001782" cy="366433"/>
          </a:xfrm>
          <a:prstGeom prst="leftArrow">
            <a:avLst>
              <a:gd name="adj1" fmla="val 50000"/>
              <a:gd name="adj2" fmla="val 80982"/>
            </a:avLst>
          </a:prstGeom>
          <a:gradFill rotWithShape="0">
            <a:gsLst>
              <a:gs pos="0">
                <a:srgbClr val="FFFFFF"/>
              </a:gs>
              <a:gs pos="100000">
                <a:srgbClr val="B6DDE8"/>
              </a:gs>
            </a:gsLst>
            <a:lin ang="5400000" scaled="1"/>
          </a:gradFill>
          <a:ln w="12700">
            <a:solidFill>
              <a:schemeClr val="accent1"/>
            </a:solidFill>
            <a:miter lim="800000"/>
            <a:headEnd/>
            <a:tailEnd/>
          </a:ln>
          <a:effectLst>
            <a:outerShdw dist="28398" dir="3806097" algn="ctr" rotWithShape="0">
              <a:srgbClr val="205867">
                <a:alpha val="50000"/>
              </a:srgbClr>
            </a:outerShdw>
          </a:effectLst>
        </p:spPr>
        <p:txBody>
          <a:bodyPr rot="10800000" vert="horz" wrap="square" lIns="61265" tIns="30632" rIns="61265" bIns="30632" anchor="t" anchorCtr="0">
            <a:noAutofit/>
          </a:bodyPr>
          <a:lstStyle/>
          <a:p>
            <a:pPr marL="0" marR="0">
              <a:lnSpc>
                <a:spcPct val="115000"/>
              </a:lnSpc>
              <a:spcBef>
                <a:spcPts val="0"/>
              </a:spcBef>
              <a:spcAft>
                <a:spcPts val="1000"/>
              </a:spcAft>
            </a:pPr>
            <a:r>
              <a:rPr lang="ru-RU" sz="1000">
                <a:solidFill>
                  <a:srgbClr val="000000"/>
                </a:solidFill>
                <a:effectLst/>
                <a:latin typeface="Arial"/>
                <a:ea typeface="Times New Roman"/>
                <a:cs typeface="Calibri"/>
              </a:rPr>
              <a:t> </a:t>
            </a:r>
            <a:endParaRPr lang="en-US" sz="1000">
              <a:effectLst/>
              <a:latin typeface="Calibri"/>
              <a:ea typeface="Times New Roman"/>
              <a:cs typeface="Calibri"/>
            </a:endParaRPr>
          </a:p>
        </p:txBody>
      </p:sp>
      <p:sp>
        <p:nvSpPr>
          <p:cNvPr id="70" name="AutoShape 23">
            <a:extLst>
              <a:ext uri="{FF2B5EF4-FFF2-40B4-BE49-F238E27FC236}">
                <a16:creationId xmlns="" xmlns:a16="http://schemas.microsoft.com/office/drawing/2014/main" id="{D9F6D32E-9AC6-4C51-A771-4B96753943DA}"/>
              </a:ext>
            </a:extLst>
          </p:cNvPr>
          <p:cNvSpPr>
            <a:spLocks noChangeArrowheads="1"/>
          </p:cNvSpPr>
          <p:nvPr/>
        </p:nvSpPr>
        <p:spPr bwMode="auto">
          <a:xfrm>
            <a:off x="8224359" y="4607686"/>
            <a:ext cx="2721228" cy="775299"/>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rot="0" vert="horz" wrap="square" lIns="61265" tIns="30632" rIns="61265" bIns="30632" anchor="t" anchorCtr="0">
            <a:noAutofit/>
          </a:bodyPr>
          <a:lstStyle/>
          <a:p>
            <a:pPr algn="ctr">
              <a:lnSpc>
                <a:spcPct val="115000"/>
              </a:lnSpc>
              <a:spcAft>
                <a:spcPts val="1000"/>
              </a:spcAft>
            </a:pPr>
            <a:r>
              <a:rPr lang="en-US" sz="1600" b="1" dirty="0">
                <a:effectLst/>
                <a:latin typeface="Times New Roman" panose="02020603050405020304" pitchFamily="18" charset="0"/>
                <a:ea typeface="Times New Roman"/>
                <a:cs typeface="Times New Roman" panose="02020603050405020304" pitchFamily="18" charset="0"/>
              </a:rPr>
              <a:t>Analysis of sectoral development programs</a:t>
            </a:r>
            <a:endParaRPr lang="tg-Cyrl-TJ" sz="1600" b="1" dirty="0">
              <a:effectLst/>
              <a:latin typeface="Times New Roman" panose="02020603050405020304" pitchFamily="18" charset="0"/>
              <a:ea typeface="Times New Roman"/>
              <a:cs typeface="Times New Roman" panose="02020603050405020304" pitchFamily="18" charset="0"/>
            </a:endParaRPr>
          </a:p>
        </p:txBody>
      </p:sp>
      <p:sp>
        <p:nvSpPr>
          <p:cNvPr id="26" name="AutoShape 23"/>
          <p:cNvSpPr>
            <a:spLocks noChangeArrowheads="1"/>
          </p:cNvSpPr>
          <p:nvPr/>
        </p:nvSpPr>
        <p:spPr bwMode="auto">
          <a:xfrm>
            <a:off x="4378778" y="5633357"/>
            <a:ext cx="4038600" cy="1098419"/>
          </a:xfrm>
          <a:prstGeom prst="roundRect">
            <a:avLst>
              <a:gd name="adj" fmla="val 16667"/>
            </a:avLst>
          </a:prstGeom>
          <a:gradFill rotWithShape="0">
            <a:gsLst>
              <a:gs pos="0">
                <a:srgbClr val="FFFFFF"/>
              </a:gs>
              <a:gs pos="100000">
                <a:srgbClr val="B6DDE8"/>
              </a:gs>
            </a:gsLst>
            <a:lin ang="5400000" scaled="1"/>
          </a:gradFill>
          <a:ln w="12700">
            <a:solidFill>
              <a:srgbClr val="92CDDC"/>
            </a:solidFill>
            <a:round/>
            <a:headEnd/>
            <a:tailEnd/>
          </a:ln>
          <a:effectLst>
            <a:outerShdw dist="28398" dir="3806097" algn="ctr" rotWithShape="0">
              <a:srgbClr val="205867">
                <a:alpha val="50000"/>
              </a:srgbClr>
            </a:outerShdw>
          </a:effectLst>
        </p:spPr>
        <p:txBody>
          <a:bodyPr rot="0" vert="horz" wrap="square" lIns="61265" tIns="30632" rIns="61265" bIns="30632" anchor="t" anchorCtr="0">
            <a:noAutofit/>
          </a:bodyPr>
          <a:lstStyle/>
          <a:p>
            <a:pPr algn="ctr">
              <a:lnSpc>
                <a:spcPct val="115000"/>
              </a:lnSpc>
              <a:spcAft>
                <a:spcPts val="1000"/>
              </a:spcAft>
            </a:pPr>
            <a:r>
              <a:rPr lang="en-US" b="1" dirty="0">
                <a:solidFill>
                  <a:srgbClr val="000000"/>
                </a:solidFill>
                <a:latin typeface="Times New Roman Tj"/>
                <a:ea typeface="Times New Roman"/>
                <a:cs typeface="Times New Roman Tj"/>
              </a:rPr>
              <a:t>Ministries and agencies, development partners, civil society, private sector, academics, Parliament</a:t>
            </a:r>
            <a:endParaRPr lang="en-US" b="1" dirty="0">
              <a:ea typeface="Times New Roman"/>
              <a:cs typeface="Calibri"/>
            </a:endParaRPr>
          </a:p>
        </p:txBody>
      </p:sp>
      <p:sp>
        <p:nvSpPr>
          <p:cNvPr id="2" name="Стрелка вправо 1"/>
          <p:cNvSpPr/>
          <p:nvPr/>
        </p:nvSpPr>
        <p:spPr>
          <a:xfrm rot="16200000">
            <a:off x="6130027" y="2823961"/>
            <a:ext cx="386763" cy="323851"/>
          </a:xfrm>
          <a:prstGeom prs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Стрелка вправо 32"/>
          <p:cNvSpPr/>
          <p:nvPr/>
        </p:nvSpPr>
        <p:spPr>
          <a:xfrm>
            <a:off x="9590314" y="949779"/>
            <a:ext cx="495300" cy="190500"/>
          </a:xfrm>
          <a:prstGeom prs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Стрелка вправо 34"/>
          <p:cNvSpPr/>
          <p:nvPr/>
        </p:nvSpPr>
        <p:spPr>
          <a:xfrm rot="16200000">
            <a:off x="6123139" y="5136538"/>
            <a:ext cx="457200" cy="361949"/>
          </a:xfrm>
          <a:prstGeom prst="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Стрелка вправо 2"/>
          <p:cNvSpPr/>
          <p:nvPr/>
        </p:nvSpPr>
        <p:spPr>
          <a:xfrm rot="19493683">
            <a:off x="7307950" y="1646977"/>
            <a:ext cx="1681677" cy="260578"/>
          </a:xfrm>
          <a:prstGeom prs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Стрелка вправо 36"/>
          <p:cNvSpPr/>
          <p:nvPr/>
        </p:nvSpPr>
        <p:spPr>
          <a:xfrm rot="12506346">
            <a:off x="3604330" y="1654990"/>
            <a:ext cx="1757882" cy="265091"/>
          </a:xfrm>
          <a:prstGeom prs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Двойная стрелка влево/вправо 4"/>
          <p:cNvSpPr/>
          <p:nvPr/>
        </p:nvSpPr>
        <p:spPr>
          <a:xfrm>
            <a:off x="4757057" y="957944"/>
            <a:ext cx="3526972" cy="141514"/>
          </a:xfrm>
          <a:prstGeom prst="leftRightArrow">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13293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2589213" y="1868557"/>
            <a:ext cx="8915400" cy="4042665"/>
          </a:xfrm>
        </p:spPr>
        <p:txBody>
          <a:bodyPr>
            <a:normAutofit/>
          </a:bodyPr>
          <a:lstStyle/>
          <a:p>
            <a:endParaRPr lang="tg-Cyrl-TJ" sz="6000" dirty="0">
              <a:latin typeface="Times New Roman Tj" panose="02020603050405020304" pitchFamily="18" charset="-52"/>
            </a:endParaRPr>
          </a:p>
          <a:p>
            <a:r>
              <a:rPr lang="tg-Cyrl-TJ" sz="6000" dirty="0">
                <a:latin typeface="Times New Roman Tj" panose="02020603050405020304" pitchFamily="18" charset="-52"/>
              </a:rPr>
              <a:t>       </a:t>
            </a:r>
            <a:r>
              <a:rPr lang="en-US" sz="6000" dirty="0">
                <a:latin typeface="Times New Roman Tj" panose="02020603050405020304" pitchFamily="18" charset="-52"/>
              </a:rPr>
              <a:t>THANK YOU</a:t>
            </a:r>
            <a:r>
              <a:rPr lang="tg-Cyrl-TJ" sz="6000" dirty="0">
                <a:latin typeface="Times New Roman Tj" panose="02020603050405020304" pitchFamily="18" charset="-52"/>
              </a:rPr>
              <a:t>!</a:t>
            </a:r>
            <a:endParaRPr lang="ru-RU" sz="6000" dirty="0">
              <a:latin typeface="Times New Roman Tj" panose="02020603050405020304" pitchFamily="18" charset="-52"/>
            </a:endParaRPr>
          </a:p>
        </p:txBody>
      </p:sp>
    </p:spTree>
    <p:extLst>
      <p:ext uri="{BB962C8B-B14F-4D97-AF65-F5344CB8AC3E}">
        <p14:creationId xmlns:p14="http://schemas.microsoft.com/office/powerpoint/2010/main" val="285347272"/>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Slipstream</Template>
  <TotalTime>1676</TotalTime>
  <Words>689</Words>
  <Application>Microsoft Office PowerPoint</Application>
  <PresentationFormat>Произвольный</PresentationFormat>
  <Paragraphs>51</Paragraphs>
  <Slides>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Воздушный поток</vt:lpstr>
      <vt:lpstr>National Development Council as a platform for elaboration of common sustainable development policy </vt:lpstr>
      <vt:lpstr>The need for platform establishment</vt:lpstr>
      <vt:lpstr>Role of the National Development Council Secretariat </vt:lpstr>
      <vt:lpstr>Interagency Working Groups</vt:lpstr>
      <vt:lpstr>Tasks of Interagency Working Groups</vt:lpstr>
      <vt:lpstr>Head of Interagency Working Groups duties</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Одина</dc:creator>
  <cp:lastModifiedBy>admin</cp:lastModifiedBy>
  <cp:revision>34</cp:revision>
  <dcterms:created xsi:type="dcterms:W3CDTF">2019-08-08T11:09:42Z</dcterms:created>
  <dcterms:modified xsi:type="dcterms:W3CDTF">2021-11-10T17:23:51Z</dcterms:modified>
</cp:coreProperties>
</file>