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67" r:id="rId3"/>
    <p:sldId id="338" r:id="rId4"/>
    <p:sldId id="352" r:id="rId5"/>
    <p:sldId id="356" r:id="rId6"/>
    <p:sldId id="337" r:id="rId7"/>
  </p:sldIdLst>
  <p:sldSz cx="12192000" cy="6858000"/>
  <p:notesSz cx="681355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501" autoAdjust="0"/>
  </p:normalViewPr>
  <p:slideViewPr>
    <p:cSldViewPr snapToGrid="0">
      <p:cViewPr>
        <p:scale>
          <a:sx n="100" d="100"/>
          <a:sy n="100" d="100"/>
        </p:scale>
        <p:origin x="-990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9213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1067A-837F-41F3-838B-F516CF5A6E7A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9213" y="9447213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7ABCB-F9B8-4A71-92C6-59FED1F11B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724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38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9435" y="0"/>
            <a:ext cx="2952538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AFD8A-F989-4F73-B766-73AC6B8644C6}" type="datetimeFigureOut">
              <a:rPr lang="en-US" smtClean="0"/>
              <a:pPr/>
              <a:t>8/31/2021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355" y="4786362"/>
            <a:ext cx="545084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2538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9435" y="9446678"/>
            <a:ext cx="2952538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F9D54-9478-4624-8842-F2FE7BEC30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69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8E86-DD94-4F3E-8DBF-6B86369EEBB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24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8E86-DD94-4F3E-8DBF-6B86369EEBB1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324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8E86-DD94-4F3E-8DBF-6B86369EEBB1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324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68E86-DD94-4F3E-8DBF-6B86369EEBB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03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B22-211D-488D-A159-0EA95172B190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3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8F63-1635-40E6-BF52-8B8BDA9E87F9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5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083A-1B75-43DA-86F1-0E8916EB90B4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0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B22-211D-488D-A159-0EA95172B19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302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C741E-2514-4749-B1C9-6A0B59ECBF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653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D11C-D9F8-41E8-B4B4-945E4E9E57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279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52C5-9B2E-4341-A077-2A2F4E88CD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352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3017-ED97-44A6-A6BE-07ADC5FAA9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986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B753-7523-4AD2-A104-4CE35B1DC8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4561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5F86-FDDB-44AA-AA14-2870EEF2B2C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541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76CE-28CE-4CF3-8EF2-27001AF4B56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98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C741E-2514-4749-B1C9-6A0B59ECBFC8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20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5C643-DEDF-4206-884F-4CDAB40149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771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8F63-1635-40E6-BF52-8B8BDA9E87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46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083A-1B75-43DA-86F1-0E8916EB90B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12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D11C-D9F8-41E8-B4B4-945E4E9E5784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5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52C5-9B2E-4341-A077-2A2F4E88CDCA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3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3017-ED97-44A6-A6BE-07ADC5FAA9BE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25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B753-7523-4AD2-A104-4CE35B1DC85B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5F86-FDDB-44AA-AA14-2870EEF2B2C5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2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76CE-28CE-4CF3-8EF2-27001AF4B56D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5C643-DEDF-4206-884F-4CDAB40149AA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7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479C7-AE49-46FD-AE84-46AB40E1372C}" type="datetime1">
              <a:rPr lang="en-US" smtClean="0"/>
              <a:pPr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D0648-1E51-4D02-B004-D65741FF49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2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479C7-AE49-46FD-AE84-46AB40E137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8/31/2021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87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7892" y="2558227"/>
            <a:ext cx="99959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Tasks and Functions of the WG on NDS &amp; SDGs financing 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sz="2000" b="1" dirty="0"/>
          </a:p>
        </p:txBody>
      </p:sp>
      <p:pic>
        <p:nvPicPr>
          <p:cNvPr id="13" name="Picture 2" descr="https://upload.wikimedia.org/wikipedia/commons/thumb/e/e3/Coat_of_arms_of_Tajikistan_.svg/200px-Coat_of_arms_of_Tajikistan_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286" y="192635"/>
            <a:ext cx="1035492" cy="103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164567" y="1636615"/>
            <a:ext cx="97133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2800" b="1" dirty="0" smtClean="0">
                <a:latin typeface="Times New Roman" pitchFamily="18" charset="0"/>
                <a:cs typeface="Times New Roman" pitchFamily="18" charset="0"/>
              </a:rPr>
              <a:t>Ministry of Economic Development and Trade of Republic of Tajikistan 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51D4C29B-C230-44C2-9068-65E7115E6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1579" y="5033281"/>
            <a:ext cx="4454105" cy="1378858"/>
          </a:xfrm>
        </p:spPr>
        <p:txBody>
          <a:bodyPr>
            <a:normAutofit/>
          </a:bodyPr>
          <a:lstStyle/>
          <a:p>
            <a:pPr algn="l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Kamoliddin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Boziev</a:t>
            </a:r>
            <a:endParaRPr lang="tg-Cyrl-TJ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Chief Specialist of Department of Regional Development and monitoring of National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Programm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08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1"/>
            <a:ext cx="738664" cy="6858000"/>
          </a:xfrm>
          <a:prstGeom prst="rect">
            <a:avLst/>
          </a:prstGeom>
          <a:solidFill>
            <a:schemeClr val="accent1"/>
          </a:solidFill>
        </p:spPr>
        <p:txBody>
          <a:bodyPr vert="vert270"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Prerequisites for the WG creation</a:t>
            </a: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1764635" y="266463"/>
            <a:ext cx="8568952" cy="5620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885825" y="823587"/>
            <a:ext cx="7829550" cy="3253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Insufficient coordination on financing the SDGs and NDS (lack of a platform with the participation of all 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stakeholders</a:t>
            </a: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Gap in obtaining data on NDS and SDG financing, especially private sector funds needed to achieve SDG results (46.3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lack of the methodology for determining the cost of some of the activities (in particular institutional activities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Insufficient capacity of specialists on the linkages between planning and financing in policy formulation and 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implementation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6088" lvl="1" indent="-361950" algn="just">
              <a:buFont typeface="Wingdings" pitchFamily="2" charset="2"/>
              <a:buChar char="q"/>
            </a:pPr>
            <a:endParaRPr lang="tg-Cyrl-TJ" sz="1400" dirty="0">
              <a:latin typeface="Candara" panose="020E0502030303020204" pitchFamily="34" charset="0"/>
            </a:endParaRPr>
          </a:p>
          <a:p>
            <a:pPr marL="446088" lvl="1" indent="-361950" algn="just">
              <a:buFont typeface="Wingdings" pitchFamily="2" charset="2"/>
              <a:buChar char="q"/>
            </a:pPr>
            <a:endParaRPr lang="tg-Cyrl-TJ" sz="1400" dirty="0">
              <a:latin typeface="Candara" panose="020E0502030303020204" pitchFamily="34" charset="0"/>
            </a:endParaRPr>
          </a:p>
          <a:p>
            <a:pPr marL="361950" lvl="1" indent="-361950">
              <a:buFont typeface="Arial" charset="0"/>
              <a:buNone/>
            </a:pPr>
            <a:endParaRPr lang="tg-Cyrl-TJ" sz="3200" dirty="0">
              <a:latin typeface="Candara" panose="020E0502030303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4" descr="MF-parseiru dezenvolvimentu sei introdús inisiativa kuadru finansiamentu  nasionál integradu | TATOLI Agência Noticiosa de Timor-Les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450" y="4486275"/>
            <a:ext cx="3514725" cy="224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224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1"/>
            <a:ext cx="738664" cy="6858000"/>
          </a:xfrm>
          <a:prstGeom prst="rect">
            <a:avLst/>
          </a:prstGeom>
          <a:solidFill>
            <a:schemeClr val="accent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US" sz="3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The main tasks of the </a:t>
            </a:r>
            <a:r>
              <a:rPr lang="en-US" sz="3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WG</a:t>
            </a:r>
            <a:endParaRPr lang="en-US" sz="36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1764635" y="266463"/>
            <a:ext cx="8568952" cy="5620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solidFill>
                <a:srgbClr val="5B9BD5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859022" y="1000132"/>
            <a:ext cx="6922901" cy="2990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Coordination and discussion of NDS and SDG financing issues with all stakeholders</a:t>
            </a: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Development of recommendations and making proposals for the development / improvement of funding mechanisms for the NDS and SDGs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Preparation of financial reporting on the implementation of the NDS / MTDP and SDGs (including the development of a reporting format, indicators of the effectiveness of the use of funds aimed at implementing the NDS and SDGs)</a:t>
            </a:r>
          </a:p>
          <a:p>
            <a:pPr algn="just">
              <a:lnSpc>
                <a:spcPct val="100000"/>
              </a:lnSpc>
              <a:spcBef>
                <a:spcPct val="20000"/>
              </a:spcBef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6088" lvl="1" indent="-361950" algn="just">
              <a:buFont typeface="Wingdings" pitchFamily="2" charset="2"/>
              <a:buChar char="q"/>
            </a:pPr>
            <a:endParaRPr lang="tg-Cyrl-TJ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446088" lvl="1" indent="-361950" algn="just">
              <a:buFont typeface="Wingdings" pitchFamily="2" charset="2"/>
              <a:buChar char="q"/>
            </a:pPr>
            <a:endParaRPr lang="tg-Cyrl-TJ" dirty="0">
              <a:solidFill>
                <a:prstClr val="black"/>
              </a:solidFill>
              <a:latin typeface="Candara" panose="020E0502030303020204" pitchFamily="34" charset="0"/>
            </a:endParaRPr>
          </a:p>
          <a:p>
            <a:pPr marL="361950" lvl="1" indent="-361950">
              <a:buFont typeface="Arial" charset="0"/>
              <a:buNone/>
            </a:pPr>
            <a:endParaRPr lang="tg-Cyrl-TJ" dirty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524" y="3552824"/>
            <a:ext cx="4284476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873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-21193" y="0"/>
            <a:ext cx="738664" cy="6858000"/>
          </a:xfrm>
          <a:prstGeom prst="rect">
            <a:avLst/>
          </a:prstGeom>
          <a:solidFill>
            <a:schemeClr val="accent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US" sz="3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Next steps</a:t>
            </a:r>
            <a:endParaRPr lang="en-US" sz="3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1764635" y="266463"/>
            <a:ext cx="8568952" cy="5620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solidFill>
                <a:srgbClr val="5B9BD5">
                  <a:lumMod val="7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AutoShape 2" descr="1,105 Next Steps Illustrations &amp; Clip Art - i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pic>
        <p:nvPicPr>
          <p:cNvPr id="2053" name="Picture 5" descr="144 Wallpapers - Next Steps Stairs | Transparent PNG Download #3761127 -  Vip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2263775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709613"/>
            <a:ext cx="8205787" cy="543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915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444920" y="2711945"/>
            <a:ext cx="29931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  <a:r>
              <a:rPr lang="tg-Cyrl-TJ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0648-1E51-4D02-B004-D65741FF497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AutoShape 2" descr="The National Development Strategy of the Republic of Tajikistan for the Period  up to 2030 and The Medium-term Development Program of the Republic of  Tajikistan for 2016-2020 | National Center of Legisl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The National Development Strategy of the Republic of Tajikistan for the Period  up to 2030 and The Medium-term Development Program of the Republic of  Tajikistan for 2016-2020 | National Center of Legisla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The National Development Strategy of the Republic of Tajikistan for the Period  up to 2030 and The Medium-term Development Program of the Republic of  Tajikistan for 2016-2020 | National Center of Legisla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The National Development Strategy of the Republic of Tajikistan for the Period  up to 2030 and The Medium-term Development Program of the Republic of  Tajikistan for 2016-2020 | National Center of Legislat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16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14654</TotalTime>
  <Words>209</Words>
  <Application>Microsoft Office PowerPoint</Application>
  <PresentationFormat>Произвольный</PresentationFormat>
  <Paragraphs>32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Shahzod Avazov</dc:creator>
  <cp:lastModifiedBy>Asus</cp:lastModifiedBy>
  <cp:revision>798</cp:revision>
  <cp:lastPrinted>2017-05-01T04:42:53Z</cp:lastPrinted>
  <dcterms:created xsi:type="dcterms:W3CDTF">2017-03-15T22:19:08Z</dcterms:created>
  <dcterms:modified xsi:type="dcterms:W3CDTF">2021-08-31T03:24:08Z</dcterms:modified>
</cp:coreProperties>
</file>