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57" r:id="rId3"/>
    <p:sldId id="267" r:id="rId4"/>
    <p:sldId id="262" r:id="rId5"/>
    <p:sldId id="261" r:id="rId6"/>
    <p:sldId id="260" r:id="rId7"/>
    <p:sldId id="264" r:id="rId8"/>
    <p:sldId id="265" r:id="rId9"/>
    <p:sldId id="266" r:id="rId10"/>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1B80"/>
    <a:srgbClr val="E4E7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51" autoAdjust="0"/>
    <p:restoredTop sz="77213" autoAdjust="0"/>
  </p:normalViewPr>
  <p:slideViewPr>
    <p:cSldViewPr snapToGrid="0">
      <p:cViewPr>
        <p:scale>
          <a:sx n="80" d="100"/>
          <a:sy n="80" d="100"/>
        </p:scale>
        <p:origin x="-232" y="8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0A3E40-6D76-44B2-9330-1321870E81B0}" type="doc">
      <dgm:prSet loTypeId="urn:microsoft.com/office/officeart/2005/8/layout/default" loCatId="list" qsTypeId="urn:microsoft.com/office/officeart/2005/8/quickstyle/3d2" qsCatId="3D" csTypeId="urn:microsoft.com/office/officeart/2005/8/colors/accent1_2" csCatId="accent1" phldr="1"/>
      <dgm:spPr/>
      <dgm:t>
        <a:bodyPr/>
        <a:lstStyle/>
        <a:p>
          <a:endParaRPr lang="ru-RU"/>
        </a:p>
      </dgm:t>
    </dgm:pt>
    <dgm:pt modelId="{630DC424-05B2-4C3D-A036-FA066B47E565}">
      <dgm:prSet phldrT="[Текст]"/>
      <dgm:spPr>
        <a:solidFill>
          <a:srgbClr val="FFC000"/>
        </a:solidFill>
      </dgm:spPr>
      <dgm:t>
        <a:bodyPr/>
        <a:lstStyle/>
        <a:p>
          <a:r>
            <a:rPr lang="en-US" dirty="0">
              <a:latin typeface="Calibri" panose="020F0502020204030204" pitchFamily="34" charset="0"/>
            </a:rPr>
            <a:t>MTDP</a:t>
          </a:r>
          <a:r>
            <a:rPr lang="ru-RU" dirty="0">
              <a:latin typeface="Calibri" panose="020F0502020204030204" pitchFamily="34" charset="0"/>
            </a:rPr>
            <a:t> 2016-2020</a:t>
          </a:r>
        </a:p>
      </dgm:t>
    </dgm:pt>
    <dgm:pt modelId="{792A9AF6-AD9F-412B-8743-731B19E37C12}" type="sibTrans" cxnId="{1A0EB35B-138F-4D6D-A31A-B591673F4C58}">
      <dgm:prSet/>
      <dgm:spPr/>
      <dgm:t>
        <a:bodyPr/>
        <a:lstStyle/>
        <a:p>
          <a:endParaRPr lang="ru-RU"/>
        </a:p>
      </dgm:t>
    </dgm:pt>
    <dgm:pt modelId="{2DE66998-14BF-4E43-94A2-8F031D8F8B1E}" type="parTrans" cxnId="{1A0EB35B-138F-4D6D-A31A-B591673F4C58}">
      <dgm:prSet/>
      <dgm:spPr/>
      <dgm:t>
        <a:bodyPr/>
        <a:lstStyle/>
        <a:p>
          <a:endParaRPr lang="ru-RU"/>
        </a:p>
      </dgm:t>
    </dgm:pt>
    <dgm:pt modelId="{CFE3C4D3-C0E6-47CF-8D96-C3E5554B027C}">
      <dgm:prSet phldrT="[Текст]"/>
      <dgm:spPr>
        <a:solidFill>
          <a:srgbClr val="002060"/>
        </a:solidFill>
      </dgm:spPr>
      <dgm:t>
        <a:bodyPr/>
        <a:lstStyle/>
        <a:p>
          <a:r>
            <a:rPr lang="en-US" dirty="0">
              <a:latin typeface="Calibri" panose="020F0502020204030204" pitchFamily="34" charset="0"/>
            </a:rPr>
            <a:t>NDS</a:t>
          </a:r>
          <a:r>
            <a:rPr lang="ru-RU" dirty="0">
              <a:latin typeface="Calibri" panose="020F0502020204030204" pitchFamily="34" charset="0"/>
            </a:rPr>
            <a:t>-2030</a:t>
          </a:r>
        </a:p>
      </dgm:t>
    </dgm:pt>
    <dgm:pt modelId="{54A6F9B0-E804-47BA-9905-41EECE769522}" type="sibTrans" cxnId="{4870999F-742F-49EF-A036-3D699F2554E8}">
      <dgm:prSet/>
      <dgm:spPr/>
      <dgm:t>
        <a:bodyPr/>
        <a:lstStyle/>
        <a:p>
          <a:endParaRPr lang="ru-RU"/>
        </a:p>
      </dgm:t>
    </dgm:pt>
    <dgm:pt modelId="{9CDE38A6-B866-45E3-AD6E-71157E2EC846}" type="parTrans" cxnId="{4870999F-742F-49EF-A036-3D699F2554E8}">
      <dgm:prSet/>
      <dgm:spPr/>
      <dgm:t>
        <a:bodyPr/>
        <a:lstStyle/>
        <a:p>
          <a:endParaRPr lang="ru-RU"/>
        </a:p>
      </dgm:t>
    </dgm:pt>
    <dgm:pt modelId="{7961D980-0E49-46BC-A913-ABBCCAEE493F}">
      <dgm:prSet phldrT="[Текст]"/>
      <dgm:spPr>
        <a:solidFill>
          <a:srgbClr val="FFC000"/>
        </a:solidFill>
      </dgm:spPr>
      <dgm:t>
        <a:bodyPr/>
        <a:lstStyle/>
        <a:p>
          <a:r>
            <a:rPr lang="en-US" dirty="0">
              <a:latin typeface="Calibri" panose="020F0502020204030204" pitchFamily="34" charset="0"/>
            </a:rPr>
            <a:t>MTDP</a:t>
          </a:r>
          <a:r>
            <a:rPr lang="ru-RU" dirty="0">
              <a:latin typeface="Calibri" panose="020F0502020204030204" pitchFamily="34" charset="0"/>
            </a:rPr>
            <a:t> 2026-2030</a:t>
          </a:r>
        </a:p>
      </dgm:t>
    </dgm:pt>
    <dgm:pt modelId="{2F4FF9A2-53A0-40F5-B460-ED13C07C8DF4}" type="sibTrans" cxnId="{526138CE-1CA2-42C1-9762-96CE7E704329}">
      <dgm:prSet/>
      <dgm:spPr/>
      <dgm:t>
        <a:bodyPr/>
        <a:lstStyle/>
        <a:p>
          <a:endParaRPr lang="ru-RU"/>
        </a:p>
      </dgm:t>
    </dgm:pt>
    <dgm:pt modelId="{80673C03-6784-4E03-9872-BFB5EA819ABA}" type="parTrans" cxnId="{526138CE-1CA2-42C1-9762-96CE7E704329}">
      <dgm:prSet/>
      <dgm:spPr/>
      <dgm:t>
        <a:bodyPr/>
        <a:lstStyle/>
        <a:p>
          <a:endParaRPr lang="ru-RU"/>
        </a:p>
      </dgm:t>
    </dgm:pt>
    <dgm:pt modelId="{9EF8157B-C54B-4BED-96E6-5545CBEA6A1B}">
      <dgm:prSet phldrT="[Текст]"/>
      <dgm:spPr>
        <a:solidFill>
          <a:schemeClr val="accent1">
            <a:lumMod val="75000"/>
          </a:schemeClr>
        </a:solidFill>
      </dgm:spPr>
      <dgm:t>
        <a:bodyPr/>
        <a:lstStyle/>
        <a:p>
          <a:r>
            <a:rPr lang="en-US" dirty="0">
              <a:latin typeface="Calibri" panose="020F0502020204030204" pitchFamily="34" charset="0"/>
            </a:rPr>
            <a:t>SDG</a:t>
          </a:r>
          <a:endParaRPr lang="ru-RU" dirty="0">
            <a:latin typeface="Calibri" panose="020F0502020204030204" pitchFamily="34" charset="0"/>
          </a:endParaRPr>
        </a:p>
      </dgm:t>
    </dgm:pt>
    <dgm:pt modelId="{F60ECC9D-0997-4797-B42A-1F2B5D8902EA}" type="sibTrans" cxnId="{E185E837-9175-4AAA-AB0A-D19DE9FB77D2}">
      <dgm:prSet/>
      <dgm:spPr/>
      <dgm:t>
        <a:bodyPr/>
        <a:lstStyle/>
        <a:p>
          <a:endParaRPr lang="ru-RU"/>
        </a:p>
      </dgm:t>
    </dgm:pt>
    <dgm:pt modelId="{A83C7172-99F6-4AE9-B2A9-9205002D4364}" type="parTrans" cxnId="{E185E837-9175-4AAA-AB0A-D19DE9FB77D2}">
      <dgm:prSet/>
      <dgm:spPr/>
      <dgm:t>
        <a:bodyPr/>
        <a:lstStyle/>
        <a:p>
          <a:endParaRPr lang="ru-RU"/>
        </a:p>
      </dgm:t>
    </dgm:pt>
    <dgm:pt modelId="{C25FFBA4-7667-4FB3-A860-34CB1DEEBFBA}">
      <dgm:prSet/>
      <dgm:spPr>
        <a:solidFill>
          <a:schemeClr val="accent6">
            <a:lumMod val="75000"/>
          </a:schemeClr>
        </a:solidFill>
      </dgm:spPr>
      <dgm:t>
        <a:bodyPr/>
        <a:lstStyle/>
        <a:p>
          <a:r>
            <a:rPr lang="en-US" dirty="0">
              <a:latin typeface="Calibri" panose="020F0502020204030204" pitchFamily="34" charset="0"/>
            </a:rPr>
            <a:t>Sectoral Development Programs</a:t>
          </a:r>
          <a:endParaRPr lang="ru-RU" dirty="0">
            <a:latin typeface="Calibri" panose="020F0502020204030204" pitchFamily="34" charset="0"/>
          </a:endParaRPr>
        </a:p>
      </dgm:t>
    </dgm:pt>
    <dgm:pt modelId="{FBC84F0A-40AB-43D6-A775-3496BF5E0102}" type="parTrans" cxnId="{4B6E6C0D-CD15-4F89-A4D7-9128017A397A}">
      <dgm:prSet/>
      <dgm:spPr/>
      <dgm:t>
        <a:bodyPr/>
        <a:lstStyle/>
        <a:p>
          <a:endParaRPr lang="ru-RU"/>
        </a:p>
      </dgm:t>
    </dgm:pt>
    <dgm:pt modelId="{16857D59-846B-4AB1-9036-1B49F632BCE8}" type="sibTrans" cxnId="{4B6E6C0D-CD15-4F89-A4D7-9128017A397A}">
      <dgm:prSet/>
      <dgm:spPr/>
      <dgm:t>
        <a:bodyPr/>
        <a:lstStyle/>
        <a:p>
          <a:endParaRPr lang="ru-RU"/>
        </a:p>
      </dgm:t>
    </dgm:pt>
    <dgm:pt modelId="{D69033EC-FD87-4FA4-85FF-24F9CDC46BEB}">
      <dgm:prSet/>
      <dgm:spPr>
        <a:solidFill>
          <a:schemeClr val="accent6">
            <a:lumMod val="75000"/>
          </a:schemeClr>
        </a:solidFill>
      </dgm:spPr>
      <dgm:t>
        <a:bodyPr/>
        <a:lstStyle/>
        <a:p>
          <a:r>
            <a:rPr lang="en-US" dirty="0">
              <a:latin typeface="Calibri" panose="020F0502020204030204" pitchFamily="34" charset="0"/>
            </a:rPr>
            <a:t>Local Development Programs</a:t>
          </a:r>
          <a:endParaRPr lang="ru-RU" dirty="0">
            <a:latin typeface="Calibri" panose="020F0502020204030204" pitchFamily="34" charset="0"/>
          </a:endParaRPr>
        </a:p>
      </dgm:t>
    </dgm:pt>
    <dgm:pt modelId="{F2335B11-9ABB-482B-835C-FD8B6251151E}" type="parTrans" cxnId="{A4C5D699-3110-45D0-B12B-2DA59A5A1796}">
      <dgm:prSet/>
      <dgm:spPr/>
      <dgm:t>
        <a:bodyPr/>
        <a:lstStyle/>
        <a:p>
          <a:endParaRPr lang="ru-RU"/>
        </a:p>
      </dgm:t>
    </dgm:pt>
    <dgm:pt modelId="{88456FEB-DCCF-46AA-8065-F4EBA7E174B4}" type="sibTrans" cxnId="{A4C5D699-3110-45D0-B12B-2DA59A5A1796}">
      <dgm:prSet/>
      <dgm:spPr/>
      <dgm:t>
        <a:bodyPr/>
        <a:lstStyle/>
        <a:p>
          <a:endParaRPr lang="ru-RU"/>
        </a:p>
      </dgm:t>
    </dgm:pt>
    <dgm:pt modelId="{6FC68ECE-1523-4DA3-B5CA-60A970610F3B}">
      <dgm:prSet phldrT="[Текст]"/>
      <dgm:spPr>
        <a:solidFill>
          <a:srgbClr val="FFC000"/>
        </a:solidFill>
      </dgm:spPr>
      <dgm:t>
        <a:bodyPr/>
        <a:lstStyle/>
        <a:p>
          <a:r>
            <a:rPr lang="en-US" dirty="0">
              <a:latin typeface="Calibri" panose="020F0502020204030204" pitchFamily="34" charset="0"/>
            </a:rPr>
            <a:t>MTDP</a:t>
          </a:r>
          <a:r>
            <a:rPr lang="ru-RU" dirty="0">
              <a:latin typeface="Calibri" panose="020F0502020204030204" pitchFamily="34" charset="0"/>
            </a:rPr>
            <a:t> 2021-2025</a:t>
          </a:r>
        </a:p>
      </dgm:t>
    </dgm:pt>
    <dgm:pt modelId="{648AB488-926B-4657-868D-B31894AD63A2}" type="sibTrans" cxnId="{51713D1D-F5EC-4517-8D51-B9C4F9063284}">
      <dgm:prSet/>
      <dgm:spPr/>
      <dgm:t>
        <a:bodyPr/>
        <a:lstStyle/>
        <a:p>
          <a:endParaRPr lang="ru-RU"/>
        </a:p>
      </dgm:t>
    </dgm:pt>
    <dgm:pt modelId="{FAEC5B37-8C1C-4256-985B-3C97DFAD5B65}" type="parTrans" cxnId="{51713D1D-F5EC-4517-8D51-B9C4F9063284}">
      <dgm:prSet/>
      <dgm:spPr/>
      <dgm:t>
        <a:bodyPr/>
        <a:lstStyle/>
        <a:p>
          <a:endParaRPr lang="ru-RU"/>
        </a:p>
      </dgm:t>
    </dgm:pt>
    <dgm:pt modelId="{5D95F44E-9348-42C0-93D8-A430BE1F549F}" type="pres">
      <dgm:prSet presAssocID="{B20A3E40-6D76-44B2-9330-1321870E81B0}" presName="diagram" presStyleCnt="0">
        <dgm:presLayoutVars>
          <dgm:dir/>
          <dgm:resizeHandles val="exact"/>
        </dgm:presLayoutVars>
      </dgm:prSet>
      <dgm:spPr/>
    </dgm:pt>
    <dgm:pt modelId="{3FDDE4BC-274C-4E0E-BE1B-F603DD89AEC1}" type="pres">
      <dgm:prSet presAssocID="{9EF8157B-C54B-4BED-96E6-5545CBEA6A1B}" presName="node" presStyleLbl="node1" presStyleIdx="0" presStyleCnt="7" custScaleX="23847" custScaleY="12215" custLinFactNeighborX="29952" custLinFactNeighborY="-6608">
        <dgm:presLayoutVars>
          <dgm:bulletEnabled val="1"/>
        </dgm:presLayoutVars>
      </dgm:prSet>
      <dgm:spPr/>
    </dgm:pt>
    <dgm:pt modelId="{264F306A-A3BF-4734-953A-A8B0CD2224AE}" type="pres">
      <dgm:prSet presAssocID="{F60ECC9D-0997-4797-B42A-1F2B5D8902EA}" presName="sibTrans" presStyleCnt="0"/>
      <dgm:spPr/>
    </dgm:pt>
    <dgm:pt modelId="{A79A210C-182C-48E9-89DF-5920758C0D40}" type="pres">
      <dgm:prSet presAssocID="{7961D980-0E49-46BC-A913-ABBCCAEE493F}" presName="node" presStyleLbl="node1" presStyleIdx="1" presStyleCnt="7" custScaleX="19284" custScaleY="17900" custLinFactNeighborX="30603" custLinFactNeighborY="40286">
        <dgm:presLayoutVars>
          <dgm:bulletEnabled val="1"/>
        </dgm:presLayoutVars>
      </dgm:prSet>
      <dgm:spPr/>
    </dgm:pt>
    <dgm:pt modelId="{E974BDB5-4F08-40FF-A7D4-EF3F66C79E90}" type="pres">
      <dgm:prSet presAssocID="{2F4FF9A2-53A0-40F5-B460-ED13C07C8DF4}" presName="sibTrans" presStyleCnt="0"/>
      <dgm:spPr/>
    </dgm:pt>
    <dgm:pt modelId="{5E5EB9E7-BAC7-4B94-8672-42D172AE115D}" type="pres">
      <dgm:prSet presAssocID="{C25FFBA4-7667-4FB3-A860-34CB1DEEBFBA}" presName="node" presStyleLbl="node1" presStyleIdx="2" presStyleCnt="7" custScaleX="29924" custScaleY="25314" custLinFactNeighborX="-64671" custLinFactNeighborY="75898">
        <dgm:presLayoutVars>
          <dgm:bulletEnabled val="1"/>
        </dgm:presLayoutVars>
      </dgm:prSet>
      <dgm:spPr/>
    </dgm:pt>
    <dgm:pt modelId="{06E36F3B-0206-44F0-81E5-40706D48AD71}" type="pres">
      <dgm:prSet presAssocID="{16857D59-846B-4AB1-9036-1B49F632BCE8}" presName="sibTrans" presStyleCnt="0"/>
      <dgm:spPr/>
    </dgm:pt>
    <dgm:pt modelId="{8A09D936-FE60-4106-BF4E-700826F401C2}" type="pres">
      <dgm:prSet presAssocID="{D69033EC-FD87-4FA4-85FF-24F9CDC46BEB}" presName="node" presStyleLbl="node1" presStyleIdx="3" presStyleCnt="7" custScaleX="31114" custScaleY="24834" custLinFactNeighborX="58296" custLinFactNeighborY="33863">
        <dgm:presLayoutVars>
          <dgm:bulletEnabled val="1"/>
        </dgm:presLayoutVars>
      </dgm:prSet>
      <dgm:spPr/>
    </dgm:pt>
    <dgm:pt modelId="{22A50AE5-31A9-4EF5-9510-00DFBBD27E32}" type="pres">
      <dgm:prSet presAssocID="{88456FEB-DCCF-46AA-8065-F4EBA7E174B4}" presName="sibTrans" presStyleCnt="0"/>
      <dgm:spPr/>
    </dgm:pt>
    <dgm:pt modelId="{0C2B7197-496D-4760-8332-2A72E9C1577E}" type="pres">
      <dgm:prSet presAssocID="{CFE3C4D3-C0E6-47CF-8D96-C3E5554B027C}" presName="node" presStyleLbl="node1" presStyleIdx="4" presStyleCnt="7" custScaleX="22093" custScaleY="13915" custLinFactNeighborX="-9018" custLinFactNeighborY="-26755">
        <dgm:presLayoutVars>
          <dgm:bulletEnabled val="1"/>
        </dgm:presLayoutVars>
      </dgm:prSet>
      <dgm:spPr/>
    </dgm:pt>
    <dgm:pt modelId="{1DCD775F-E828-43E8-A83B-82C9FAF5E26E}" type="pres">
      <dgm:prSet presAssocID="{54A6F9B0-E804-47BA-9905-41EECE769522}" presName="sibTrans" presStyleCnt="0"/>
      <dgm:spPr/>
    </dgm:pt>
    <dgm:pt modelId="{A55F0BB1-42F9-4235-A7A3-642F63EC7291}" type="pres">
      <dgm:prSet presAssocID="{6FC68ECE-1523-4DA3-B5CA-60A970610F3B}" presName="node" presStyleLbl="node1" presStyleIdx="5" presStyleCnt="7" custAng="0" custScaleX="22729" custScaleY="18739" custLinFactNeighborX="-40621" custLinFactNeighborY="-1175">
        <dgm:presLayoutVars>
          <dgm:bulletEnabled val="1"/>
        </dgm:presLayoutVars>
      </dgm:prSet>
      <dgm:spPr/>
    </dgm:pt>
    <dgm:pt modelId="{A06BE217-C9E3-4D5F-9467-57BC918EE4C1}" type="pres">
      <dgm:prSet presAssocID="{648AB488-926B-4657-868D-B31894AD63A2}" presName="sibTrans" presStyleCnt="0"/>
      <dgm:spPr/>
    </dgm:pt>
    <dgm:pt modelId="{41A01A85-5251-4CFF-8067-B0ABFDAB2414}" type="pres">
      <dgm:prSet presAssocID="{630DC424-05B2-4C3D-A036-FA066B47E565}" presName="node" presStyleLbl="node1" presStyleIdx="6" presStyleCnt="7" custScaleX="21328" custScaleY="17138" custLinFactNeighborX="-35573" custLinFactNeighborY="-38611">
        <dgm:presLayoutVars>
          <dgm:bulletEnabled val="1"/>
        </dgm:presLayoutVars>
      </dgm:prSet>
      <dgm:spPr/>
    </dgm:pt>
  </dgm:ptLst>
  <dgm:cxnLst>
    <dgm:cxn modelId="{14781501-AB87-49EB-8E3A-CE043AD06A63}" type="presOf" srcId="{7961D980-0E49-46BC-A913-ABBCCAEE493F}" destId="{A79A210C-182C-48E9-89DF-5920758C0D40}" srcOrd="0" destOrd="0" presId="urn:microsoft.com/office/officeart/2005/8/layout/default"/>
    <dgm:cxn modelId="{4B6E6C0D-CD15-4F89-A4D7-9128017A397A}" srcId="{B20A3E40-6D76-44B2-9330-1321870E81B0}" destId="{C25FFBA4-7667-4FB3-A860-34CB1DEEBFBA}" srcOrd="2" destOrd="0" parTransId="{FBC84F0A-40AB-43D6-A775-3496BF5E0102}" sibTransId="{16857D59-846B-4AB1-9036-1B49F632BCE8}"/>
    <dgm:cxn modelId="{82D06217-96BA-4DEF-835B-7C001384270D}" type="presOf" srcId="{B20A3E40-6D76-44B2-9330-1321870E81B0}" destId="{5D95F44E-9348-42C0-93D8-A430BE1F549F}" srcOrd="0" destOrd="0" presId="urn:microsoft.com/office/officeart/2005/8/layout/default"/>
    <dgm:cxn modelId="{51713D1D-F5EC-4517-8D51-B9C4F9063284}" srcId="{B20A3E40-6D76-44B2-9330-1321870E81B0}" destId="{6FC68ECE-1523-4DA3-B5CA-60A970610F3B}" srcOrd="5" destOrd="0" parTransId="{FAEC5B37-8C1C-4256-985B-3C97DFAD5B65}" sibTransId="{648AB488-926B-4657-868D-B31894AD63A2}"/>
    <dgm:cxn modelId="{81578433-80BA-4B24-8626-E08D54F4C352}" type="presOf" srcId="{D69033EC-FD87-4FA4-85FF-24F9CDC46BEB}" destId="{8A09D936-FE60-4106-BF4E-700826F401C2}" srcOrd="0" destOrd="0" presId="urn:microsoft.com/office/officeart/2005/8/layout/default"/>
    <dgm:cxn modelId="{E185E837-9175-4AAA-AB0A-D19DE9FB77D2}" srcId="{B20A3E40-6D76-44B2-9330-1321870E81B0}" destId="{9EF8157B-C54B-4BED-96E6-5545CBEA6A1B}" srcOrd="0" destOrd="0" parTransId="{A83C7172-99F6-4AE9-B2A9-9205002D4364}" sibTransId="{F60ECC9D-0997-4797-B42A-1F2B5D8902EA}"/>
    <dgm:cxn modelId="{5F348444-0808-41BE-87C0-5355CB96D776}" type="presOf" srcId="{630DC424-05B2-4C3D-A036-FA066B47E565}" destId="{41A01A85-5251-4CFF-8067-B0ABFDAB2414}" srcOrd="0" destOrd="0" presId="urn:microsoft.com/office/officeart/2005/8/layout/default"/>
    <dgm:cxn modelId="{1A0EB35B-138F-4D6D-A31A-B591673F4C58}" srcId="{B20A3E40-6D76-44B2-9330-1321870E81B0}" destId="{630DC424-05B2-4C3D-A036-FA066B47E565}" srcOrd="6" destOrd="0" parTransId="{2DE66998-14BF-4E43-94A2-8F031D8F8B1E}" sibTransId="{792A9AF6-AD9F-412B-8743-731B19E37C12}"/>
    <dgm:cxn modelId="{BBB0BD8C-C50D-488C-BFB1-8F5620EE7359}" type="presOf" srcId="{CFE3C4D3-C0E6-47CF-8D96-C3E5554B027C}" destId="{0C2B7197-496D-4760-8332-2A72E9C1577E}" srcOrd="0" destOrd="0" presId="urn:microsoft.com/office/officeart/2005/8/layout/default"/>
    <dgm:cxn modelId="{1C96AB8D-4478-48FF-98D1-EF3293B79620}" type="presOf" srcId="{6FC68ECE-1523-4DA3-B5CA-60A970610F3B}" destId="{A55F0BB1-42F9-4235-A7A3-642F63EC7291}" srcOrd="0" destOrd="0" presId="urn:microsoft.com/office/officeart/2005/8/layout/default"/>
    <dgm:cxn modelId="{A4C5D699-3110-45D0-B12B-2DA59A5A1796}" srcId="{B20A3E40-6D76-44B2-9330-1321870E81B0}" destId="{D69033EC-FD87-4FA4-85FF-24F9CDC46BEB}" srcOrd="3" destOrd="0" parTransId="{F2335B11-9ABB-482B-835C-FD8B6251151E}" sibTransId="{88456FEB-DCCF-46AA-8065-F4EBA7E174B4}"/>
    <dgm:cxn modelId="{4870999F-742F-49EF-A036-3D699F2554E8}" srcId="{B20A3E40-6D76-44B2-9330-1321870E81B0}" destId="{CFE3C4D3-C0E6-47CF-8D96-C3E5554B027C}" srcOrd="4" destOrd="0" parTransId="{9CDE38A6-B866-45E3-AD6E-71157E2EC846}" sibTransId="{54A6F9B0-E804-47BA-9905-41EECE769522}"/>
    <dgm:cxn modelId="{526138CE-1CA2-42C1-9762-96CE7E704329}" srcId="{B20A3E40-6D76-44B2-9330-1321870E81B0}" destId="{7961D980-0E49-46BC-A913-ABBCCAEE493F}" srcOrd="1" destOrd="0" parTransId="{80673C03-6784-4E03-9872-BFB5EA819ABA}" sibTransId="{2F4FF9A2-53A0-40F5-B460-ED13C07C8DF4}"/>
    <dgm:cxn modelId="{3B30F3D1-320C-40EE-8767-C2B828D53A44}" type="presOf" srcId="{9EF8157B-C54B-4BED-96E6-5545CBEA6A1B}" destId="{3FDDE4BC-274C-4E0E-BE1B-F603DD89AEC1}" srcOrd="0" destOrd="0" presId="urn:microsoft.com/office/officeart/2005/8/layout/default"/>
    <dgm:cxn modelId="{29B918EB-DA8B-4E48-8B6A-C67BBA719708}" type="presOf" srcId="{C25FFBA4-7667-4FB3-A860-34CB1DEEBFBA}" destId="{5E5EB9E7-BAC7-4B94-8672-42D172AE115D}" srcOrd="0" destOrd="0" presId="urn:microsoft.com/office/officeart/2005/8/layout/default"/>
    <dgm:cxn modelId="{0AA6A494-EDB1-4071-9A60-B8414869778C}" type="presParOf" srcId="{5D95F44E-9348-42C0-93D8-A430BE1F549F}" destId="{3FDDE4BC-274C-4E0E-BE1B-F603DD89AEC1}" srcOrd="0" destOrd="0" presId="urn:microsoft.com/office/officeart/2005/8/layout/default"/>
    <dgm:cxn modelId="{6571E50C-CDC4-4413-9EA6-A5966A7BB998}" type="presParOf" srcId="{5D95F44E-9348-42C0-93D8-A430BE1F549F}" destId="{264F306A-A3BF-4734-953A-A8B0CD2224AE}" srcOrd="1" destOrd="0" presId="urn:microsoft.com/office/officeart/2005/8/layout/default"/>
    <dgm:cxn modelId="{D0283D44-4872-4063-B43E-F6D6E8A95FEE}" type="presParOf" srcId="{5D95F44E-9348-42C0-93D8-A430BE1F549F}" destId="{A79A210C-182C-48E9-89DF-5920758C0D40}" srcOrd="2" destOrd="0" presId="urn:microsoft.com/office/officeart/2005/8/layout/default"/>
    <dgm:cxn modelId="{EB849CB1-08ED-4470-AA0F-A49D1AA9B47D}" type="presParOf" srcId="{5D95F44E-9348-42C0-93D8-A430BE1F549F}" destId="{E974BDB5-4F08-40FF-A7D4-EF3F66C79E90}" srcOrd="3" destOrd="0" presId="urn:microsoft.com/office/officeart/2005/8/layout/default"/>
    <dgm:cxn modelId="{53A2BFBB-6DF0-4E1F-BD5D-6257746A029F}" type="presParOf" srcId="{5D95F44E-9348-42C0-93D8-A430BE1F549F}" destId="{5E5EB9E7-BAC7-4B94-8672-42D172AE115D}" srcOrd="4" destOrd="0" presId="urn:microsoft.com/office/officeart/2005/8/layout/default"/>
    <dgm:cxn modelId="{1EF8181C-2AFE-4BDC-98F6-DF1368282183}" type="presParOf" srcId="{5D95F44E-9348-42C0-93D8-A430BE1F549F}" destId="{06E36F3B-0206-44F0-81E5-40706D48AD71}" srcOrd="5" destOrd="0" presId="urn:microsoft.com/office/officeart/2005/8/layout/default"/>
    <dgm:cxn modelId="{38D322E9-7C9E-481D-8C56-2D7DBFD14052}" type="presParOf" srcId="{5D95F44E-9348-42C0-93D8-A430BE1F549F}" destId="{8A09D936-FE60-4106-BF4E-700826F401C2}" srcOrd="6" destOrd="0" presId="urn:microsoft.com/office/officeart/2005/8/layout/default"/>
    <dgm:cxn modelId="{1603C4ED-F08D-46B0-A659-50505971B2D3}" type="presParOf" srcId="{5D95F44E-9348-42C0-93D8-A430BE1F549F}" destId="{22A50AE5-31A9-4EF5-9510-00DFBBD27E32}" srcOrd="7" destOrd="0" presId="urn:microsoft.com/office/officeart/2005/8/layout/default"/>
    <dgm:cxn modelId="{54ED1693-FB4B-431D-A2A4-1429BAFCF1BA}" type="presParOf" srcId="{5D95F44E-9348-42C0-93D8-A430BE1F549F}" destId="{0C2B7197-496D-4760-8332-2A72E9C1577E}" srcOrd="8" destOrd="0" presId="urn:microsoft.com/office/officeart/2005/8/layout/default"/>
    <dgm:cxn modelId="{AF3E6574-676F-4EEF-B89B-C01D52D95249}" type="presParOf" srcId="{5D95F44E-9348-42C0-93D8-A430BE1F549F}" destId="{1DCD775F-E828-43E8-A83B-82C9FAF5E26E}" srcOrd="9" destOrd="0" presId="urn:microsoft.com/office/officeart/2005/8/layout/default"/>
    <dgm:cxn modelId="{6B0470E8-C138-4024-B572-548F1A9096EF}" type="presParOf" srcId="{5D95F44E-9348-42C0-93D8-A430BE1F549F}" destId="{A55F0BB1-42F9-4235-A7A3-642F63EC7291}" srcOrd="10" destOrd="0" presId="urn:microsoft.com/office/officeart/2005/8/layout/default"/>
    <dgm:cxn modelId="{069BB727-D3A5-470D-836B-098EF8FD08EA}" type="presParOf" srcId="{5D95F44E-9348-42C0-93D8-A430BE1F549F}" destId="{A06BE217-C9E3-4D5F-9467-57BC918EE4C1}" srcOrd="11" destOrd="0" presId="urn:microsoft.com/office/officeart/2005/8/layout/default"/>
    <dgm:cxn modelId="{F7C205D3-DA5C-496B-BB2B-AF314DB9D85C}" type="presParOf" srcId="{5D95F44E-9348-42C0-93D8-A430BE1F549F}" destId="{41A01A85-5251-4CFF-8067-B0ABFDAB2414}"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D41AE9-24D7-4131-8BC7-2D61A619C58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3DCD5ECE-157E-401D-9211-63F3E08BCEF3}">
      <dgm:prSet phldrT="[Текст]" custT="1"/>
      <dgm:spPr>
        <a:solidFill>
          <a:schemeClr val="accent1">
            <a:lumMod val="20000"/>
            <a:lumOff val="80000"/>
          </a:schemeClr>
        </a:solidFill>
      </dgm:spPr>
      <dgm:t>
        <a:bodyPr/>
        <a:lstStyle/>
        <a:p>
          <a:r>
            <a:rPr lang="en-US" sz="3200" dirty="0">
              <a:solidFill>
                <a:schemeClr val="tx1"/>
              </a:solidFill>
              <a:latin typeface="Calibri" panose="020F0502020204030204" pitchFamily="34" charset="0"/>
            </a:rPr>
            <a:t>Lack of methodology for developing national and sectoral strategic documents</a:t>
          </a:r>
          <a:endParaRPr lang="ru-RU" sz="3200" dirty="0">
            <a:solidFill>
              <a:schemeClr val="tx1"/>
            </a:solidFill>
            <a:latin typeface="Calibri" panose="020F0502020204030204" pitchFamily="34" charset="0"/>
          </a:endParaRPr>
        </a:p>
      </dgm:t>
    </dgm:pt>
    <dgm:pt modelId="{27F30BED-EC5D-454C-8D14-702600D46D4E}" type="parTrans" cxnId="{B89B890B-D6C2-4261-A399-F2C5326A90B4}">
      <dgm:prSet/>
      <dgm:spPr/>
      <dgm:t>
        <a:bodyPr/>
        <a:lstStyle/>
        <a:p>
          <a:endParaRPr lang="ru-RU"/>
        </a:p>
      </dgm:t>
    </dgm:pt>
    <dgm:pt modelId="{0070FE84-1011-4E07-B6FD-94AEC99B6CAC}" type="sibTrans" cxnId="{B89B890B-D6C2-4261-A399-F2C5326A90B4}">
      <dgm:prSet/>
      <dgm:spPr/>
      <dgm:t>
        <a:bodyPr/>
        <a:lstStyle/>
        <a:p>
          <a:endParaRPr lang="ru-RU"/>
        </a:p>
      </dgm:t>
    </dgm:pt>
    <dgm:pt modelId="{7D9C8970-A7EC-4C86-92F5-81B60DA959C8}">
      <dgm:prSet custT="1"/>
      <dgm:spPr>
        <a:solidFill>
          <a:schemeClr val="accent1">
            <a:lumMod val="20000"/>
            <a:lumOff val="80000"/>
          </a:schemeClr>
        </a:solidFill>
      </dgm:spPr>
      <dgm:t>
        <a:bodyPr/>
        <a:lstStyle/>
        <a:p>
          <a:r>
            <a:rPr lang="en-US" sz="3200" dirty="0">
              <a:solidFill>
                <a:schemeClr val="tx1"/>
              </a:solidFill>
              <a:latin typeface="Calibri" panose="020F0502020204030204" pitchFamily="34" charset="0"/>
            </a:rPr>
            <a:t>Incomplete system of monitoring and evaluation of strategic documents at the national, sectoral and local levels</a:t>
          </a:r>
          <a:endParaRPr lang="ru-RU" sz="3200" dirty="0">
            <a:solidFill>
              <a:schemeClr val="tx1"/>
            </a:solidFill>
            <a:latin typeface="Calibri" panose="020F0502020204030204" pitchFamily="34" charset="0"/>
          </a:endParaRPr>
        </a:p>
      </dgm:t>
    </dgm:pt>
    <dgm:pt modelId="{9B5A4CD0-AB1A-42D2-94D1-682F16F85786}" type="parTrans" cxnId="{053B6F33-A16F-4BD3-A49A-6892B0BA75E3}">
      <dgm:prSet/>
      <dgm:spPr/>
      <dgm:t>
        <a:bodyPr/>
        <a:lstStyle/>
        <a:p>
          <a:endParaRPr lang="ru-RU"/>
        </a:p>
      </dgm:t>
    </dgm:pt>
    <dgm:pt modelId="{503E465F-ACB9-4C2A-966E-9CB8D83FAFB9}" type="sibTrans" cxnId="{053B6F33-A16F-4BD3-A49A-6892B0BA75E3}">
      <dgm:prSet/>
      <dgm:spPr/>
      <dgm:t>
        <a:bodyPr/>
        <a:lstStyle/>
        <a:p>
          <a:endParaRPr lang="ru-RU"/>
        </a:p>
      </dgm:t>
    </dgm:pt>
    <dgm:pt modelId="{DB5290EA-89BF-41D2-860E-98CF585ADE86}" type="pres">
      <dgm:prSet presAssocID="{BCD41AE9-24D7-4131-8BC7-2D61A619C58D}" presName="linear" presStyleCnt="0">
        <dgm:presLayoutVars>
          <dgm:dir/>
          <dgm:animLvl val="lvl"/>
          <dgm:resizeHandles val="exact"/>
        </dgm:presLayoutVars>
      </dgm:prSet>
      <dgm:spPr/>
    </dgm:pt>
    <dgm:pt modelId="{4E3FDC05-2C5A-4CBB-94BC-EF3B63712611}" type="pres">
      <dgm:prSet presAssocID="{3DCD5ECE-157E-401D-9211-63F3E08BCEF3}" presName="parentLin" presStyleCnt="0"/>
      <dgm:spPr/>
    </dgm:pt>
    <dgm:pt modelId="{F4F0C2C7-E136-43F0-AD01-4F4E023F3436}" type="pres">
      <dgm:prSet presAssocID="{3DCD5ECE-157E-401D-9211-63F3E08BCEF3}" presName="parentLeftMargin" presStyleLbl="node1" presStyleIdx="0" presStyleCnt="2"/>
      <dgm:spPr/>
    </dgm:pt>
    <dgm:pt modelId="{E4410461-7367-4C3E-A308-A6781A6ECEA5}" type="pres">
      <dgm:prSet presAssocID="{3DCD5ECE-157E-401D-9211-63F3E08BCEF3}" presName="parentText" presStyleLbl="node1" presStyleIdx="0" presStyleCnt="2" custScaleX="142857" custScaleY="219332">
        <dgm:presLayoutVars>
          <dgm:chMax val="0"/>
          <dgm:bulletEnabled val="1"/>
        </dgm:presLayoutVars>
      </dgm:prSet>
      <dgm:spPr/>
    </dgm:pt>
    <dgm:pt modelId="{17732C53-66AE-4A7E-8941-49DEE76DF673}" type="pres">
      <dgm:prSet presAssocID="{3DCD5ECE-157E-401D-9211-63F3E08BCEF3}" presName="negativeSpace" presStyleCnt="0"/>
      <dgm:spPr/>
    </dgm:pt>
    <dgm:pt modelId="{0BEBF9ED-2C1D-4616-BB23-45459135548B}" type="pres">
      <dgm:prSet presAssocID="{3DCD5ECE-157E-401D-9211-63F3E08BCEF3}" presName="childText" presStyleLbl="conFgAcc1" presStyleIdx="0" presStyleCnt="2" custLinFactNeighborX="950" custLinFactNeighborY="-9754">
        <dgm:presLayoutVars>
          <dgm:bulletEnabled val="1"/>
        </dgm:presLayoutVars>
      </dgm:prSet>
      <dgm:spPr/>
    </dgm:pt>
    <dgm:pt modelId="{81D871D3-7F42-4987-8374-D79F1530D064}" type="pres">
      <dgm:prSet presAssocID="{0070FE84-1011-4E07-B6FD-94AEC99B6CAC}" presName="spaceBetweenRectangles" presStyleCnt="0"/>
      <dgm:spPr/>
    </dgm:pt>
    <dgm:pt modelId="{70F37C5F-0517-4025-B32E-A7B070C35920}" type="pres">
      <dgm:prSet presAssocID="{7D9C8970-A7EC-4C86-92F5-81B60DA959C8}" presName="parentLin" presStyleCnt="0"/>
      <dgm:spPr/>
    </dgm:pt>
    <dgm:pt modelId="{A3456DA9-9469-49F0-9BF0-31EBAAA71A84}" type="pres">
      <dgm:prSet presAssocID="{7D9C8970-A7EC-4C86-92F5-81B60DA959C8}" presName="parentLeftMargin" presStyleLbl="node1" presStyleIdx="0" presStyleCnt="2"/>
      <dgm:spPr/>
    </dgm:pt>
    <dgm:pt modelId="{E6BCBBB4-485D-44B6-AC2E-02ECF5287639}" type="pres">
      <dgm:prSet presAssocID="{7D9C8970-A7EC-4C86-92F5-81B60DA959C8}" presName="parentText" presStyleLbl="node1" presStyleIdx="1" presStyleCnt="2" custScaleX="142228" custScaleY="189571">
        <dgm:presLayoutVars>
          <dgm:chMax val="0"/>
          <dgm:bulletEnabled val="1"/>
        </dgm:presLayoutVars>
      </dgm:prSet>
      <dgm:spPr/>
    </dgm:pt>
    <dgm:pt modelId="{CED8198C-A844-4555-B148-2B78C468E09A}" type="pres">
      <dgm:prSet presAssocID="{7D9C8970-A7EC-4C86-92F5-81B60DA959C8}" presName="negativeSpace" presStyleCnt="0"/>
      <dgm:spPr/>
    </dgm:pt>
    <dgm:pt modelId="{0F61CD57-63FC-40A7-B182-5FA653115A6D}" type="pres">
      <dgm:prSet presAssocID="{7D9C8970-A7EC-4C86-92F5-81B60DA959C8}" presName="childText" presStyleLbl="conFgAcc1" presStyleIdx="1" presStyleCnt="2">
        <dgm:presLayoutVars>
          <dgm:bulletEnabled val="1"/>
        </dgm:presLayoutVars>
      </dgm:prSet>
      <dgm:spPr/>
    </dgm:pt>
  </dgm:ptLst>
  <dgm:cxnLst>
    <dgm:cxn modelId="{B89B890B-D6C2-4261-A399-F2C5326A90B4}" srcId="{BCD41AE9-24D7-4131-8BC7-2D61A619C58D}" destId="{3DCD5ECE-157E-401D-9211-63F3E08BCEF3}" srcOrd="0" destOrd="0" parTransId="{27F30BED-EC5D-454C-8D14-702600D46D4E}" sibTransId="{0070FE84-1011-4E07-B6FD-94AEC99B6CAC}"/>
    <dgm:cxn modelId="{C1D4DE0C-8682-42B4-AB6C-9370AD87944D}" type="presOf" srcId="{BCD41AE9-24D7-4131-8BC7-2D61A619C58D}" destId="{DB5290EA-89BF-41D2-860E-98CF585ADE86}" srcOrd="0" destOrd="0" presId="urn:microsoft.com/office/officeart/2005/8/layout/list1"/>
    <dgm:cxn modelId="{2CDAFD2C-8404-4C50-B684-210515EA2F9E}" type="presOf" srcId="{3DCD5ECE-157E-401D-9211-63F3E08BCEF3}" destId="{F4F0C2C7-E136-43F0-AD01-4F4E023F3436}" srcOrd="0" destOrd="0" presId="urn:microsoft.com/office/officeart/2005/8/layout/list1"/>
    <dgm:cxn modelId="{053B6F33-A16F-4BD3-A49A-6892B0BA75E3}" srcId="{BCD41AE9-24D7-4131-8BC7-2D61A619C58D}" destId="{7D9C8970-A7EC-4C86-92F5-81B60DA959C8}" srcOrd="1" destOrd="0" parTransId="{9B5A4CD0-AB1A-42D2-94D1-682F16F85786}" sibTransId="{503E465F-ACB9-4C2A-966E-9CB8D83FAFB9}"/>
    <dgm:cxn modelId="{A26E1A35-21CC-4B57-A444-7B694DF5158D}" type="presOf" srcId="{7D9C8970-A7EC-4C86-92F5-81B60DA959C8}" destId="{A3456DA9-9469-49F0-9BF0-31EBAAA71A84}" srcOrd="0" destOrd="0" presId="urn:microsoft.com/office/officeart/2005/8/layout/list1"/>
    <dgm:cxn modelId="{17C64943-C2FC-44A4-AC0B-3F142491E947}" type="presOf" srcId="{7D9C8970-A7EC-4C86-92F5-81B60DA959C8}" destId="{E6BCBBB4-485D-44B6-AC2E-02ECF5287639}" srcOrd="1" destOrd="0" presId="urn:microsoft.com/office/officeart/2005/8/layout/list1"/>
    <dgm:cxn modelId="{89D1157B-01C6-44F8-8E68-D9D7B5F68FA3}" type="presOf" srcId="{3DCD5ECE-157E-401D-9211-63F3E08BCEF3}" destId="{E4410461-7367-4C3E-A308-A6781A6ECEA5}" srcOrd="1" destOrd="0" presId="urn:microsoft.com/office/officeart/2005/8/layout/list1"/>
    <dgm:cxn modelId="{225D5218-DD4D-47C1-A9F3-E1FBDB5F0109}" type="presParOf" srcId="{DB5290EA-89BF-41D2-860E-98CF585ADE86}" destId="{4E3FDC05-2C5A-4CBB-94BC-EF3B63712611}" srcOrd="0" destOrd="0" presId="urn:microsoft.com/office/officeart/2005/8/layout/list1"/>
    <dgm:cxn modelId="{95FB5CDC-C772-42F5-A22C-D3409EBE571A}" type="presParOf" srcId="{4E3FDC05-2C5A-4CBB-94BC-EF3B63712611}" destId="{F4F0C2C7-E136-43F0-AD01-4F4E023F3436}" srcOrd="0" destOrd="0" presId="urn:microsoft.com/office/officeart/2005/8/layout/list1"/>
    <dgm:cxn modelId="{AB7716C5-0252-4AF5-9BEE-68AF7FEADDD1}" type="presParOf" srcId="{4E3FDC05-2C5A-4CBB-94BC-EF3B63712611}" destId="{E4410461-7367-4C3E-A308-A6781A6ECEA5}" srcOrd="1" destOrd="0" presId="urn:microsoft.com/office/officeart/2005/8/layout/list1"/>
    <dgm:cxn modelId="{EAE2DC60-C9D2-4A5F-B200-BE7544D320D4}" type="presParOf" srcId="{DB5290EA-89BF-41D2-860E-98CF585ADE86}" destId="{17732C53-66AE-4A7E-8941-49DEE76DF673}" srcOrd="1" destOrd="0" presId="urn:microsoft.com/office/officeart/2005/8/layout/list1"/>
    <dgm:cxn modelId="{A6A7FAF0-3563-4906-85C4-99E1BC543D37}" type="presParOf" srcId="{DB5290EA-89BF-41D2-860E-98CF585ADE86}" destId="{0BEBF9ED-2C1D-4616-BB23-45459135548B}" srcOrd="2" destOrd="0" presId="urn:microsoft.com/office/officeart/2005/8/layout/list1"/>
    <dgm:cxn modelId="{58C6F299-CCD5-4FE3-A508-8BCB1A5BA73B}" type="presParOf" srcId="{DB5290EA-89BF-41D2-860E-98CF585ADE86}" destId="{81D871D3-7F42-4987-8374-D79F1530D064}" srcOrd="3" destOrd="0" presId="urn:microsoft.com/office/officeart/2005/8/layout/list1"/>
    <dgm:cxn modelId="{5759ABC4-374A-460E-9E6C-B518DF6069CA}" type="presParOf" srcId="{DB5290EA-89BF-41D2-860E-98CF585ADE86}" destId="{70F37C5F-0517-4025-B32E-A7B070C35920}" srcOrd="4" destOrd="0" presId="urn:microsoft.com/office/officeart/2005/8/layout/list1"/>
    <dgm:cxn modelId="{2BC4A13C-B1DB-420B-AA85-14362F321CDE}" type="presParOf" srcId="{70F37C5F-0517-4025-B32E-A7B070C35920}" destId="{A3456DA9-9469-49F0-9BF0-31EBAAA71A84}" srcOrd="0" destOrd="0" presId="urn:microsoft.com/office/officeart/2005/8/layout/list1"/>
    <dgm:cxn modelId="{14D96AC9-5A15-461A-8574-FBEE9F054154}" type="presParOf" srcId="{70F37C5F-0517-4025-B32E-A7B070C35920}" destId="{E6BCBBB4-485D-44B6-AC2E-02ECF5287639}" srcOrd="1" destOrd="0" presId="urn:microsoft.com/office/officeart/2005/8/layout/list1"/>
    <dgm:cxn modelId="{C65D19E4-3D7F-46C3-AF01-4D4FB4428124}" type="presParOf" srcId="{DB5290EA-89BF-41D2-860E-98CF585ADE86}" destId="{CED8198C-A844-4555-B148-2B78C468E09A}" srcOrd="5" destOrd="0" presId="urn:microsoft.com/office/officeart/2005/8/layout/list1"/>
    <dgm:cxn modelId="{77371D51-EDCD-4A25-9D11-DB93B8A5AE18}" type="presParOf" srcId="{DB5290EA-89BF-41D2-860E-98CF585ADE86}" destId="{0F61CD57-63FC-40A7-B182-5FA653115A6D}"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D41AE9-24D7-4131-8BC7-2D61A619C58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3DCD5ECE-157E-401D-9211-63F3E08BCEF3}">
      <dgm:prSet phldrT="[Текст]" custT="1"/>
      <dgm:spPr>
        <a:solidFill>
          <a:schemeClr val="accent1">
            <a:lumMod val="20000"/>
            <a:lumOff val="80000"/>
          </a:schemeClr>
        </a:solidFill>
      </dgm:spPr>
      <dgm:t>
        <a:bodyPr/>
        <a:lstStyle/>
        <a:p>
          <a:r>
            <a:rPr lang="ru-RU" sz="2400" dirty="0">
              <a:solidFill>
                <a:schemeClr val="tx1"/>
              </a:solidFill>
              <a:latin typeface="Calibri" panose="020F0502020204030204" pitchFamily="34" charset="0"/>
            </a:rPr>
            <a:t> </a:t>
          </a:r>
          <a:r>
            <a:rPr lang="en-US" sz="2400" dirty="0">
              <a:solidFill>
                <a:schemeClr val="tx1"/>
              </a:solidFill>
              <a:latin typeface="Calibri" panose="020F0502020204030204" pitchFamily="34" charset="0"/>
            </a:rPr>
            <a:t>Lack of clear rules for distribution and redistribution of revenues and expenditures between different levels of the budget.</a:t>
          </a:r>
          <a:endParaRPr lang="tg-Cyrl-TJ" sz="2400" noProof="0" dirty="0">
            <a:solidFill>
              <a:schemeClr val="tx1"/>
            </a:solidFill>
            <a:latin typeface="Calibri" panose="020F0502020204030204" pitchFamily="34" charset="0"/>
          </a:endParaRPr>
        </a:p>
      </dgm:t>
    </dgm:pt>
    <dgm:pt modelId="{27F30BED-EC5D-454C-8D14-702600D46D4E}" type="parTrans" cxnId="{B89B890B-D6C2-4261-A399-F2C5326A90B4}">
      <dgm:prSet/>
      <dgm:spPr/>
      <dgm:t>
        <a:bodyPr/>
        <a:lstStyle/>
        <a:p>
          <a:endParaRPr lang="ru-RU"/>
        </a:p>
      </dgm:t>
    </dgm:pt>
    <dgm:pt modelId="{0070FE84-1011-4E07-B6FD-94AEC99B6CAC}" type="sibTrans" cxnId="{B89B890B-D6C2-4261-A399-F2C5326A90B4}">
      <dgm:prSet/>
      <dgm:spPr/>
      <dgm:t>
        <a:bodyPr/>
        <a:lstStyle/>
        <a:p>
          <a:endParaRPr lang="ru-RU"/>
        </a:p>
      </dgm:t>
    </dgm:pt>
    <dgm:pt modelId="{1787F4C8-8A70-4B34-BA65-9505E70DBB82}">
      <dgm:prSet phldrT="[Текст]" custT="1"/>
      <dgm:spPr>
        <a:solidFill>
          <a:schemeClr val="accent1">
            <a:lumMod val="20000"/>
            <a:lumOff val="80000"/>
          </a:schemeClr>
        </a:solidFill>
      </dgm:spPr>
      <dgm:t>
        <a:bodyPr/>
        <a:lstStyle/>
        <a:p>
          <a:r>
            <a:rPr lang="en-US" sz="2400" noProof="0" dirty="0">
              <a:solidFill>
                <a:schemeClr val="tx1"/>
              </a:solidFill>
              <a:effectLst/>
              <a:latin typeface="Calibri" panose="020F0502020204030204" pitchFamily="34" charset="0"/>
              <a:ea typeface="+mn-ea"/>
              <a:cs typeface="+mn-cs"/>
            </a:rPr>
            <a:t>Another drawback of the Public Finance Law is that it focuses at the sectoral level on the necessary supporting documents, which must be submitted to the Parliament together with the annual budget law. This is especially true of sectoral budget plans.</a:t>
          </a:r>
          <a:endParaRPr lang="tg-Cyrl-TJ" sz="2400" noProof="0" dirty="0">
            <a:latin typeface="Calibri" panose="020F0502020204030204" pitchFamily="34" charset="0"/>
          </a:endParaRPr>
        </a:p>
      </dgm:t>
    </dgm:pt>
    <dgm:pt modelId="{D3C347E0-25B0-499A-B26E-C83A5F95CA23}" type="parTrans" cxnId="{576645A3-7A88-49FE-8D22-4A9E1DF3217F}">
      <dgm:prSet/>
      <dgm:spPr/>
      <dgm:t>
        <a:bodyPr/>
        <a:lstStyle/>
        <a:p>
          <a:endParaRPr lang="ru-RU"/>
        </a:p>
      </dgm:t>
    </dgm:pt>
    <dgm:pt modelId="{E95B34D3-8667-4F3D-8063-4586C0BE230E}" type="sibTrans" cxnId="{576645A3-7A88-49FE-8D22-4A9E1DF3217F}">
      <dgm:prSet/>
      <dgm:spPr/>
      <dgm:t>
        <a:bodyPr/>
        <a:lstStyle/>
        <a:p>
          <a:endParaRPr lang="ru-RU"/>
        </a:p>
      </dgm:t>
    </dgm:pt>
    <dgm:pt modelId="{7D9C8970-A7EC-4C86-92F5-81B60DA959C8}">
      <dgm:prSet custT="1"/>
      <dgm:spPr>
        <a:solidFill>
          <a:schemeClr val="accent1">
            <a:lumMod val="20000"/>
            <a:lumOff val="80000"/>
          </a:schemeClr>
        </a:solidFill>
      </dgm:spPr>
      <dgm:t>
        <a:bodyPr/>
        <a:lstStyle/>
        <a:p>
          <a:r>
            <a:rPr lang="en-US" sz="2400" noProof="0" dirty="0">
              <a:solidFill>
                <a:schemeClr val="tx1"/>
              </a:solidFill>
              <a:latin typeface="Calibri" panose="020F0502020204030204" pitchFamily="34" charset="0"/>
            </a:rPr>
            <a:t>Lack of transparency in the administrative distribution of budget funds.</a:t>
          </a:r>
          <a:endParaRPr lang="tg-Cyrl-TJ" sz="2400" noProof="0" dirty="0">
            <a:solidFill>
              <a:schemeClr val="tx1"/>
            </a:solidFill>
            <a:latin typeface="Calibri" panose="020F0502020204030204" pitchFamily="34" charset="0"/>
          </a:endParaRPr>
        </a:p>
      </dgm:t>
    </dgm:pt>
    <dgm:pt modelId="{9B5A4CD0-AB1A-42D2-94D1-682F16F85786}" type="parTrans" cxnId="{053B6F33-A16F-4BD3-A49A-6892B0BA75E3}">
      <dgm:prSet/>
      <dgm:spPr/>
      <dgm:t>
        <a:bodyPr/>
        <a:lstStyle/>
        <a:p>
          <a:endParaRPr lang="ru-RU"/>
        </a:p>
      </dgm:t>
    </dgm:pt>
    <dgm:pt modelId="{503E465F-ACB9-4C2A-966E-9CB8D83FAFB9}" type="sibTrans" cxnId="{053B6F33-A16F-4BD3-A49A-6892B0BA75E3}">
      <dgm:prSet/>
      <dgm:spPr/>
      <dgm:t>
        <a:bodyPr/>
        <a:lstStyle/>
        <a:p>
          <a:endParaRPr lang="ru-RU"/>
        </a:p>
      </dgm:t>
    </dgm:pt>
    <dgm:pt modelId="{DB5290EA-89BF-41D2-860E-98CF585ADE86}" type="pres">
      <dgm:prSet presAssocID="{BCD41AE9-24D7-4131-8BC7-2D61A619C58D}" presName="linear" presStyleCnt="0">
        <dgm:presLayoutVars>
          <dgm:dir/>
          <dgm:animLvl val="lvl"/>
          <dgm:resizeHandles val="exact"/>
        </dgm:presLayoutVars>
      </dgm:prSet>
      <dgm:spPr/>
    </dgm:pt>
    <dgm:pt modelId="{4E3FDC05-2C5A-4CBB-94BC-EF3B63712611}" type="pres">
      <dgm:prSet presAssocID="{3DCD5ECE-157E-401D-9211-63F3E08BCEF3}" presName="parentLin" presStyleCnt="0"/>
      <dgm:spPr/>
    </dgm:pt>
    <dgm:pt modelId="{F4F0C2C7-E136-43F0-AD01-4F4E023F3436}" type="pres">
      <dgm:prSet presAssocID="{3DCD5ECE-157E-401D-9211-63F3E08BCEF3}" presName="parentLeftMargin" presStyleLbl="node1" presStyleIdx="0" presStyleCnt="3"/>
      <dgm:spPr/>
    </dgm:pt>
    <dgm:pt modelId="{E4410461-7367-4C3E-A308-A6781A6ECEA5}" type="pres">
      <dgm:prSet presAssocID="{3DCD5ECE-157E-401D-9211-63F3E08BCEF3}" presName="parentText" presStyleLbl="node1" presStyleIdx="0" presStyleCnt="3" custScaleX="142120" custScaleY="264044">
        <dgm:presLayoutVars>
          <dgm:chMax val="0"/>
          <dgm:bulletEnabled val="1"/>
        </dgm:presLayoutVars>
      </dgm:prSet>
      <dgm:spPr/>
    </dgm:pt>
    <dgm:pt modelId="{17732C53-66AE-4A7E-8941-49DEE76DF673}" type="pres">
      <dgm:prSet presAssocID="{3DCD5ECE-157E-401D-9211-63F3E08BCEF3}" presName="negativeSpace" presStyleCnt="0"/>
      <dgm:spPr/>
    </dgm:pt>
    <dgm:pt modelId="{0BEBF9ED-2C1D-4616-BB23-45459135548B}" type="pres">
      <dgm:prSet presAssocID="{3DCD5ECE-157E-401D-9211-63F3E08BCEF3}" presName="childText" presStyleLbl="conFgAcc1" presStyleIdx="0" presStyleCnt="3">
        <dgm:presLayoutVars>
          <dgm:bulletEnabled val="1"/>
        </dgm:presLayoutVars>
      </dgm:prSet>
      <dgm:spPr/>
    </dgm:pt>
    <dgm:pt modelId="{81D871D3-7F42-4987-8374-D79F1530D064}" type="pres">
      <dgm:prSet presAssocID="{0070FE84-1011-4E07-B6FD-94AEC99B6CAC}" presName="spaceBetweenRectangles" presStyleCnt="0"/>
      <dgm:spPr/>
    </dgm:pt>
    <dgm:pt modelId="{83275FDA-F070-413B-A062-604987FD0E01}" type="pres">
      <dgm:prSet presAssocID="{1787F4C8-8A70-4B34-BA65-9505E70DBB82}" presName="parentLin" presStyleCnt="0"/>
      <dgm:spPr/>
    </dgm:pt>
    <dgm:pt modelId="{11AFA14B-2C5E-40C2-9514-4C97CBF7EA3A}" type="pres">
      <dgm:prSet presAssocID="{1787F4C8-8A70-4B34-BA65-9505E70DBB82}" presName="parentLeftMargin" presStyleLbl="node1" presStyleIdx="0" presStyleCnt="3"/>
      <dgm:spPr/>
    </dgm:pt>
    <dgm:pt modelId="{8B36B710-6A15-4B49-8FD2-FE4ED784D252}" type="pres">
      <dgm:prSet presAssocID="{1787F4C8-8A70-4B34-BA65-9505E70DBB82}" presName="parentText" presStyleLbl="node1" presStyleIdx="1" presStyleCnt="3" custScaleX="142857" custScaleY="340083">
        <dgm:presLayoutVars>
          <dgm:chMax val="0"/>
          <dgm:bulletEnabled val="1"/>
        </dgm:presLayoutVars>
      </dgm:prSet>
      <dgm:spPr/>
    </dgm:pt>
    <dgm:pt modelId="{BD86DDD1-53AB-49D4-84D6-DFA17B690FD7}" type="pres">
      <dgm:prSet presAssocID="{1787F4C8-8A70-4B34-BA65-9505E70DBB82}" presName="negativeSpace" presStyleCnt="0"/>
      <dgm:spPr/>
    </dgm:pt>
    <dgm:pt modelId="{29A7CE88-00C0-4B01-8B92-5E4E0E438C47}" type="pres">
      <dgm:prSet presAssocID="{1787F4C8-8A70-4B34-BA65-9505E70DBB82}" presName="childText" presStyleLbl="conFgAcc1" presStyleIdx="1" presStyleCnt="3">
        <dgm:presLayoutVars>
          <dgm:bulletEnabled val="1"/>
        </dgm:presLayoutVars>
      </dgm:prSet>
      <dgm:spPr/>
    </dgm:pt>
    <dgm:pt modelId="{ACF5E791-F723-4AC3-9B8A-1DDCFD345595}" type="pres">
      <dgm:prSet presAssocID="{E95B34D3-8667-4F3D-8063-4586C0BE230E}" presName="spaceBetweenRectangles" presStyleCnt="0"/>
      <dgm:spPr/>
    </dgm:pt>
    <dgm:pt modelId="{70F37C5F-0517-4025-B32E-A7B070C35920}" type="pres">
      <dgm:prSet presAssocID="{7D9C8970-A7EC-4C86-92F5-81B60DA959C8}" presName="parentLin" presStyleCnt="0"/>
      <dgm:spPr/>
    </dgm:pt>
    <dgm:pt modelId="{A3456DA9-9469-49F0-9BF0-31EBAAA71A84}" type="pres">
      <dgm:prSet presAssocID="{7D9C8970-A7EC-4C86-92F5-81B60DA959C8}" presName="parentLeftMargin" presStyleLbl="node1" presStyleIdx="1" presStyleCnt="3"/>
      <dgm:spPr/>
    </dgm:pt>
    <dgm:pt modelId="{E6BCBBB4-485D-44B6-AC2E-02ECF5287639}" type="pres">
      <dgm:prSet presAssocID="{7D9C8970-A7EC-4C86-92F5-81B60DA959C8}" presName="parentText" presStyleLbl="node1" presStyleIdx="2" presStyleCnt="3" custScaleX="142997" custScaleY="219041">
        <dgm:presLayoutVars>
          <dgm:chMax val="0"/>
          <dgm:bulletEnabled val="1"/>
        </dgm:presLayoutVars>
      </dgm:prSet>
      <dgm:spPr/>
    </dgm:pt>
    <dgm:pt modelId="{CED8198C-A844-4555-B148-2B78C468E09A}" type="pres">
      <dgm:prSet presAssocID="{7D9C8970-A7EC-4C86-92F5-81B60DA959C8}" presName="negativeSpace" presStyleCnt="0"/>
      <dgm:spPr/>
    </dgm:pt>
    <dgm:pt modelId="{0F61CD57-63FC-40A7-B182-5FA653115A6D}" type="pres">
      <dgm:prSet presAssocID="{7D9C8970-A7EC-4C86-92F5-81B60DA959C8}" presName="childText" presStyleLbl="conFgAcc1" presStyleIdx="2" presStyleCnt="3">
        <dgm:presLayoutVars>
          <dgm:bulletEnabled val="1"/>
        </dgm:presLayoutVars>
      </dgm:prSet>
      <dgm:spPr/>
    </dgm:pt>
  </dgm:ptLst>
  <dgm:cxnLst>
    <dgm:cxn modelId="{B89B890B-D6C2-4261-A399-F2C5326A90B4}" srcId="{BCD41AE9-24D7-4131-8BC7-2D61A619C58D}" destId="{3DCD5ECE-157E-401D-9211-63F3E08BCEF3}" srcOrd="0" destOrd="0" parTransId="{27F30BED-EC5D-454C-8D14-702600D46D4E}" sibTransId="{0070FE84-1011-4E07-B6FD-94AEC99B6CAC}"/>
    <dgm:cxn modelId="{2BC8211B-5D1E-40F7-BCBE-574BED4493E3}" type="presOf" srcId="{1787F4C8-8A70-4B34-BA65-9505E70DBB82}" destId="{11AFA14B-2C5E-40C2-9514-4C97CBF7EA3A}" srcOrd="0" destOrd="0" presId="urn:microsoft.com/office/officeart/2005/8/layout/list1"/>
    <dgm:cxn modelId="{F3EC2B30-5E6A-48BE-9A17-F6067A54EA34}" type="presOf" srcId="{1787F4C8-8A70-4B34-BA65-9505E70DBB82}" destId="{8B36B710-6A15-4B49-8FD2-FE4ED784D252}" srcOrd="1" destOrd="0" presId="urn:microsoft.com/office/officeart/2005/8/layout/list1"/>
    <dgm:cxn modelId="{053B6F33-A16F-4BD3-A49A-6892B0BA75E3}" srcId="{BCD41AE9-24D7-4131-8BC7-2D61A619C58D}" destId="{7D9C8970-A7EC-4C86-92F5-81B60DA959C8}" srcOrd="2" destOrd="0" parTransId="{9B5A4CD0-AB1A-42D2-94D1-682F16F85786}" sibTransId="{503E465F-ACB9-4C2A-966E-9CB8D83FAFB9}"/>
    <dgm:cxn modelId="{15C5D58B-DF5F-4EC8-B460-3ED730CC3CC5}" type="presOf" srcId="{7D9C8970-A7EC-4C86-92F5-81B60DA959C8}" destId="{E6BCBBB4-485D-44B6-AC2E-02ECF5287639}" srcOrd="1" destOrd="0" presId="urn:microsoft.com/office/officeart/2005/8/layout/list1"/>
    <dgm:cxn modelId="{AAE02B9F-2EEC-49C5-8BCC-75528F02E68B}" type="presOf" srcId="{7D9C8970-A7EC-4C86-92F5-81B60DA959C8}" destId="{A3456DA9-9469-49F0-9BF0-31EBAAA71A84}" srcOrd="0" destOrd="0" presId="urn:microsoft.com/office/officeart/2005/8/layout/list1"/>
    <dgm:cxn modelId="{576645A3-7A88-49FE-8D22-4A9E1DF3217F}" srcId="{BCD41AE9-24D7-4131-8BC7-2D61A619C58D}" destId="{1787F4C8-8A70-4B34-BA65-9505E70DBB82}" srcOrd="1" destOrd="0" parTransId="{D3C347E0-25B0-499A-B26E-C83A5F95CA23}" sibTransId="{E95B34D3-8667-4F3D-8063-4586C0BE230E}"/>
    <dgm:cxn modelId="{0A431EDA-9D26-442B-A06C-5409F578C038}" type="presOf" srcId="{3DCD5ECE-157E-401D-9211-63F3E08BCEF3}" destId="{F4F0C2C7-E136-43F0-AD01-4F4E023F3436}" srcOrd="0" destOrd="0" presId="urn:microsoft.com/office/officeart/2005/8/layout/list1"/>
    <dgm:cxn modelId="{76EE47DF-117E-4C69-A38C-AD9BF814ED0A}" type="presOf" srcId="{3DCD5ECE-157E-401D-9211-63F3E08BCEF3}" destId="{E4410461-7367-4C3E-A308-A6781A6ECEA5}" srcOrd="1" destOrd="0" presId="urn:microsoft.com/office/officeart/2005/8/layout/list1"/>
    <dgm:cxn modelId="{AAD914FC-CD83-4EE5-9E21-52200FA6A34D}" type="presOf" srcId="{BCD41AE9-24D7-4131-8BC7-2D61A619C58D}" destId="{DB5290EA-89BF-41D2-860E-98CF585ADE86}" srcOrd="0" destOrd="0" presId="urn:microsoft.com/office/officeart/2005/8/layout/list1"/>
    <dgm:cxn modelId="{D2E4DE03-8A02-4F14-8971-C745389300DB}" type="presParOf" srcId="{DB5290EA-89BF-41D2-860E-98CF585ADE86}" destId="{4E3FDC05-2C5A-4CBB-94BC-EF3B63712611}" srcOrd="0" destOrd="0" presId="urn:microsoft.com/office/officeart/2005/8/layout/list1"/>
    <dgm:cxn modelId="{E27BC18D-DA02-4EC7-9F2F-BF680FBE8B37}" type="presParOf" srcId="{4E3FDC05-2C5A-4CBB-94BC-EF3B63712611}" destId="{F4F0C2C7-E136-43F0-AD01-4F4E023F3436}" srcOrd="0" destOrd="0" presId="urn:microsoft.com/office/officeart/2005/8/layout/list1"/>
    <dgm:cxn modelId="{ADF8F3CA-9A2F-421D-92CB-56F58E371111}" type="presParOf" srcId="{4E3FDC05-2C5A-4CBB-94BC-EF3B63712611}" destId="{E4410461-7367-4C3E-A308-A6781A6ECEA5}" srcOrd="1" destOrd="0" presId="urn:microsoft.com/office/officeart/2005/8/layout/list1"/>
    <dgm:cxn modelId="{DB143441-930E-4CF1-828B-FA1583A45C76}" type="presParOf" srcId="{DB5290EA-89BF-41D2-860E-98CF585ADE86}" destId="{17732C53-66AE-4A7E-8941-49DEE76DF673}" srcOrd="1" destOrd="0" presId="urn:microsoft.com/office/officeart/2005/8/layout/list1"/>
    <dgm:cxn modelId="{9DBD0A22-C5A2-4BB8-B476-46C7BAA3E653}" type="presParOf" srcId="{DB5290EA-89BF-41D2-860E-98CF585ADE86}" destId="{0BEBF9ED-2C1D-4616-BB23-45459135548B}" srcOrd="2" destOrd="0" presId="urn:microsoft.com/office/officeart/2005/8/layout/list1"/>
    <dgm:cxn modelId="{E7BC649D-5312-4F07-A345-839679F77A5C}" type="presParOf" srcId="{DB5290EA-89BF-41D2-860E-98CF585ADE86}" destId="{81D871D3-7F42-4987-8374-D79F1530D064}" srcOrd="3" destOrd="0" presId="urn:microsoft.com/office/officeart/2005/8/layout/list1"/>
    <dgm:cxn modelId="{58E9F09D-A7F3-4557-88BB-10C774C575EA}" type="presParOf" srcId="{DB5290EA-89BF-41D2-860E-98CF585ADE86}" destId="{83275FDA-F070-413B-A062-604987FD0E01}" srcOrd="4" destOrd="0" presId="urn:microsoft.com/office/officeart/2005/8/layout/list1"/>
    <dgm:cxn modelId="{CA45C268-581E-4223-A718-53609E0DA324}" type="presParOf" srcId="{83275FDA-F070-413B-A062-604987FD0E01}" destId="{11AFA14B-2C5E-40C2-9514-4C97CBF7EA3A}" srcOrd="0" destOrd="0" presId="urn:microsoft.com/office/officeart/2005/8/layout/list1"/>
    <dgm:cxn modelId="{1CCFB346-5EEE-49FE-8182-6413D6A8C78F}" type="presParOf" srcId="{83275FDA-F070-413B-A062-604987FD0E01}" destId="{8B36B710-6A15-4B49-8FD2-FE4ED784D252}" srcOrd="1" destOrd="0" presId="urn:microsoft.com/office/officeart/2005/8/layout/list1"/>
    <dgm:cxn modelId="{03723F85-E476-4837-95D1-4E10540211BF}" type="presParOf" srcId="{DB5290EA-89BF-41D2-860E-98CF585ADE86}" destId="{BD86DDD1-53AB-49D4-84D6-DFA17B690FD7}" srcOrd="5" destOrd="0" presId="urn:microsoft.com/office/officeart/2005/8/layout/list1"/>
    <dgm:cxn modelId="{3FD4B46A-4D27-4844-9F2A-6EE6AEE605B9}" type="presParOf" srcId="{DB5290EA-89BF-41D2-860E-98CF585ADE86}" destId="{29A7CE88-00C0-4B01-8B92-5E4E0E438C47}" srcOrd="6" destOrd="0" presId="urn:microsoft.com/office/officeart/2005/8/layout/list1"/>
    <dgm:cxn modelId="{CA534232-35EC-4FDD-B37E-D284364C6CCF}" type="presParOf" srcId="{DB5290EA-89BF-41D2-860E-98CF585ADE86}" destId="{ACF5E791-F723-4AC3-9B8A-1DDCFD345595}" srcOrd="7" destOrd="0" presId="urn:microsoft.com/office/officeart/2005/8/layout/list1"/>
    <dgm:cxn modelId="{E318F81F-899F-4F1A-B202-ECBBC506A1E2}" type="presParOf" srcId="{DB5290EA-89BF-41D2-860E-98CF585ADE86}" destId="{70F37C5F-0517-4025-B32E-A7B070C35920}" srcOrd="8" destOrd="0" presId="urn:microsoft.com/office/officeart/2005/8/layout/list1"/>
    <dgm:cxn modelId="{4EBF2BEE-E99E-4CA0-A605-2D262C582586}" type="presParOf" srcId="{70F37C5F-0517-4025-B32E-A7B070C35920}" destId="{A3456DA9-9469-49F0-9BF0-31EBAAA71A84}" srcOrd="0" destOrd="0" presId="urn:microsoft.com/office/officeart/2005/8/layout/list1"/>
    <dgm:cxn modelId="{96877A67-65EF-496F-8400-BBFEC07AFAAF}" type="presParOf" srcId="{70F37C5F-0517-4025-B32E-A7B070C35920}" destId="{E6BCBBB4-485D-44B6-AC2E-02ECF5287639}" srcOrd="1" destOrd="0" presId="urn:microsoft.com/office/officeart/2005/8/layout/list1"/>
    <dgm:cxn modelId="{E1CA53D4-2B85-4ED4-A081-992304DFE876}" type="presParOf" srcId="{DB5290EA-89BF-41D2-860E-98CF585ADE86}" destId="{CED8198C-A844-4555-B148-2B78C468E09A}" srcOrd="9" destOrd="0" presId="urn:microsoft.com/office/officeart/2005/8/layout/list1"/>
    <dgm:cxn modelId="{CFD7B408-DC64-4FB7-A6A2-D3A8BBA191C4}" type="presParOf" srcId="{DB5290EA-89BF-41D2-860E-98CF585ADE86}" destId="{0F61CD57-63FC-40A7-B182-5FA653115A6D}"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DDE4BC-274C-4E0E-BE1B-F603DD89AEC1}">
      <dsp:nvSpPr>
        <dsp:cNvPr id="0" name=""/>
        <dsp:cNvSpPr/>
      </dsp:nvSpPr>
      <dsp:spPr>
        <a:xfrm>
          <a:off x="3047062" y="0"/>
          <a:ext cx="1727083" cy="530791"/>
        </a:xfrm>
        <a:prstGeom prst="rect">
          <a:avLst/>
        </a:prstGeom>
        <a:solidFill>
          <a:schemeClr val="accent1">
            <a:lumMod val="75000"/>
          </a:schemeClr>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SDG</a:t>
          </a:r>
          <a:endParaRPr lang="ru-RU" sz="2000" kern="1200" dirty="0">
            <a:latin typeface="Calibri" panose="020F0502020204030204" pitchFamily="34" charset="0"/>
          </a:endParaRPr>
        </a:p>
      </dsp:txBody>
      <dsp:txXfrm>
        <a:off x="3047062" y="0"/>
        <a:ext cx="1727083" cy="530791"/>
      </dsp:txXfrm>
    </dsp:sp>
    <dsp:sp modelId="{A79A210C-182C-48E9-89DF-5920758C0D40}">
      <dsp:nvSpPr>
        <dsp:cNvPr id="0" name=""/>
        <dsp:cNvSpPr/>
      </dsp:nvSpPr>
      <dsp:spPr>
        <a:xfrm>
          <a:off x="5545528" y="1912692"/>
          <a:ext cx="1396614" cy="777828"/>
        </a:xfrm>
        <a:prstGeom prst="rect">
          <a:avLst/>
        </a:prstGeom>
        <a:solidFill>
          <a:srgbClr val="FFC000"/>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MTDP</a:t>
          </a:r>
          <a:r>
            <a:rPr lang="ru-RU" sz="2000" kern="1200" dirty="0">
              <a:latin typeface="Calibri" panose="020F0502020204030204" pitchFamily="34" charset="0"/>
            </a:rPr>
            <a:t> 2026-2030</a:t>
          </a:r>
        </a:p>
      </dsp:txBody>
      <dsp:txXfrm>
        <a:off x="5545528" y="1912692"/>
        <a:ext cx="1396614" cy="777828"/>
      </dsp:txXfrm>
    </dsp:sp>
    <dsp:sp modelId="{5E5EB9E7-BAC7-4B94-8672-42D172AE115D}">
      <dsp:nvSpPr>
        <dsp:cNvPr id="0" name=""/>
        <dsp:cNvSpPr/>
      </dsp:nvSpPr>
      <dsp:spPr>
        <a:xfrm>
          <a:off x="766301" y="3274357"/>
          <a:ext cx="2167201" cy="1099997"/>
        </a:xfrm>
        <a:prstGeom prst="rect">
          <a:avLst/>
        </a:prstGeom>
        <a:solidFill>
          <a:schemeClr val="accent6">
            <a:lumMod val="75000"/>
          </a:schemeClr>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Sectoral Development Programs</a:t>
          </a:r>
          <a:endParaRPr lang="ru-RU" sz="2000" kern="1200" dirty="0">
            <a:latin typeface="Calibri" panose="020F0502020204030204" pitchFamily="34" charset="0"/>
          </a:endParaRPr>
        </a:p>
      </dsp:txBody>
      <dsp:txXfrm>
        <a:off x="766301" y="3274357"/>
        <a:ext cx="2167201" cy="1099997"/>
      </dsp:txXfrm>
    </dsp:sp>
    <dsp:sp modelId="{8A09D936-FE60-4106-BF4E-700826F401C2}">
      <dsp:nvSpPr>
        <dsp:cNvPr id="0" name=""/>
        <dsp:cNvSpPr/>
      </dsp:nvSpPr>
      <dsp:spPr>
        <a:xfrm>
          <a:off x="4995508" y="3295215"/>
          <a:ext cx="2253385" cy="1079139"/>
        </a:xfrm>
        <a:prstGeom prst="rect">
          <a:avLst/>
        </a:prstGeom>
        <a:solidFill>
          <a:schemeClr val="accent6">
            <a:lumMod val="75000"/>
          </a:schemeClr>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Local Development Programs</a:t>
          </a:r>
          <a:endParaRPr lang="ru-RU" sz="2000" kern="1200" dirty="0">
            <a:latin typeface="Calibri" panose="020F0502020204030204" pitchFamily="34" charset="0"/>
          </a:endParaRPr>
        </a:p>
      </dsp:txBody>
      <dsp:txXfrm>
        <a:off x="4995508" y="3295215"/>
        <a:ext cx="2253385" cy="1079139"/>
      </dsp:txXfrm>
    </dsp:sp>
    <dsp:sp modelId="{0C2B7197-496D-4760-8332-2A72E9C1577E}">
      <dsp:nvSpPr>
        <dsp:cNvPr id="0" name=""/>
        <dsp:cNvSpPr/>
      </dsp:nvSpPr>
      <dsp:spPr>
        <a:xfrm>
          <a:off x="3098012" y="899871"/>
          <a:ext cx="1600052" cy="604663"/>
        </a:xfrm>
        <a:prstGeom prst="rect">
          <a:avLst/>
        </a:prstGeom>
        <a:solidFill>
          <a:srgbClr val="002060"/>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NDS</a:t>
          </a:r>
          <a:r>
            <a:rPr lang="ru-RU" sz="2000" kern="1200" dirty="0">
              <a:latin typeface="Calibri" panose="020F0502020204030204" pitchFamily="34" charset="0"/>
            </a:rPr>
            <a:t>-2030</a:t>
          </a:r>
        </a:p>
      </dsp:txBody>
      <dsp:txXfrm>
        <a:off x="3098012" y="899871"/>
        <a:ext cx="1600052" cy="604663"/>
      </dsp:txXfrm>
    </dsp:sp>
    <dsp:sp modelId="{A55F0BB1-42F9-4235-A7A3-642F63EC7291}">
      <dsp:nvSpPr>
        <dsp:cNvPr id="0" name=""/>
        <dsp:cNvSpPr/>
      </dsp:nvSpPr>
      <dsp:spPr>
        <a:xfrm>
          <a:off x="3133500" y="1906616"/>
          <a:ext cx="1646113" cy="814286"/>
        </a:xfrm>
        <a:prstGeom prst="rect">
          <a:avLst/>
        </a:prstGeom>
        <a:solidFill>
          <a:srgbClr val="FFC000"/>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MTDP</a:t>
          </a:r>
          <a:r>
            <a:rPr lang="ru-RU" sz="2000" kern="1200" dirty="0">
              <a:latin typeface="Calibri" panose="020F0502020204030204" pitchFamily="34" charset="0"/>
            </a:rPr>
            <a:t> 2021-2025</a:t>
          </a:r>
        </a:p>
      </dsp:txBody>
      <dsp:txXfrm>
        <a:off x="3133500" y="1906616"/>
        <a:ext cx="1646113" cy="814286"/>
      </dsp:txXfrm>
    </dsp:sp>
    <dsp:sp modelId="{41A01A85-5251-4CFF-8067-B0ABFDAB2414}">
      <dsp:nvSpPr>
        <dsp:cNvPr id="0" name=""/>
        <dsp:cNvSpPr/>
      </dsp:nvSpPr>
      <dsp:spPr>
        <a:xfrm>
          <a:off x="898872" y="1950816"/>
          <a:ext cx="1544648" cy="744716"/>
        </a:xfrm>
        <a:prstGeom prst="rect">
          <a:avLst/>
        </a:prstGeom>
        <a:solidFill>
          <a:srgbClr val="FFC000"/>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MTDP</a:t>
          </a:r>
          <a:r>
            <a:rPr lang="ru-RU" sz="2000" kern="1200" dirty="0">
              <a:latin typeface="Calibri" panose="020F0502020204030204" pitchFamily="34" charset="0"/>
            </a:rPr>
            <a:t> 2016-2020</a:t>
          </a:r>
        </a:p>
      </dsp:txBody>
      <dsp:txXfrm>
        <a:off x="898872" y="1950816"/>
        <a:ext cx="1544648" cy="7447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EBF9ED-2C1D-4616-BB23-45459135548B}">
      <dsp:nvSpPr>
        <dsp:cNvPr id="0" name=""/>
        <dsp:cNvSpPr/>
      </dsp:nvSpPr>
      <dsp:spPr>
        <a:xfrm>
          <a:off x="0" y="1606257"/>
          <a:ext cx="8596312" cy="7812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410461-7367-4C3E-A308-A6781A6ECEA5}">
      <dsp:nvSpPr>
        <dsp:cNvPr id="0" name=""/>
        <dsp:cNvSpPr/>
      </dsp:nvSpPr>
      <dsp:spPr>
        <a:xfrm>
          <a:off x="409248" y="72994"/>
          <a:ext cx="8184956" cy="2007150"/>
        </a:xfrm>
        <a:prstGeom prst="roundRect">
          <a:avLst/>
        </a:prstGeom>
        <a:solidFill>
          <a:schemeClr val="accent1">
            <a:lumMod val="20000"/>
            <a:lumOff val="8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tx1"/>
              </a:solidFill>
              <a:latin typeface="Calibri" panose="020F0502020204030204" pitchFamily="34" charset="0"/>
            </a:rPr>
            <a:t>Lack of methodology for developing national and sectoral strategic documents</a:t>
          </a:r>
          <a:endParaRPr lang="ru-RU" sz="3200" kern="1200" dirty="0">
            <a:solidFill>
              <a:schemeClr val="tx1"/>
            </a:solidFill>
            <a:latin typeface="Calibri" panose="020F0502020204030204" pitchFamily="34" charset="0"/>
          </a:endParaRPr>
        </a:p>
      </dsp:txBody>
      <dsp:txXfrm>
        <a:off x="507229" y="170975"/>
        <a:ext cx="7988994" cy="1811188"/>
      </dsp:txXfrm>
    </dsp:sp>
    <dsp:sp modelId="{0F61CD57-63FC-40A7-B182-5FA653115A6D}">
      <dsp:nvSpPr>
        <dsp:cNvPr id="0" name=""/>
        <dsp:cNvSpPr/>
      </dsp:nvSpPr>
      <dsp:spPr>
        <a:xfrm>
          <a:off x="0" y="3848427"/>
          <a:ext cx="8596312" cy="7812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BCBBB4-485D-44B6-AC2E-02ECF5287639}">
      <dsp:nvSpPr>
        <dsp:cNvPr id="0" name=""/>
        <dsp:cNvSpPr/>
      </dsp:nvSpPr>
      <dsp:spPr>
        <a:xfrm>
          <a:off x="410927" y="2571185"/>
          <a:ext cx="8182349" cy="1734802"/>
        </a:xfrm>
        <a:prstGeom prst="roundRect">
          <a:avLst/>
        </a:prstGeom>
        <a:solidFill>
          <a:schemeClr val="accent1">
            <a:lumMod val="20000"/>
            <a:lumOff val="8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tx1"/>
              </a:solidFill>
              <a:latin typeface="Calibri" panose="020F0502020204030204" pitchFamily="34" charset="0"/>
            </a:rPr>
            <a:t>Incomplete system of monitoring and evaluation of strategic documents at the national, sectoral and local levels</a:t>
          </a:r>
          <a:endParaRPr lang="ru-RU" sz="3200" kern="1200" dirty="0">
            <a:solidFill>
              <a:schemeClr val="tx1"/>
            </a:solidFill>
            <a:latin typeface="Calibri" panose="020F0502020204030204" pitchFamily="34" charset="0"/>
          </a:endParaRPr>
        </a:p>
      </dsp:txBody>
      <dsp:txXfrm>
        <a:off x="495613" y="2655871"/>
        <a:ext cx="8012977" cy="15654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EBF9ED-2C1D-4616-BB23-45459135548B}">
      <dsp:nvSpPr>
        <dsp:cNvPr id="0" name=""/>
        <dsp:cNvSpPr/>
      </dsp:nvSpPr>
      <dsp:spPr>
        <a:xfrm>
          <a:off x="0" y="1166493"/>
          <a:ext cx="9576480"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410461-7367-4C3E-A308-A6781A6ECEA5}">
      <dsp:nvSpPr>
        <dsp:cNvPr id="0" name=""/>
        <dsp:cNvSpPr/>
      </dsp:nvSpPr>
      <dsp:spPr>
        <a:xfrm>
          <a:off x="458249" y="29149"/>
          <a:ext cx="9117699" cy="1403024"/>
        </a:xfrm>
        <a:prstGeom prst="roundRect">
          <a:avLst/>
        </a:prstGeom>
        <a:solidFill>
          <a:schemeClr val="accent1">
            <a:lumMod val="20000"/>
            <a:lumOff val="8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3378" tIns="0" rIns="253378" bIns="0" numCol="1" spcCol="1270" anchor="ctr" anchorCtr="0">
          <a:noAutofit/>
        </a:bodyPr>
        <a:lstStyle/>
        <a:p>
          <a:pPr marL="0" lvl="0" indent="0" algn="l" defTabSz="1066800">
            <a:lnSpc>
              <a:spcPct val="90000"/>
            </a:lnSpc>
            <a:spcBef>
              <a:spcPct val="0"/>
            </a:spcBef>
            <a:spcAft>
              <a:spcPct val="35000"/>
            </a:spcAft>
            <a:buNone/>
          </a:pPr>
          <a:r>
            <a:rPr lang="ru-RU" sz="2400" kern="1200" dirty="0">
              <a:solidFill>
                <a:schemeClr val="tx1"/>
              </a:solidFill>
              <a:latin typeface="Calibri" panose="020F0502020204030204" pitchFamily="34" charset="0"/>
            </a:rPr>
            <a:t> </a:t>
          </a:r>
          <a:r>
            <a:rPr lang="en-US" sz="2400" kern="1200" dirty="0">
              <a:solidFill>
                <a:schemeClr val="tx1"/>
              </a:solidFill>
              <a:latin typeface="Calibri" panose="020F0502020204030204" pitchFamily="34" charset="0"/>
            </a:rPr>
            <a:t>Lack of clear rules for distribution and redistribution of revenues and expenditures between different levels of the budget.</a:t>
          </a:r>
          <a:endParaRPr lang="tg-Cyrl-TJ" sz="2400" kern="1200" noProof="0" dirty="0">
            <a:solidFill>
              <a:schemeClr val="tx1"/>
            </a:solidFill>
            <a:latin typeface="Calibri" panose="020F0502020204030204" pitchFamily="34" charset="0"/>
          </a:endParaRPr>
        </a:p>
      </dsp:txBody>
      <dsp:txXfrm>
        <a:off x="526739" y="97639"/>
        <a:ext cx="8980719" cy="1266044"/>
      </dsp:txXfrm>
    </dsp:sp>
    <dsp:sp modelId="{29A7CE88-00C0-4B01-8B92-5E4E0E438C47}">
      <dsp:nvSpPr>
        <dsp:cNvPr id="0" name=""/>
        <dsp:cNvSpPr/>
      </dsp:nvSpPr>
      <dsp:spPr>
        <a:xfrm>
          <a:off x="0" y="3258678"/>
          <a:ext cx="9576480"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36B710-6A15-4B49-8FD2-FE4ED784D252}">
      <dsp:nvSpPr>
        <dsp:cNvPr id="0" name=""/>
        <dsp:cNvSpPr/>
      </dsp:nvSpPr>
      <dsp:spPr>
        <a:xfrm>
          <a:off x="455911" y="1717293"/>
          <a:ext cx="9118221" cy="1807065"/>
        </a:xfrm>
        <a:prstGeom prst="roundRect">
          <a:avLst/>
        </a:prstGeom>
        <a:solidFill>
          <a:schemeClr val="accent1">
            <a:lumMod val="20000"/>
            <a:lumOff val="8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3378" tIns="0" rIns="253378" bIns="0" numCol="1" spcCol="1270" anchor="ctr" anchorCtr="0">
          <a:noAutofit/>
        </a:bodyPr>
        <a:lstStyle/>
        <a:p>
          <a:pPr marL="0" lvl="0" indent="0" algn="l" defTabSz="1066800">
            <a:lnSpc>
              <a:spcPct val="90000"/>
            </a:lnSpc>
            <a:spcBef>
              <a:spcPct val="0"/>
            </a:spcBef>
            <a:spcAft>
              <a:spcPct val="35000"/>
            </a:spcAft>
            <a:buNone/>
          </a:pPr>
          <a:r>
            <a:rPr lang="en-US" sz="2400" kern="1200" noProof="0" dirty="0">
              <a:solidFill>
                <a:schemeClr val="tx1"/>
              </a:solidFill>
              <a:effectLst/>
              <a:latin typeface="Calibri" panose="020F0502020204030204" pitchFamily="34" charset="0"/>
              <a:ea typeface="+mn-ea"/>
              <a:cs typeface="+mn-cs"/>
            </a:rPr>
            <a:t>Another drawback of the Public Finance Law is that it focuses at the sectoral level on the necessary supporting documents, which must be submitted to the Parliament together with the annual budget law. This is especially true of sectoral budget plans.</a:t>
          </a:r>
          <a:endParaRPr lang="tg-Cyrl-TJ" sz="2400" kern="1200" noProof="0" dirty="0">
            <a:latin typeface="Calibri" panose="020F0502020204030204" pitchFamily="34" charset="0"/>
          </a:endParaRPr>
        </a:p>
      </dsp:txBody>
      <dsp:txXfrm>
        <a:off x="544125" y="1805507"/>
        <a:ext cx="8941793" cy="1630637"/>
      </dsp:txXfrm>
    </dsp:sp>
    <dsp:sp modelId="{0F61CD57-63FC-40A7-B182-5FA653115A6D}">
      <dsp:nvSpPr>
        <dsp:cNvPr id="0" name=""/>
        <dsp:cNvSpPr/>
      </dsp:nvSpPr>
      <dsp:spPr>
        <a:xfrm>
          <a:off x="0" y="4707694"/>
          <a:ext cx="9576480"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BCBBB4-485D-44B6-AC2E-02ECF5287639}">
      <dsp:nvSpPr>
        <dsp:cNvPr id="0" name=""/>
        <dsp:cNvSpPr/>
      </dsp:nvSpPr>
      <dsp:spPr>
        <a:xfrm>
          <a:off x="455443" y="3809478"/>
          <a:ext cx="9117796" cy="1163896"/>
        </a:xfrm>
        <a:prstGeom prst="roundRect">
          <a:avLst/>
        </a:prstGeom>
        <a:solidFill>
          <a:schemeClr val="accent1">
            <a:lumMod val="20000"/>
            <a:lumOff val="8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3378" tIns="0" rIns="253378" bIns="0" numCol="1" spcCol="1270" anchor="ctr" anchorCtr="0">
          <a:noAutofit/>
        </a:bodyPr>
        <a:lstStyle/>
        <a:p>
          <a:pPr marL="0" lvl="0" indent="0" algn="l" defTabSz="1066800">
            <a:lnSpc>
              <a:spcPct val="90000"/>
            </a:lnSpc>
            <a:spcBef>
              <a:spcPct val="0"/>
            </a:spcBef>
            <a:spcAft>
              <a:spcPct val="35000"/>
            </a:spcAft>
            <a:buNone/>
          </a:pPr>
          <a:r>
            <a:rPr lang="en-US" sz="2400" kern="1200" noProof="0" dirty="0">
              <a:solidFill>
                <a:schemeClr val="tx1"/>
              </a:solidFill>
              <a:latin typeface="Calibri" panose="020F0502020204030204" pitchFamily="34" charset="0"/>
            </a:rPr>
            <a:t>Lack of transparency in the administrative distribution of budget funds.</a:t>
          </a:r>
          <a:endParaRPr lang="tg-Cyrl-TJ" sz="2400" kern="1200" noProof="0" dirty="0">
            <a:solidFill>
              <a:schemeClr val="tx1"/>
            </a:solidFill>
            <a:latin typeface="Calibri" panose="020F0502020204030204" pitchFamily="34" charset="0"/>
          </a:endParaRPr>
        </a:p>
      </dsp:txBody>
      <dsp:txXfrm>
        <a:off x="512260" y="3866295"/>
        <a:ext cx="9004162" cy="105026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76BAB68F-3759-40A6-8D95-92A2357DD426}" type="datetimeFigureOut">
              <a:rPr lang="ru-RU" smtClean="0"/>
              <a:t>28.08.2021</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3C7AB6A9-4903-4FDE-B7E4-78BBCE6E9789}" type="slidenum">
              <a:rPr lang="ru-RU" smtClean="0"/>
              <a:t>‹#›</a:t>
            </a:fld>
            <a:endParaRPr lang="ru-RU"/>
          </a:p>
        </p:txBody>
      </p:sp>
    </p:spTree>
    <p:extLst>
      <p:ext uri="{BB962C8B-B14F-4D97-AF65-F5344CB8AC3E}">
        <p14:creationId xmlns:p14="http://schemas.microsoft.com/office/powerpoint/2010/main" val="3914967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C7AB6A9-4903-4FDE-B7E4-78BBCE6E9789}" type="slidenum">
              <a:rPr lang="ru-RU" smtClean="0"/>
              <a:t>2</a:t>
            </a:fld>
            <a:endParaRPr lang="ru-RU" dirty="0"/>
          </a:p>
        </p:txBody>
      </p:sp>
    </p:spTree>
    <p:extLst>
      <p:ext uri="{BB962C8B-B14F-4D97-AF65-F5344CB8AC3E}">
        <p14:creationId xmlns:p14="http://schemas.microsoft.com/office/powerpoint/2010/main" val="1830601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C7AB6A9-4903-4FDE-B7E4-78BBCE6E9789}" type="slidenum">
              <a:rPr lang="ru-RU" smtClean="0"/>
              <a:t>4</a:t>
            </a:fld>
            <a:endParaRPr lang="ru-RU"/>
          </a:p>
        </p:txBody>
      </p:sp>
    </p:spTree>
    <p:extLst>
      <p:ext uri="{BB962C8B-B14F-4D97-AF65-F5344CB8AC3E}">
        <p14:creationId xmlns:p14="http://schemas.microsoft.com/office/powerpoint/2010/main" val="2177578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g-Cyrl-TJ" noProof="0" dirty="0"/>
          </a:p>
        </p:txBody>
      </p:sp>
      <p:sp>
        <p:nvSpPr>
          <p:cNvPr id="4" name="Номер слайда 3"/>
          <p:cNvSpPr>
            <a:spLocks noGrp="1"/>
          </p:cNvSpPr>
          <p:nvPr>
            <p:ph type="sldNum" sz="quarter" idx="10"/>
          </p:nvPr>
        </p:nvSpPr>
        <p:spPr/>
        <p:txBody>
          <a:bodyPr/>
          <a:lstStyle/>
          <a:p>
            <a:fld id="{3C7AB6A9-4903-4FDE-B7E4-78BBCE6E9789}" type="slidenum">
              <a:rPr lang="ru-RU" smtClean="0"/>
              <a:t>5</a:t>
            </a:fld>
            <a:endParaRPr lang="ru-RU"/>
          </a:p>
        </p:txBody>
      </p:sp>
    </p:spTree>
    <p:extLst>
      <p:ext uri="{BB962C8B-B14F-4D97-AF65-F5344CB8AC3E}">
        <p14:creationId xmlns:p14="http://schemas.microsoft.com/office/powerpoint/2010/main" val="3038904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сторонам. </a:t>
            </a:r>
            <a:endParaRPr lang="ru-RU" dirty="0">
              <a:effectLst/>
            </a:endParaRPr>
          </a:p>
          <a:p>
            <a:endParaRPr lang="ru-RU" dirty="0"/>
          </a:p>
        </p:txBody>
      </p:sp>
      <p:sp>
        <p:nvSpPr>
          <p:cNvPr id="4" name="Номер слайда 3"/>
          <p:cNvSpPr>
            <a:spLocks noGrp="1"/>
          </p:cNvSpPr>
          <p:nvPr>
            <p:ph type="sldNum" sz="quarter" idx="10"/>
          </p:nvPr>
        </p:nvSpPr>
        <p:spPr/>
        <p:txBody>
          <a:bodyPr/>
          <a:lstStyle/>
          <a:p>
            <a:fld id="{3C7AB6A9-4903-4FDE-B7E4-78BBCE6E9789}" type="slidenum">
              <a:rPr lang="ru-RU" smtClean="0"/>
              <a:t>6</a:t>
            </a:fld>
            <a:endParaRPr lang="ru-RU"/>
          </a:p>
        </p:txBody>
      </p:sp>
    </p:spTree>
    <p:extLst>
      <p:ext uri="{BB962C8B-B14F-4D97-AF65-F5344CB8AC3E}">
        <p14:creationId xmlns:p14="http://schemas.microsoft.com/office/powerpoint/2010/main" val="32248676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C7AB6A9-4903-4FDE-B7E4-78BBCE6E9789}" type="slidenum">
              <a:rPr lang="ru-RU" smtClean="0"/>
              <a:t>7</a:t>
            </a:fld>
            <a:endParaRPr lang="ru-RU"/>
          </a:p>
        </p:txBody>
      </p:sp>
    </p:spTree>
    <p:extLst>
      <p:ext uri="{BB962C8B-B14F-4D97-AF65-F5344CB8AC3E}">
        <p14:creationId xmlns:p14="http://schemas.microsoft.com/office/powerpoint/2010/main" val="2765273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C7AB6A9-4903-4FDE-B7E4-78BBCE6E9789}" type="slidenum">
              <a:rPr lang="ru-RU" smtClean="0"/>
              <a:t>8</a:t>
            </a:fld>
            <a:endParaRPr lang="ru-RU"/>
          </a:p>
        </p:txBody>
      </p:sp>
    </p:spTree>
    <p:extLst>
      <p:ext uri="{BB962C8B-B14F-4D97-AF65-F5344CB8AC3E}">
        <p14:creationId xmlns:p14="http://schemas.microsoft.com/office/powerpoint/2010/main" val="4215005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8/28/21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8/28/21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8/28/21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8/28/21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8/28/21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8/28/21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1507067" y="1132115"/>
            <a:ext cx="7321247" cy="3298372"/>
          </a:xfrm>
        </p:spPr>
        <p:txBody>
          <a:bodyPr/>
          <a:lstStyle/>
          <a:p>
            <a:pPr algn="ctr"/>
            <a:r>
              <a:rPr lang="en-US" sz="3600" b="1" dirty="0">
                <a:solidFill>
                  <a:schemeClr val="tx1"/>
                </a:solidFill>
                <a:latin typeface="Calibri" panose="020F0502020204030204" pitchFamily="34" charset="0"/>
              </a:rPr>
              <a:t>Linkages and gaps in the process of strategic sectoral planning and budgeting of country's strategic documents implementation within the framework of the SDG</a:t>
            </a:r>
            <a:endParaRPr lang="ru-RU" sz="3600" b="1" dirty="0">
              <a:solidFill>
                <a:schemeClr val="tx1"/>
              </a:solidFill>
              <a:latin typeface="Calibri" panose="020F0502020204030204" pitchFamily="34" charset="0"/>
            </a:endParaRPr>
          </a:p>
        </p:txBody>
      </p:sp>
      <p:sp>
        <p:nvSpPr>
          <p:cNvPr id="7" name="Подзаголовок 6"/>
          <p:cNvSpPr>
            <a:spLocks noGrp="1"/>
          </p:cNvSpPr>
          <p:nvPr>
            <p:ph type="subTitle" idx="1"/>
          </p:nvPr>
        </p:nvSpPr>
        <p:spPr>
          <a:xfrm>
            <a:off x="1605038" y="5469211"/>
            <a:ext cx="9378648" cy="914398"/>
          </a:xfrm>
        </p:spPr>
        <p:txBody>
          <a:bodyPr>
            <a:normAutofit/>
          </a:bodyPr>
          <a:lstStyle/>
          <a:p>
            <a:pPr algn="ctr">
              <a:lnSpc>
                <a:spcPct val="20000"/>
              </a:lnSpc>
            </a:pPr>
            <a:r>
              <a:rPr lang="tg-Cyrl-TJ" dirty="0"/>
              <a:t>        </a:t>
            </a:r>
          </a:p>
          <a:p>
            <a:pPr algn="ctr">
              <a:lnSpc>
                <a:spcPct val="20000"/>
              </a:lnSpc>
            </a:pPr>
            <a:r>
              <a:rPr lang="tg-Cyrl-TJ" dirty="0"/>
              <a:t>                                                                                  </a:t>
            </a:r>
          </a:p>
          <a:p>
            <a:pPr algn="ctr">
              <a:lnSpc>
                <a:spcPct val="20000"/>
              </a:lnSpc>
            </a:pPr>
            <a:r>
              <a:rPr lang="tg-Cyrl-TJ" dirty="0"/>
              <a:t>                                 </a:t>
            </a:r>
            <a:r>
              <a:rPr lang="en-US" dirty="0"/>
              <a:t>						</a:t>
            </a:r>
            <a:endParaRPr lang="en-US" b="1" dirty="0">
              <a:latin typeface="Calibri" panose="020F0502020204030204" pitchFamily="34" charset="0"/>
            </a:endParaRPr>
          </a:p>
          <a:p>
            <a:pPr algn="ctr"/>
            <a:r>
              <a:rPr lang="en-US" b="1" dirty="0">
                <a:latin typeface="Calibri" panose="020F0502020204030204" pitchFamily="34" charset="0"/>
              </a:rPr>
              <a:t>Dushanbe</a:t>
            </a:r>
            <a:r>
              <a:rPr lang="tg-Cyrl-TJ" b="1" dirty="0">
                <a:latin typeface="Calibri" panose="020F0502020204030204" pitchFamily="34" charset="0"/>
              </a:rPr>
              <a:t>-2021</a:t>
            </a:r>
            <a:endParaRPr lang="ru-RU" b="1" dirty="0">
              <a:latin typeface="Calibri" panose="020F0502020204030204" pitchFamily="34" charset="0"/>
            </a:endParaRPr>
          </a:p>
        </p:txBody>
      </p:sp>
      <p:sp>
        <p:nvSpPr>
          <p:cNvPr id="2" name="Rectangle 1">
            <a:extLst>
              <a:ext uri="{FF2B5EF4-FFF2-40B4-BE49-F238E27FC236}">
                <a16:creationId xmlns:a16="http://schemas.microsoft.com/office/drawing/2014/main" id="{BCB8F671-5D34-C44D-9168-C49494BF7C09}"/>
              </a:ext>
            </a:extLst>
          </p:cNvPr>
          <p:cNvSpPr/>
          <p:nvPr/>
        </p:nvSpPr>
        <p:spPr>
          <a:xfrm>
            <a:off x="6547907" y="4844613"/>
            <a:ext cx="4247638" cy="369332"/>
          </a:xfrm>
          <a:prstGeom prst="rect">
            <a:avLst/>
          </a:prstGeom>
        </p:spPr>
        <p:txBody>
          <a:bodyPr wrap="none">
            <a:spAutoFit/>
          </a:bodyPr>
          <a:lstStyle/>
          <a:p>
            <a:r>
              <a:rPr lang="en-US" b="1" dirty="0">
                <a:solidFill>
                  <a:schemeClr val="tx1">
                    <a:lumMod val="50000"/>
                    <a:lumOff val="50000"/>
                  </a:schemeClr>
                </a:solidFill>
                <a:latin typeface="Calibri" panose="020F0502020204030204" pitchFamily="34" charset="0"/>
              </a:rPr>
              <a:t>O.M. </a:t>
            </a:r>
            <a:r>
              <a:rPr lang="en-US" b="1" dirty="0" err="1">
                <a:solidFill>
                  <a:schemeClr val="tx1">
                    <a:lumMod val="50000"/>
                    <a:lumOff val="50000"/>
                  </a:schemeClr>
                </a:solidFill>
                <a:latin typeface="Calibri" panose="020F0502020204030204" pitchFamily="34" charset="0"/>
              </a:rPr>
              <a:t>Odinaev</a:t>
            </a:r>
            <a:r>
              <a:rPr lang="en-US" b="1" dirty="0">
                <a:solidFill>
                  <a:schemeClr val="tx1">
                    <a:lumMod val="50000"/>
                    <a:lumOff val="50000"/>
                  </a:schemeClr>
                </a:solidFill>
                <a:latin typeface="Calibri" panose="020F0502020204030204" pitchFamily="34" charset="0"/>
              </a:rPr>
              <a:t>, UNDP National Consultant</a:t>
            </a:r>
            <a:endParaRPr lang="en-TJ" b="1" dirty="0">
              <a:solidFill>
                <a:schemeClr val="tx1">
                  <a:lumMod val="50000"/>
                  <a:lumOff val="50000"/>
                </a:schemeClr>
              </a:solidFill>
              <a:latin typeface="Calibri" panose="020F0502020204030204" pitchFamily="34" charset="0"/>
            </a:endParaRPr>
          </a:p>
        </p:txBody>
      </p:sp>
    </p:spTree>
    <p:extLst>
      <p:ext uri="{BB962C8B-B14F-4D97-AF65-F5344CB8AC3E}">
        <p14:creationId xmlns:p14="http://schemas.microsoft.com/office/powerpoint/2010/main" val="3041454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286" y="130628"/>
            <a:ext cx="9808028" cy="653143"/>
          </a:xfrm>
        </p:spPr>
        <p:txBody>
          <a:bodyPr>
            <a:normAutofit/>
          </a:bodyPr>
          <a:lstStyle/>
          <a:p>
            <a:pPr algn="ctr"/>
            <a:r>
              <a:rPr lang="en-US" sz="2800" dirty="0">
                <a:solidFill>
                  <a:schemeClr val="tx1"/>
                </a:solidFill>
                <a:latin typeface="Calibri" panose="020F0502020204030204" pitchFamily="34" charset="0"/>
              </a:rPr>
              <a:t>Legal basis for strategic planning and budgeting</a:t>
            </a:r>
            <a:endParaRPr lang="ru-RU" sz="2800" dirty="0">
              <a:solidFill>
                <a:schemeClr val="tx1"/>
              </a:solidFill>
              <a:latin typeface="Calibri" panose="020F0502020204030204" pitchFamily="34" charset="0"/>
            </a:endParaRPr>
          </a:p>
        </p:txBody>
      </p:sp>
      <p:sp>
        <p:nvSpPr>
          <p:cNvPr id="4" name="Прямоугольник 3"/>
          <p:cNvSpPr/>
          <p:nvPr/>
        </p:nvSpPr>
        <p:spPr>
          <a:xfrm>
            <a:off x="1959429" y="2808513"/>
            <a:ext cx="3287486" cy="2950029"/>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Calibri" panose="020F0502020204030204" pitchFamily="34" charset="0"/>
              </a:rPr>
              <a:t>Law of the Republic of Tajikistan "On the state perspectives, concepts, strategies and programs of socio-economic development of the Republic of Tajikistan" (adopted in November 2003 and amended in 2017)</a:t>
            </a:r>
            <a:endParaRPr lang="ru-RU" dirty="0">
              <a:solidFill>
                <a:schemeClr val="tx1"/>
              </a:solidFill>
              <a:latin typeface="Calibri" panose="020F0502020204030204" pitchFamily="34" charset="0"/>
            </a:endParaRPr>
          </a:p>
        </p:txBody>
      </p:sp>
      <p:sp>
        <p:nvSpPr>
          <p:cNvPr id="5" name="Прямоугольник 4"/>
          <p:cNvSpPr/>
          <p:nvPr/>
        </p:nvSpPr>
        <p:spPr>
          <a:xfrm>
            <a:off x="6596742" y="2808514"/>
            <a:ext cx="3178629" cy="29718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Calibri" panose="020F0502020204030204" pitchFamily="34" charset="0"/>
              </a:rPr>
              <a:t>Law of the Republic of Tajikistan "On Public Finance"</a:t>
            </a:r>
            <a:endParaRPr lang="ru-RU" dirty="0">
              <a:solidFill>
                <a:schemeClr val="tx1"/>
              </a:solidFill>
              <a:latin typeface="Calibri" panose="020F0502020204030204" pitchFamily="34" charset="0"/>
            </a:endParaRPr>
          </a:p>
        </p:txBody>
      </p:sp>
      <p:sp>
        <p:nvSpPr>
          <p:cNvPr id="9" name="Овальная выноска 8"/>
          <p:cNvSpPr/>
          <p:nvPr/>
        </p:nvSpPr>
        <p:spPr>
          <a:xfrm>
            <a:off x="2427514" y="1328057"/>
            <a:ext cx="2601686" cy="1186543"/>
          </a:xfrm>
          <a:prstGeom prst="wedgeEllipseCallou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Calibri" panose="020F0502020204030204" pitchFamily="34" charset="0"/>
              </a:rPr>
              <a:t>Strategic planning</a:t>
            </a:r>
            <a:endParaRPr lang="ru-RU" dirty="0">
              <a:solidFill>
                <a:schemeClr val="tx1"/>
              </a:solidFill>
              <a:latin typeface="Calibri" panose="020F0502020204030204" pitchFamily="34" charset="0"/>
            </a:endParaRPr>
          </a:p>
        </p:txBody>
      </p:sp>
      <p:sp>
        <p:nvSpPr>
          <p:cNvPr id="11" name="Овальная выноска 10"/>
          <p:cNvSpPr/>
          <p:nvPr/>
        </p:nvSpPr>
        <p:spPr>
          <a:xfrm>
            <a:off x="7086600" y="1317171"/>
            <a:ext cx="2601686" cy="1186543"/>
          </a:xfrm>
          <a:prstGeom prst="wedgeEllipseCallou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Calibri" panose="020F0502020204030204" pitchFamily="34" charset="0"/>
              </a:rPr>
              <a:t> Budgeting process</a:t>
            </a:r>
            <a:endParaRPr lang="ru-RU" dirty="0">
              <a:solidFill>
                <a:schemeClr val="tx1"/>
              </a:solidFill>
              <a:latin typeface="Calibri" panose="020F0502020204030204" pitchFamily="34" charset="0"/>
            </a:endParaRPr>
          </a:p>
        </p:txBody>
      </p:sp>
    </p:spTree>
    <p:extLst>
      <p:ext uri="{BB962C8B-B14F-4D97-AF65-F5344CB8AC3E}">
        <p14:creationId xmlns:p14="http://schemas.microsoft.com/office/powerpoint/2010/main" val="1249039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9751180" cy="805543"/>
          </a:xfrm>
        </p:spPr>
        <p:txBody>
          <a:bodyPr>
            <a:noAutofit/>
          </a:bodyPr>
          <a:lstStyle/>
          <a:p>
            <a:r>
              <a:rPr lang="en-US" sz="2800" dirty="0">
                <a:solidFill>
                  <a:schemeClr val="tx1"/>
                </a:solidFill>
                <a:latin typeface="Calibri" panose="020F0502020204030204" pitchFamily="34" charset="0"/>
              </a:rPr>
              <a:t>Integration of budget planning and budgeting processes</a:t>
            </a:r>
            <a:endParaRPr lang="ru-RU" sz="2800" dirty="0">
              <a:solidFill>
                <a:schemeClr val="tx1"/>
              </a:solidFill>
              <a:latin typeface="Calibri" panose="020F0502020204030204" pitchFamily="34" charset="0"/>
            </a:endParaRPr>
          </a:p>
        </p:txBody>
      </p:sp>
      <p:sp>
        <p:nvSpPr>
          <p:cNvPr id="7" name="Штриховая стрелка вправо 6"/>
          <p:cNvSpPr/>
          <p:nvPr/>
        </p:nvSpPr>
        <p:spPr>
          <a:xfrm>
            <a:off x="4156984" y="3971925"/>
            <a:ext cx="2786741" cy="489858"/>
          </a:xfrm>
          <a:prstGeom prst="stripedRigh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Прямоугольник 8"/>
          <p:cNvSpPr/>
          <p:nvPr/>
        </p:nvSpPr>
        <p:spPr>
          <a:xfrm>
            <a:off x="664029" y="2209800"/>
            <a:ext cx="2362200" cy="13280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Strategic planning process</a:t>
            </a:r>
            <a:endParaRPr lang="ru-RU" dirty="0">
              <a:solidFill>
                <a:schemeClr val="tx1"/>
              </a:solidFill>
            </a:endParaRPr>
          </a:p>
        </p:txBody>
      </p:sp>
      <p:sp>
        <p:nvSpPr>
          <p:cNvPr id="10" name="Прямоугольник 9"/>
          <p:cNvSpPr/>
          <p:nvPr/>
        </p:nvSpPr>
        <p:spPr>
          <a:xfrm>
            <a:off x="620485" y="4735285"/>
            <a:ext cx="2362200" cy="13280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Budgeting process</a:t>
            </a:r>
            <a:endParaRPr lang="ru-RU" dirty="0">
              <a:solidFill>
                <a:schemeClr val="tx1"/>
              </a:solidFill>
            </a:endParaRPr>
          </a:p>
        </p:txBody>
      </p:sp>
      <p:sp>
        <p:nvSpPr>
          <p:cNvPr id="13" name="Правая фигурная скобка 12"/>
          <p:cNvSpPr/>
          <p:nvPr/>
        </p:nvSpPr>
        <p:spPr>
          <a:xfrm>
            <a:off x="3074080" y="2948667"/>
            <a:ext cx="1099458" cy="2514600"/>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b="1" dirty="0"/>
          </a:p>
        </p:txBody>
      </p:sp>
      <p:sp>
        <p:nvSpPr>
          <p:cNvPr id="15" name="Прямоугольник 14"/>
          <p:cNvSpPr/>
          <p:nvPr/>
        </p:nvSpPr>
        <p:spPr>
          <a:xfrm>
            <a:off x="6955972" y="3450771"/>
            <a:ext cx="2362200" cy="13280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Strategic goals of the country</a:t>
            </a:r>
            <a:endParaRPr lang="ru-RU" sz="2400" dirty="0">
              <a:solidFill>
                <a:schemeClr val="tx1"/>
              </a:solidFill>
            </a:endParaRPr>
          </a:p>
        </p:txBody>
      </p:sp>
      <p:sp>
        <p:nvSpPr>
          <p:cNvPr id="17" name="Стрелка вниз 16"/>
          <p:cNvSpPr/>
          <p:nvPr/>
        </p:nvSpPr>
        <p:spPr>
          <a:xfrm>
            <a:off x="1338943" y="3668486"/>
            <a:ext cx="361270" cy="947057"/>
          </a:xfrm>
          <a:prstGeom prst="downArrow">
            <a:avLst/>
          </a:prstGeom>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8" name="Стрелка вверх 17"/>
          <p:cNvSpPr/>
          <p:nvPr/>
        </p:nvSpPr>
        <p:spPr>
          <a:xfrm>
            <a:off x="1857376" y="3668486"/>
            <a:ext cx="406854" cy="925285"/>
          </a:xfrm>
          <a:prstGeom prst="upArrow">
            <a:avLst/>
          </a:prstGeom>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Выгнутая вверх стрелка 4"/>
          <p:cNvSpPr/>
          <p:nvPr/>
        </p:nvSpPr>
        <p:spPr>
          <a:xfrm rot="227859">
            <a:off x="3130586" y="1806068"/>
            <a:ext cx="5209623" cy="1269808"/>
          </a:xfrm>
          <a:prstGeom prst="curvedDownArrow">
            <a:avLst/>
          </a:prstGeom>
          <a:solidFill>
            <a:srgbClr val="FFC000"/>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6" name="Выгнутая вниз стрелка 5"/>
          <p:cNvSpPr/>
          <p:nvPr/>
        </p:nvSpPr>
        <p:spPr>
          <a:xfrm rot="21177391">
            <a:off x="3108081" y="5265184"/>
            <a:ext cx="5312229" cy="1192745"/>
          </a:xfrm>
          <a:prstGeom prst="curvedUpArrow">
            <a:avLst/>
          </a:prstGeom>
          <a:solidFill>
            <a:srgbClr val="FFC000"/>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95265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300" y="116632"/>
            <a:ext cx="9588500" cy="556468"/>
          </a:xfrm>
          <a:noFill/>
        </p:spPr>
        <p:txBody>
          <a:bodyPr>
            <a:normAutofit fontScale="90000"/>
          </a:bodyPr>
          <a:lstStyle/>
          <a:p>
            <a:pPr algn="l"/>
            <a:r>
              <a:rPr lang="en-US" sz="3100" dirty="0">
                <a:solidFill>
                  <a:schemeClr val="tx1"/>
                </a:solidFill>
                <a:latin typeface="Calibri" panose="020F0502020204030204" pitchFamily="34" charset="0"/>
                <a:cs typeface="Times New Roman" pitchFamily="18" charset="0"/>
              </a:rPr>
              <a:t>Hierarchy of development of strategic documents in Tajikistan</a:t>
            </a:r>
            <a:endParaRPr lang="ru-RU" dirty="0">
              <a:solidFill>
                <a:schemeClr val="tx1"/>
              </a:solidFill>
              <a:latin typeface="Calibri" panose="020F0502020204030204" pitchFamily="34" charset="0"/>
            </a:endParaRPr>
          </a:p>
        </p:txBody>
      </p:sp>
      <p:graphicFrame>
        <p:nvGraphicFramePr>
          <p:cNvPr id="7" name="Объект 3"/>
          <p:cNvGraphicFramePr>
            <a:graphicFrameLocks noGrp="1"/>
          </p:cNvGraphicFramePr>
          <p:nvPr>
            <p:ph idx="1"/>
            <p:extLst>
              <p:ext uri="{D42A27DB-BD31-4B8C-83A1-F6EECF244321}">
                <p14:modId xmlns:p14="http://schemas.microsoft.com/office/powerpoint/2010/main" val="4191917675"/>
              </p:ext>
            </p:extLst>
          </p:nvPr>
        </p:nvGraphicFramePr>
        <p:xfrm>
          <a:off x="330199" y="1137445"/>
          <a:ext cx="8495037" cy="43743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Стрелка вниз 7"/>
          <p:cNvSpPr/>
          <p:nvPr/>
        </p:nvSpPr>
        <p:spPr>
          <a:xfrm>
            <a:off x="4118869" y="1709564"/>
            <a:ext cx="189735"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низ 8"/>
          <p:cNvSpPr/>
          <p:nvPr/>
        </p:nvSpPr>
        <p:spPr>
          <a:xfrm>
            <a:off x="4156969" y="2692276"/>
            <a:ext cx="189735"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право 9"/>
          <p:cNvSpPr/>
          <p:nvPr/>
        </p:nvSpPr>
        <p:spPr>
          <a:xfrm>
            <a:off x="2860824" y="3264148"/>
            <a:ext cx="57606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право 10"/>
          <p:cNvSpPr/>
          <p:nvPr/>
        </p:nvSpPr>
        <p:spPr>
          <a:xfrm>
            <a:off x="5198988" y="3276848"/>
            <a:ext cx="57606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3" name="Прямая со стрелкой 12"/>
          <p:cNvCxnSpPr/>
          <p:nvPr/>
        </p:nvCxnSpPr>
        <p:spPr>
          <a:xfrm>
            <a:off x="1950120" y="3861420"/>
            <a:ext cx="0" cy="504056"/>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flipH="1">
            <a:off x="3314700" y="3924300"/>
            <a:ext cx="825500" cy="106680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a:off x="4381500" y="3924300"/>
            <a:ext cx="850900" cy="101600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a:off x="6719540" y="3886820"/>
            <a:ext cx="0" cy="504056"/>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flipH="1">
            <a:off x="3302000" y="3911600"/>
            <a:ext cx="3314700" cy="127000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a:off x="2064420" y="3937620"/>
            <a:ext cx="3193380" cy="123128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3" name="Правая фигурная скобка 32"/>
          <p:cNvSpPr/>
          <p:nvPr/>
        </p:nvSpPr>
        <p:spPr>
          <a:xfrm>
            <a:off x="7848600" y="965200"/>
            <a:ext cx="1041400" cy="49530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dirty="0"/>
          </a:p>
        </p:txBody>
      </p:sp>
      <p:sp>
        <p:nvSpPr>
          <p:cNvPr id="34" name="Овальная выноска 33"/>
          <p:cNvSpPr/>
          <p:nvPr/>
        </p:nvSpPr>
        <p:spPr>
          <a:xfrm rot="1364627">
            <a:off x="8692719" y="861206"/>
            <a:ext cx="3536370" cy="2652941"/>
          </a:xfrm>
          <a:prstGeom prst="wedgeEllipse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Currently, the budgeting process at all levels takes place without the priorities set by these documents !!! Why?</a:t>
            </a:r>
            <a:r>
              <a:rPr lang="tg-Cyrl-TJ" dirty="0">
                <a:solidFill>
                  <a:schemeClr val="tx1"/>
                </a:solidFill>
              </a:rPr>
              <a:t>......</a:t>
            </a:r>
            <a:endParaRPr lang="ru-RU" dirty="0">
              <a:solidFill>
                <a:schemeClr val="tx1"/>
              </a:solidFill>
            </a:endParaRPr>
          </a:p>
        </p:txBody>
      </p:sp>
    </p:spTree>
    <p:extLst>
      <p:ext uri="{BB962C8B-B14F-4D97-AF65-F5344CB8AC3E}">
        <p14:creationId xmlns:p14="http://schemas.microsoft.com/office/powerpoint/2010/main" val="445508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500" y="393700"/>
            <a:ext cx="10655300" cy="774700"/>
          </a:xfrm>
        </p:spPr>
        <p:txBody>
          <a:bodyPr>
            <a:normAutofit/>
          </a:bodyPr>
          <a:lstStyle/>
          <a:p>
            <a:pPr algn="ctr"/>
            <a:r>
              <a:rPr lang="en-US" sz="2800" b="1" dirty="0">
                <a:solidFill>
                  <a:schemeClr val="tx1"/>
                </a:solidFill>
                <a:latin typeface="Calibri" panose="020F0502020204030204" pitchFamily="34" charset="0"/>
              </a:rPr>
              <a:t>The main legislation gaps in strategic planning</a:t>
            </a:r>
            <a:endParaRPr lang="ru-RU" sz="2800" b="1" dirty="0">
              <a:solidFill>
                <a:schemeClr val="tx1"/>
              </a:solidFill>
              <a:latin typeface="Calibri" panose="020F0502020204030204" pitchFamily="34"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2853296911"/>
              </p:ext>
            </p:extLst>
          </p:nvPr>
        </p:nvGraphicFramePr>
        <p:xfrm>
          <a:off x="677863" y="1339404"/>
          <a:ext cx="8596312" cy="47026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40734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573958557"/>
              </p:ext>
            </p:extLst>
          </p:nvPr>
        </p:nvGraphicFramePr>
        <p:xfrm>
          <a:off x="677863" y="1224644"/>
          <a:ext cx="9576480" cy="51904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Заголовок 2"/>
          <p:cNvSpPr>
            <a:spLocks noGrp="1"/>
          </p:cNvSpPr>
          <p:nvPr>
            <p:ph type="title"/>
          </p:nvPr>
        </p:nvSpPr>
        <p:spPr>
          <a:xfrm>
            <a:off x="601134" y="292100"/>
            <a:ext cx="8596668" cy="508000"/>
          </a:xfrm>
        </p:spPr>
        <p:txBody>
          <a:bodyPr>
            <a:normAutofit fontScale="90000"/>
          </a:bodyPr>
          <a:lstStyle/>
          <a:p>
            <a:pPr algn="ctr"/>
            <a:r>
              <a:rPr lang="en-US" sz="2800" b="1" dirty="0">
                <a:solidFill>
                  <a:schemeClr val="tx1"/>
                </a:solidFill>
                <a:latin typeface="Calibri" panose="020F0502020204030204" pitchFamily="34" charset="0"/>
              </a:rPr>
              <a:t>The main legislation gaps in the field of budgeting</a:t>
            </a:r>
            <a:endParaRPr lang="ru-RU" sz="28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842524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71249" y="169940"/>
            <a:ext cx="8596668" cy="532190"/>
          </a:xfrm>
        </p:spPr>
        <p:txBody>
          <a:bodyPr>
            <a:normAutofit/>
          </a:bodyPr>
          <a:lstStyle/>
          <a:p>
            <a:pPr algn="ctr"/>
            <a:r>
              <a:rPr lang="en-US" sz="2800" b="1" dirty="0">
                <a:solidFill>
                  <a:schemeClr val="tx1"/>
                </a:solidFill>
                <a:latin typeface="Calibri" panose="020F0502020204030204" pitchFamily="34" charset="0"/>
              </a:rPr>
              <a:t>Next steps</a:t>
            </a:r>
            <a:endParaRPr lang="ru-RU" sz="2800" b="1" dirty="0">
              <a:solidFill>
                <a:schemeClr val="tx1"/>
              </a:solidFill>
              <a:latin typeface="Calibri" panose="020F0502020204030204" pitchFamily="34" charset="0"/>
            </a:endParaRPr>
          </a:p>
        </p:txBody>
      </p:sp>
      <p:sp>
        <p:nvSpPr>
          <p:cNvPr id="2" name="Текст 1"/>
          <p:cNvSpPr>
            <a:spLocks noGrp="1"/>
          </p:cNvSpPr>
          <p:nvPr>
            <p:ph type="body" idx="1"/>
          </p:nvPr>
        </p:nvSpPr>
        <p:spPr>
          <a:xfrm>
            <a:off x="677335" y="1028700"/>
            <a:ext cx="9625994" cy="5306786"/>
          </a:xfrm>
        </p:spPr>
        <p:txBody>
          <a:bodyPr>
            <a:normAutofit/>
          </a:bodyPr>
          <a:lstStyle/>
          <a:p>
            <a:r>
              <a:rPr lang="en-US" dirty="0">
                <a:solidFill>
                  <a:schemeClr val="tx1"/>
                </a:solidFill>
                <a:latin typeface="Calibri" panose="020F0502020204030204" pitchFamily="34" charset="0"/>
              </a:rPr>
              <a:t>- review of current strategic planning and budgeting mechanisms and processes at the central level (with reference to the regional level) in relation to sectoral strategy planning;</a:t>
            </a:r>
          </a:p>
          <a:p>
            <a:r>
              <a:rPr lang="en-US" dirty="0">
                <a:solidFill>
                  <a:schemeClr val="tx1"/>
                </a:solidFill>
                <a:latin typeface="Calibri" panose="020F0502020204030204" pitchFamily="34" charset="0"/>
              </a:rPr>
              <a:t>- development of new mechanisms, including top-down budget guidelines to ensure communication between central and regional planning;</a:t>
            </a:r>
          </a:p>
          <a:p>
            <a:r>
              <a:rPr lang="en-US" dirty="0">
                <a:solidFill>
                  <a:schemeClr val="tx1"/>
                </a:solidFill>
                <a:latin typeface="Calibri" panose="020F0502020204030204" pitchFamily="34" charset="0"/>
              </a:rPr>
              <a:t>- development of ways / mechanisms to regulate the overall structure of strategic planning and consideration of the introduction of strategic planning at the level of the main allocators of budget funds involved in the preparation of the structure of medium-term expenditures and the budget process;</a:t>
            </a:r>
          </a:p>
          <a:p>
            <a:r>
              <a:rPr lang="en-US" dirty="0">
                <a:solidFill>
                  <a:schemeClr val="tx1"/>
                </a:solidFill>
                <a:latin typeface="Calibri" panose="020F0502020204030204" pitchFamily="34" charset="0"/>
              </a:rPr>
              <a:t>- Continuation of reforms aimed at forming the structure of medium-term financing and program budgeting; conducting sectoral classification of programs into programs, where costs are indicated at the level of the medium-term financing structure, as well as the development of performance indicators for the implementation of each program;</a:t>
            </a:r>
          </a:p>
          <a:p>
            <a:r>
              <a:rPr lang="en-US" dirty="0">
                <a:solidFill>
                  <a:schemeClr val="tx1"/>
                </a:solidFill>
                <a:latin typeface="Calibri" panose="020F0502020204030204" pitchFamily="34" charset="0"/>
              </a:rPr>
              <a:t>- Introduce reporting and budget monitoring mechanisms based on the classification of programs, so that this process includes consideration of the contribution of programs to national and sectoral strategies (using appropriate templates and processes);</a:t>
            </a:r>
            <a:endParaRPr lang="ru-RU" dirty="0">
              <a:solidFill>
                <a:schemeClr val="tx1"/>
              </a:solidFill>
            </a:endParaRPr>
          </a:p>
        </p:txBody>
      </p:sp>
    </p:spTree>
    <p:extLst>
      <p:ext uri="{BB962C8B-B14F-4D97-AF65-F5344CB8AC3E}">
        <p14:creationId xmlns:p14="http://schemas.microsoft.com/office/powerpoint/2010/main" val="1018064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71249" y="169940"/>
            <a:ext cx="8596668" cy="532190"/>
          </a:xfrm>
        </p:spPr>
        <p:txBody>
          <a:bodyPr>
            <a:normAutofit/>
          </a:bodyPr>
          <a:lstStyle/>
          <a:p>
            <a:pPr algn="ctr"/>
            <a:r>
              <a:rPr lang="en-US" sz="2800" b="1" dirty="0">
                <a:solidFill>
                  <a:schemeClr val="tx1"/>
                </a:solidFill>
                <a:latin typeface="Calibri" panose="020F0502020204030204" pitchFamily="34" charset="0"/>
              </a:rPr>
              <a:t>Next steps</a:t>
            </a:r>
            <a:endParaRPr lang="ru-RU" sz="2800" b="1" dirty="0">
              <a:solidFill>
                <a:schemeClr val="tx1"/>
              </a:solidFill>
              <a:latin typeface="Calibri" panose="020F0502020204030204" pitchFamily="34" charset="0"/>
            </a:endParaRPr>
          </a:p>
        </p:txBody>
      </p:sp>
      <p:sp>
        <p:nvSpPr>
          <p:cNvPr id="2" name="Текст 1"/>
          <p:cNvSpPr>
            <a:spLocks noGrp="1"/>
          </p:cNvSpPr>
          <p:nvPr>
            <p:ph type="body" idx="1"/>
          </p:nvPr>
        </p:nvSpPr>
        <p:spPr>
          <a:xfrm>
            <a:off x="677335" y="1028700"/>
            <a:ext cx="9625994" cy="5306786"/>
          </a:xfrm>
        </p:spPr>
        <p:txBody>
          <a:bodyPr>
            <a:normAutofit/>
          </a:bodyPr>
          <a:lstStyle/>
          <a:p>
            <a:r>
              <a:rPr lang="ru-RU" dirty="0">
                <a:solidFill>
                  <a:schemeClr val="tx1"/>
                </a:solidFill>
                <a:latin typeface="Calibri" panose="020F0502020204030204" pitchFamily="34" charset="0"/>
              </a:rPr>
              <a:t>-</a:t>
            </a:r>
            <a:r>
              <a:rPr lang="en-US" dirty="0">
                <a:solidFill>
                  <a:schemeClr val="tx1"/>
                </a:solidFill>
                <a:latin typeface="Calibri" panose="020F0502020204030204" pitchFamily="34" charset="0"/>
              </a:rPr>
              <a:t> detailed functional analysis of the main central institutions responsible for the budget in order to eliminate the fragmentation of the budget process, especially in the case of investment budgeting (centralized funds for capital construction);</a:t>
            </a:r>
          </a:p>
          <a:p>
            <a:r>
              <a:rPr lang="en-US" dirty="0">
                <a:solidFill>
                  <a:schemeClr val="tx1"/>
                </a:solidFill>
                <a:latin typeface="Calibri" panose="020F0502020204030204" pitchFamily="34" charset="0"/>
              </a:rPr>
              <a:t>- establishment of mechanisms for policy / planning in the process of consideration of budget proposals. This can now be done through the involvement of MEDT specialists and, in the long run, strengthen the capacity of sectoral analysis and policy in line ministries and the Ministry of Finance by addressing organizational, training and staffing issues;</a:t>
            </a:r>
          </a:p>
          <a:p>
            <a:r>
              <a:rPr lang="en-US" dirty="0">
                <a:solidFill>
                  <a:schemeClr val="tx1"/>
                </a:solidFill>
                <a:latin typeface="Calibri" panose="020F0502020204030204" pitchFamily="34" charset="0"/>
              </a:rPr>
              <a:t>- development and introduction of existing mechanisms for distribution of income and expenditures to local governments based on clear legislation and rules for sustainable distribution;</a:t>
            </a:r>
          </a:p>
          <a:p>
            <a:r>
              <a:rPr lang="en-US" dirty="0">
                <a:solidFill>
                  <a:schemeClr val="tx1"/>
                </a:solidFill>
                <a:latin typeface="Calibri" panose="020F0502020204030204" pitchFamily="34" charset="0"/>
              </a:rPr>
              <a:t>- amendments to the current legislation to improve the above processes and practices, including the Law on Public Finance;</a:t>
            </a:r>
          </a:p>
          <a:p>
            <a:r>
              <a:rPr lang="en-US" dirty="0">
                <a:solidFill>
                  <a:schemeClr val="tx1"/>
                </a:solidFill>
                <a:latin typeface="Calibri" panose="020F0502020204030204" pitchFamily="34" charset="0"/>
              </a:rPr>
              <a:t> - raising parliamentary awareness of public finance management through evidence-based research and studies.</a:t>
            </a:r>
            <a:endParaRPr lang="ru-RU" dirty="0">
              <a:solidFill>
                <a:schemeClr val="tx1"/>
              </a:solidFill>
            </a:endParaRPr>
          </a:p>
        </p:txBody>
      </p:sp>
    </p:spTree>
    <p:extLst>
      <p:ext uri="{BB962C8B-B14F-4D97-AF65-F5344CB8AC3E}">
        <p14:creationId xmlns:p14="http://schemas.microsoft.com/office/powerpoint/2010/main" val="3382466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948798" y="2743200"/>
            <a:ext cx="8596668" cy="2271713"/>
          </a:xfrm>
        </p:spPr>
        <p:txBody>
          <a:bodyPr>
            <a:normAutofit/>
          </a:bodyPr>
          <a:lstStyle/>
          <a:p>
            <a:pPr algn="ctr"/>
            <a:r>
              <a:rPr lang="en-US" sz="6600" b="1" dirty="0">
                <a:solidFill>
                  <a:schemeClr val="tx1"/>
                </a:solidFill>
                <a:latin typeface="Calibri" panose="020F0502020204030204" pitchFamily="34" charset="0"/>
              </a:rPr>
              <a:t>THANK YOU</a:t>
            </a:r>
            <a:r>
              <a:rPr lang="tg-Cyrl-TJ" sz="6600" b="1" dirty="0">
                <a:solidFill>
                  <a:schemeClr val="tx1"/>
                </a:solidFill>
                <a:latin typeface="Calibri" panose="020F0502020204030204" pitchFamily="34" charset="0"/>
              </a:rPr>
              <a:t>!</a:t>
            </a:r>
            <a:endParaRPr lang="ru-RU" sz="66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3446151733"/>
      </p:ext>
    </p:extLst>
  </p:cSld>
  <p:clrMapOvr>
    <a:masterClrMapping/>
  </p:clrMapOvr>
</p:sld>
</file>

<file path=ppt/theme/theme1.xml><?xml version="1.0" encoding="utf-8"?>
<a:theme xmlns:a="http://schemas.openxmlformats.org/drawingml/2006/main" name="Грань">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1175</TotalTime>
  <Words>641</Words>
  <Application>Microsoft Macintosh PowerPoint</Application>
  <PresentationFormat>Widescreen</PresentationFormat>
  <Paragraphs>51</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3</vt:lpstr>
      <vt:lpstr>Грань</vt:lpstr>
      <vt:lpstr>Linkages and gaps in the process of strategic sectoral planning and budgeting of country's strategic documents implementation within the framework of the SDG</vt:lpstr>
      <vt:lpstr>Legal basis for strategic planning and budgeting</vt:lpstr>
      <vt:lpstr>Integration of budget planning and budgeting processes</vt:lpstr>
      <vt:lpstr>Hierarchy of development of strategic documents in Tajikistan</vt:lpstr>
      <vt:lpstr>The main legislation gaps in strategic planning</vt:lpstr>
      <vt:lpstr>The main legislation gaps in the field of budgeting</vt:lpstr>
      <vt:lpstr>Next steps</vt:lpstr>
      <vt:lpstr>Next steps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Одина</dc:creator>
  <cp:lastModifiedBy>Tahmina Azizova</cp:lastModifiedBy>
  <cp:revision>80</cp:revision>
  <cp:lastPrinted>2021-08-26T11:36:15Z</cp:lastPrinted>
  <dcterms:created xsi:type="dcterms:W3CDTF">2021-08-24T04:59:47Z</dcterms:created>
  <dcterms:modified xsi:type="dcterms:W3CDTF">2021-08-28T11:16:05Z</dcterms:modified>
</cp:coreProperties>
</file>