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7"/>
  </p:notesMasterIdLst>
  <p:sldIdLst>
    <p:sldId id="344" r:id="rId2"/>
    <p:sldId id="276" r:id="rId3"/>
    <p:sldId id="347" r:id="rId4"/>
    <p:sldId id="353" r:id="rId5"/>
    <p:sldId id="326" r:id="rId6"/>
  </p:sldIdLst>
  <p:sldSz cx="12192000" cy="6858000"/>
  <p:notesSz cx="6858000" cy="9144000"/>
  <p:defaultTextStyle>
    <a:defPPr>
      <a:defRPr lang="en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ulin Zheng" initials="SZ" lastIdx="1" clrIdx="0">
    <p:extLst>
      <p:ext uri="{19B8F6BF-5375-455C-9EA6-DF929625EA0E}">
        <p15:presenceInfo xmlns:p15="http://schemas.microsoft.com/office/powerpoint/2012/main" userId="S::shzheng@unicef.org::8db51242-5482-42d6-bc57-616b42f46413" providerId="AD"/>
      </p:ext>
    </p:extLst>
  </p:cmAuthor>
  <p:cmAuthor id="2" name="Guest User" initials="GU" lastIdx="1" clrIdx="1">
    <p:extLst>
      <p:ext uri="{19B8F6BF-5375-455C-9EA6-DF929625EA0E}">
        <p15:presenceInfo xmlns:p15="http://schemas.microsoft.com/office/powerpoint/2012/main" userId="S::urn:spo:anon#4d32df0a12b330ec8953f1f9ef7cb54b00fd6ee6a7408dbb1f7504456389ff65::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20"/>
    <p:restoredTop sz="95197"/>
  </p:normalViewPr>
  <p:slideViewPr>
    <p:cSldViewPr snapToGrid="0">
      <p:cViewPr varScale="1">
        <p:scale>
          <a:sx n="108" d="100"/>
          <a:sy n="108" d="100"/>
        </p:scale>
        <p:origin x="106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59AE9-5A55-AF43-AA14-F551DAD279D4}" type="datetimeFigureOut">
              <a:rPr lang="en-CN" smtClean="0"/>
              <a:t>08/30/2021</a:t>
            </a:fld>
            <a:endParaRPr lang="en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72CF6-3983-944E-B11C-01C552350760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290813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72CF6-3983-944E-B11C-01C552350760}" type="slidenum">
              <a:rPr lang="en-CN" smtClean="0"/>
              <a:t>1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360836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72CF6-3983-944E-B11C-01C552350760}" type="slidenum">
              <a:rPr lang="en-CN" smtClean="0"/>
              <a:t>3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759843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72CF6-3983-944E-B11C-01C552350760}" type="slidenum">
              <a:rPr lang="en-CN" smtClean="0"/>
              <a:t>4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412443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B9604-44DC-4A95-9732-780EF4456A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77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C551-E713-4F0C-A1EC-EC44BB7AFF93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0C5F-E980-4A6D-954C-FD2981E96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084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C551-E713-4F0C-A1EC-EC44BB7AFF93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0C5F-E980-4A6D-954C-FD2981E96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871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C551-E713-4F0C-A1EC-EC44BB7AFF93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0C5F-E980-4A6D-954C-FD2981E96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91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C551-E713-4F0C-A1EC-EC44BB7AFF93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0C5F-E980-4A6D-954C-FD2981E96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86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C551-E713-4F0C-A1EC-EC44BB7AFF93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0C5F-E980-4A6D-954C-FD2981E96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38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C551-E713-4F0C-A1EC-EC44BB7AFF93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0C5F-E980-4A6D-954C-FD2981E96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08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C551-E713-4F0C-A1EC-EC44BB7AFF93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0C5F-E980-4A6D-954C-FD2981E96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8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C551-E713-4F0C-A1EC-EC44BB7AFF93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0C5F-E980-4A6D-954C-FD2981E96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53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C551-E713-4F0C-A1EC-EC44BB7AFF93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0C5F-E980-4A6D-954C-FD2981E96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26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C551-E713-4F0C-A1EC-EC44BB7AFF93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0C5F-E980-4A6D-954C-FD2981E96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4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C551-E713-4F0C-A1EC-EC44BB7AFF93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0C5F-E980-4A6D-954C-FD2981E96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716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24C551-E713-4F0C-A1EC-EC44BB7AFF93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3FA20C5F-E980-4A6D-954C-FD2981E96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32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6">
            <a:extLst>
              <a:ext uri="{FF2B5EF4-FFF2-40B4-BE49-F238E27FC236}">
                <a16:creationId xmlns:a16="http://schemas.microsoft.com/office/drawing/2014/main" id="{130E94B5-6B03-4C6D-A886-D92083B3E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597B8231-6339-4326-9EE6-D2F78558E2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557974"/>
            <a:ext cx="11707367" cy="25380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D26AA7-C594-469D-9AC1-2CC832FB2F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1611" y="3678740"/>
            <a:ext cx="10210862" cy="1326227"/>
          </a:xfrm>
        </p:spPr>
        <p:txBody>
          <a:bodyPr>
            <a:normAutofit/>
          </a:bodyPr>
          <a:lstStyle/>
          <a:p>
            <a:r>
              <a:rPr lang="en-US" dirty="0"/>
              <a:t>Financing SDGs</a:t>
            </a:r>
            <a:r>
              <a:rPr lang="zh-CN" altLang="en-US"/>
              <a:t> </a:t>
            </a:r>
            <a:r>
              <a:rPr lang="en-US" dirty="0"/>
              <a:t>in Tajikistan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7CDD4B-B500-4440-B90A-F1491CAFA2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758" y="4826987"/>
            <a:ext cx="10334031" cy="667414"/>
          </a:xfrm>
        </p:spPr>
        <p:txBody>
          <a:bodyPr>
            <a:noAutofit/>
          </a:bodyPr>
          <a:lstStyle/>
          <a:p>
            <a:endParaRPr lang="en-US" altLang="zh-CN" sz="1800" dirty="0"/>
          </a:p>
          <a:p>
            <a:r>
              <a:rPr lang="en-US" altLang="zh-CN" sz="1800" dirty="0"/>
              <a:t>August</a:t>
            </a:r>
            <a:r>
              <a:rPr lang="zh-CN" altLang="en-US" sz="1800" dirty="0"/>
              <a:t> </a:t>
            </a:r>
            <a:r>
              <a:rPr lang="en-US" altLang="zh-CN" sz="1800" dirty="0"/>
              <a:t>31,</a:t>
            </a:r>
            <a:r>
              <a:rPr lang="zh-CN" altLang="en-US" sz="1800" dirty="0"/>
              <a:t> </a:t>
            </a:r>
            <a:r>
              <a:rPr lang="en-US" altLang="zh-CN" sz="1800" dirty="0"/>
              <a:t>2021</a:t>
            </a:r>
          </a:p>
          <a:p>
            <a:r>
              <a:rPr lang="en-US" sz="1800" dirty="0"/>
              <a:t>Dushanbe</a:t>
            </a:r>
            <a:r>
              <a:rPr lang="en-US" altLang="zh-CN" sz="1800" dirty="0"/>
              <a:t>,</a:t>
            </a:r>
            <a:r>
              <a:rPr lang="zh-CN" altLang="en-US" sz="1800" dirty="0"/>
              <a:t> </a:t>
            </a:r>
            <a:r>
              <a:rPr lang="en-US" altLang="zh-CN" sz="1800" dirty="0"/>
              <a:t>Tajikistan</a:t>
            </a:r>
            <a:endParaRPr lang="en-US" sz="1800" dirty="0"/>
          </a:p>
          <a:p>
            <a:endParaRPr lang="en-US" altLang="zh-CN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3E7A22-C6D5-45B9-A892-C1EAD9CCC9F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02" y="1251626"/>
            <a:ext cx="3654234" cy="1040162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03EA184C-DA96-4877-83D4-D5EE13F9FE7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531" y="1218308"/>
            <a:ext cx="4672548" cy="986585"/>
          </a:xfrm>
          <a:prstGeom prst="rect">
            <a:avLst/>
          </a:prstGeom>
        </p:spPr>
      </p:pic>
      <p:pic>
        <p:nvPicPr>
          <p:cNvPr id="9" name="Graphic 1">
            <a:extLst>
              <a:ext uri="{FF2B5EF4-FFF2-40B4-BE49-F238E27FC236}">
                <a16:creationId xmlns:a16="http://schemas.microsoft.com/office/drawing/2014/main" id="{582ABED3-8125-824A-AE23-2FFBC2D4C0C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50233" y="1195563"/>
            <a:ext cx="1262435" cy="120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04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DA2902A-FA5D-45A8-81EE-4342D330F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2B538A-2A50-48E0-89A4-F2D2EEB12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7030" y="-5522982"/>
            <a:ext cx="384048" cy="1143001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19273A-84F0-4EF0-9ABB-6725351DB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228428" y="272368"/>
            <a:ext cx="1741251" cy="11430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2B1B38-0195-46B9-8754-E14CA3E4A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474425"/>
            <a:ext cx="10905066" cy="938698"/>
          </a:xfrm>
        </p:spPr>
        <p:txBody>
          <a:bodyPr>
            <a:noAutofit/>
          </a:bodyPr>
          <a:lstStyle/>
          <a:p>
            <a:pPr algn="ctr"/>
            <a:br>
              <a:rPr lang="en-US" sz="2400" b="1" dirty="0"/>
            </a:br>
            <a:r>
              <a:rPr lang="en-US" sz="2400" b="1" dirty="0"/>
              <a:t>Financing SDGs in Tajikistan: Overall strategy </a:t>
            </a:r>
            <a:br>
              <a:rPr lang="en-US" sz="2400" dirty="0"/>
            </a:br>
            <a:r>
              <a:rPr lang="en-US" sz="2400" dirty="0"/>
              <a:t> 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9A9DE09-7698-4770-B7BD-AA44BA8291E4}"/>
              </a:ext>
            </a:extLst>
          </p:cNvPr>
          <p:cNvGrpSpPr/>
          <p:nvPr/>
        </p:nvGrpSpPr>
        <p:grpSpPr>
          <a:xfrm>
            <a:off x="1938178" y="488338"/>
            <a:ext cx="8315641" cy="4450674"/>
            <a:chOff x="0" y="0"/>
            <a:chExt cx="7121525" cy="3784600"/>
          </a:xfrm>
        </p:grpSpPr>
        <p:sp>
          <p:nvSpPr>
            <p:cNvPr id="9" name="AutoShape 2">
              <a:extLst>
                <a:ext uri="{FF2B5EF4-FFF2-40B4-BE49-F238E27FC236}">
                  <a16:creationId xmlns:a16="http://schemas.microsoft.com/office/drawing/2014/main" id="{F2AD0D74-CF8E-4AF4-BD1B-B106C443DE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150" y="0"/>
              <a:ext cx="5921375" cy="435610"/>
            </a:xfrm>
            <a:prstGeom prst="rect">
              <a:avLst/>
            </a:prstGeom>
            <a:noFill/>
            <a:ln w="19050">
              <a:solidFill>
                <a:srgbClr val="4CBBD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More effective, robust, and evidence-based national integrated resource mobilization framework contributing to timely and full achievement of national Sustainable Development Goals (SDGs) in Tajikistan by 2030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" name="AutoShape 4">
              <a:extLst>
                <a:ext uri="{FF2B5EF4-FFF2-40B4-BE49-F238E27FC236}">
                  <a16:creationId xmlns:a16="http://schemas.microsoft.com/office/drawing/2014/main" id="{5F9698C0-C708-431B-96CA-7940462BBB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20140" cy="435610"/>
            </a:xfrm>
            <a:prstGeom prst="roundRect">
              <a:avLst>
                <a:gd name="adj" fmla="val 16667"/>
              </a:avLst>
            </a:prstGeom>
            <a:solidFill>
              <a:srgbClr val="4CBBD2"/>
            </a:solidFill>
            <a:ln w="19050">
              <a:solidFill>
                <a:srgbClr val="4CBBD2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5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IMPACT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3" name="AutoShape 6">
              <a:extLst>
                <a:ext uri="{FF2B5EF4-FFF2-40B4-BE49-F238E27FC236}">
                  <a16:creationId xmlns:a16="http://schemas.microsoft.com/office/drawing/2014/main" id="{511EB590-FF79-45EF-8DDD-579CBCB061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66750"/>
              <a:ext cx="1116965" cy="949960"/>
            </a:xfrm>
            <a:prstGeom prst="roundRect">
              <a:avLst>
                <a:gd name="adj" fmla="val 16667"/>
              </a:avLst>
            </a:prstGeom>
            <a:solidFill>
              <a:srgbClr val="4CBBD2"/>
            </a:solidFill>
            <a:ln w="19050">
              <a:solidFill>
                <a:srgbClr val="4CBBD2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OUTCOMES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4" name="AutoShape 19">
              <a:extLst>
                <a:ext uri="{FF2B5EF4-FFF2-40B4-BE49-F238E27FC236}">
                  <a16:creationId xmlns:a16="http://schemas.microsoft.com/office/drawing/2014/main" id="{65B1EF8D-A1F1-4EC5-A482-B822CD78BE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150" y="1856106"/>
              <a:ext cx="5921375" cy="752475"/>
            </a:xfrm>
            <a:prstGeom prst="rect">
              <a:avLst/>
            </a:prstGeom>
            <a:noFill/>
            <a:ln w="19050">
              <a:solidFill>
                <a:srgbClr val="4CBBD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Building institutional capacity and competencies of designated personnel in partner government agencies (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MoF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,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MoES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, MEDT, and others)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Focus on the most vulnerable, including women and girls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rgbClr val="002060"/>
                  </a:solidFill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F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lexibility and adaptation (including change management)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Coordination and consultation and alignment with other reforms (e.g., PFM, public administration)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" name="AutoShape 26">
              <a:extLst>
                <a:ext uri="{FF2B5EF4-FFF2-40B4-BE49-F238E27FC236}">
                  <a16:creationId xmlns:a16="http://schemas.microsoft.com/office/drawing/2014/main" id="{9C8F4DA0-0117-4E61-82D4-1D6C5F02DC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150" y="2806700"/>
              <a:ext cx="5921375" cy="391795"/>
            </a:xfrm>
            <a:prstGeom prst="rect">
              <a:avLst/>
            </a:prstGeom>
            <a:noFill/>
            <a:ln w="19050">
              <a:solidFill>
                <a:srgbClr val="4CBBD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Financing from the Joint SDG Fund + contributions from PUNOs and other stakeholders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" name="AutoShape 27">
              <a:extLst>
                <a:ext uri="{FF2B5EF4-FFF2-40B4-BE49-F238E27FC236}">
                  <a16:creationId xmlns:a16="http://schemas.microsoft.com/office/drawing/2014/main" id="{B9115E6A-7B30-4149-B272-0CAD910FEC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813050"/>
              <a:ext cx="1116965" cy="383540"/>
            </a:xfrm>
            <a:prstGeom prst="roundRect">
              <a:avLst>
                <a:gd name="adj" fmla="val 16667"/>
              </a:avLst>
            </a:prstGeom>
            <a:solidFill>
              <a:srgbClr val="4CBBD2"/>
            </a:solidFill>
            <a:ln w="19050">
              <a:solidFill>
                <a:srgbClr val="4CBBD2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5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INPUTS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7" name="AutoShape 11">
              <a:extLst>
                <a:ext uri="{FF2B5EF4-FFF2-40B4-BE49-F238E27FC236}">
                  <a16:creationId xmlns:a16="http://schemas.microsoft.com/office/drawing/2014/main" id="{7C94F3D5-5B71-46E4-A1E5-B911134AD0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41500"/>
              <a:ext cx="1116965" cy="752475"/>
            </a:xfrm>
            <a:prstGeom prst="roundRect">
              <a:avLst>
                <a:gd name="adj" fmla="val 16667"/>
              </a:avLst>
            </a:prstGeom>
            <a:solidFill>
              <a:srgbClr val="4CBBD2"/>
            </a:solidFill>
            <a:ln w="19050">
              <a:solidFill>
                <a:srgbClr val="4CBBD2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5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ENABLING ELEMENTS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8" name="AutoShape 5">
              <a:extLst>
                <a:ext uri="{FF2B5EF4-FFF2-40B4-BE49-F238E27FC236}">
                  <a16:creationId xmlns:a16="http://schemas.microsoft.com/office/drawing/2014/main" id="{5ADD82FB-F5F5-438A-8736-6A909DE626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131" y="939800"/>
              <a:ext cx="2902585" cy="677545"/>
            </a:xfrm>
            <a:prstGeom prst="rect">
              <a:avLst/>
            </a:prstGeom>
            <a:noFill/>
            <a:ln w="19050">
              <a:solidFill>
                <a:srgbClr val="4CBBD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rgbClr val="002060"/>
                  </a:solidFill>
                  <a:latin typeface="Verdana" panose="020B0604030504040204" pitchFamily="34" charset="0"/>
                  <a:cs typeface="Times New Roman" panose="02020603050405020304" pitchFamily="18" charset="0"/>
                </a:rPr>
                <a:t>Integrated SDG financing mechanism through evidence-based on-budget, alternative and innovative financing solutions for the achievement of national SDG targets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FDC5B32-1868-469C-A39F-6EE3FDF4D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131" y="666750"/>
              <a:ext cx="2902585" cy="272415"/>
            </a:xfrm>
            <a:prstGeom prst="rect">
              <a:avLst/>
            </a:prstGeom>
            <a:solidFill>
              <a:srgbClr val="4CBBD2"/>
            </a:solidFill>
            <a:ln w="19050">
              <a:solidFill>
                <a:srgbClr val="4CBBD2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Outcome 2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95F919C-564C-48BA-935E-5C3D9F8F7C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151" y="939800"/>
              <a:ext cx="2902585" cy="677545"/>
            </a:xfrm>
            <a:prstGeom prst="rect">
              <a:avLst/>
            </a:prstGeom>
            <a:noFill/>
            <a:ln w="19050">
              <a:solidFill>
                <a:srgbClr val="4CBBD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Increased, targeted, and more transparent financing of the SDGs via strengthened national multi-stakeholder dialogue, oversight and policy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62231B5-DC87-4A6E-A625-82A3C71741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151" y="666750"/>
              <a:ext cx="2902585" cy="272415"/>
            </a:xfrm>
            <a:prstGeom prst="rect">
              <a:avLst/>
            </a:prstGeom>
            <a:solidFill>
              <a:srgbClr val="4CBBD2"/>
            </a:solidFill>
            <a:ln w="19050">
              <a:solidFill>
                <a:srgbClr val="4CBBD2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Outcome 1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2" name="AutoShape 4">
              <a:extLst>
                <a:ext uri="{FF2B5EF4-FFF2-40B4-BE49-F238E27FC236}">
                  <a16:creationId xmlns:a16="http://schemas.microsoft.com/office/drawing/2014/main" id="{93856D1E-083E-497F-ADC0-1005B2F2BEA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705100" y="457200"/>
              <a:ext cx="121286" cy="19685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DDDDDD"/>
            </a:solidFill>
            <a:ln w="25400">
              <a:solidFill>
                <a:srgbClr val="DDDDDD"/>
              </a:solidFill>
              <a:round/>
              <a:headEnd/>
              <a:tailEnd/>
            </a:ln>
          </p:spPr>
          <p:txBody>
            <a:bodyPr rot="0" vert="eaVert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23" name="AutoShape 4">
              <a:extLst>
                <a:ext uri="{FF2B5EF4-FFF2-40B4-BE49-F238E27FC236}">
                  <a16:creationId xmlns:a16="http://schemas.microsoft.com/office/drawing/2014/main" id="{90CAA202-2617-4FE6-9975-3D9429B95AD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715000" y="457200"/>
              <a:ext cx="121286" cy="19685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DDDDDD"/>
            </a:solidFill>
            <a:ln w="25400">
              <a:solidFill>
                <a:srgbClr val="DDDDDD"/>
              </a:solidFill>
              <a:round/>
              <a:headEnd/>
              <a:tailEnd/>
            </a:ln>
          </p:spPr>
          <p:txBody>
            <a:bodyPr rot="0" vert="eaVert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24" name="AutoShape 4">
              <a:extLst>
                <a:ext uri="{FF2B5EF4-FFF2-40B4-BE49-F238E27FC236}">
                  <a16:creationId xmlns:a16="http://schemas.microsoft.com/office/drawing/2014/main" id="{678B53E3-3F0B-4114-9BCF-1DF376896EF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705100" y="1638300"/>
              <a:ext cx="121286" cy="19685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DDDDDD"/>
            </a:solidFill>
            <a:ln w="25400">
              <a:solidFill>
                <a:srgbClr val="DDDDDD"/>
              </a:solidFill>
              <a:round/>
              <a:headEnd/>
              <a:tailEnd/>
            </a:ln>
          </p:spPr>
          <p:txBody>
            <a:bodyPr rot="0" vert="eaVert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25" name="AutoShape 4">
              <a:extLst>
                <a:ext uri="{FF2B5EF4-FFF2-40B4-BE49-F238E27FC236}">
                  <a16:creationId xmlns:a16="http://schemas.microsoft.com/office/drawing/2014/main" id="{7AD1DB6C-CD34-45B1-8E9E-4E596B6387A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715000" y="1638300"/>
              <a:ext cx="121286" cy="19685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DDDDDD"/>
            </a:solidFill>
            <a:ln w="25400">
              <a:solidFill>
                <a:srgbClr val="DDDDDD"/>
              </a:solidFill>
              <a:round/>
              <a:headEnd/>
              <a:tailEnd/>
            </a:ln>
          </p:spPr>
          <p:txBody>
            <a:bodyPr rot="0" vert="eaVert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26" name="AutoShape 4">
              <a:extLst>
                <a:ext uri="{FF2B5EF4-FFF2-40B4-BE49-F238E27FC236}">
                  <a16:creationId xmlns:a16="http://schemas.microsoft.com/office/drawing/2014/main" id="{7B75D66B-A86C-47A5-880E-60CAFC106EF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102736" y="2629695"/>
              <a:ext cx="112393" cy="177006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DDDDDD"/>
            </a:solidFill>
            <a:ln w="25400">
              <a:solidFill>
                <a:srgbClr val="DDDDDD"/>
              </a:solidFill>
              <a:round/>
              <a:headEnd/>
              <a:tailEnd/>
            </a:ln>
          </p:spPr>
          <p:txBody>
            <a:bodyPr rot="0" vert="eaVert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27" name="AutoShape 26">
              <a:extLst>
                <a:ext uri="{FF2B5EF4-FFF2-40B4-BE49-F238E27FC236}">
                  <a16:creationId xmlns:a16="http://schemas.microsoft.com/office/drawing/2014/main" id="{C0753F47-5B62-4965-B551-4F9759277E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3800" y="3498850"/>
              <a:ext cx="5921375" cy="285750"/>
            </a:xfrm>
            <a:prstGeom prst="rect">
              <a:avLst/>
            </a:prstGeom>
            <a:noFill/>
            <a:ln w="19050">
              <a:solidFill>
                <a:srgbClr val="4CBBD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July 2020 - June 2022 (2 years)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8" name="AutoShape 27">
              <a:extLst>
                <a:ext uri="{FF2B5EF4-FFF2-40B4-BE49-F238E27FC236}">
                  <a16:creationId xmlns:a16="http://schemas.microsoft.com/office/drawing/2014/main" id="{EFEBAEA7-821A-49E3-A417-A8C6E85BE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0" y="3505200"/>
              <a:ext cx="1116965" cy="273685"/>
            </a:xfrm>
            <a:prstGeom prst="roundRect">
              <a:avLst>
                <a:gd name="adj" fmla="val 16667"/>
              </a:avLst>
            </a:prstGeom>
            <a:solidFill>
              <a:srgbClr val="4CBBD2"/>
            </a:solidFill>
            <a:ln w="19050">
              <a:solidFill>
                <a:srgbClr val="4CBBD2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5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DURATION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5410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ADD11-D853-444B-AB01-6AF03AA2A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208" y="1128408"/>
            <a:ext cx="2953126" cy="4601183"/>
          </a:xfrm>
        </p:spPr>
        <p:txBody>
          <a:bodyPr>
            <a:normAutofit/>
          </a:bodyPr>
          <a:lstStyle/>
          <a:p>
            <a:r>
              <a:rPr lang="en-US" altLang="zh-CN" sz="3200" b="1" dirty="0">
                <a:ea typeface="幼圆"/>
              </a:rPr>
              <a:t>Key</a:t>
            </a:r>
            <a:r>
              <a:rPr lang="zh-CN" altLang="en-US" sz="3200" b="1" dirty="0">
                <a:ea typeface="幼圆"/>
              </a:rPr>
              <a:t> </a:t>
            </a:r>
            <a:r>
              <a:rPr lang="en-US" altLang="zh-CN" sz="3200" b="1" dirty="0">
                <a:ea typeface="幼圆"/>
              </a:rPr>
              <a:t>m</a:t>
            </a:r>
            <a:r>
              <a:rPr lang="en-US" sz="3200" b="1" dirty="0"/>
              <a:t>ilestones </a:t>
            </a:r>
            <a:r>
              <a:rPr lang="en-US" altLang="zh-CN" sz="3200" b="1" dirty="0"/>
              <a:t>a</a:t>
            </a:r>
            <a:r>
              <a:rPr lang="en-US" sz="3200" b="1" dirty="0"/>
              <a:t>chieved</a:t>
            </a:r>
            <a:r>
              <a:rPr lang="en-CN" sz="3200" b="1" dirty="0"/>
              <a:t> 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D19FA-A9BD-4BC4-8766-0DF589BEF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2131" y="793821"/>
            <a:ext cx="7315200" cy="5275384"/>
          </a:xfrm>
        </p:spPr>
        <p:txBody>
          <a:bodyPr>
            <a:normAutofit/>
          </a:bodyPr>
          <a:lstStyle/>
          <a:p>
            <a:r>
              <a:rPr lang="en-US" dirty="0"/>
              <a:t>Strengthened </a:t>
            </a:r>
            <a:r>
              <a:rPr lang="en-US" b="1" dirty="0"/>
              <a:t>partnerships</a:t>
            </a:r>
            <a:r>
              <a:rPr lang="en-US" dirty="0"/>
              <a:t> and joint efforts in national education financing framework </a:t>
            </a:r>
          </a:p>
          <a:p>
            <a:r>
              <a:rPr lang="en-US" dirty="0"/>
              <a:t>Establishment of the SDG Financing Working Group</a:t>
            </a:r>
            <a:r>
              <a:rPr lang="zh-CN" altLang="en-US" dirty="0"/>
              <a:t> </a:t>
            </a:r>
            <a:r>
              <a:rPr lang="en-US" dirty="0"/>
              <a:t>within the National Development Council (NDC) </a:t>
            </a:r>
          </a:p>
          <a:p>
            <a:r>
              <a:rPr lang="en-US" dirty="0"/>
              <a:t>Enhanced </a:t>
            </a:r>
            <a:r>
              <a:rPr lang="en-US" b="1" dirty="0"/>
              <a:t>Parliamentary oversight </a:t>
            </a:r>
            <a:r>
              <a:rPr lang="en-US" dirty="0"/>
              <a:t>of SDG financing</a:t>
            </a:r>
            <a:r>
              <a:rPr lang="zh-CN" altLang="en-US" dirty="0"/>
              <a:t> </a:t>
            </a:r>
            <a:r>
              <a:rPr lang="en-US" dirty="0"/>
              <a:t>through training. </a:t>
            </a:r>
          </a:p>
          <a:p>
            <a:r>
              <a:rPr lang="en-US" dirty="0"/>
              <a:t>Gender responsive budgeting (GRB) process rollout</a:t>
            </a:r>
          </a:p>
          <a:p>
            <a:r>
              <a:rPr lang="en-US" dirty="0"/>
              <a:t>Leveraging</a:t>
            </a:r>
            <a:r>
              <a:rPr lang="zh-CN" altLang="en-US" dirty="0"/>
              <a:t> </a:t>
            </a:r>
            <a:r>
              <a:rPr lang="en-US" dirty="0"/>
              <a:t>partnership with the </a:t>
            </a:r>
            <a:r>
              <a:rPr lang="en-US" b="1" dirty="0"/>
              <a:t>Academy of Public Administration</a:t>
            </a:r>
            <a:r>
              <a:rPr lang="en-US" dirty="0"/>
              <a:t> under the President of the Republic of Tajikistan</a:t>
            </a:r>
          </a:p>
        </p:txBody>
      </p:sp>
    </p:spTree>
    <p:extLst>
      <p:ext uri="{BB962C8B-B14F-4D97-AF65-F5344CB8AC3E}">
        <p14:creationId xmlns:p14="http://schemas.microsoft.com/office/powerpoint/2010/main" val="1491784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ADD11-D853-444B-AB01-6AF03AA2A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208" y="1128408"/>
            <a:ext cx="2953126" cy="4601183"/>
          </a:xfrm>
        </p:spPr>
        <p:txBody>
          <a:bodyPr>
            <a:normAutofit/>
          </a:bodyPr>
          <a:lstStyle/>
          <a:p>
            <a:r>
              <a:rPr lang="en-GB" altLang="zh-CN" sz="3200" b="1" dirty="0">
                <a:ea typeface="幼圆"/>
              </a:rPr>
              <a:t>New milestones</a:t>
            </a:r>
            <a:endParaRPr lang="en-US" sz="3200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D2AFE1C-4B8E-4C93-9176-6F4213904456}"/>
              </a:ext>
            </a:extLst>
          </p:cNvPr>
          <p:cNvSpPr txBox="1">
            <a:spLocks/>
          </p:cNvSpPr>
          <p:nvPr/>
        </p:nvSpPr>
        <p:spPr>
          <a:xfrm>
            <a:off x="3791551" y="642848"/>
            <a:ext cx="7315200" cy="5275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Multi-stakeholder dialogue on </a:t>
            </a:r>
            <a:r>
              <a:rPr lang="en-US" b="1" dirty="0"/>
              <a:t>alternative and innovative financing </a:t>
            </a:r>
            <a:r>
              <a:rPr lang="en-US" dirty="0"/>
              <a:t>for SDGs</a:t>
            </a:r>
          </a:p>
          <a:p>
            <a:r>
              <a:rPr lang="en-US" dirty="0"/>
              <a:t>District profile mapping and a guide on </a:t>
            </a:r>
            <a:r>
              <a:rPr lang="en-US" b="1" dirty="0"/>
              <a:t>formula-based allocation </a:t>
            </a:r>
            <a:r>
              <a:rPr lang="en-US" dirty="0"/>
              <a:t>for intra-governmental fiscal transfers</a:t>
            </a:r>
          </a:p>
          <a:p>
            <a:r>
              <a:rPr lang="en-US" dirty="0"/>
              <a:t>Practical guide on </a:t>
            </a:r>
            <a:r>
              <a:rPr lang="en-US" b="1" dirty="0"/>
              <a:t>gender-responsive budgeting </a:t>
            </a:r>
            <a:r>
              <a:rPr lang="en-US" dirty="0"/>
              <a:t>(GRB) implementation</a:t>
            </a:r>
          </a:p>
          <a:p>
            <a:r>
              <a:rPr lang="en-US" dirty="0"/>
              <a:t>Renewal/revision of the electronic </a:t>
            </a:r>
            <a:r>
              <a:rPr lang="en-US" b="1" dirty="0"/>
              <a:t>external aid accounting system </a:t>
            </a:r>
            <a:r>
              <a:rPr lang="en-US" dirty="0"/>
              <a:t>for SCISPM, with gender responsive recording module being introduced</a:t>
            </a:r>
          </a:p>
          <a:p>
            <a:r>
              <a:rPr lang="en-US" dirty="0"/>
              <a:t>National </a:t>
            </a:r>
            <a:r>
              <a:rPr lang="en-US" b="1" dirty="0"/>
              <a:t>SDG financing roadmap </a:t>
            </a:r>
            <a:r>
              <a:rPr lang="en-US" dirty="0"/>
              <a:t>developed and endorsed by government</a:t>
            </a:r>
          </a:p>
        </p:txBody>
      </p:sp>
    </p:spTree>
    <p:extLst>
      <p:ext uri="{BB962C8B-B14F-4D97-AF65-F5344CB8AC3E}">
        <p14:creationId xmlns:p14="http://schemas.microsoft.com/office/powerpoint/2010/main" val="784793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Object 42" hidden="1">
            <a:extLst>
              <a:ext uri="{FF2B5EF4-FFF2-40B4-BE49-F238E27FC236}">
                <a16:creationId xmlns:a16="http://schemas.microsoft.com/office/drawing/2014/main" id="{75788C28-3595-4D82-82B8-250BE013095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43" name="Object 42" hidden="1">
                        <a:extLst>
                          <a:ext uri="{FF2B5EF4-FFF2-40B4-BE49-F238E27FC236}">
                            <a16:creationId xmlns:a16="http://schemas.microsoft.com/office/drawing/2014/main" id="{75788C28-3595-4D82-82B8-250BE01309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1A7A54C3-E346-4DBD-B86F-E88A0A923CC1}"/>
              </a:ext>
            </a:extLst>
          </p:cNvPr>
          <p:cNvGrpSpPr/>
          <p:nvPr/>
        </p:nvGrpSpPr>
        <p:grpSpPr>
          <a:xfrm>
            <a:off x="8988782" y="4930611"/>
            <a:ext cx="1908000" cy="1728000"/>
            <a:chOff x="2270150" y="1821015"/>
            <a:chExt cx="1319174" cy="1132337"/>
          </a:xfrm>
        </p:grpSpPr>
        <p:sp>
          <p:nvSpPr>
            <p:cNvPr id="9" name="Hexagon 8">
              <a:extLst>
                <a:ext uri="{FF2B5EF4-FFF2-40B4-BE49-F238E27FC236}">
                  <a16:creationId xmlns:a16="http://schemas.microsoft.com/office/drawing/2014/main" id="{C5CDF575-CDF9-4249-AF31-B83E93A51D61}"/>
                </a:ext>
              </a:extLst>
            </p:cNvPr>
            <p:cNvSpPr/>
            <p:nvPr/>
          </p:nvSpPr>
          <p:spPr>
            <a:xfrm>
              <a:off x="2270150" y="1821015"/>
              <a:ext cx="1319174" cy="1132337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Hexagon 4">
              <a:extLst>
                <a:ext uri="{FF2B5EF4-FFF2-40B4-BE49-F238E27FC236}">
                  <a16:creationId xmlns:a16="http://schemas.microsoft.com/office/drawing/2014/main" id="{64096655-CF7F-410E-AFAD-B516E7754BC1}"/>
                </a:ext>
              </a:extLst>
            </p:cNvPr>
            <p:cNvSpPr txBox="1"/>
            <p:nvPr/>
          </p:nvSpPr>
          <p:spPr>
            <a:xfrm>
              <a:off x="2474443" y="1996373"/>
              <a:ext cx="910588" cy="7816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6510" rIns="0" bIns="1651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Financing Landscape assessment (UNESCAP)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DA38826-3C27-4E35-995D-7CE465CD84D7}"/>
              </a:ext>
            </a:extLst>
          </p:cNvPr>
          <p:cNvGrpSpPr/>
          <p:nvPr/>
        </p:nvGrpSpPr>
        <p:grpSpPr>
          <a:xfrm>
            <a:off x="6785301" y="384394"/>
            <a:ext cx="1908000" cy="1728000"/>
            <a:chOff x="1093101" y="2478038"/>
            <a:chExt cx="1319174" cy="1132337"/>
          </a:xfrm>
          <a:solidFill>
            <a:schemeClr val="accent2">
              <a:lumMod val="75000"/>
            </a:schemeClr>
          </a:solidFill>
        </p:grpSpPr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3361C58F-6DAA-4F56-A245-86EA9F594CF7}"/>
                </a:ext>
              </a:extLst>
            </p:cNvPr>
            <p:cNvSpPr/>
            <p:nvPr/>
          </p:nvSpPr>
          <p:spPr>
            <a:xfrm>
              <a:off x="1093101" y="2478038"/>
              <a:ext cx="1319174" cy="1132337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Hexagon 4">
              <a:extLst>
                <a:ext uri="{FF2B5EF4-FFF2-40B4-BE49-F238E27FC236}">
                  <a16:creationId xmlns:a16="http://schemas.microsoft.com/office/drawing/2014/main" id="{853F0497-1CE5-439E-8848-B40BCD6B5C50}"/>
                </a:ext>
              </a:extLst>
            </p:cNvPr>
            <p:cNvSpPr txBox="1"/>
            <p:nvPr/>
          </p:nvSpPr>
          <p:spPr>
            <a:xfrm>
              <a:off x="1297394" y="2653396"/>
              <a:ext cx="910588" cy="78162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6510" rIns="0" bIns="1651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District planning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3E4775C-4F2C-45EA-9D65-E4861259723B}"/>
              </a:ext>
            </a:extLst>
          </p:cNvPr>
          <p:cNvGrpSpPr/>
          <p:nvPr/>
        </p:nvGrpSpPr>
        <p:grpSpPr>
          <a:xfrm>
            <a:off x="4675615" y="384394"/>
            <a:ext cx="1908000" cy="1728000"/>
            <a:chOff x="5674969" y="2462745"/>
            <a:chExt cx="1319174" cy="1132337"/>
          </a:xfrm>
          <a:solidFill>
            <a:schemeClr val="accent2">
              <a:lumMod val="75000"/>
            </a:schemeClr>
          </a:solidFill>
        </p:grpSpPr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7CE5ADDC-F19A-4D30-9D26-A1AA889930F4}"/>
                </a:ext>
              </a:extLst>
            </p:cNvPr>
            <p:cNvSpPr/>
            <p:nvPr/>
          </p:nvSpPr>
          <p:spPr>
            <a:xfrm>
              <a:off x="5674969" y="2462745"/>
              <a:ext cx="1319174" cy="1132337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Hexagon 4">
              <a:extLst>
                <a:ext uri="{FF2B5EF4-FFF2-40B4-BE49-F238E27FC236}">
                  <a16:creationId xmlns:a16="http://schemas.microsoft.com/office/drawing/2014/main" id="{CBC69373-26A9-40AF-B055-9035EC3D7A60}"/>
                </a:ext>
              </a:extLst>
            </p:cNvPr>
            <p:cNvSpPr txBox="1"/>
            <p:nvPr/>
          </p:nvSpPr>
          <p:spPr>
            <a:xfrm>
              <a:off x="5879262" y="2638103"/>
              <a:ext cx="910588" cy="78162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6510" rIns="0" bIns="1651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Education strategy &amp; financing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5CF09D0-377C-4AB1-9EAB-CA07A8F3A9E2}"/>
              </a:ext>
            </a:extLst>
          </p:cNvPr>
          <p:cNvGrpSpPr/>
          <p:nvPr/>
        </p:nvGrpSpPr>
        <p:grpSpPr>
          <a:xfrm>
            <a:off x="10003011" y="2685986"/>
            <a:ext cx="1908000" cy="1728000"/>
            <a:chOff x="4539487" y="580795"/>
            <a:chExt cx="1319174" cy="1132337"/>
          </a:xfrm>
        </p:grpSpPr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FBE49CBD-3D58-4168-8434-69BFDE2609E9}"/>
                </a:ext>
              </a:extLst>
            </p:cNvPr>
            <p:cNvSpPr/>
            <p:nvPr/>
          </p:nvSpPr>
          <p:spPr>
            <a:xfrm>
              <a:off x="4539487" y="580795"/>
              <a:ext cx="1319174" cy="1132337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Hexagon 4">
              <a:extLst>
                <a:ext uri="{FF2B5EF4-FFF2-40B4-BE49-F238E27FC236}">
                  <a16:creationId xmlns:a16="http://schemas.microsoft.com/office/drawing/2014/main" id="{B064B37E-66F9-4D32-8631-0629AB511CB5}"/>
                </a:ext>
              </a:extLst>
            </p:cNvPr>
            <p:cNvSpPr txBox="1"/>
            <p:nvPr/>
          </p:nvSpPr>
          <p:spPr>
            <a:xfrm>
              <a:off x="4743780" y="756153"/>
              <a:ext cx="910588" cy="7816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6510" rIns="0" bIns="1651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Drawing from work of WHO &amp; ILO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D5A670A-955C-4A93-BA23-4645127712E1}"/>
              </a:ext>
            </a:extLst>
          </p:cNvPr>
          <p:cNvGrpSpPr/>
          <p:nvPr/>
        </p:nvGrpSpPr>
        <p:grpSpPr>
          <a:xfrm>
            <a:off x="5890556" y="2698477"/>
            <a:ext cx="1908000" cy="1728000"/>
            <a:chOff x="3404819" y="1195982"/>
            <a:chExt cx="1319174" cy="1132337"/>
          </a:xfrm>
          <a:solidFill>
            <a:schemeClr val="accent5">
              <a:lumMod val="75000"/>
            </a:schemeClr>
          </a:solidFill>
        </p:grpSpPr>
        <p:sp>
          <p:nvSpPr>
            <p:cNvPr id="24" name="Hexagon 23">
              <a:extLst>
                <a:ext uri="{FF2B5EF4-FFF2-40B4-BE49-F238E27FC236}">
                  <a16:creationId xmlns:a16="http://schemas.microsoft.com/office/drawing/2014/main" id="{7C1C656B-CD1A-491C-9F6A-1B72CC434957}"/>
                </a:ext>
              </a:extLst>
            </p:cNvPr>
            <p:cNvSpPr/>
            <p:nvPr/>
          </p:nvSpPr>
          <p:spPr>
            <a:xfrm>
              <a:off x="3404819" y="1195982"/>
              <a:ext cx="1319174" cy="1132337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Hexagon 4">
              <a:extLst>
                <a:ext uri="{FF2B5EF4-FFF2-40B4-BE49-F238E27FC236}">
                  <a16:creationId xmlns:a16="http://schemas.microsoft.com/office/drawing/2014/main" id="{951AD68D-112A-402B-A295-64FFA65A10D1}"/>
                </a:ext>
              </a:extLst>
            </p:cNvPr>
            <p:cNvSpPr txBox="1"/>
            <p:nvPr/>
          </p:nvSpPr>
          <p:spPr>
            <a:xfrm>
              <a:off x="3609112" y="1371340"/>
              <a:ext cx="910588" cy="78162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6510" rIns="0" bIns="1651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Strategic support to</a:t>
              </a:r>
            </a:p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NDS &amp; MTDP (NDC WGs)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82BA791-3A80-4C73-B478-AD2BC194E212}"/>
              </a:ext>
            </a:extLst>
          </p:cNvPr>
          <p:cNvGrpSpPr/>
          <p:nvPr/>
        </p:nvGrpSpPr>
        <p:grpSpPr>
          <a:xfrm>
            <a:off x="8988782" y="366801"/>
            <a:ext cx="1908000" cy="1728000"/>
            <a:chOff x="1134668" y="1198551"/>
            <a:chExt cx="1319174" cy="1132337"/>
          </a:xfrm>
          <a:solidFill>
            <a:schemeClr val="accent2">
              <a:lumMod val="75000"/>
            </a:schemeClr>
          </a:solidFill>
        </p:grpSpPr>
        <p:sp>
          <p:nvSpPr>
            <p:cNvPr id="30" name="Hexagon 29">
              <a:extLst>
                <a:ext uri="{FF2B5EF4-FFF2-40B4-BE49-F238E27FC236}">
                  <a16:creationId xmlns:a16="http://schemas.microsoft.com/office/drawing/2014/main" id="{784F975D-5A57-4E03-8923-F624BE1D93E8}"/>
                </a:ext>
              </a:extLst>
            </p:cNvPr>
            <p:cNvSpPr/>
            <p:nvPr/>
          </p:nvSpPr>
          <p:spPr>
            <a:xfrm>
              <a:off x="1134668" y="1198551"/>
              <a:ext cx="1319174" cy="1132337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Hexagon 4">
              <a:extLst>
                <a:ext uri="{FF2B5EF4-FFF2-40B4-BE49-F238E27FC236}">
                  <a16:creationId xmlns:a16="http://schemas.microsoft.com/office/drawing/2014/main" id="{2C444889-F8A4-4A4F-B26E-3418C8FFC1F3}"/>
                </a:ext>
              </a:extLst>
            </p:cNvPr>
            <p:cNvSpPr txBox="1"/>
            <p:nvPr/>
          </p:nvSpPr>
          <p:spPr>
            <a:xfrm>
              <a:off x="1338961" y="1373909"/>
              <a:ext cx="910588" cy="78162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6510" rIns="0" bIns="1651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SDGs &amp; Gender Equality Center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830C38C-0A31-41E7-9994-77CFC4E017AE}"/>
              </a:ext>
            </a:extLst>
          </p:cNvPr>
          <p:cNvGrpSpPr/>
          <p:nvPr/>
        </p:nvGrpSpPr>
        <p:grpSpPr>
          <a:xfrm>
            <a:off x="7798556" y="2699510"/>
            <a:ext cx="1908000" cy="1728000"/>
            <a:chOff x="6808825" y="593210"/>
            <a:chExt cx="1319174" cy="1132337"/>
          </a:xfrm>
          <a:solidFill>
            <a:schemeClr val="accent5">
              <a:lumMod val="75000"/>
            </a:schemeClr>
          </a:solidFill>
        </p:grpSpPr>
        <p:sp>
          <p:nvSpPr>
            <p:cNvPr id="33" name="Hexagon 32">
              <a:extLst>
                <a:ext uri="{FF2B5EF4-FFF2-40B4-BE49-F238E27FC236}">
                  <a16:creationId xmlns:a16="http://schemas.microsoft.com/office/drawing/2014/main" id="{82D583E2-F879-4EC7-9329-3ADA6BBE9428}"/>
                </a:ext>
              </a:extLst>
            </p:cNvPr>
            <p:cNvSpPr/>
            <p:nvPr/>
          </p:nvSpPr>
          <p:spPr>
            <a:xfrm>
              <a:off x="6808825" y="593210"/>
              <a:ext cx="1319174" cy="1132337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Hexagon 4">
              <a:extLst>
                <a:ext uri="{FF2B5EF4-FFF2-40B4-BE49-F238E27FC236}">
                  <a16:creationId xmlns:a16="http://schemas.microsoft.com/office/drawing/2014/main" id="{BFF491CD-4083-43CE-B31B-F4137C282039}"/>
                </a:ext>
              </a:extLst>
            </p:cNvPr>
            <p:cNvSpPr txBox="1"/>
            <p:nvPr/>
          </p:nvSpPr>
          <p:spPr>
            <a:xfrm>
              <a:off x="7013118" y="768568"/>
              <a:ext cx="910588" cy="78162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6510" rIns="0" bIns="1651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DCC PFM Group (IMF)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D8E1B85-08F2-4B30-BFBF-18A8B0BE39A6}"/>
              </a:ext>
            </a:extLst>
          </p:cNvPr>
          <p:cNvGrpSpPr/>
          <p:nvPr/>
        </p:nvGrpSpPr>
        <p:grpSpPr>
          <a:xfrm>
            <a:off x="4675615" y="4930611"/>
            <a:ext cx="1908000" cy="1728000"/>
            <a:chOff x="2269337" y="3075791"/>
            <a:chExt cx="1319174" cy="1132337"/>
          </a:xfrm>
        </p:grpSpPr>
        <p:sp>
          <p:nvSpPr>
            <p:cNvPr id="36" name="Hexagon 35">
              <a:extLst>
                <a:ext uri="{FF2B5EF4-FFF2-40B4-BE49-F238E27FC236}">
                  <a16:creationId xmlns:a16="http://schemas.microsoft.com/office/drawing/2014/main" id="{69FC2099-1B16-4482-9DA2-DA43AEC8DE81}"/>
                </a:ext>
              </a:extLst>
            </p:cNvPr>
            <p:cNvSpPr/>
            <p:nvPr/>
          </p:nvSpPr>
          <p:spPr>
            <a:xfrm>
              <a:off x="2269337" y="3075791"/>
              <a:ext cx="1319174" cy="1132337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Hexagon 4">
              <a:extLst>
                <a:ext uri="{FF2B5EF4-FFF2-40B4-BE49-F238E27FC236}">
                  <a16:creationId xmlns:a16="http://schemas.microsoft.com/office/drawing/2014/main" id="{65956899-2D23-4457-9E9B-894FBED16CB6}"/>
                </a:ext>
              </a:extLst>
            </p:cNvPr>
            <p:cNvSpPr txBox="1"/>
            <p:nvPr/>
          </p:nvSpPr>
          <p:spPr>
            <a:xfrm>
              <a:off x="2473630" y="3251149"/>
              <a:ext cx="910588" cy="7816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6510" rIns="0" bIns="1651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Debt for Nature</a:t>
              </a:r>
            </a:p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dirty="0"/>
                <a:t>RDCO &amp; UNECE</a:t>
              </a:r>
              <a:endParaRPr lang="en-US" kern="1200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21EA005-4292-42E6-AA11-6861396696F5}"/>
              </a:ext>
            </a:extLst>
          </p:cNvPr>
          <p:cNvGrpSpPr/>
          <p:nvPr/>
        </p:nvGrpSpPr>
        <p:grpSpPr>
          <a:xfrm>
            <a:off x="3686101" y="2698477"/>
            <a:ext cx="1908000" cy="1728000"/>
            <a:chOff x="6803948" y="3097196"/>
            <a:chExt cx="1319174" cy="1132337"/>
          </a:xfrm>
        </p:grpSpPr>
        <p:sp>
          <p:nvSpPr>
            <p:cNvPr id="41" name="Hexagon 40">
              <a:extLst>
                <a:ext uri="{FF2B5EF4-FFF2-40B4-BE49-F238E27FC236}">
                  <a16:creationId xmlns:a16="http://schemas.microsoft.com/office/drawing/2014/main" id="{B93B77CC-EC5F-46E5-A965-77BB76A9FEF0}"/>
                </a:ext>
              </a:extLst>
            </p:cNvPr>
            <p:cNvSpPr/>
            <p:nvPr/>
          </p:nvSpPr>
          <p:spPr>
            <a:xfrm>
              <a:off x="6803948" y="3097196"/>
              <a:ext cx="1319174" cy="1132337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Hexagon 4">
              <a:extLst>
                <a:ext uri="{FF2B5EF4-FFF2-40B4-BE49-F238E27FC236}">
                  <a16:creationId xmlns:a16="http://schemas.microsoft.com/office/drawing/2014/main" id="{7677FBE8-9216-4068-ABD0-65B7B47AEDB7}"/>
                </a:ext>
              </a:extLst>
            </p:cNvPr>
            <p:cNvSpPr txBox="1"/>
            <p:nvPr/>
          </p:nvSpPr>
          <p:spPr>
            <a:xfrm>
              <a:off x="7008241" y="3272554"/>
              <a:ext cx="910588" cy="7816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6510" rIns="0" bIns="1651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Inputs in public expenditure review (WB)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884459C-ED9A-42A0-B784-B61083410153}"/>
              </a:ext>
            </a:extLst>
          </p:cNvPr>
          <p:cNvGrpSpPr/>
          <p:nvPr/>
        </p:nvGrpSpPr>
        <p:grpSpPr>
          <a:xfrm>
            <a:off x="6785301" y="4930611"/>
            <a:ext cx="1908000" cy="1728000"/>
            <a:chOff x="2269337" y="3075791"/>
            <a:chExt cx="1319174" cy="1132337"/>
          </a:xfrm>
        </p:grpSpPr>
        <p:sp>
          <p:nvSpPr>
            <p:cNvPr id="73" name="Hexagon 72">
              <a:extLst>
                <a:ext uri="{FF2B5EF4-FFF2-40B4-BE49-F238E27FC236}">
                  <a16:creationId xmlns:a16="http://schemas.microsoft.com/office/drawing/2014/main" id="{93DAEA8C-9B48-4110-B4DC-B529B99ED774}"/>
                </a:ext>
              </a:extLst>
            </p:cNvPr>
            <p:cNvSpPr/>
            <p:nvPr/>
          </p:nvSpPr>
          <p:spPr>
            <a:xfrm>
              <a:off x="2269337" y="3075791"/>
              <a:ext cx="1319174" cy="1132337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4" name="Hexagon 4">
              <a:extLst>
                <a:ext uri="{FF2B5EF4-FFF2-40B4-BE49-F238E27FC236}">
                  <a16:creationId xmlns:a16="http://schemas.microsoft.com/office/drawing/2014/main" id="{1424EFCB-85FF-43FF-A93E-4B56F1AAD42B}"/>
                </a:ext>
              </a:extLst>
            </p:cNvPr>
            <p:cNvSpPr txBox="1"/>
            <p:nvPr/>
          </p:nvSpPr>
          <p:spPr>
            <a:xfrm>
              <a:off x="2473630" y="3251149"/>
              <a:ext cx="910588" cy="7816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6510" rIns="0" bIns="1651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Investment Policy Review UNCTAD</a:t>
              </a:r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61926DE7-5E67-4CDB-AC2D-CEBF7EB1D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738" y="1193428"/>
            <a:ext cx="2947482" cy="460118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Financing Development Agenda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92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3149</TotalTime>
  <Words>371</Words>
  <Application>Microsoft Office PowerPoint</Application>
  <PresentationFormat>Widescreen</PresentationFormat>
  <Paragraphs>54</Paragraphs>
  <Slides>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Calibri</vt:lpstr>
      <vt:lpstr>Corbel</vt:lpstr>
      <vt:lpstr>Verdana</vt:lpstr>
      <vt:lpstr>Wingdings 2</vt:lpstr>
      <vt:lpstr>Frame</vt:lpstr>
      <vt:lpstr>think-cell Slide</vt:lpstr>
      <vt:lpstr>Financing SDGs in Tajikistan</vt:lpstr>
      <vt:lpstr> Financing SDGs in Tajikistan: Overall strategy   </vt:lpstr>
      <vt:lpstr>Key milestones achieved </vt:lpstr>
      <vt:lpstr>New milestones</vt:lpstr>
      <vt:lpstr>Financing Development Agenda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Shulin Zheng</dc:creator>
  <cp:lastModifiedBy>Daler Shodiev</cp:lastModifiedBy>
  <cp:revision>27</cp:revision>
  <dcterms:created xsi:type="dcterms:W3CDTF">2021-02-09T08:19:36Z</dcterms:created>
  <dcterms:modified xsi:type="dcterms:W3CDTF">2021-08-30T06:50:13Z</dcterms:modified>
</cp:coreProperties>
</file>