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51" r:id="rId5"/>
    <p:sldMasterId id="2147483674" r:id="rId6"/>
  </p:sldMasterIdLst>
  <p:notesMasterIdLst>
    <p:notesMasterId r:id="rId29"/>
  </p:notesMasterIdLst>
  <p:handoutMasterIdLst>
    <p:handoutMasterId r:id="rId30"/>
  </p:handoutMasterIdLst>
  <p:sldIdLst>
    <p:sldId id="339" r:id="rId7"/>
    <p:sldId id="360" r:id="rId8"/>
    <p:sldId id="361" r:id="rId9"/>
    <p:sldId id="354" r:id="rId10"/>
    <p:sldId id="365" r:id="rId11"/>
    <p:sldId id="380" r:id="rId12"/>
    <p:sldId id="381" r:id="rId13"/>
    <p:sldId id="377" r:id="rId14"/>
    <p:sldId id="372" r:id="rId15"/>
    <p:sldId id="392" r:id="rId16"/>
    <p:sldId id="366" r:id="rId17"/>
    <p:sldId id="379" r:id="rId18"/>
    <p:sldId id="388" r:id="rId19"/>
    <p:sldId id="378" r:id="rId20"/>
    <p:sldId id="389" r:id="rId21"/>
    <p:sldId id="382" r:id="rId22"/>
    <p:sldId id="390" r:id="rId23"/>
    <p:sldId id="383" r:id="rId24"/>
    <p:sldId id="391" r:id="rId25"/>
    <p:sldId id="373" r:id="rId26"/>
    <p:sldId id="386" r:id="rId27"/>
    <p:sldId id="38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is Endel" initials="JE" lastIdx="9" clrIdx="0">
    <p:extLst>
      <p:ext uri="{19B8F6BF-5375-455C-9EA6-DF929625EA0E}">
        <p15:presenceInfo xmlns="" xmlns:p15="http://schemas.microsoft.com/office/powerpoint/2012/main" userId="S-1-12-1-3504615017-1130887399-4267774397-1001445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53E"/>
    <a:srgbClr val="3FA8DF"/>
    <a:srgbClr val="006EB8"/>
    <a:srgbClr val="283583"/>
    <a:srgbClr val="0F9EA0"/>
    <a:srgbClr val="1D91B5"/>
    <a:srgbClr val="3CB9E0"/>
    <a:srgbClr val="005792"/>
    <a:srgbClr val="2E2960"/>
    <a:srgbClr val="CAD4D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6" autoAdjust="0"/>
    <p:restoredTop sz="74749" autoAdjust="0"/>
  </p:normalViewPr>
  <p:slideViewPr>
    <p:cSldViewPr>
      <p:cViewPr varScale="1">
        <p:scale>
          <a:sx n="99" d="100"/>
          <a:sy n="99" d="100"/>
        </p:scale>
        <p:origin x="-62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26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issil\SynologyDrive\Documentos%20Javi\Ecorys\tasks\TJK%20SDG%20roadmap%20data%20and%20graph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issil\SynologyDrive\Documentos%20Javi\Ecorys\tasks\TJK%20SDG%20roadmap%20data%20and%20graph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issil\SynologyDrive\Documentos%20Javi\Ecorys\tasks\TJK%20SDG%20roadmap%20data%20and%20graph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tg-Cyrl-TJ" dirty="0" smtClean="0"/>
              <a:t>СМР</a:t>
            </a:r>
            <a:endParaRPr lang="en-GB" dirty="0"/>
          </a:p>
          <a:p>
            <a:pPr>
              <a:defRPr sz="1200" b="1" i="0" u="none" strike="noStrike" kern="1200" spc="0" baseline="0">
                <a:solidFill>
                  <a:schemeClr val="tx1"/>
                </a:solidFill>
                <a:latin typeface="+mn-lt"/>
                <a:ea typeface="+mn-ea"/>
                <a:cs typeface="+mn-cs"/>
              </a:defRPr>
            </a:pPr>
            <a:r>
              <a:rPr lang="en-GB" dirty="0" smtClean="0"/>
              <a:t>(118 </a:t>
            </a:r>
            <a:r>
              <a:rPr lang="tg-Cyrl-TJ" dirty="0" smtClean="0"/>
              <a:t>млд дол ИМА</a:t>
            </a:r>
            <a:r>
              <a:rPr lang="en-GB" dirty="0" smtClean="0"/>
              <a:t>)</a:t>
            </a:r>
            <a:endParaRPr lang="en-GB" dirty="0"/>
          </a:p>
        </c:rich>
      </c:tx>
      <c:layout>
        <c:manualLayout>
          <c:xMode val="edge"/>
          <c:yMode val="edge"/>
          <c:x val="0.46074831972348823"/>
          <c:y val="9.997108583376775E-3"/>
        </c:manualLayout>
      </c:layout>
      <c:overlay val="0"/>
      <c:spPr>
        <a:noFill/>
        <a:ln>
          <a:noFill/>
        </a:ln>
        <a:effectLst/>
      </c:spPr>
    </c:title>
    <c:autoTitleDeleted val="0"/>
    <c:plotArea>
      <c:layout>
        <c:manualLayout>
          <c:layoutTarget val="inner"/>
          <c:xMode val="edge"/>
          <c:yMode val="edge"/>
          <c:x val="6.9616947347773697E-2"/>
          <c:y val="0.26182972984730501"/>
          <c:w val="0.86788354302687254"/>
          <c:h val="0.67368860660373253"/>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FFE-432E-A9EE-3338D2F773D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FFE-432E-A9EE-3338D2F773D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FFE-432E-A9EE-3338D2F773DE}"/>
              </c:ext>
            </c:extLst>
          </c:dPt>
          <c:dLbls>
            <c:dLbl>
              <c:idx val="0"/>
              <c:layout>
                <c:manualLayout>
                  <c:x val="-0.10600706713780925"/>
                  <c:y val="2.8325059910989388E-2"/>
                </c:manualLayout>
              </c:layout>
              <c:tx>
                <c:rich>
                  <a:bodyPr/>
                  <a:lstStyle/>
                  <a:p>
                    <a:r>
                      <a:rPr lang="tg-Cyrl-TJ" dirty="0" smtClean="0"/>
                      <a:t>Ҳукумати ҶТ</a:t>
                    </a:r>
                    <a:r>
                      <a:rPr lang="en-US" dirty="0" smtClean="0"/>
                      <a:t>; </a:t>
                    </a:r>
                    <a:r>
                      <a:rPr lang="en-US" dirty="0"/>
                      <a:t>47,5%</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7455830388692579"/>
                      <c:h val="0.1875"/>
                    </c:manualLayout>
                  </c15:layout>
                </c:ext>
                <c:ext xmlns:c16="http://schemas.microsoft.com/office/drawing/2014/chart" uri="{C3380CC4-5D6E-409C-BE32-E72D297353CC}">
                  <c16:uniqueId val="{00000001-4FFE-432E-A9EE-3338D2F773DE}"/>
                </c:ext>
              </c:extLst>
            </c:dLbl>
            <c:dLbl>
              <c:idx val="1"/>
              <c:layout>
                <c:manualLayout>
                  <c:x val="0.14840989399293286"/>
                  <c:y val="-4.5002139678192402E-2"/>
                </c:manualLayout>
              </c:layout>
              <c:tx>
                <c:rich>
                  <a:bodyPr/>
                  <a:lstStyle/>
                  <a:p>
                    <a:r>
                      <a:rPr lang="tg-Cyrl-TJ" dirty="0" smtClean="0"/>
                      <a:t>Бахши хусусӣ</a:t>
                    </a:r>
                    <a:r>
                      <a:rPr lang="en-US" dirty="0" smtClean="0"/>
                      <a:t>; </a:t>
                    </a:r>
                    <a:r>
                      <a:rPr lang="en-US" dirty="0"/>
                      <a:t>46,3%</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4734982332155478"/>
                      <c:h val="0.22826086956521738"/>
                    </c:manualLayout>
                  </c15:layout>
                </c:ext>
                <c:ext xmlns:c16="http://schemas.microsoft.com/office/drawing/2014/chart" uri="{C3380CC4-5D6E-409C-BE32-E72D297353CC}">
                  <c16:uniqueId val="{00000003-4FFE-432E-A9EE-3338D2F773DE}"/>
                </c:ext>
              </c:extLst>
            </c:dLbl>
            <c:dLbl>
              <c:idx val="2"/>
              <c:layout>
                <c:manualLayout>
                  <c:x val="-3.7785079460296869E-2"/>
                  <c:y val="4.3816356587159828E-2"/>
                </c:manualLayout>
              </c:layout>
              <c:tx>
                <c:rich>
                  <a:bodyPr/>
                  <a:lstStyle/>
                  <a:p>
                    <a:r>
                      <a:rPr lang="tg-Cyrl-TJ" dirty="0" smtClean="0"/>
                      <a:t>Шарикони рушд</a:t>
                    </a:r>
                    <a:r>
                      <a:rPr lang="en-US" dirty="0" smtClean="0"/>
                      <a:t>s</a:t>
                    </a:r>
                    <a:r>
                      <a:rPr lang="en-US" dirty="0"/>
                      <a:t>; 6,2%</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53380782918149472"/>
                      <c:h val="0.23204419889502761"/>
                    </c:manualLayout>
                  </c15:layout>
                </c:ext>
                <c:ext xmlns:c16="http://schemas.microsoft.com/office/drawing/2014/chart" uri="{C3380CC4-5D6E-409C-BE32-E72D297353CC}">
                  <c16:uniqueId val="{00000005-4FFE-432E-A9EE-3338D2F773DE}"/>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'Financing needs'!$A$3:$A$5</c:f>
              <c:strCache>
                <c:ptCount val="3"/>
                <c:pt idx="0">
                  <c:v>Government</c:v>
                </c:pt>
                <c:pt idx="1">
                  <c:v>Private Sector</c:v>
                </c:pt>
                <c:pt idx="2">
                  <c:v>Development partners</c:v>
                </c:pt>
              </c:strCache>
            </c:strRef>
          </c:cat>
          <c:val>
            <c:numRef>
              <c:f>'Financing needs'!$C$3:$C$5</c:f>
              <c:numCache>
                <c:formatCode>0.0%</c:formatCode>
                <c:ptCount val="3"/>
                <c:pt idx="0">
                  <c:v>0.47499999999999998</c:v>
                </c:pt>
                <c:pt idx="1">
                  <c:v>0.46299999999999997</c:v>
                </c:pt>
                <c:pt idx="2">
                  <c:v>6.2E-2</c:v>
                </c:pt>
              </c:numCache>
            </c:numRef>
          </c:val>
          <c:extLst xmlns:c16r2="http://schemas.microsoft.com/office/drawing/2015/06/chart">
            <c:ext xmlns:c16="http://schemas.microsoft.com/office/drawing/2014/chart" uri="{C3380CC4-5D6E-409C-BE32-E72D297353CC}">
              <c16:uniqueId val="{00000006-4FFE-432E-A9EE-3338D2F773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tx1"/>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tg-Cyrl-TJ" dirty="0" smtClean="0"/>
              <a:t>БМР</a:t>
            </a:r>
            <a:r>
              <a:rPr lang="en-GB" dirty="0" smtClean="0"/>
              <a:t> </a:t>
            </a:r>
            <a:r>
              <a:rPr lang="en-GB" dirty="0"/>
              <a:t>2016-2020 </a:t>
            </a:r>
          </a:p>
          <a:p>
            <a:pPr>
              <a:defRPr sz="1200" b="1" i="0" u="none" strike="noStrike" kern="1200" spc="0" baseline="0">
                <a:solidFill>
                  <a:schemeClr val="tx1"/>
                </a:solidFill>
                <a:latin typeface="+mn-lt"/>
                <a:ea typeface="+mn-ea"/>
                <a:cs typeface="+mn-cs"/>
              </a:defRPr>
            </a:pPr>
            <a:r>
              <a:rPr lang="en-GB" dirty="0" smtClean="0"/>
              <a:t>(126 </a:t>
            </a:r>
            <a:r>
              <a:rPr lang="tg-Cyrl-TJ" dirty="0" smtClean="0"/>
              <a:t>млд Сомони</a:t>
            </a:r>
            <a:r>
              <a:rPr lang="en-GB" dirty="0" smtClean="0"/>
              <a:t>)</a:t>
            </a:r>
            <a:endParaRPr lang="en-GB" dirty="0"/>
          </a:p>
        </c:rich>
      </c:tx>
      <c:layout>
        <c:manualLayout>
          <c:xMode val="edge"/>
          <c:yMode val="edge"/>
          <c:x val="0.43824639107611546"/>
          <c:y val="3.2608695652173912E-2"/>
        </c:manualLayout>
      </c:layout>
      <c:overlay val="0"/>
      <c:spPr>
        <a:noFill/>
        <a:ln>
          <a:noFill/>
        </a:ln>
        <a:effectLst/>
      </c:spPr>
    </c:title>
    <c:autoTitleDeleted val="0"/>
    <c:plotArea>
      <c:layout>
        <c:manualLayout>
          <c:layoutTarget val="inner"/>
          <c:xMode val="edge"/>
          <c:yMode val="edge"/>
          <c:x val="0.13235423100536867"/>
          <c:y val="0.27525226013414988"/>
          <c:w val="0.75514501885729846"/>
          <c:h val="0.66909296757215297"/>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F39-4CCA-BB86-4E68E3FBACC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F39-4CCA-BB86-4E68E3FBACC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F39-4CCA-BB86-4E68E3FBACCD}"/>
              </c:ext>
            </c:extLst>
          </c:dPt>
          <c:dLbls>
            <c:dLbl>
              <c:idx val="0"/>
              <c:layout>
                <c:manualLayout>
                  <c:x val="-8.6805555555555552E-2"/>
                  <c:y val="-2.2591150290996235E-2"/>
                </c:manualLayout>
              </c:layout>
              <c:tx>
                <c:rich>
                  <a:bodyPr/>
                  <a:lstStyle/>
                  <a:p>
                    <a:r>
                      <a:rPr lang="tg-Cyrl-TJ" dirty="0" smtClean="0"/>
                      <a:t>Ҳукумати ҶТ</a:t>
                    </a:r>
                    <a:r>
                      <a:rPr lang="en-US" dirty="0" smtClean="0"/>
                      <a:t>; </a:t>
                    </a:r>
                    <a:r>
                      <a:rPr lang="en-US" dirty="0"/>
                      <a:t>54,8%</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6631944444444442"/>
                      <c:h val="0.18342391304347827"/>
                    </c:manualLayout>
                  </c15:layout>
                </c:ext>
                <c:ext xmlns:c16="http://schemas.microsoft.com/office/drawing/2014/chart" uri="{C3380CC4-5D6E-409C-BE32-E72D297353CC}">
                  <c16:uniqueId val="{00000001-DF39-4CCA-BB86-4E68E3FBACCD}"/>
                </c:ext>
              </c:extLst>
            </c:dLbl>
            <c:dLbl>
              <c:idx val="1"/>
              <c:layout>
                <c:manualLayout>
                  <c:x val="0.14583333333333334"/>
                  <c:y val="-2.7793135912358782E-2"/>
                </c:manualLayout>
              </c:layout>
              <c:tx>
                <c:rich>
                  <a:bodyPr/>
                  <a:lstStyle/>
                  <a:p>
                    <a:r>
                      <a:rPr lang="tg-Cyrl-TJ" dirty="0" smtClean="0"/>
                      <a:t>Бахши хусусӣ</a:t>
                    </a:r>
                    <a:r>
                      <a:rPr lang="en-US" dirty="0" smtClean="0"/>
                      <a:t>; </a:t>
                    </a:r>
                    <a:r>
                      <a:rPr lang="en-US" dirty="0"/>
                      <a:t>35,8%</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2222222222222221"/>
                      <c:h val="0.22826086956521738"/>
                    </c:manualLayout>
                  </c15:layout>
                </c:ext>
                <c:ext xmlns:c16="http://schemas.microsoft.com/office/drawing/2014/chart" uri="{C3380CC4-5D6E-409C-BE32-E72D297353CC}">
                  <c16:uniqueId val="{00000003-DF39-4CCA-BB86-4E68E3FBACCD}"/>
                </c:ext>
              </c:extLst>
            </c:dLbl>
            <c:dLbl>
              <c:idx val="2"/>
              <c:layout>
                <c:manualLayout>
                  <c:x val="4.8611111111111112E-2"/>
                  <c:y val="9.1032822663471416E-2"/>
                </c:manualLayout>
              </c:layout>
              <c:tx>
                <c:rich>
                  <a:bodyPr/>
                  <a:lstStyle/>
                  <a:p>
                    <a:r>
                      <a:rPr lang="tg-Cyrl-TJ" dirty="0" smtClean="0"/>
                      <a:t>Шарикони рушд</a:t>
                    </a:r>
                    <a:r>
                      <a:rPr lang="en-US" dirty="0" smtClean="0"/>
                      <a:t> </a:t>
                    </a:r>
                    <a:r>
                      <a:rPr lang="en-US" dirty="0"/>
                      <a:t>9,4%</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9583333333333331"/>
                      <c:h val="0.26902173913043476"/>
                    </c:manualLayout>
                  </c15:layout>
                </c:ext>
                <c:ext xmlns:c16="http://schemas.microsoft.com/office/drawing/2014/chart" uri="{C3380CC4-5D6E-409C-BE32-E72D297353CC}">
                  <c16:uniqueId val="{00000005-DF39-4CCA-BB86-4E68E3FBACCD}"/>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'Financing needs'!$A$3:$A$5</c:f>
              <c:strCache>
                <c:ptCount val="3"/>
                <c:pt idx="0">
                  <c:v>Government</c:v>
                </c:pt>
                <c:pt idx="1">
                  <c:v>Private Sector</c:v>
                </c:pt>
                <c:pt idx="2">
                  <c:v>Development partners</c:v>
                </c:pt>
              </c:strCache>
            </c:strRef>
          </c:cat>
          <c:val>
            <c:numRef>
              <c:f>'Financing needs'!$E$3:$E$5</c:f>
              <c:numCache>
                <c:formatCode>0.0%</c:formatCode>
                <c:ptCount val="3"/>
                <c:pt idx="0">
                  <c:v>0.54799999999999993</c:v>
                </c:pt>
                <c:pt idx="1">
                  <c:v>0.35799999999999998</c:v>
                </c:pt>
                <c:pt idx="2">
                  <c:v>9.4E-2</c:v>
                </c:pt>
              </c:numCache>
            </c:numRef>
          </c:val>
          <c:extLst xmlns:c16r2="http://schemas.microsoft.com/office/drawing/2015/06/chart">
            <c:ext xmlns:c16="http://schemas.microsoft.com/office/drawing/2014/chart" uri="{C3380CC4-5D6E-409C-BE32-E72D297353CC}">
              <c16:uniqueId val="{00000006-DF39-4CCA-BB86-4E68E3FBAC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tx1"/>
          </a:solidFill>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solidFill>
                <a:latin typeface="+mn-lt"/>
                <a:ea typeface="+mn-ea"/>
                <a:cs typeface="+mn-cs"/>
              </a:defRPr>
            </a:pPr>
            <a:r>
              <a:rPr lang="tg-Cyrl-TJ" dirty="0" smtClean="0"/>
              <a:t>БМР</a:t>
            </a:r>
            <a:r>
              <a:rPr lang="en-GB" dirty="0" smtClean="0"/>
              <a:t> </a:t>
            </a:r>
            <a:r>
              <a:rPr lang="en-GB" dirty="0"/>
              <a:t>2021-2025 </a:t>
            </a:r>
          </a:p>
          <a:p>
            <a:pPr algn="ctr">
              <a:defRPr sz="1200" b="1" i="0" u="none" strike="noStrike" kern="1200" spc="0" baseline="0">
                <a:solidFill>
                  <a:schemeClr val="tx1"/>
                </a:solidFill>
                <a:latin typeface="+mn-lt"/>
                <a:ea typeface="+mn-ea"/>
                <a:cs typeface="+mn-cs"/>
              </a:defRPr>
            </a:pPr>
            <a:r>
              <a:rPr lang="en-GB" dirty="0" smtClean="0"/>
              <a:t>(205 </a:t>
            </a:r>
            <a:r>
              <a:rPr lang="tg-Cyrl-TJ" dirty="0" smtClean="0"/>
              <a:t>млд Сомони</a:t>
            </a:r>
            <a:r>
              <a:rPr lang="en-GB" dirty="0" smtClean="0"/>
              <a:t>)</a:t>
            </a:r>
            <a:endParaRPr lang="en-GB" dirty="0"/>
          </a:p>
        </c:rich>
      </c:tx>
      <c:layout>
        <c:manualLayout>
          <c:xMode val="edge"/>
          <c:yMode val="edge"/>
          <c:x val="0.43670804494633902"/>
          <c:y val="2.6954177897574125E-2"/>
        </c:manualLayout>
      </c:layout>
      <c:overlay val="0"/>
      <c:spPr>
        <a:noFill/>
        <a:ln>
          <a:noFill/>
        </a:ln>
        <a:effectLst/>
      </c:spPr>
    </c:title>
    <c:autoTitleDeleted val="0"/>
    <c:plotArea>
      <c:layout>
        <c:manualLayout>
          <c:layoutTarget val="inner"/>
          <c:xMode val="edge"/>
          <c:yMode val="edge"/>
          <c:x val="5.5331470662941327E-2"/>
          <c:y val="0.25170048865842987"/>
          <c:w val="0.89650551745547946"/>
          <c:h val="0.67784563514926499"/>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389-4900-BD6D-A4E68312500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389-4900-BD6D-A4E68312500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389-4900-BD6D-A4E68312500C}"/>
              </c:ext>
            </c:extLst>
          </c:dPt>
          <c:dLbls>
            <c:dLbl>
              <c:idx val="0"/>
              <c:layout>
                <c:manualLayout>
                  <c:x val="-9.2526690391459068E-2"/>
                  <c:y val="-5.3184201031474837E-2"/>
                </c:manualLayout>
              </c:layout>
              <c:tx>
                <c:rich>
                  <a:bodyPr/>
                  <a:lstStyle/>
                  <a:p>
                    <a:r>
                      <a:rPr lang="tg-Cyrl-TJ" sz="1000" b="1" i="0" u="none" strike="noStrike" baseline="0" dirty="0" smtClean="0">
                        <a:effectLst/>
                      </a:rPr>
                      <a:t>Ҳукумати ҶТ</a:t>
                    </a:r>
                    <a:r>
                      <a:rPr lang="en-US" dirty="0" smtClean="0"/>
                      <a:t> </a:t>
                    </a:r>
                    <a:r>
                      <a:rPr lang="en-US" dirty="0"/>
                      <a:t>59,5%</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6476868327402134"/>
                      <c:h val="0.18598382749326145"/>
                    </c:manualLayout>
                  </c15:layout>
                </c:ext>
                <c:ext xmlns:c16="http://schemas.microsoft.com/office/drawing/2014/chart" uri="{C3380CC4-5D6E-409C-BE32-E72D297353CC}">
                  <c16:uniqueId val="{00000001-A389-4900-BD6D-A4E68312500C}"/>
                </c:ext>
              </c:extLst>
            </c:dLbl>
            <c:dLbl>
              <c:idx val="1"/>
              <c:layout>
                <c:manualLayout>
                  <c:x val="4.2704626334519574E-2"/>
                  <c:y val="3.9536473035210219E-2"/>
                </c:manualLayout>
              </c:layout>
              <c:tx>
                <c:rich>
                  <a:bodyPr/>
                  <a:lstStyle/>
                  <a:p>
                    <a:r>
                      <a:rPr lang="tg-Cyrl-TJ" sz="1000" b="1" i="0" u="none" strike="noStrike" baseline="0" dirty="0" smtClean="0">
                        <a:effectLst/>
                      </a:rPr>
                      <a:t>Бахши хусусӣ</a:t>
                    </a:r>
                    <a:r>
                      <a:rPr lang="en-US" dirty="0" smtClean="0"/>
                      <a:t> </a:t>
                    </a:r>
                    <a:r>
                      <a:rPr lang="en-US" dirty="0"/>
                      <a:t>31,9%</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4163701067615659"/>
                      <c:h val="0.22641509433962265"/>
                    </c:manualLayout>
                  </c15:layout>
                </c:ext>
                <c:ext xmlns:c16="http://schemas.microsoft.com/office/drawing/2014/chart" uri="{C3380CC4-5D6E-409C-BE32-E72D297353CC}">
                  <c16:uniqueId val="{00000003-A389-4900-BD6D-A4E68312500C}"/>
                </c:ext>
              </c:extLst>
            </c:dLbl>
            <c:dLbl>
              <c:idx val="2"/>
              <c:layout>
                <c:manualLayout>
                  <c:x val="7.117437722419925E-3"/>
                  <c:y val="7.8167115902964962E-2"/>
                </c:manualLayout>
              </c:layout>
              <c:tx>
                <c:rich>
                  <a:bodyPr/>
                  <a:lstStyle/>
                  <a:p>
                    <a:r>
                      <a:rPr lang="tg-Cyrl-TJ" sz="1000" b="1" i="0" u="none" strike="noStrike" baseline="0" dirty="0" smtClean="0">
                        <a:effectLst/>
                      </a:rPr>
                      <a:t>Шарикони рушд</a:t>
                    </a:r>
                    <a:r>
                      <a:rPr lang="en-US" dirty="0" smtClean="0"/>
                      <a:t>; </a:t>
                    </a:r>
                    <a:r>
                      <a:rPr lang="en-US" dirty="0"/>
                      <a:t>8,6%</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914590747330961"/>
                      <c:h val="0.26684636118598382"/>
                    </c:manualLayout>
                  </c15:layout>
                </c:ext>
                <c:ext xmlns:c16="http://schemas.microsoft.com/office/drawing/2014/chart" uri="{C3380CC4-5D6E-409C-BE32-E72D297353CC}">
                  <c16:uniqueId val="{00000005-A389-4900-BD6D-A4E68312500C}"/>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'Financing needs'!$A$3:$A$5</c:f>
              <c:strCache>
                <c:ptCount val="3"/>
                <c:pt idx="0">
                  <c:v>Government</c:v>
                </c:pt>
                <c:pt idx="1">
                  <c:v>Private Sector</c:v>
                </c:pt>
                <c:pt idx="2">
                  <c:v>Development partners</c:v>
                </c:pt>
              </c:strCache>
            </c:strRef>
          </c:cat>
          <c:val>
            <c:numRef>
              <c:f>'Financing needs'!$I$3:$I$5</c:f>
              <c:numCache>
                <c:formatCode>0.0%</c:formatCode>
                <c:ptCount val="3"/>
                <c:pt idx="0">
                  <c:v>0.59508779659624522</c:v>
                </c:pt>
                <c:pt idx="1">
                  <c:v>0.31864832187981446</c:v>
                </c:pt>
                <c:pt idx="2">
                  <c:v>8.626388152394035E-2</c:v>
                </c:pt>
              </c:numCache>
            </c:numRef>
          </c:val>
          <c:extLst xmlns:c16r2="http://schemas.microsoft.com/office/drawing/2015/06/chart">
            <c:ext xmlns:c16="http://schemas.microsoft.com/office/drawing/2014/chart" uri="{C3380CC4-5D6E-409C-BE32-E72D297353CC}">
              <c16:uniqueId val="{00000006-A389-4900-BD6D-A4E6831250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tx1"/>
          </a:solidFill>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'[TJK SDG roadmap data and graphs.xlsx]Financing needs'!$C$8</c:f>
              <c:strCache>
                <c:ptCount val="1"/>
                <c:pt idx="0">
                  <c:v>Иҷрошуда</c:v>
                </c:pt>
              </c:strCache>
            </c:strRef>
          </c:tx>
          <c:spPr>
            <a:solidFill>
              <a:schemeClr val="accent1"/>
            </a:solidFill>
            <a:ln w="25400">
              <a:noFill/>
            </a:ln>
            <a:effectLst/>
          </c:spPr>
          <c:invertIfNegative val="0"/>
          <c:cat>
            <c:strRef>
              <c:f>'[TJK SDG roadmap data and graphs.xlsx]Financing needs'!$A$9:$A$11</c:f>
              <c:strCache>
                <c:ptCount val="3"/>
                <c:pt idx="0">
                  <c:v>Давлатӣ</c:v>
                </c:pt>
                <c:pt idx="1">
                  <c:v>Хусусӣ</c:v>
                </c:pt>
                <c:pt idx="2">
                  <c:v>Шарикони рушд</c:v>
                </c:pt>
              </c:strCache>
            </c:strRef>
          </c:cat>
          <c:val>
            <c:numRef>
              <c:f>'[TJK SDG roadmap data and graphs.xlsx]Financing needs'!$C$9:$C$11</c:f>
              <c:numCache>
                <c:formatCode>0.0</c:formatCode>
                <c:ptCount val="3"/>
                <c:pt idx="0">
                  <c:v>59.657471999999999</c:v>
                </c:pt>
                <c:pt idx="1">
                  <c:v>24.538751999999999</c:v>
                </c:pt>
                <c:pt idx="2">
                  <c:v>7.2722159999999993</c:v>
                </c:pt>
              </c:numCache>
            </c:numRef>
          </c:val>
          <c:extLst xmlns:c16r2="http://schemas.microsoft.com/office/drawing/2015/06/chart">
            <c:ext xmlns:c16="http://schemas.microsoft.com/office/drawing/2014/chart" uri="{C3380CC4-5D6E-409C-BE32-E72D297353CC}">
              <c16:uniqueId val="{00000000-84C2-429D-AD73-1B7368DB1A4A}"/>
            </c:ext>
          </c:extLst>
        </c:ser>
        <c:ser>
          <c:idx val="1"/>
          <c:order val="1"/>
          <c:tx>
            <c:strRef>
              <c:f>'[TJK SDG roadmap data and graphs.xlsx]Financing needs'!$D$8</c:f>
              <c:strCache>
                <c:ptCount val="1"/>
                <c:pt idx="0">
                  <c:v>Норасоӣ</c:v>
                </c:pt>
              </c:strCache>
            </c:strRef>
          </c:tx>
          <c:spPr>
            <a:solidFill>
              <a:schemeClr val="accent2"/>
            </a:solidFill>
            <a:ln>
              <a:noFill/>
            </a:ln>
            <a:effectLst/>
          </c:spPr>
          <c:invertIfNegative val="0"/>
          <c:cat>
            <c:strRef>
              <c:f>'[TJK SDG roadmap data and graphs.xlsx]Financing needs'!$A$9:$A$11</c:f>
              <c:strCache>
                <c:ptCount val="3"/>
                <c:pt idx="0">
                  <c:v>Давлатӣ</c:v>
                </c:pt>
                <c:pt idx="1">
                  <c:v>Хусусӣ</c:v>
                </c:pt>
                <c:pt idx="2">
                  <c:v>Шарикони рушд</c:v>
                </c:pt>
              </c:strCache>
            </c:strRef>
          </c:cat>
          <c:val>
            <c:numRef>
              <c:f>'[TJK SDG roadmap data and graphs.xlsx]Financing needs'!$D$9:$D$11</c:f>
              <c:numCache>
                <c:formatCode>0.0</c:formatCode>
                <c:ptCount val="3"/>
                <c:pt idx="0">
                  <c:v>9.3905280000000033</c:v>
                </c:pt>
                <c:pt idx="1">
                  <c:v>20.569247999999998</c:v>
                </c:pt>
                <c:pt idx="2">
                  <c:v>4.5717840000000001</c:v>
                </c:pt>
              </c:numCache>
            </c:numRef>
          </c:val>
          <c:extLst xmlns:c16r2="http://schemas.microsoft.com/office/drawing/2015/06/chart">
            <c:ext xmlns:c16="http://schemas.microsoft.com/office/drawing/2014/chart" uri="{C3380CC4-5D6E-409C-BE32-E72D297353CC}">
              <c16:uniqueId val="{00000001-84C2-429D-AD73-1B7368DB1A4A}"/>
            </c:ext>
          </c:extLst>
        </c:ser>
        <c:dLbls>
          <c:showLegendKey val="0"/>
          <c:showVal val="0"/>
          <c:showCatName val="0"/>
          <c:showSerName val="0"/>
          <c:showPercent val="0"/>
          <c:showBubbleSize val="0"/>
        </c:dLbls>
        <c:gapWidth val="149"/>
        <c:overlap val="100"/>
        <c:axId val="46388736"/>
        <c:axId val="47648704"/>
      </c:barChart>
      <c:catAx>
        <c:axId val="4638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648704"/>
        <c:crosses val="autoZero"/>
        <c:auto val="1"/>
        <c:lblAlgn val="ctr"/>
        <c:lblOffset val="100"/>
        <c:noMultiLvlLbl val="0"/>
      </c:catAx>
      <c:valAx>
        <c:axId val="4764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6388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4F4D3-7917-4768-A4A5-E433936A92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EAC498D-F873-4D81-A036-082D9796D726}">
      <dgm:prSet phldrT="[Text]"/>
      <dgm:spPr/>
      <dgm:t>
        <a:bodyPr/>
        <a:lstStyle/>
        <a:p>
          <a:r>
            <a:rPr lang="tg-Cyrl-TJ" noProof="0" dirty="0" smtClean="0"/>
            <a:t>Даромад</a:t>
          </a:r>
          <a:endParaRPr lang="en-GB" noProof="0" dirty="0"/>
        </a:p>
      </dgm:t>
    </dgm:pt>
    <dgm:pt modelId="{5978A67A-0FE8-44B0-84E2-CF2F728DB439}" type="parTrans" cxnId="{B86BD46B-4AA8-4D85-812E-D2E5D122B389}">
      <dgm:prSet/>
      <dgm:spPr/>
      <dgm:t>
        <a:bodyPr/>
        <a:lstStyle/>
        <a:p>
          <a:endParaRPr lang="en-GB"/>
        </a:p>
      </dgm:t>
    </dgm:pt>
    <dgm:pt modelId="{CD1163F2-E49C-4295-9A27-E0501D41564D}" type="sibTrans" cxnId="{B86BD46B-4AA8-4D85-812E-D2E5D122B389}">
      <dgm:prSet/>
      <dgm:spPr/>
      <dgm:t>
        <a:bodyPr/>
        <a:lstStyle/>
        <a:p>
          <a:endParaRPr lang="en-GB"/>
        </a:p>
      </dgm:t>
    </dgm:pt>
    <dgm:pt modelId="{220985D5-53B6-41A4-AED6-A71AB0079CC7}">
      <dgm:prSet phldrT="[Text]"/>
      <dgm:spPr/>
      <dgm:t>
        <a:bodyPr/>
        <a:lstStyle/>
        <a:p>
          <a:r>
            <a:rPr lang="tg-Cyrl-TJ" dirty="0" smtClean="0"/>
            <a:t>Қарзҳо</a:t>
          </a:r>
          <a:endParaRPr lang="en-GB" dirty="0"/>
        </a:p>
      </dgm:t>
    </dgm:pt>
    <dgm:pt modelId="{6D11BAC4-069D-4519-9319-9D6DA0F24BF9}" type="parTrans" cxnId="{15CA70F3-119D-441B-9AC8-C899D39FC358}">
      <dgm:prSet/>
      <dgm:spPr/>
      <dgm:t>
        <a:bodyPr/>
        <a:lstStyle/>
        <a:p>
          <a:endParaRPr lang="en-GB"/>
        </a:p>
      </dgm:t>
    </dgm:pt>
    <dgm:pt modelId="{1600D7CD-4A8F-4A7B-8971-1C9CB01CC15A}" type="sibTrans" cxnId="{15CA70F3-119D-441B-9AC8-C899D39FC358}">
      <dgm:prSet/>
      <dgm:spPr/>
      <dgm:t>
        <a:bodyPr/>
        <a:lstStyle/>
        <a:p>
          <a:endParaRPr lang="en-GB"/>
        </a:p>
      </dgm:t>
    </dgm:pt>
    <dgm:pt modelId="{117129D7-F544-4957-99A6-2EE489D16D3B}">
      <dgm:prSet phldrT="[Text]"/>
      <dgm:spPr/>
      <dgm:t>
        <a:bodyPr/>
        <a:lstStyle/>
        <a:p>
          <a:r>
            <a:rPr lang="tg-Cyrl-TJ" dirty="0" smtClean="0"/>
            <a:t>Хароҷот</a:t>
          </a:r>
          <a:r>
            <a:rPr lang="es-ES" dirty="0" smtClean="0"/>
            <a:t> (</a:t>
          </a:r>
          <a:r>
            <a:rPr lang="tg-Cyrl-TJ" dirty="0" smtClean="0"/>
            <a:t>самаранокӣ</a:t>
          </a:r>
          <a:r>
            <a:rPr lang="es-ES" dirty="0" smtClean="0"/>
            <a:t>)</a:t>
          </a:r>
          <a:endParaRPr lang="en-GB" dirty="0"/>
        </a:p>
      </dgm:t>
    </dgm:pt>
    <dgm:pt modelId="{2823E075-A2A4-4018-B546-A5DD0C0DC7D3}" type="parTrans" cxnId="{F17E5E65-9A70-4992-9716-26011B7788F6}">
      <dgm:prSet/>
      <dgm:spPr/>
      <dgm:t>
        <a:bodyPr/>
        <a:lstStyle/>
        <a:p>
          <a:endParaRPr lang="en-GB"/>
        </a:p>
      </dgm:t>
    </dgm:pt>
    <dgm:pt modelId="{AE9D965B-A066-4EC3-B620-08C0560F92A6}" type="sibTrans" cxnId="{F17E5E65-9A70-4992-9716-26011B7788F6}">
      <dgm:prSet/>
      <dgm:spPr/>
      <dgm:t>
        <a:bodyPr/>
        <a:lstStyle/>
        <a:p>
          <a:endParaRPr lang="en-GB"/>
        </a:p>
      </dgm:t>
    </dgm:pt>
    <dgm:pt modelId="{ADAB907E-D0AA-4649-9FE9-3C789DE9F313}">
      <dgm:prSet phldrT="[Text]"/>
      <dgm:spPr/>
      <dgm:t>
        <a:bodyPr/>
        <a:lstStyle/>
        <a:p>
          <a:r>
            <a:rPr lang="tg-Cyrl-TJ" noProof="0" dirty="0" smtClean="0"/>
            <a:t>Хароҷот
бахши иҷтимоӣ</a:t>
          </a:r>
          <a:endParaRPr lang="tg-Cyrl-TJ" noProof="0" dirty="0"/>
        </a:p>
      </dgm:t>
    </dgm:pt>
    <dgm:pt modelId="{8E08E53D-8FD4-4490-8D93-5715B547C5F1}" type="parTrans" cxnId="{70780649-E75C-4409-AFE5-0AE7E0639A7D}">
      <dgm:prSet/>
      <dgm:spPr/>
      <dgm:t>
        <a:bodyPr/>
        <a:lstStyle/>
        <a:p>
          <a:endParaRPr lang="en-GB"/>
        </a:p>
      </dgm:t>
    </dgm:pt>
    <dgm:pt modelId="{94995984-03A9-4BD1-9B2E-750209621F2C}" type="sibTrans" cxnId="{70780649-E75C-4409-AFE5-0AE7E0639A7D}">
      <dgm:prSet/>
      <dgm:spPr/>
      <dgm:t>
        <a:bodyPr/>
        <a:lstStyle/>
        <a:p>
          <a:endParaRPr lang="en-GB"/>
        </a:p>
      </dgm:t>
    </dgm:pt>
    <dgm:pt modelId="{06BF64EB-C2E2-4CF3-ADAE-BF30E7EFF0BF}" type="pres">
      <dgm:prSet presAssocID="{78D4F4D3-7917-4768-A4A5-E433936A924E}" presName="diagram" presStyleCnt="0">
        <dgm:presLayoutVars>
          <dgm:dir/>
          <dgm:resizeHandles val="exact"/>
        </dgm:presLayoutVars>
      </dgm:prSet>
      <dgm:spPr/>
      <dgm:t>
        <a:bodyPr/>
        <a:lstStyle/>
        <a:p>
          <a:endParaRPr lang="ru-RU"/>
        </a:p>
      </dgm:t>
    </dgm:pt>
    <dgm:pt modelId="{3EC48135-617F-40C1-BE50-EAFEFC33A28B}" type="pres">
      <dgm:prSet presAssocID="{8EAC498D-F873-4D81-A036-082D9796D726}" presName="node" presStyleLbl="node1" presStyleIdx="0" presStyleCnt="4">
        <dgm:presLayoutVars>
          <dgm:bulletEnabled val="1"/>
        </dgm:presLayoutVars>
      </dgm:prSet>
      <dgm:spPr/>
      <dgm:t>
        <a:bodyPr/>
        <a:lstStyle/>
        <a:p>
          <a:endParaRPr lang="ru-RU"/>
        </a:p>
      </dgm:t>
    </dgm:pt>
    <dgm:pt modelId="{41E0BDD8-8E7A-4523-932F-4D1C9BC426A8}" type="pres">
      <dgm:prSet presAssocID="{CD1163F2-E49C-4295-9A27-E0501D41564D}" presName="sibTrans" presStyleCnt="0"/>
      <dgm:spPr/>
    </dgm:pt>
    <dgm:pt modelId="{A01E7318-09FC-4C8D-BB94-F2CC19242DA8}" type="pres">
      <dgm:prSet presAssocID="{220985D5-53B6-41A4-AED6-A71AB0079CC7}" presName="node" presStyleLbl="node1" presStyleIdx="1" presStyleCnt="4" custLinFactNeighborX="1280" custLinFactNeighborY="1382">
        <dgm:presLayoutVars>
          <dgm:bulletEnabled val="1"/>
        </dgm:presLayoutVars>
      </dgm:prSet>
      <dgm:spPr/>
      <dgm:t>
        <a:bodyPr/>
        <a:lstStyle/>
        <a:p>
          <a:endParaRPr lang="ru-RU"/>
        </a:p>
      </dgm:t>
    </dgm:pt>
    <dgm:pt modelId="{69786601-0586-47BD-B3D8-902178B4AEB2}" type="pres">
      <dgm:prSet presAssocID="{1600D7CD-4A8F-4A7B-8971-1C9CB01CC15A}" presName="sibTrans" presStyleCnt="0"/>
      <dgm:spPr/>
    </dgm:pt>
    <dgm:pt modelId="{AE7E3AD2-45F5-4082-85AD-9476A8281A80}" type="pres">
      <dgm:prSet presAssocID="{117129D7-F544-4957-99A6-2EE489D16D3B}" presName="node" presStyleLbl="node1" presStyleIdx="2" presStyleCnt="4">
        <dgm:presLayoutVars>
          <dgm:bulletEnabled val="1"/>
        </dgm:presLayoutVars>
      </dgm:prSet>
      <dgm:spPr/>
      <dgm:t>
        <a:bodyPr/>
        <a:lstStyle/>
        <a:p>
          <a:endParaRPr lang="ru-RU"/>
        </a:p>
      </dgm:t>
    </dgm:pt>
    <dgm:pt modelId="{EB85CB9F-F14A-45EE-ABB9-7D8724FE1BD5}" type="pres">
      <dgm:prSet presAssocID="{AE9D965B-A066-4EC3-B620-08C0560F92A6}" presName="sibTrans" presStyleCnt="0"/>
      <dgm:spPr/>
    </dgm:pt>
    <dgm:pt modelId="{EB7BBB99-6CBA-4BE6-BED1-AA7BFC48FFB9}" type="pres">
      <dgm:prSet presAssocID="{ADAB907E-D0AA-4649-9FE9-3C789DE9F313}" presName="node" presStyleLbl="node1" presStyleIdx="3" presStyleCnt="4">
        <dgm:presLayoutVars>
          <dgm:bulletEnabled val="1"/>
        </dgm:presLayoutVars>
      </dgm:prSet>
      <dgm:spPr/>
      <dgm:t>
        <a:bodyPr/>
        <a:lstStyle/>
        <a:p>
          <a:endParaRPr lang="ru-RU"/>
        </a:p>
      </dgm:t>
    </dgm:pt>
  </dgm:ptLst>
  <dgm:cxnLst>
    <dgm:cxn modelId="{3DAB8445-7958-4FDA-AA9E-983669543D40}" type="presOf" srcId="{117129D7-F544-4957-99A6-2EE489D16D3B}" destId="{AE7E3AD2-45F5-4082-85AD-9476A8281A80}" srcOrd="0" destOrd="0" presId="urn:microsoft.com/office/officeart/2005/8/layout/default"/>
    <dgm:cxn modelId="{7B4ADFBF-ABCA-42B7-8B91-F8103DA6CA54}" type="presOf" srcId="{ADAB907E-D0AA-4649-9FE9-3C789DE9F313}" destId="{EB7BBB99-6CBA-4BE6-BED1-AA7BFC48FFB9}" srcOrd="0" destOrd="0" presId="urn:microsoft.com/office/officeart/2005/8/layout/default"/>
    <dgm:cxn modelId="{72803B33-2EAF-4A27-B48B-A5D40745C55F}" type="presOf" srcId="{8EAC498D-F873-4D81-A036-082D9796D726}" destId="{3EC48135-617F-40C1-BE50-EAFEFC33A28B}" srcOrd="0" destOrd="0" presId="urn:microsoft.com/office/officeart/2005/8/layout/default"/>
    <dgm:cxn modelId="{0289C177-3BFA-45FD-B8DC-90BA17CACA36}" type="presOf" srcId="{220985D5-53B6-41A4-AED6-A71AB0079CC7}" destId="{A01E7318-09FC-4C8D-BB94-F2CC19242DA8}" srcOrd="0" destOrd="0" presId="urn:microsoft.com/office/officeart/2005/8/layout/default"/>
    <dgm:cxn modelId="{15CA70F3-119D-441B-9AC8-C899D39FC358}" srcId="{78D4F4D3-7917-4768-A4A5-E433936A924E}" destId="{220985D5-53B6-41A4-AED6-A71AB0079CC7}" srcOrd="1" destOrd="0" parTransId="{6D11BAC4-069D-4519-9319-9D6DA0F24BF9}" sibTransId="{1600D7CD-4A8F-4A7B-8971-1C9CB01CC15A}"/>
    <dgm:cxn modelId="{B86BD46B-4AA8-4D85-812E-D2E5D122B389}" srcId="{78D4F4D3-7917-4768-A4A5-E433936A924E}" destId="{8EAC498D-F873-4D81-A036-082D9796D726}" srcOrd="0" destOrd="0" parTransId="{5978A67A-0FE8-44B0-84E2-CF2F728DB439}" sibTransId="{CD1163F2-E49C-4295-9A27-E0501D41564D}"/>
    <dgm:cxn modelId="{70780649-E75C-4409-AFE5-0AE7E0639A7D}" srcId="{78D4F4D3-7917-4768-A4A5-E433936A924E}" destId="{ADAB907E-D0AA-4649-9FE9-3C789DE9F313}" srcOrd="3" destOrd="0" parTransId="{8E08E53D-8FD4-4490-8D93-5715B547C5F1}" sibTransId="{94995984-03A9-4BD1-9B2E-750209621F2C}"/>
    <dgm:cxn modelId="{F17E5E65-9A70-4992-9716-26011B7788F6}" srcId="{78D4F4D3-7917-4768-A4A5-E433936A924E}" destId="{117129D7-F544-4957-99A6-2EE489D16D3B}" srcOrd="2" destOrd="0" parTransId="{2823E075-A2A4-4018-B546-A5DD0C0DC7D3}" sibTransId="{AE9D965B-A066-4EC3-B620-08C0560F92A6}"/>
    <dgm:cxn modelId="{1511A886-FFA4-4CAA-A05A-9825A77A9F8F}" type="presOf" srcId="{78D4F4D3-7917-4768-A4A5-E433936A924E}" destId="{06BF64EB-C2E2-4CF3-ADAE-BF30E7EFF0BF}" srcOrd="0" destOrd="0" presId="urn:microsoft.com/office/officeart/2005/8/layout/default"/>
    <dgm:cxn modelId="{B606EB8E-DC53-48D8-A7B5-529D2CAC8C23}" type="presParOf" srcId="{06BF64EB-C2E2-4CF3-ADAE-BF30E7EFF0BF}" destId="{3EC48135-617F-40C1-BE50-EAFEFC33A28B}" srcOrd="0" destOrd="0" presId="urn:microsoft.com/office/officeart/2005/8/layout/default"/>
    <dgm:cxn modelId="{DA693045-A663-4B6F-A269-88B27EFBF402}" type="presParOf" srcId="{06BF64EB-C2E2-4CF3-ADAE-BF30E7EFF0BF}" destId="{41E0BDD8-8E7A-4523-932F-4D1C9BC426A8}" srcOrd="1" destOrd="0" presId="urn:microsoft.com/office/officeart/2005/8/layout/default"/>
    <dgm:cxn modelId="{E7A181E3-A165-4A81-8487-0458B0454215}" type="presParOf" srcId="{06BF64EB-C2E2-4CF3-ADAE-BF30E7EFF0BF}" destId="{A01E7318-09FC-4C8D-BB94-F2CC19242DA8}" srcOrd="2" destOrd="0" presId="urn:microsoft.com/office/officeart/2005/8/layout/default"/>
    <dgm:cxn modelId="{C3DB2B7E-75F2-4151-8E1B-FC845A151C7D}" type="presParOf" srcId="{06BF64EB-C2E2-4CF3-ADAE-BF30E7EFF0BF}" destId="{69786601-0586-47BD-B3D8-902178B4AEB2}" srcOrd="3" destOrd="0" presId="urn:microsoft.com/office/officeart/2005/8/layout/default"/>
    <dgm:cxn modelId="{64976554-E47A-4A49-8B87-C92389979F43}" type="presParOf" srcId="{06BF64EB-C2E2-4CF3-ADAE-BF30E7EFF0BF}" destId="{AE7E3AD2-45F5-4082-85AD-9476A8281A80}" srcOrd="4" destOrd="0" presId="urn:microsoft.com/office/officeart/2005/8/layout/default"/>
    <dgm:cxn modelId="{91A62598-A891-4399-81BD-F436A2C70B67}" type="presParOf" srcId="{06BF64EB-C2E2-4CF3-ADAE-BF30E7EFF0BF}" destId="{EB85CB9F-F14A-45EE-ABB9-7D8724FE1BD5}" srcOrd="5" destOrd="0" presId="urn:microsoft.com/office/officeart/2005/8/layout/default"/>
    <dgm:cxn modelId="{07F94C4F-FC55-4567-98EF-42E25DBE764E}" type="presParOf" srcId="{06BF64EB-C2E2-4CF3-ADAE-BF30E7EFF0BF}" destId="{EB7BBB99-6CBA-4BE6-BED1-AA7BFC48FF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4F4D3-7917-4768-A4A5-E433936A92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EAC498D-F873-4D81-A036-082D9796D726}">
      <dgm:prSet phldrT="[Text]"/>
      <dgm:spPr/>
      <dgm:t>
        <a:bodyPr/>
        <a:lstStyle/>
        <a:p>
          <a:r>
            <a:rPr lang="tg-Cyrl-TJ" noProof="0" dirty="0" smtClean="0"/>
            <a:t>Банақшагирӣ</a:t>
          </a:r>
          <a:endParaRPr lang="en-GB" noProof="0" dirty="0"/>
        </a:p>
      </dgm:t>
    </dgm:pt>
    <dgm:pt modelId="{5978A67A-0FE8-44B0-84E2-CF2F728DB439}" type="parTrans" cxnId="{B86BD46B-4AA8-4D85-812E-D2E5D122B389}">
      <dgm:prSet/>
      <dgm:spPr/>
      <dgm:t>
        <a:bodyPr/>
        <a:lstStyle/>
        <a:p>
          <a:endParaRPr lang="en-GB"/>
        </a:p>
      </dgm:t>
    </dgm:pt>
    <dgm:pt modelId="{CD1163F2-E49C-4295-9A27-E0501D41564D}" type="sibTrans" cxnId="{B86BD46B-4AA8-4D85-812E-D2E5D122B389}">
      <dgm:prSet/>
      <dgm:spPr/>
      <dgm:t>
        <a:bodyPr/>
        <a:lstStyle/>
        <a:p>
          <a:endParaRPr lang="en-GB"/>
        </a:p>
      </dgm:t>
    </dgm:pt>
    <dgm:pt modelId="{220985D5-53B6-41A4-AED6-A71AB0079CC7}">
      <dgm:prSet phldrT="[Text]"/>
      <dgm:spPr/>
      <dgm:t>
        <a:bodyPr/>
        <a:lstStyle/>
        <a:p>
          <a:r>
            <a:rPr lang="tg-Cyrl-TJ" dirty="0" smtClean="0"/>
            <a:t>Ҳамоҳангсозӣ</a:t>
          </a:r>
          <a:endParaRPr lang="en-GB" dirty="0"/>
        </a:p>
      </dgm:t>
    </dgm:pt>
    <dgm:pt modelId="{6D11BAC4-069D-4519-9319-9D6DA0F24BF9}" type="parTrans" cxnId="{15CA70F3-119D-441B-9AC8-C899D39FC358}">
      <dgm:prSet/>
      <dgm:spPr/>
      <dgm:t>
        <a:bodyPr/>
        <a:lstStyle/>
        <a:p>
          <a:endParaRPr lang="en-GB"/>
        </a:p>
      </dgm:t>
    </dgm:pt>
    <dgm:pt modelId="{1600D7CD-4A8F-4A7B-8971-1C9CB01CC15A}" type="sibTrans" cxnId="{15CA70F3-119D-441B-9AC8-C899D39FC358}">
      <dgm:prSet/>
      <dgm:spPr/>
      <dgm:t>
        <a:bodyPr/>
        <a:lstStyle/>
        <a:p>
          <a:endParaRPr lang="en-GB"/>
        </a:p>
      </dgm:t>
    </dgm:pt>
    <dgm:pt modelId="{117129D7-F544-4957-99A6-2EE489D16D3B}">
      <dgm:prSet phldrT="[Text]"/>
      <dgm:spPr/>
      <dgm:t>
        <a:bodyPr/>
        <a:lstStyle/>
        <a:p>
          <a:r>
            <a:rPr lang="tg-Cyrl-TJ" dirty="0" smtClean="0"/>
            <a:t>Мониторинг</a:t>
          </a:r>
          <a:endParaRPr lang="en-GB" dirty="0"/>
        </a:p>
      </dgm:t>
    </dgm:pt>
    <dgm:pt modelId="{2823E075-A2A4-4018-B546-A5DD0C0DC7D3}" type="parTrans" cxnId="{F17E5E65-9A70-4992-9716-26011B7788F6}">
      <dgm:prSet/>
      <dgm:spPr/>
      <dgm:t>
        <a:bodyPr/>
        <a:lstStyle/>
        <a:p>
          <a:endParaRPr lang="en-GB"/>
        </a:p>
      </dgm:t>
    </dgm:pt>
    <dgm:pt modelId="{AE9D965B-A066-4EC3-B620-08C0560F92A6}" type="sibTrans" cxnId="{F17E5E65-9A70-4992-9716-26011B7788F6}">
      <dgm:prSet/>
      <dgm:spPr/>
      <dgm:t>
        <a:bodyPr/>
        <a:lstStyle/>
        <a:p>
          <a:endParaRPr lang="en-GB"/>
        </a:p>
      </dgm:t>
    </dgm:pt>
    <dgm:pt modelId="{06BF64EB-C2E2-4CF3-ADAE-BF30E7EFF0BF}" type="pres">
      <dgm:prSet presAssocID="{78D4F4D3-7917-4768-A4A5-E433936A924E}" presName="diagram" presStyleCnt="0">
        <dgm:presLayoutVars>
          <dgm:dir/>
          <dgm:resizeHandles val="exact"/>
        </dgm:presLayoutVars>
      </dgm:prSet>
      <dgm:spPr/>
      <dgm:t>
        <a:bodyPr/>
        <a:lstStyle/>
        <a:p>
          <a:endParaRPr lang="ru-RU"/>
        </a:p>
      </dgm:t>
    </dgm:pt>
    <dgm:pt modelId="{3EC48135-617F-40C1-BE50-EAFEFC33A28B}" type="pres">
      <dgm:prSet presAssocID="{8EAC498D-F873-4D81-A036-082D9796D726}" presName="node" presStyleLbl="node1" presStyleIdx="0" presStyleCnt="3">
        <dgm:presLayoutVars>
          <dgm:bulletEnabled val="1"/>
        </dgm:presLayoutVars>
      </dgm:prSet>
      <dgm:spPr/>
      <dgm:t>
        <a:bodyPr/>
        <a:lstStyle/>
        <a:p>
          <a:endParaRPr lang="ru-RU"/>
        </a:p>
      </dgm:t>
    </dgm:pt>
    <dgm:pt modelId="{41E0BDD8-8E7A-4523-932F-4D1C9BC426A8}" type="pres">
      <dgm:prSet presAssocID="{CD1163F2-E49C-4295-9A27-E0501D41564D}" presName="sibTrans" presStyleCnt="0"/>
      <dgm:spPr/>
    </dgm:pt>
    <dgm:pt modelId="{A01E7318-09FC-4C8D-BB94-F2CC19242DA8}" type="pres">
      <dgm:prSet presAssocID="{220985D5-53B6-41A4-AED6-A71AB0079CC7}" presName="node" presStyleLbl="node1" presStyleIdx="1" presStyleCnt="3" custLinFactNeighborX="1280" custLinFactNeighborY="1382">
        <dgm:presLayoutVars>
          <dgm:bulletEnabled val="1"/>
        </dgm:presLayoutVars>
      </dgm:prSet>
      <dgm:spPr/>
      <dgm:t>
        <a:bodyPr/>
        <a:lstStyle/>
        <a:p>
          <a:endParaRPr lang="ru-RU"/>
        </a:p>
      </dgm:t>
    </dgm:pt>
    <dgm:pt modelId="{69786601-0586-47BD-B3D8-902178B4AEB2}" type="pres">
      <dgm:prSet presAssocID="{1600D7CD-4A8F-4A7B-8971-1C9CB01CC15A}" presName="sibTrans" presStyleCnt="0"/>
      <dgm:spPr/>
    </dgm:pt>
    <dgm:pt modelId="{AE7E3AD2-45F5-4082-85AD-9476A8281A80}" type="pres">
      <dgm:prSet presAssocID="{117129D7-F544-4957-99A6-2EE489D16D3B}" presName="node" presStyleLbl="node1" presStyleIdx="2" presStyleCnt="3">
        <dgm:presLayoutVars>
          <dgm:bulletEnabled val="1"/>
        </dgm:presLayoutVars>
      </dgm:prSet>
      <dgm:spPr/>
      <dgm:t>
        <a:bodyPr/>
        <a:lstStyle/>
        <a:p>
          <a:endParaRPr lang="ru-RU"/>
        </a:p>
      </dgm:t>
    </dgm:pt>
  </dgm:ptLst>
  <dgm:cxnLst>
    <dgm:cxn modelId="{1511A886-FFA4-4CAA-A05A-9825A77A9F8F}" type="presOf" srcId="{78D4F4D3-7917-4768-A4A5-E433936A924E}" destId="{06BF64EB-C2E2-4CF3-ADAE-BF30E7EFF0BF}" srcOrd="0" destOrd="0" presId="urn:microsoft.com/office/officeart/2005/8/layout/default"/>
    <dgm:cxn modelId="{B86BD46B-4AA8-4D85-812E-D2E5D122B389}" srcId="{78D4F4D3-7917-4768-A4A5-E433936A924E}" destId="{8EAC498D-F873-4D81-A036-082D9796D726}" srcOrd="0" destOrd="0" parTransId="{5978A67A-0FE8-44B0-84E2-CF2F728DB439}" sibTransId="{CD1163F2-E49C-4295-9A27-E0501D41564D}"/>
    <dgm:cxn modelId="{15CA70F3-119D-441B-9AC8-C899D39FC358}" srcId="{78D4F4D3-7917-4768-A4A5-E433936A924E}" destId="{220985D5-53B6-41A4-AED6-A71AB0079CC7}" srcOrd="1" destOrd="0" parTransId="{6D11BAC4-069D-4519-9319-9D6DA0F24BF9}" sibTransId="{1600D7CD-4A8F-4A7B-8971-1C9CB01CC15A}"/>
    <dgm:cxn modelId="{F17E5E65-9A70-4992-9716-26011B7788F6}" srcId="{78D4F4D3-7917-4768-A4A5-E433936A924E}" destId="{117129D7-F544-4957-99A6-2EE489D16D3B}" srcOrd="2" destOrd="0" parTransId="{2823E075-A2A4-4018-B546-A5DD0C0DC7D3}" sibTransId="{AE9D965B-A066-4EC3-B620-08C0560F92A6}"/>
    <dgm:cxn modelId="{0289C177-3BFA-45FD-B8DC-90BA17CACA36}" type="presOf" srcId="{220985D5-53B6-41A4-AED6-A71AB0079CC7}" destId="{A01E7318-09FC-4C8D-BB94-F2CC19242DA8}" srcOrd="0" destOrd="0" presId="urn:microsoft.com/office/officeart/2005/8/layout/default"/>
    <dgm:cxn modelId="{72803B33-2EAF-4A27-B48B-A5D40745C55F}" type="presOf" srcId="{8EAC498D-F873-4D81-A036-082D9796D726}" destId="{3EC48135-617F-40C1-BE50-EAFEFC33A28B}" srcOrd="0" destOrd="0" presId="urn:microsoft.com/office/officeart/2005/8/layout/default"/>
    <dgm:cxn modelId="{3DAB8445-7958-4FDA-AA9E-983669543D40}" type="presOf" srcId="{117129D7-F544-4957-99A6-2EE489D16D3B}" destId="{AE7E3AD2-45F5-4082-85AD-9476A8281A80}" srcOrd="0" destOrd="0" presId="urn:microsoft.com/office/officeart/2005/8/layout/default"/>
    <dgm:cxn modelId="{B606EB8E-DC53-48D8-A7B5-529D2CAC8C23}" type="presParOf" srcId="{06BF64EB-C2E2-4CF3-ADAE-BF30E7EFF0BF}" destId="{3EC48135-617F-40C1-BE50-EAFEFC33A28B}" srcOrd="0" destOrd="0" presId="urn:microsoft.com/office/officeart/2005/8/layout/default"/>
    <dgm:cxn modelId="{DA693045-A663-4B6F-A269-88B27EFBF402}" type="presParOf" srcId="{06BF64EB-C2E2-4CF3-ADAE-BF30E7EFF0BF}" destId="{41E0BDD8-8E7A-4523-932F-4D1C9BC426A8}" srcOrd="1" destOrd="0" presId="urn:microsoft.com/office/officeart/2005/8/layout/default"/>
    <dgm:cxn modelId="{E7A181E3-A165-4A81-8487-0458B0454215}" type="presParOf" srcId="{06BF64EB-C2E2-4CF3-ADAE-BF30E7EFF0BF}" destId="{A01E7318-09FC-4C8D-BB94-F2CC19242DA8}" srcOrd="2" destOrd="0" presId="urn:microsoft.com/office/officeart/2005/8/layout/default"/>
    <dgm:cxn modelId="{C3DB2B7E-75F2-4151-8E1B-FC845A151C7D}" type="presParOf" srcId="{06BF64EB-C2E2-4CF3-ADAE-BF30E7EFF0BF}" destId="{69786601-0586-47BD-B3D8-902178B4AEB2}" srcOrd="3" destOrd="0" presId="urn:microsoft.com/office/officeart/2005/8/layout/default"/>
    <dgm:cxn modelId="{64976554-E47A-4A49-8B87-C92389979F43}" type="presParOf" srcId="{06BF64EB-C2E2-4CF3-ADAE-BF30E7EFF0BF}" destId="{AE7E3AD2-45F5-4082-85AD-9476A8281A8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8135-617F-40C1-BE50-EAFEFC33A28B}">
      <dsp:nvSpPr>
        <dsp:cNvPr id="0" name=""/>
        <dsp:cNvSpPr/>
      </dsp:nvSpPr>
      <dsp:spPr>
        <a:xfrm>
          <a:off x="879144" y="198"/>
          <a:ext cx="1626086" cy="975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g-Cyrl-TJ" sz="1700" kern="1200" noProof="0" dirty="0" smtClean="0"/>
            <a:t>Даромад</a:t>
          </a:r>
          <a:endParaRPr lang="en-GB" sz="1700" kern="1200" noProof="0" dirty="0"/>
        </a:p>
      </dsp:txBody>
      <dsp:txXfrm>
        <a:off x="879144" y="198"/>
        <a:ext cx="1626086" cy="975652"/>
      </dsp:txXfrm>
    </dsp:sp>
    <dsp:sp modelId="{A01E7318-09FC-4C8D-BB94-F2CC19242DA8}">
      <dsp:nvSpPr>
        <dsp:cNvPr id="0" name=""/>
        <dsp:cNvSpPr/>
      </dsp:nvSpPr>
      <dsp:spPr>
        <a:xfrm>
          <a:off x="899958" y="1151942"/>
          <a:ext cx="1626086" cy="975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g-Cyrl-TJ" sz="1700" kern="1200" dirty="0" smtClean="0"/>
            <a:t>Қарзҳо</a:t>
          </a:r>
          <a:endParaRPr lang="en-GB" sz="1700" kern="1200" dirty="0"/>
        </a:p>
      </dsp:txBody>
      <dsp:txXfrm>
        <a:off x="899958" y="1151942"/>
        <a:ext cx="1626086" cy="975652"/>
      </dsp:txXfrm>
    </dsp:sp>
    <dsp:sp modelId="{AE7E3AD2-45F5-4082-85AD-9476A8281A80}">
      <dsp:nvSpPr>
        <dsp:cNvPr id="0" name=""/>
        <dsp:cNvSpPr/>
      </dsp:nvSpPr>
      <dsp:spPr>
        <a:xfrm>
          <a:off x="879144" y="2276719"/>
          <a:ext cx="1626086" cy="975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g-Cyrl-TJ" sz="1700" kern="1200" dirty="0" smtClean="0"/>
            <a:t>Хароҷот</a:t>
          </a:r>
          <a:r>
            <a:rPr lang="es-ES" sz="1700" kern="1200" dirty="0" smtClean="0"/>
            <a:t> (</a:t>
          </a:r>
          <a:r>
            <a:rPr lang="tg-Cyrl-TJ" sz="1700" kern="1200" dirty="0" smtClean="0"/>
            <a:t>самаранокӣ</a:t>
          </a:r>
          <a:r>
            <a:rPr lang="es-ES" sz="1700" kern="1200" dirty="0" smtClean="0"/>
            <a:t>)</a:t>
          </a:r>
          <a:endParaRPr lang="en-GB" sz="1700" kern="1200" dirty="0"/>
        </a:p>
      </dsp:txBody>
      <dsp:txXfrm>
        <a:off x="879144" y="2276719"/>
        <a:ext cx="1626086" cy="975652"/>
      </dsp:txXfrm>
    </dsp:sp>
    <dsp:sp modelId="{EB7BBB99-6CBA-4BE6-BED1-AA7BFC48FFB9}">
      <dsp:nvSpPr>
        <dsp:cNvPr id="0" name=""/>
        <dsp:cNvSpPr/>
      </dsp:nvSpPr>
      <dsp:spPr>
        <a:xfrm>
          <a:off x="879144" y="3414980"/>
          <a:ext cx="1626086" cy="975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g-Cyrl-TJ" sz="1700" kern="1200" noProof="0" dirty="0" smtClean="0"/>
            <a:t>Хароҷот
бахши иҷтимоӣ</a:t>
          </a:r>
          <a:endParaRPr lang="tg-Cyrl-TJ" sz="1700" kern="1200" noProof="0" dirty="0"/>
        </a:p>
      </dsp:txBody>
      <dsp:txXfrm>
        <a:off x="879144" y="3414980"/>
        <a:ext cx="1626086" cy="97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8135-617F-40C1-BE50-EAFEFC33A28B}">
      <dsp:nvSpPr>
        <dsp:cNvPr id="0" name=""/>
        <dsp:cNvSpPr/>
      </dsp:nvSpPr>
      <dsp:spPr>
        <a:xfrm>
          <a:off x="594909" y="859"/>
          <a:ext cx="2194556" cy="1316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g-Cyrl-TJ" sz="2600" kern="1200" noProof="0" dirty="0" smtClean="0"/>
            <a:t>Банақшагирӣ</a:t>
          </a:r>
          <a:endParaRPr lang="en-GB" sz="2600" kern="1200" noProof="0" dirty="0"/>
        </a:p>
      </dsp:txBody>
      <dsp:txXfrm>
        <a:off x="594909" y="859"/>
        <a:ext cx="2194556" cy="1316733"/>
      </dsp:txXfrm>
    </dsp:sp>
    <dsp:sp modelId="{A01E7318-09FC-4C8D-BB94-F2CC19242DA8}">
      <dsp:nvSpPr>
        <dsp:cNvPr id="0" name=""/>
        <dsp:cNvSpPr/>
      </dsp:nvSpPr>
      <dsp:spPr>
        <a:xfrm>
          <a:off x="623000" y="1555245"/>
          <a:ext cx="2194556" cy="1316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g-Cyrl-TJ" sz="2600" kern="1200" dirty="0" smtClean="0"/>
            <a:t>Ҳамоҳангсозӣ</a:t>
          </a:r>
          <a:endParaRPr lang="en-GB" sz="2600" kern="1200" dirty="0"/>
        </a:p>
      </dsp:txBody>
      <dsp:txXfrm>
        <a:off x="623000" y="1555245"/>
        <a:ext cx="2194556" cy="1316733"/>
      </dsp:txXfrm>
    </dsp:sp>
    <dsp:sp modelId="{AE7E3AD2-45F5-4082-85AD-9476A8281A80}">
      <dsp:nvSpPr>
        <dsp:cNvPr id="0" name=""/>
        <dsp:cNvSpPr/>
      </dsp:nvSpPr>
      <dsp:spPr>
        <a:xfrm>
          <a:off x="594909" y="3073238"/>
          <a:ext cx="2194556" cy="1316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g-Cyrl-TJ" sz="2600" kern="1200" dirty="0" smtClean="0"/>
            <a:t>Мониторинг</a:t>
          </a:r>
          <a:endParaRPr lang="en-GB" sz="2600" kern="1200" dirty="0"/>
        </a:p>
      </dsp:txBody>
      <dsp:txXfrm>
        <a:off x="594909" y="3073238"/>
        <a:ext cx="2194556" cy="13167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09E5A0-033E-4828-878F-7F8E7038FFB9}" type="datetimeFigureOut">
              <a:rPr lang="en-GB" smtClean="0"/>
              <a:t>21/10/2021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0F6FD-F7AA-4877-9B45-30365D8B972C}" type="slidenum">
              <a:rPr lang="en-GB" smtClean="0"/>
              <a:t>‹#›</a:t>
            </a:fld>
            <a:endParaRPr lang="en-GB" dirty="0"/>
          </a:p>
        </p:txBody>
      </p:sp>
    </p:spTree>
    <p:extLst>
      <p:ext uri="{BB962C8B-B14F-4D97-AF65-F5344CB8AC3E}">
        <p14:creationId xmlns:p14="http://schemas.microsoft.com/office/powerpoint/2010/main" val="13169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F510-2B15-4469-B3E9-BBC7F1325BE2}" type="datetimeFigureOut">
              <a:rPr lang="en-GB" smtClean="0"/>
              <a:t>21/10/2021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5E986-C8E5-49A2-93B8-EA67D8C22081}" type="slidenum">
              <a:rPr lang="en-GB" smtClean="0"/>
              <a:t>‹#›</a:t>
            </a:fld>
            <a:endParaRPr lang="en-GB" dirty="0"/>
          </a:p>
        </p:txBody>
      </p:sp>
    </p:spTree>
    <p:extLst>
      <p:ext uri="{BB962C8B-B14F-4D97-AF65-F5344CB8AC3E}">
        <p14:creationId xmlns:p14="http://schemas.microsoft.com/office/powerpoint/2010/main" val="284828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778E6-0132-4E98-B350-8428E784F4DA}" type="slidenum">
              <a:rPr lang="nl-NL"/>
              <a:pPr/>
              <a:t>1</a:t>
            </a:fld>
            <a:endParaRPr lang="nl-NL"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204429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Private</a:t>
            </a:r>
            <a:r>
              <a:rPr lang="es-ES" dirty="0"/>
              <a:t> </a:t>
            </a:r>
            <a:r>
              <a:rPr lang="es-ES" dirty="0" err="1"/>
              <a:t>finance</a:t>
            </a:r>
            <a:r>
              <a:rPr lang="es-ES" dirty="0"/>
              <a:t>:</a:t>
            </a:r>
          </a:p>
          <a:p>
            <a:pPr marL="171450" indent="-171450">
              <a:buFont typeface="Arial" panose="020B0604020202020204" pitchFamily="34" charset="0"/>
              <a:buChar char="•"/>
            </a:pPr>
            <a:r>
              <a:rPr lang="es-ES" dirty="0" err="1"/>
              <a:t>Largest</a:t>
            </a:r>
            <a:r>
              <a:rPr lang="es-ES" dirty="0"/>
              <a:t> gap</a:t>
            </a:r>
          </a:p>
          <a:p>
            <a:pPr marL="171450" indent="-171450">
              <a:buFont typeface="Arial" panose="020B0604020202020204" pitchFamily="34" charset="0"/>
              <a:buChar char="•"/>
            </a:pPr>
            <a:endParaRPr lang="es-ES" dirty="0"/>
          </a:p>
          <a:p>
            <a:pPr marL="0" indent="0">
              <a:buFont typeface="Arial" panose="020B0604020202020204" pitchFamily="34" charset="0"/>
              <a:buNone/>
            </a:pPr>
            <a:r>
              <a:rPr lang="es-ES" dirty="0" err="1"/>
              <a:t>Complex</a:t>
            </a:r>
            <a:r>
              <a:rPr lang="es-ES" dirty="0"/>
              <a:t> set </a:t>
            </a:r>
            <a:r>
              <a:rPr lang="es-ES" dirty="0" err="1"/>
              <a:t>of</a:t>
            </a:r>
            <a:r>
              <a:rPr lang="es-ES" dirty="0"/>
              <a:t> </a:t>
            </a:r>
            <a:r>
              <a:rPr lang="es-ES" dirty="0" err="1"/>
              <a:t>problems</a:t>
            </a:r>
            <a:r>
              <a:rPr lang="es-ES" dirty="0"/>
              <a:t>:</a:t>
            </a:r>
          </a:p>
          <a:p>
            <a:pPr marL="0" indent="0">
              <a:buFont typeface="Arial" panose="020B0604020202020204" pitchFamily="34" charset="0"/>
              <a:buNone/>
            </a:pPr>
            <a:r>
              <a:rPr lang="es-ES" dirty="0"/>
              <a:t>	</a:t>
            </a:r>
            <a:r>
              <a:rPr lang="es-ES" dirty="0" err="1"/>
              <a:t>Constrains</a:t>
            </a:r>
            <a:endParaRPr lang="es-ES" dirty="0"/>
          </a:p>
          <a:p>
            <a:pPr marL="0" indent="0">
              <a:buFont typeface="Arial" panose="020B0604020202020204" pitchFamily="34" charset="0"/>
              <a:buNone/>
            </a:pPr>
            <a:r>
              <a:rPr lang="es-ES" dirty="0"/>
              <a:t>	Do </a:t>
            </a:r>
            <a:r>
              <a:rPr lang="es-ES" dirty="0" err="1"/>
              <a:t>we</a:t>
            </a:r>
            <a:r>
              <a:rPr lang="es-ES" dirty="0"/>
              <a:t> </a:t>
            </a:r>
            <a:r>
              <a:rPr lang="es-ES" dirty="0" err="1"/>
              <a:t>have</a:t>
            </a:r>
            <a:r>
              <a:rPr lang="es-ES" dirty="0"/>
              <a:t> </a:t>
            </a:r>
            <a:r>
              <a:rPr lang="es-ES" dirty="0" err="1"/>
              <a:t>an</a:t>
            </a:r>
            <a:r>
              <a:rPr lang="es-ES" dirty="0"/>
              <a:t> </a:t>
            </a:r>
            <a:r>
              <a:rPr lang="es-ES" dirty="0" err="1"/>
              <a:t>strategy</a:t>
            </a:r>
            <a:r>
              <a:rPr lang="es-ES" dirty="0"/>
              <a:t> </a:t>
            </a:r>
            <a:r>
              <a:rPr lang="es-ES" dirty="0" err="1"/>
              <a:t>nad</a:t>
            </a:r>
            <a:r>
              <a:rPr lang="es-ES" dirty="0"/>
              <a:t> are </a:t>
            </a:r>
            <a:r>
              <a:rPr lang="es-ES" dirty="0" err="1"/>
              <a:t>we</a:t>
            </a:r>
            <a:r>
              <a:rPr lang="es-ES" dirty="0"/>
              <a:t> </a:t>
            </a:r>
            <a:r>
              <a:rPr lang="es-ES" dirty="0" err="1"/>
              <a:t>working</a:t>
            </a:r>
            <a:r>
              <a:rPr lang="es-ES" dirty="0"/>
              <a:t> </a:t>
            </a:r>
            <a:r>
              <a:rPr lang="es-ES" dirty="0" err="1"/>
              <a:t>together</a:t>
            </a:r>
            <a:r>
              <a:rPr lang="es-ES" dirty="0"/>
              <a:t>?</a:t>
            </a:r>
          </a:p>
          <a:p>
            <a:pPr marL="0" indent="0">
              <a:buFont typeface="Arial" panose="020B0604020202020204" pitchFamily="34" charset="0"/>
              <a:buNone/>
            </a:pPr>
            <a:endParaRPr lang="es-ES" dirty="0"/>
          </a:p>
          <a:p>
            <a:pPr marL="0" indent="0">
              <a:buFont typeface="Arial" panose="020B0604020202020204" pitchFamily="34" charset="0"/>
              <a:buNone/>
            </a:pPr>
            <a:r>
              <a:rPr lang="es-ES" dirty="0" err="1"/>
              <a:t>Remittances</a:t>
            </a:r>
            <a:r>
              <a:rPr lang="es-ES" dirty="0"/>
              <a:t>: </a:t>
            </a:r>
            <a:r>
              <a:rPr lang="es-ES" dirty="0" err="1"/>
              <a:t>very</a:t>
            </a:r>
            <a:r>
              <a:rPr lang="es-ES" dirty="0"/>
              <a:t> </a:t>
            </a:r>
            <a:r>
              <a:rPr lang="es-ES" dirty="0" err="1"/>
              <a:t>large</a:t>
            </a:r>
            <a:r>
              <a:rPr lang="es-ES" dirty="0"/>
              <a:t> </a:t>
            </a:r>
            <a:r>
              <a:rPr lang="es-ES" dirty="0" err="1"/>
              <a:t>flows</a:t>
            </a:r>
            <a:r>
              <a:rPr lang="es-ES" dirty="0"/>
              <a:t>, </a:t>
            </a:r>
            <a:r>
              <a:rPr lang="es-ES" dirty="0" err="1"/>
              <a:t>but</a:t>
            </a:r>
            <a:r>
              <a:rPr lang="es-ES" dirty="0"/>
              <a:t> </a:t>
            </a:r>
            <a:r>
              <a:rPr lang="es-ES" dirty="0" err="1"/>
              <a:t>not</a:t>
            </a:r>
            <a:r>
              <a:rPr lang="es-ES" dirty="0"/>
              <a:t> </a:t>
            </a:r>
            <a:r>
              <a:rPr lang="es-ES" dirty="0" err="1"/>
              <a:t>well</a:t>
            </a:r>
            <a:r>
              <a:rPr lang="es-ES" dirty="0"/>
              <a:t> </a:t>
            </a:r>
            <a:r>
              <a:rPr lang="es-ES" dirty="0" err="1"/>
              <a:t>exploited</a:t>
            </a:r>
            <a:r>
              <a:rPr lang="es-ES" dirty="0"/>
              <a:t>. Serves as </a:t>
            </a:r>
            <a:r>
              <a:rPr lang="es-ES" dirty="0" err="1"/>
              <a:t>an</a:t>
            </a:r>
            <a:r>
              <a:rPr lang="es-ES" dirty="0"/>
              <a:t> </a:t>
            </a:r>
            <a:r>
              <a:rPr lang="es-ES" dirty="0" err="1"/>
              <a:t>example</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16</a:t>
            </a:fld>
            <a:endParaRPr lang="en-GB" dirty="0"/>
          </a:p>
        </p:txBody>
      </p:sp>
    </p:spTree>
    <p:extLst>
      <p:ext uri="{BB962C8B-B14F-4D97-AF65-F5344CB8AC3E}">
        <p14:creationId xmlns:p14="http://schemas.microsoft.com/office/powerpoint/2010/main" val="218964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Examples</a:t>
            </a:r>
            <a:r>
              <a:rPr lang="es-ES" dirty="0"/>
              <a:t>:</a:t>
            </a:r>
          </a:p>
          <a:p>
            <a:endParaRPr lang="es-ES" dirty="0"/>
          </a:p>
          <a:p>
            <a:r>
              <a:rPr lang="es-ES" dirty="0"/>
              <a:t>E </a:t>
            </a:r>
            <a:r>
              <a:rPr lang="es-ES" dirty="0" err="1"/>
              <a:t>government</a:t>
            </a:r>
            <a:r>
              <a:rPr lang="es-ES" dirty="0"/>
              <a:t> in Estonia</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17</a:t>
            </a:fld>
            <a:endParaRPr lang="en-GB" dirty="0"/>
          </a:p>
        </p:txBody>
      </p:sp>
    </p:spTree>
    <p:extLst>
      <p:ext uri="{BB962C8B-B14F-4D97-AF65-F5344CB8AC3E}">
        <p14:creationId xmlns:p14="http://schemas.microsoft.com/office/powerpoint/2010/main" val="266885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18</a:t>
            </a:fld>
            <a:endParaRPr lang="en-GB" dirty="0"/>
          </a:p>
        </p:txBody>
      </p:sp>
    </p:spTree>
    <p:extLst>
      <p:ext uri="{BB962C8B-B14F-4D97-AF65-F5344CB8AC3E}">
        <p14:creationId xmlns:p14="http://schemas.microsoft.com/office/powerpoint/2010/main" val="179751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Examples</a:t>
            </a:r>
            <a:endParaRPr lang="es-ES" dirty="0"/>
          </a:p>
          <a:p>
            <a:endParaRPr lang="es-ES" dirty="0"/>
          </a:p>
        </p:txBody>
      </p:sp>
      <p:sp>
        <p:nvSpPr>
          <p:cNvPr id="4" name="Slide Number Placeholder 3"/>
          <p:cNvSpPr>
            <a:spLocks noGrp="1"/>
          </p:cNvSpPr>
          <p:nvPr>
            <p:ph type="sldNum" sz="quarter" idx="5"/>
          </p:nvPr>
        </p:nvSpPr>
        <p:spPr/>
        <p:txBody>
          <a:bodyPr/>
          <a:lstStyle/>
          <a:p>
            <a:fld id="{5D75E986-C8E5-49A2-93B8-EA67D8C22081}" type="slidenum">
              <a:rPr lang="en-GB" smtClean="0"/>
              <a:t>19</a:t>
            </a:fld>
            <a:endParaRPr lang="en-GB" dirty="0"/>
          </a:p>
        </p:txBody>
      </p:sp>
    </p:spTree>
    <p:extLst>
      <p:ext uri="{BB962C8B-B14F-4D97-AF65-F5344CB8AC3E}">
        <p14:creationId xmlns:p14="http://schemas.microsoft.com/office/powerpoint/2010/main" val="132548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4D7F4-196C-467B-A3A3-C018B727FA15}" type="slidenum">
              <a:rPr lang="en-GB" smtClean="0"/>
              <a:t>22</a:t>
            </a:fld>
            <a:endParaRPr lang="en-GB"/>
          </a:p>
        </p:txBody>
      </p:sp>
    </p:spTree>
    <p:extLst>
      <p:ext uri="{BB962C8B-B14F-4D97-AF65-F5344CB8AC3E}">
        <p14:creationId xmlns:p14="http://schemas.microsoft.com/office/powerpoint/2010/main" val="153610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endParaRPr lang="en-GB" dirty="0"/>
          </a:p>
          <a:p>
            <a:r>
              <a:rPr lang="en-GB" dirty="0"/>
              <a:t>Actions proposed : to be further discussed and developed </a:t>
            </a:r>
          </a:p>
        </p:txBody>
      </p:sp>
      <p:sp>
        <p:nvSpPr>
          <p:cNvPr id="4" name="Slide Number Placeholder 3"/>
          <p:cNvSpPr>
            <a:spLocks noGrp="1"/>
          </p:cNvSpPr>
          <p:nvPr>
            <p:ph type="sldNum" sz="quarter" idx="5"/>
          </p:nvPr>
        </p:nvSpPr>
        <p:spPr/>
        <p:txBody>
          <a:bodyPr/>
          <a:lstStyle/>
          <a:p>
            <a:fld id="{5D75E986-C8E5-49A2-93B8-EA67D8C22081}" type="slidenum">
              <a:rPr lang="en-GB" smtClean="0"/>
              <a:t>3</a:t>
            </a:fld>
            <a:endParaRPr lang="en-GB" dirty="0"/>
          </a:p>
        </p:txBody>
      </p:sp>
    </p:spTree>
    <p:extLst>
      <p:ext uri="{BB962C8B-B14F-4D97-AF65-F5344CB8AC3E}">
        <p14:creationId xmlns:p14="http://schemas.microsoft.com/office/powerpoint/2010/main" val="169734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D75E986-C8E5-49A2-93B8-EA67D8C22081}" type="slidenum">
              <a:rPr lang="en-GB" smtClean="0"/>
              <a:t>6</a:t>
            </a:fld>
            <a:endParaRPr lang="en-GB" dirty="0"/>
          </a:p>
        </p:txBody>
      </p:sp>
    </p:spTree>
    <p:extLst>
      <p:ext uri="{BB962C8B-B14F-4D97-AF65-F5344CB8AC3E}">
        <p14:creationId xmlns:p14="http://schemas.microsoft.com/office/powerpoint/2010/main" val="28771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7</a:t>
            </a:fld>
            <a:endParaRPr lang="en-GB" dirty="0"/>
          </a:p>
        </p:txBody>
      </p:sp>
    </p:spTree>
    <p:extLst>
      <p:ext uri="{BB962C8B-B14F-4D97-AF65-F5344CB8AC3E}">
        <p14:creationId xmlns:p14="http://schemas.microsoft.com/office/powerpoint/2010/main" val="6754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n-GB" dirty="0"/>
              <a:t>FSA has already been presented. Large gap, will be difficult to close it. </a:t>
            </a:r>
          </a:p>
          <a:p>
            <a:endParaRPr lang="en-GB" dirty="0"/>
          </a:p>
          <a:p>
            <a:r>
              <a:rPr lang="en-GB" dirty="0"/>
              <a:t>If we were to increase it, we can look from different angles. Key highlights only</a:t>
            </a:r>
          </a:p>
          <a:p>
            <a:r>
              <a:rPr lang="en-GB" dirty="0"/>
              <a:t>	</a:t>
            </a:r>
          </a:p>
          <a:p>
            <a:r>
              <a:rPr lang="en-GB" dirty="0"/>
              <a:t>Revenue main trends: suggest there is some room, but not significant and/or guaranteed. Some trade offs</a:t>
            </a:r>
          </a:p>
          <a:p>
            <a:endParaRPr lang="en-GB" dirty="0"/>
          </a:p>
          <a:p>
            <a:r>
              <a:rPr lang="en-GB" dirty="0"/>
              <a:t>Borrowing, main trends: limited fiscal space for additional borrowing. 	</a:t>
            </a:r>
          </a:p>
          <a:p>
            <a:r>
              <a:rPr lang="en-GB" dirty="0"/>
              <a:t>	Debt levels are relatively high </a:t>
            </a:r>
          </a:p>
          <a:p>
            <a:r>
              <a:rPr lang="en-GB" dirty="0"/>
              <a:t>	Margin to ceiling in debt management strategy  (60%) is not very large considering obligations</a:t>
            </a:r>
          </a:p>
          <a:p>
            <a:r>
              <a:rPr lang="en-GB" dirty="0"/>
              <a:t>	Debt reprofiling might provide some additional (small) space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11</a:t>
            </a:fld>
            <a:endParaRPr lang="en-GB" dirty="0"/>
          </a:p>
        </p:txBody>
      </p:sp>
    </p:spTree>
    <p:extLst>
      <p:ext uri="{BB962C8B-B14F-4D97-AF65-F5344CB8AC3E}">
        <p14:creationId xmlns:p14="http://schemas.microsoft.com/office/powerpoint/2010/main" val="330242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Expenditure</a:t>
            </a:r>
            <a:r>
              <a:rPr lang="es-ES" dirty="0"/>
              <a:t> </a:t>
            </a:r>
            <a:r>
              <a:rPr lang="es-ES" dirty="0" err="1"/>
              <a:t>efficiency</a:t>
            </a:r>
            <a:r>
              <a:rPr lang="es-ES" dirty="0"/>
              <a:t> (</a:t>
            </a:r>
            <a:r>
              <a:rPr lang="es-ES" dirty="0" err="1"/>
              <a:t>main</a:t>
            </a:r>
            <a:r>
              <a:rPr lang="es-ES" dirty="0"/>
              <a:t> </a:t>
            </a:r>
            <a:r>
              <a:rPr lang="es-ES" dirty="0" err="1"/>
              <a:t>trends</a:t>
            </a:r>
            <a:r>
              <a:rPr lang="es-ES" dirty="0"/>
              <a:t>):</a:t>
            </a:r>
          </a:p>
          <a:p>
            <a:pPr marL="0" indent="0">
              <a:buFont typeface="Arial" panose="020B0604020202020204" pitchFamily="34" charset="0"/>
              <a:buNone/>
            </a:pPr>
            <a:r>
              <a:rPr lang="es-ES" dirty="0"/>
              <a:t>	The basis </a:t>
            </a:r>
            <a:r>
              <a:rPr lang="es-ES" dirty="0" err="1"/>
              <a:t>for</a:t>
            </a:r>
            <a:r>
              <a:rPr lang="es-ES" dirty="0"/>
              <a:t> a programe-</a:t>
            </a:r>
            <a:r>
              <a:rPr lang="es-ES" dirty="0" err="1"/>
              <a:t>based</a:t>
            </a:r>
            <a:r>
              <a:rPr lang="es-ES" dirty="0"/>
              <a:t> </a:t>
            </a:r>
            <a:r>
              <a:rPr lang="es-ES" dirty="0" err="1"/>
              <a:t>budgeting</a:t>
            </a:r>
            <a:r>
              <a:rPr lang="es-ES" dirty="0"/>
              <a:t> </a:t>
            </a:r>
            <a:r>
              <a:rPr lang="es-ES" dirty="0" err="1"/>
              <a:t>exsits</a:t>
            </a:r>
            <a:r>
              <a:rPr lang="es-ES" dirty="0"/>
              <a:t>, </a:t>
            </a:r>
            <a:r>
              <a:rPr lang="es-ES" dirty="0" err="1"/>
              <a:t>but</a:t>
            </a:r>
            <a:r>
              <a:rPr lang="es-ES" dirty="0"/>
              <a:t> </a:t>
            </a:r>
            <a:r>
              <a:rPr lang="es-ES" dirty="0" err="1"/>
              <a:t>budgets</a:t>
            </a:r>
            <a:r>
              <a:rPr lang="es-ES" dirty="0"/>
              <a:t> do </a:t>
            </a:r>
            <a:r>
              <a:rPr lang="es-ES" dirty="0" err="1"/>
              <a:t>not</a:t>
            </a:r>
            <a:r>
              <a:rPr lang="es-ES" dirty="0"/>
              <a:t> </a:t>
            </a:r>
            <a:r>
              <a:rPr lang="es-ES" dirty="0" err="1"/>
              <a:t>follow</a:t>
            </a:r>
            <a:r>
              <a:rPr lang="es-ES" dirty="0"/>
              <a:t> </a:t>
            </a:r>
            <a:r>
              <a:rPr lang="es-ES" dirty="0" err="1"/>
              <a:t>policies</a:t>
            </a:r>
            <a:r>
              <a:rPr lang="es-ES" dirty="0"/>
              <a:t> and are </a:t>
            </a:r>
            <a:r>
              <a:rPr lang="es-ES" dirty="0" err="1"/>
              <a:t>informed</a:t>
            </a:r>
            <a:r>
              <a:rPr lang="es-ES" dirty="0"/>
              <a:t> </a:t>
            </a:r>
            <a:r>
              <a:rPr lang="es-ES" dirty="0" err="1"/>
              <a:t>by</a:t>
            </a:r>
            <a:r>
              <a:rPr lang="es-ES" dirty="0"/>
              <a:t> </a:t>
            </a:r>
            <a:r>
              <a:rPr lang="es-ES" dirty="0" err="1"/>
              <a:t>evidence</a:t>
            </a:r>
            <a:r>
              <a:rPr lang="es-ES" dirty="0"/>
              <a:t> </a:t>
            </a:r>
            <a:r>
              <a:rPr lang="es-ES" dirty="0" err="1"/>
              <a:t>yet</a:t>
            </a:r>
            <a:r>
              <a:rPr lang="es-ES" dirty="0"/>
              <a:t>.</a:t>
            </a:r>
          </a:p>
          <a:p>
            <a:pPr marL="0" indent="0">
              <a:buFont typeface="Arial" panose="020B0604020202020204" pitchFamily="34" charset="0"/>
              <a:buNone/>
            </a:pPr>
            <a:r>
              <a:rPr lang="es-ES" dirty="0"/>
              <a:t>	</a:t>
            </a:r>
            <a:r>
              <a:rPr lang="es-ES" dirty="0" err="1"/>
              <a:t>Specific</a:t>
            </a:r>
            <a:r>
              <a:rPr lang="es-ES" dirty="0"/>
              <a:t> </a:t>
            </a:r>
            <a:r>
              <a:rPr lang="es-ES" dirty="0" err="1"/>
              <a:t>element</a:t>
            </a:r>
            <a:r>
              <a:rPr lang="es-ES" dirty="0"/>
              <a:t> </a:t>
            </a:r>
            <a:r>
              <a:rPr lang="es-ES" dirty="0" err="1"/>
              <a:t>is</a:t>
            </a:r>
            <a:r>
              <a:rPr lang="es-ES" dirty="0"/>
              <a:t> </a:t>
            </a:r>
            <a:r>
              <a:rPr lang="es-ES" dirty="0" err="1"/>
              <a:t>the</a:t>
            </a:r>
            <a:r>
              <a:rPr lang="es-ES" dirty="0"/>
              <a:t> link </a:t>
            </a:r>
            <a:r>
              <a:rPr lang="es-ES" dirty="0" err="1"/>
              <a:t>between</a:t>
            </a:r>
            <a:r>
              <a:rPr lang="es-ES" dirty="0"/>
              <a:t> </a:t>
            </a:r>
            <a:r>
              <a:rPr lang="es-ES" dirty="0" err="1"/>
              <a:t>national</a:t>
            </a:r>
            <a:r>
              <a:rPr lang="es-ES" dirty="0"/>
              <a:t> and </a:t>
            </a:r>
            <a:r>
              <a:rPr lang="es-ES" dirty="0" err="1"/>
              <a:t>subnational</a:t>
            </a:r>
            <a:r>
              <a:rPr lang="es-ES" dirty="0"/>
              <a:t> </a:t>
            </a:r>
            <a:r>
              <a:rPr lang="es-ES" dirty="0" err="1"/>
              <a:t>budget</a:t>
            </a:r>
            <a:r>
              <a:rPr lang="es-ES" dirty="0"/>
              <a:t> </a:t>
            </a:r>
            <a:r>
              <a:rPr lang="es-ES" dirty="0" err="1"/>
              <a:t>planning</a:t>
            </a:r>
            <a:r>
              <a:rPr lang="es-ES" dirty="0"/>
              <a:t>.</a:t>
            </a:r>
          </a:p>
          <a:p>
            <a:endParaRPr lang="es-ES" dirty="0"/>
          </a:p>
          <a:p>
            <a:endParaRPr lang="es-ES" dirty="0"/>
          </a:p>
          <a:p>
            <a:r>
              <a:rPr lang="es-ES" dirty="0"/>
              <a:t>Social sector (</a:t>
            </a:r>
            <a:r>
              <a:rPr lang="es-ES" dirty="0" err="1"/>
              <a:t>economic</a:t>
            </a:r>
            <a:r>
              <a:rPr lang="es-ES" dirty="0"/>
              <a:t> sector </a:t>
            </a:r>
            <a:r>
              <a:rPr lang="es-ES" dirty="0" err="1"/>
              <a:t>is</a:t>
            </a:r>
            <a:r>
              <a:rPr lang="es-ES" dirty="0"/>
              <a:t> </a:t>
            </a:r>
            <a:r>
              <a:rPr lang="es-ES" dirty="0" err="1"/>
              <a:t>looked</a:t>
            </a:r>
            <a:r>
              <a:rPr lang="es-ES" dirty="0"/>
              <a:t> at </a:t>
            </a:r>
            <a:r>
              <a:rPr lang="es-ES" dirty="0" err="1"/>
              <a:t>under</a:t>
            </a:r>
            <a:r>
              <a:rPr lang="es-ES" dirty="0"/>
              <a:t> </a:t>
            </a:r>
            <a:r>
              <a:rPr lang="es-ES" dirty="0" err="1"/>
              <a:t>private</a:t>
            </a:r>
            <a:r>
              <a:rPr lang="es-ES" dirty="0"/>
              <a:t> sector). </a:t>
            </a:r>
          </a:p>
          <a:p>
            <a:r>
              <a:rPr lang="es-ES" dirty="0"/>
              <a:t>	</a:t>
            </a:r>
            <a:r>
              <a:rPr lang="es-ES" dirty="0" err="1"/>
              <a:t>Education</a:t>
            </a:r>
            <a:r>
              <a:rPr lang="es-ES" dirty="0"/>
              <a:t>, </a:t>
            </a:r>
            <a:r>
              <a:rPr lang="es-ES" dirty="0" err="1"/>
              <a:t>healt</a:t>
            </a:r>
            <a:r>
              <a:rPr lang="es-ES" dirty="0"/>
              <a:t> and social </a:t>
            </a:r>
            <a:r>
              <a:rPr lang="es-ES" dirty="0" err="1"/>
              <a:t>protection</a:t>
            </a:r>
            <a:endParaRPr lang="es-ES" dirty="0"/>
          </a:p>
          <a:p>
            <a:r>
              <a:rPr lang="es-ES" dirty="0"/>
              <a:t>	Key </a:t>
            </a:r>
            <a:r>
              <a:rPr lang="es-ES" dirty="0" err="1"/>
              <a:t>government</a:t>
            </a:r>
            <a:r>
              <a:rPr lang="es-ES" dirty="0"/>
              <a:t> </a:t>
            </a:r>
            <a:r>
              <a:rPr lang="es-ES" dirty="0" err="1"/>
              <a:t>function</a:t>
            </a:r>
            <a:endParaRPr lang="es-ES" dirty="0"/>
          </a:p>
          <a:p>
            <a:r>
              <a:rPr lang="es-ES" dirty="0"/>
              <a:t>	</a:t>
            </a:r>
            <a:r>
              <a:rPr lang="es-ES" dirty="0" err="1"/>
              <a:t>Strong</a:t>
            </a:r>
            <a:r>
              <a:rPr lang="es-ES" dirty="0"/>
              <a:t> </a:t>
            </a:r>
            <a:r>
              <a:rPr lang="es-ES" dirty="0" err="1"/>
              <a:t>influece</a:t>
            </a:r>
            <a:r>
              <a:rPr lang="es-ES" dirty="0"/>
              <a:t> </a:t>
            </a:r>
            <a:r>
              <a:rPr lang="es-ES" dirty="0" err="1"/>
              <a:t>over</a:t>
            </a:r>
            <a:r>
              <a:rPr lang="es-ES" dirty="0"/>
              <a:t> </a:t>
            </a:r>
            <a:r>
              <a:rPr lang="es-ES" dirty="0" err="1"/>
              <a:t>some</a:t>
            </a:r>
            <a:r>
              <a:rPr lang="es-ES" dirty="0"/>
              <a:t> </a:t>
            </a:r>
            <a:r>
              <a:rPr lang="es-ES" dirty="0" err="1"/>
              <a:t>SDGs</a:t>
            </a:r>
            <a:endParaRPr lang="es-ES" dirty="0"/>
          </a:p>
          <a:p>
            <a:r>
              <a:rPr lang="es-ES" dirty="0"/>
              <a:t>	</a:t>
            </a:r>
            <a:r>
              <a:rPr lang="es-ES" dirty="0" err="1"/>
              <a:t>Population</a:t>
            </a:r>
            <a:r>
              <a:rPr lang="es-ES" dirty="0"/>
              <a:t> </a:t>
            </a:r>
            <a:r>
              <a:rPr lang="es-ES" dirty="0" err="1"/>
              <a:t>growth</a:t>
            </a:r>
            <a:r>
              <a:rPr lang="es-ES" dirty="0"/>
              <a:t> poses </a:t>
            </a:r>
            <a:r>
              <a:rPr lang="es-ES" dirty="0" err="1"/>
              <a:t>challenges</a:t>
            </a:r>
            <a:r>
              <a:rPr lang="es-ES" dirty="0"/>
              <a:t>. </a:t>
            </a:r>
            <a:r>
              <a:rPr lang="es-ES" dirty="0" err="1"/>
              <a:t>It</a:t>
            </a:r>
            <a:r>
              <a:rPr lang="es-ES" dirty="0"/>
              <a:t> </a:t>
            </a:r>
            <a:r>
              <a:rPr lang="es-ES" dirty="0" err="1"/>
              <a:t>is</a:t>
            </a:r>
            <a:r>
              <a:rPr lang="es-ES" dirty="0"/>
              <a:t> </a:t>
            </a:r>
            <a:r>
              <a:rPr lang="es-ES" dirty="0" err="1"/>
              <a:t>also</a:t>
            </a:r>
            <a:r>
              <a:rPr lang="es-ES" dirty="0"/>
              <a:t> a </a:t>
            </a:r>
            <a:r>
              <a:rPr lang="es-ES" dirty="0" err="1"/>
              <a:t>opporutnity</a:t>
            </a:r>
            <a:r>
              <a:rPr lang="es-ES" dirty="0"/>
              <a:t> </a:t>
            </a:r>
            <a:r>
              <a:rPr lang="es-ES" dirty="0" err="1"/>
              <a:t>but</a:t>
            </a:r>
            <a:r>
              <a:rPr lang="es-ES" dirty="0"/>
              <a:t> </a:t>
            </a:r>
            <a:r>
              <a:rPr lang="es-ES" dirty="0" err="1"/>
              <a:t>requires</a:t>
            </a:r>
            <a:r>
              <a:rPr lang="es-ES" dirty="0"/>
              <a:t> </a:t>
            </a:r>
            <a:r>
              <a:rPr lang="es-ES" dirty="0" err="1"/>
              <a:t>spending</a:t>
            </a:r>
            <a:r>
              <a:rPr lang="es-ES" dirty="0"/>
              <a:t> </a:t>
            </a:r>
            <a:r>
              <a:rPr lang="es-ES" dirty="0" err="1"/>
              <a:t>now</a:t>
            </a:r>
            <a:endParaRPr lang="es-ES" dirty="0"/>
          </a:p>
          <a:p>
            <a:r>
              <a:rPr lang="es-ES" dirty="0"/>
              <a:t>	</a:t>
            </a:r>
            <a:r>
              <a:rPr lang="es-ES" dirty="0" err="1"/>
              <a:t>Limited</a:t>
            </a:r>
            <a:r>
              <a:rPr lang="es-ES" dirty="0"/>
              <a:t> </a:t>
            </a:r>
            <a:r>
              <a:rPr lang="es-ES" dirty="0" err="1"/>
              <a:t>space</a:t>
            </a:r>
            <a:r>
              <a:rPr lang="es-ES" dirty="0"/>
              <a:t> </a:t>
            </a:r>
            <a:r>
              <a:rPr lang="es-ES" dirty="0" err="1"/>
              <a:t>for</a:t>
            </a:r>
            <a:r>
              <a:rPr lang="es-ES" dirty="0"/>
              <a:t> </a:t>
            </a:r>
            <a:r>
              <a:rPr lang="es-ES" dirty="0" err="1"/>
              <a:t>additional</a:t>
            </a:r>
            <a:r>
              <a:rPr lang="es-ES" dirty="0"/>
              <a:t> </a:t>
            </a:r>
            <a:r>
              <a:rPr lang="es-ES" dirty="0" err="1"/>
              <a:t>spending</a:t>
            </a:r>
            <a:r>
              <a:rPr lang="es-ES" dirty="0"/>
              <a:t> (as </a:t>
            </a:r>
            <a:r>
              <a:rPr lang="es-ES" dirty="0" err="1"/>
              <a:t>seen</a:t>
            </a:r>
            <a:r>
              <a:rPr lang="es-ES" dirty="0"/>
              <a:t> </a:t>
            </a:r>
            <a:r>
              <a:rPr lang="es-ES" dirty="0" err="1"/>
              <a:t>above</a:t>
            </a:r>
            <a:r>
              <a:rPr lang="es-ES" dirty="0"/>
              <a:t>)</a:t>
            </a:r>
          </a:p>
          <a:p>
            <a:r>
              <a:rPr lang="es-ES" dirty="0"/>
              <a:t>	</a:t>
            </a:r>
            <a:r>
              <a:rPr lang="es-ES" dirty="0" err="1"/>
              <a:t>Scope</a:t>
            </a:r>
            <a:r>
              <a:rPr lang="es-ES" dirty="0"/>
              <a:t> </a:t>
            </a:r>
            <a:r>
              <a:rPr lang="es-ES" dirty="0" err="1"/>
              <a:t>for</a:t>
            </a:r>
            <a:r>
              <a:rPr lang="es-ES" dirty="0"/>
              <a:t> a more </a:t>
            </a:r>
            <a:r>
              <a:rPr lang="es-ES" dirty="0" err="1"/>
              <a:t>signficant</a:t>
            </a:r>
            <a:r>
              <a:rPr lang="es-ES" dirty="0"/>
              <a:t> role </a:t>
            </a:r>
            <a:r>
              <a:rPr lang="es-ES" dirty="0" err="1"/>
              <a:t>of</a:t>
            </a:r>
            <a:r>
              <a:rPr lang="es-ES" dirty="0"/>
              <a:t> </a:t>
            </a:r>
            <a:r>
              <a:rPr lang="es-ES" dirty="0" err="1"/>
              <a:t>private</a:t>
            </a:r>
            <a:r>
              <a:rPr lang="es-ES" dirty="0"/>
              <a:t> sector, </a:t>
            </a:r>
            <a:r>
              <a:rPr lang="es-ES" dirty="0" err="1"/>
              <a:t>but</a:t>
            </a:r>
            <a:endParaRPr lang="es-ES" dirty="0"/>
          </a:p>
          <a:p>
            <a:r>
              <a:rPr lang="es-ES" dirty="0"/>
              <a:t>	</a:t>
            </a:r>
            <a:r>
              <a:rPr lang="es-ES" dirty="0" err="1"/>
              <a:t>Impotnt</a:t>
            </a:r>
            <a:r>
              <a:rPr lang="es-ES" dirty="0"/>
              <a:t> </a:t>
            </a:r>
            <a:r>
              <a:rPr lang="es-ES" dirty="0" err="1"/>
              <a:t>to</a:t>
            </a:r>
            <a:r>
              <a:rPr lang="es-ES" dirty="0"/>
              <a:t> </a:t>
            </a:r>
            <a:r>
              <a:rPr lang="es-ES" dirty="0" err="1"/>
              <a:t>keep</a:t>
            </a:r>
            <a:r>
              <a:rPr lang="es-ES" dirty="0"/>
              <a:t> and </a:t>
            </a:r>
            <a:r>
              <a:rPr lang="es-ES" dirty="0" err="1"/>
              <a:t>eye</a:t>
            </a:r>
            <a:r>
              <a:rPr lang="es-ES" dirty="0"/>
              <a:t> </a:t>
            </a:r>
            <a:r>
              <a:rPr lang="es-ES" dirty="0" err="1"/>
              <a:t>that</a:t>
            </a:r>
            <a:r>
              <a:rPr lang="es-ES" dirty="0"/>
              <a:t> </a:t>
            </a:r>
            <a:r>
              <a:rPr lang="es-ES" dirty="0" err="1"/>
              <a:t>services</a:t>
            </a:r>
            <a:r>
              <a:rPr lang="es-ES" dirty="0"/>
              <a:t> </a:t>
            </a:r>
            <a:r>
              <a:rPr lang="es-ES" dirty="0" err="1"/>
              <a:t>remain</a:t>
            </a:r>
            <a:r>
              <a:rPr lang="es-ES" dirty="0"/>
              <a:t> accesible (</a:t>
            </a:r>
            <a:r>
              <a:rPr lang="es-ES" dirty="0" err="1"/>
              <a:t>equitable</a:t>
            </a:r>
            <a:r>
              <a:rPr lang="es-ES" dirty="0"/>
              <a:t>). Who </a:t>
            </a:r>
            <a:r>
              <a:rPr lang="es-ES" dirty="0" err="1"/>
              <a:t>pays</a:t>
            </a:r>
            <a:r>
              <a:rPr lang="es-ES" dirty="0"/>
              <a:t> </a:t>
            </a:r>
            <a:r>
              <a:rPr lang="es-ES" dirty="0" err="1"/>
              <a:t>or</a:t>
            </a:r>
            <a:r>
              <a:rPr lang="es-ES" dirty="0"/>
              <a:t> </a:t>
            </a:r>
            <a:r>
              <a:rPr lang="es-ES" dirty="0" err="1"/>
              <a:t>who</a:t>
            </a:r>
            <a:r>
              <a:rPr lang="es-ES" dirty="0"/>
              <a:t> </a:t>
            </a:r>
            <a:r>
              <a:rPr lang="es-ES" dirty="0" err="1"/>
              <a:t>pays</a:t>
            </a:r>
            <a:r>
              <a:rPr lang="es-ES" dirty="0"/>
              <a:t> more?</a:t>
            </a:r>
          </a:p>
          <a:p>
            <a:endParaRPr lang="es-ES" dirty="0"/>
          </a:p>
          <a:p>
            <a:r>
              <a:rPr lang="es-ES" dirty="0"/>
              <a:t> </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12</a:t>
            </a:fld>
            <a:endParaRPr lang="en-GB" dirty="0"/>
          </a:p>
        </p:txBody>
      </p:sp>
    </p:spTree>
    <p:extLst>
      <p:ext uri="{BB962C8B-B14F-4D97-AF65-F5344CB8AC3E}">
        <p14:creationId xmlns:p14="http://schemas.microsoft.com/office/powerpoint/2010/main" val="12851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Examples</a:t>
            </a:r>
            <a:r>
              <a:rPr lang="es-ES" dirty="0"/>
              <a:t>:</a:t>
            </a:r>
          </a:p>
          <a:p>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13</a:t>
            </a:fld>
            <a:endParaRPr lang="en-GB" dirty="0"/>
          </a:p>
        </p:txBody>
      </p:sp>
    </p:spTree>
    <p:extLst>
      <p:ext uri="{BB962C8B-B14F-4D97-AF65-F5344CB8AC3E}">
        <p14:creationId xmlns:p14="http://schemas.microsoft.com/office/powerpoint/2010/main" val="92363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 </a:t>
            </a:r>
            <a:r>
              <a:rPr lang="es-ES" dirty="0" err="1"/>
              <a:t>explained</a:t>
            </a:r>
            <a:r>
              <a:rPr lang="es-ES" dirty="0"/>
              <a:t>, </a:t>
            </a:r>
            <a:r>
              <a:rPr lang="es-ES" dirty="0" err="1"/>
              <a:t>small</a:t>
            </a:r>
            <a:r>
              <a:rPr lang="es-ES" dirty="0"/>
              <a:t> share </a:t>
            </a:r>
            <a:r>
              <a:rPr lang="es-ES" dirty="0" err="1"/>
              <a:t>of</a:t>
            </a:r>
            <a:r>
              <a:rPr lang="es-ES" dirty="0"/>
              <a:t> </a:t>
            </a:r>
            <a:r>
              <a:rPr lang="es-ES" dirty="0" err="1"/>
              <a:t>overall</a:t>
            </a:r>
            <a:r>
              <a:rPr lang="es-ES" dirty="0"/>
              <a:t> gap</a:t>
            </a:r>
          </a:p>
          <a:p>
            <a:r>
              <a:rPr lang="es-ES" dirty="0"/>
              <a:t>	</a:t>
            </a:r>
            <a:r>
              <a:rPr lang="es-ES" dirty="0" err="1"/>
              <a:t>yet</a:t>
            </a:r>
            <a:r>
              <a:rPr lang="es-ES" dirty="0"/>
              <a:t> </a:t>
            </a:r>
            <a:r>
              <a:rPr lang="es-ES" dirty="0" err="1"/>
              <a:t>important</a:t>
            </a:r>
            <a:endParaRPr lang="es-ES" dirty="0"/>
          </a:p>
          <a:p>
            <a:endParaRPr lang="es-ES" dirty="0"/>
          </a:p>
          <a:p>
            <a:r>
              <a:rPr lang="es-ES" dirty="0" err="1"/>
              <a:t>Unlikely</a:t>
            </a:r>
            <a:r>
              <a:rPr lang="es-ES" dirty="0"/>
              <a:t> </a:t>
            </a:r>
            <a:r>
              <a:rPr lang="es-ES" dirty="0" err="1"/>
              <a:t>to</a:t>
            </a:r>
            <a:r>
              <a:rPr lang="es-ES" dirty="0"/>
              <a:t> </a:t>
            </a:r>
            <a:r>
              <a:rPr lang="es-ES" dirty="0" err="1"/>
              <a:t>increase</a:t>
            </a:r>
            <a:r>
              <a:rPr lang="es-ES" dirty="0"/>
              <a:t> (</a:t>
            </a:r>
            <a:r>
              <a:rPr lang="es-ES" dirty="0" err="1"/>
              <a:t>graphs</a:t>
            </a:r>
            <a:r>
              <a:rPr lang="es-ES" dirty="0"/>
              <a:t>)</a:t>
            </a:r>
          </a:p>
          <a:p>
            <a:endParaRPr lang="es-ES" dirty="0"/>
          </a:p>
          <a:p>
            <a:r>
              <a:rPr lang="es-ES" dirty="0" err="1"/>
              <a:t>Spend</a:t>
            </a:r>
            <a:r>
              <a:rPr lang="es-ES" dirty="0"/>
              <a:t> in a </a:t>
            </a:r>
            <a:r>
              <a:rPr lang="es-ES" dirty="0" err="1"/>
              <a:t>clever</a:t>
            </a:r>
            <a:r>
              <a:rPr lang="es-ES" dirty="0"/>
              <a:t> </a:t>
            </a:r>
            <a:r>
              <a:rPr lang="es-ES" dirty="0" err="1"/>
              <a:t>way</a:t>
            </a:r>
            <a:r>
              <a:rPr lang="es-ES" dirty="0"/>
              <a:t>:</a:t>
            </a:r>
          </a:p>
          <a:p>
            <a:pPr marL="171450" indent="-171450">
              <a:buFont typeface="Arial" panose="020B0604020202020204" pitchFamily="34" charset="0"/>
              <a:buChar char="•"/>
            </a:pPr>
            <a:r>
              <a:rPr lang="es-ES" dirty="0"/>
              <a:t>Key </a:t>
            </a:r>
            <a:r>
              <a:rPr lang="es-ES" dirty="0" err="1"/>
              <a:t>reforms</a:t>
            </a:r>
            <a:endParaRPr lang="es-ES" dirty="0"/>
          </a:p>
          <a:p>
            <a:pPr marL="171450" indent="-171450">
              <a:buFont typeface="Arial" panose="020B0604020202020204" pitchFamily="34" charset="0"/>
              <a:buChar char="•"/>
            </a:pPr>
            <a:r>
              <a:rPr lang="es-ES" dirty="0"/>
              <a:t>Key </a:t>
            </a:r>
            <a:r>
              <a:rPr lang="es-ES" dirty="0" err="1"/>
              <a:t>projects</a:t>
            </a:r>
            <a:endParaRPr lang="es-ES" dirty="0"/>
          </a:p>
          <a:p>
            <a:pPr marL="171450" indent="-171450">
              <a:buFont typeface="Arial" panose="020B0604020202020204" pitchFamily="34" charset="0"/>
              <a:buChar char="•"/>
            </a:pPr>
            <a:r>
              <a:rPr lang="es-ES" dirty="0" err="1"/>
              <a:t>Leverage</a:t>
            </a:r>
            <a:r>
              <a:rPr lang="es-ES" dirty="0"/>
              <a:t> </a:t>
            </a:r>
            <a:r>
              <a:rPr lang="es-ES" dirty="0" err="1"/>
              <a:t>whenever</a:t>
            </a:r>
            <a:r>
              <a:rPr lang="es-ES" dirty="0"/>
              <a:t> posible, </a:t>
            </a:r>
            <a:r>
              <a:rPr lang="es-ES" dirty="0" err="1"/>
              <a:t>including</a:t>
            </a:r>
            <a:r>
              <a:rPr lang="es-ES" dirty="0"/>
              <a:t> </a:t>
            </a:r>
            <a:r>
              <a:rPr lang="es-ES" dirty="0" err="1"/>
              <a:t>blending</a:t>
            </a:r>
            <a:r>
              <a:rPr lang="es-ES" dirty="0"/>
              <a:t>. </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14</a:t>
            </a:fld>
            <a:endParaRPr lang="en-GB" dirty="0"/>
          </a:p>
        </p:txBody>
      </p:sp>
    </p:spTree>
    <p:extLst>
      <p:ext uri="{BB962C8B-B14F-4D97-AF65-F5344CB8AC3E}">
        <p14:creationId xmlns:p14="http://schemas.microsoft.com/office/powerpoint/2010/main" val="308520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Examples</a:t>
            </a:r>
            <a:r>
              <a:rPr lang="es-ES" dirty="0"/>
              <a:t>: </a:t>
            </a:r>
          </a:p>
          <a:p>
            <a:pPr marL="171450" indent="-171450">
              <a:buFont typeface="Arial" panose="020B0604020202020204" pitchFamily="34" charset="0"/>
              <a:buChar char="•"/>
            </a:pPr>
            <a:r>
              <a:rPr lang="es-ES" dirty="0"/>
              <a:t>. </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15</a:t>
            </a:fld>
            <a:endParaRPr lang="en-GB" dirty="0"/>
          </a:p>
        </p:txBody>
      </p:sp>
    </p:spTree>
    <p:extLst>
      <p:ext uri="{BB962C8B-B14F-4D97-AF65-F5344CB8AC3E}">
        <p14:creationId xmlns:p14="http://schemas.microsoft.com/office/powerpoint/2010/main" val="1332958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7033" y="-16459"/>
            <a:ext cx="9218066" cy="51764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12"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67544" y="2787774"/>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Choice 7">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6" cy="51366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80458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Choice 8">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49265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hoice 9">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3945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hoice 10">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410501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oice 1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11294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hoice 1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56725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hoice 1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922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hoice 1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28804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hoice 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38"/>
            <a:ext cx="9154860" cy="514092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90964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hoice 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1506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7033" y="-16459"/>
            <a:ext cx="9218066" cy="51764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5"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67544" y="2787774"/>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7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hoice 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63947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38C83911-F245-4338-8D3F-2946E6360A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17" name="Title 2">
            <a:extLst>
              <a:ext uri="{FF2B5EF4-FFF2-40B4-BE49-F238E27FC236}">
                <a16:creationId xmlns="" xmlns:a16="http://schemas.microsoft.com/office/drawing/2014/main" id="{6378D4E6-3223-43FC-8FDC-1C11D5EB0E94}"/>
              </a:ext>
            </a:extLst>
          </p:cNvPr>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42912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0260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25152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8"/>
          <p:cNvSpPr>
            <a:spLocks noGrp="1"/>
          </p:cNvSpPr>
          <p:nvPr>
            <p:ph type="pic" sz="quarter" idx="10"/>
          </p:nvPr>
        </p:nvSpPr>
        <p:spPr>
          <a:xfrm>
            <a:off x="4648200" y="1635644"/>
            <a:ext cx="4244280" cy="3240361"/>
          </a:xfrm>
        </p:spPr>
        <p:txBody>
          <a:bodyPr/>
          <a:lstStyle/>
          <a:p>
            <a:endParaRPr lang="en-GB" dirty="0"/>
          </a:p>
        </p:txBody>
      </p:sp>
    </p:spTree>
    <p:extLst>
      <p:ext uri="{BB962C8B-B14F-4D97-AF65-F5344CB8AC3E}">
        <p14:creationId xmlns:p14="http://schemas.microsoft.com/office/powerpoint/2010/main" val="286803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
        <p:nvSpPr>
          <p:cNvPr id="6" name="Picture Placeholder 8"/>
          <p:cNvSpPr>
            <a:spLocks noGrp="1"/>
          </p:cNvSpPr>
          <p:nvPr>
            <p:ph type="pic" sz="quarter" idx="10"/>
          </p:nvPr>
        </p:nvSpPr>
        <p:spPr>
          <a:xfrm>
            <a:off x="251520" y="1635644"/>
            <a:ext cx="4244280" cy="3240361"/>
          </a:xfrm>
        </p:spPr>
        <p:txBody>
          <a:bodyPr/>
          <a:lstStyle/>
          <a:p>
            <a:endParaRPr lang="en-GB" dirty="0"/>
          </a:p>
        </p:txBody>
      </p:sp>
    </p:spTree>
    <p:extLst>
      <p:ext uri="{BB962C8B-B14F-4D97-AF65-F5344CB8AC3E}">
        <p14:creationId xmlns:p14="http://schemas.microsoft.com/office/powerpoint/2010/main" val="1515129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Bullet List + Imag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25152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4648200" y="1635644"/>
            <a:ext cx="4244280" cy="3240361"/>
          </a:xfrm>
        </p:spPr>
        <p:txBody>
          <a:bodyPr/>
          <a:lstStyle/>
          <a:p>
            <a:endParaRPr lang="en-GB" dirty="0"/>
          </a:p>
        </p:txBody>
      </p:sp>
    </p:spTree>
    <p:extLst>
      <p:ext uri="{BB962C8B-B14F-4D97-AF65-F5344CB8AC3E}">
        <p14:creationId xmlns:p14="http://schemas.microsoft.com/office/powerpoint/2010/main" val="2086217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Bullet Lis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271106" y="1635644"/>
            <a:ext cx="4244280" cy="3240361"/>
          </a:xfrm>
        </p:spPr>
        <p:txBody>
          <a:bodyPr/>
          <a:lstStyle/>
          <a:p>
            <a:endParaRPr lang="en-GB" dirty="0"/>
          </a:p>
        </p:txBody>
      </p:sp>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467264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2257565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 Diagram">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3774225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4679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6241" name="Picture 1121" descr="cover-d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191"/>
            <a:ext cx="9144000" cy="5144691"/>
          </a:xfrm>
          <a:prstGeom prst="rect">
            <a:avLst/>
          </a:prstGeom>
          <a:noFill/>
          <a:extLst>
            <a:ext uri="{909E8E84-426E-40DD-AFC4-6F175D3DCCD1}">
              <a14:hiddenFill xmlns:a14="http://schemas.microsoft.com/office/drawing/2010/main">
                <a:solidFill>
                  <a:srgbClr val="FFFFFF"/>
                </a:solidFill>
              </a14:hiddenFill>
            </a:ext>
          </a:extLst>
        </p:spPr>
      </p:pic>
      <p:sp>
        <p:nvSpPr>
          <p:cNvPr id="6191" name="center-title"/>
          <p:cNvSpPr>
            <a:spLocks noGrp="1" noChangeArrowheads="1"/>
          </p:cNvSpPr>
          <p:nvPr>
            <p:ph type="ctrTitle" sz="quarter" hasCustomPrompt="1"/>
            <p:custDataLst>
              <p:tags r:id="rId1"/>
            </p:custDataLst>
          </p:nvPr>
        </p:nvSpPr>
        <p:spPr>
          <a:xfrm>
            <a:off x="715963" y="330994"/>
            <a:ext cx="7531100" cy="364331"/>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defTabSz="685800">
              <a:lnSpc>
                <a:spcPct val="100000"/>
              </a:lnSpc>
              <a:defRPr sz="2400">
                <a:solidFill>
                  <a:schemeClr val="bg1"/>
                </a:solidFill>
              </a:defRPr>
            </a:lvl1pPr>
          </a:lstStyle>
          <a:p>
            <a:pPr lvl="0"/>
            <a:r>
              <a:rPr lang="nl-NL" noProof="0"/>
              <a:t>Budgeting in the Netherlands</a:t>
            </a:r>
            <a:endParaRPr lang="nl-NL" noProof="0" dirty="0"/>
          </a:p>
        </p:txBody>
      </p:sp>
      <p:sp>
        <p:nvSpPr>
          <p:cNvPr id="6192" name="subtitle"/>
          <p:cNvSpPr>
            <a:spLocks noGrp="1" noChangeArrowheads="1"/>
          </p:cNvSpPr>
          <p:nvPr>
            <p:ph type="subTitle" sz="quarter" idx="1"/>
            <p:custDataLst>
              <p:tags r:id="rId2"/>
            </p:custDataLst>
          </p:nvPr>
        </p:nvSpPr>
        <p:spPr>
          <a:xfrm>
            <a:off x="719139" y="809625"/>
            <a:ext cx="7558087" cy="467916"/>
          </a:xfrm>
        </p:spPr>
        <p:txBody>
          <a:bodyPr/>
          <a:lstStyle>
            <a:lvl1pPr marL="0" indent="0">
              <a:buFontTx/>
              <a:buNone/>
              <a:defRPr i="1">
                <a:solidFill>
                  <a:schemeClr val="folHlink"/>
                </a:solidFill>
              </a:defRPr>
            </a:lvl1pPr>
          </a:lstStyle>
          <a:p>
            <a:pPr lvl="0"/>
            <a:endParaRPr lang="nl-NL" noProof="0" dirty="0"/>
          </a:p>
        </p:txBody>
      </p:sp>
    </p:spTree>
    <p:extLst>
      <p:ext uri="{BB962C8B-B14F-4D97-AF65-F5344CB8AC3E}">
        <p14:creationId xmlns:p14="http://schemas.microsoft.com/office/powerpoint/2010/main" val="211086860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wo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57987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wo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endParaRPr lang="en-GB" dirty="0"/>
          </a:p>
        </p:txBody>
      </p:sp>
      <p:sp>
        <p:nvSpPr>
          <p:cNvPr id="4" name="Content Placeholder 3"/>
          <p:cNvSpPr>
            <a:spLocks noGrp="1"/>
          </p:cNvSpPr>
          <p:nvPr>
            <p:ph sz="half" idx="2"/>
          </p:nvPr>
        </p:nvSpPr>
        <p:spPr>
          <a:xfrm>
            <a:off x="4648200" y="1635645"/>
            <a:ext cx="4244280" cy="3240361"/>
          </a:xfrm>
        </p:spPr>
        <p:txBody>
          <a:bodyPr/>
          <a:lstStyle/>
          <a:p>
            <a:pPr lvl="0"/>
            <a:endParaRPr lang="en-GB" dirty="0"/>
          </a:p>
        </p:txBody>
      </p:sp>
      <p:sp>
        <p:nvSpPr>
          <p:cNvPr id="8"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8031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wo Column + Diagra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normAutofit/>
          </a:bodyPr>
          <a:lstStyle>
            <a:lvl1pPr marL="0" indent="0">
              <a:buNone/>
              <a:defRPr sz="1200"/>
            </a:lvl1pPr>
          </a:lstStyle>
          <a:p>
            <a:pPr lvl="0"/>
            <a:endParaRPr lang="en-GB" dirty="0"/>
          </a:p>
        </p:txBody>
      </p:sp>
      <p:sp>
        <p:nvSpPr>
          <p:cNvPr id="4" name="Content Placeholder 3"/>
          <p:cNvSpPr>
            <a:spLocks noGrp="1"/>
          </p:cNvSpPr>
          <p:nvPr>
            <p:ph sz="half" idx="2"/>
          </p:nvPr>
        </p:nvSpPr>
        <p:spPr>
          <a:xfrm>
            <a:off x="4648200" y="1635645"/>
            <a:ext cx="4244280" cy="3240361"/>
          </a:xfrm>
        </p:spPr>
        <p:txBody>
          <a:bodyPr>
            <a:normAutofit/>
          </a:bodyPr>
          <a:lstStyle>
            <a:lvl1pPr marL="0" indent="0">
              <a:buNone/>
              <a:defRPr sz="1200"/>
            </a:lvl1pPr>
          </a:lstStyle>
          <a:p>
            <a:pPr lvl="0"/>
            <a:endParaRPr lang="en-GB" dirty="0"/>
          </a:p>
        </p:txBody>
      </p:sp>
      <p:sp>
        <p:nvSpPr>
          <p:cNvPr id="8" name="Title 1"/>
          <p:cNvSpPr>
            <a:spLocks noGrp="1"/>
          </p:cNvSpPr>
          <p:nvPr>
            <p:ph type="title"/>
          </p:nvPr>
        </p:nvSpPr>
        <p:spPr>
          <a:xfrm>
            <a:off x="251520" y="771551"/>
            <a:ext cx="7886700" cy="50405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7444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hoice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6"/>
            <a:ext cx="9144000" cy="513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77653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hoic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6062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hoice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05074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hoice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4597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hoice 5">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07743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Choice 6">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88394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F:\Birmingham\MSU\Creative Services\ECORYS Branding 2017\PowerPoint\Darren Jackson\export\EcorysNewLogoWhite.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67544" y="2381809"/>
            <a:ext cx="1080120" cy="37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6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2592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8" r:id="rId6"/>
    <p:sldLayoutId id="2147483657" r:id="rId7"/>
    <p:sldLayoutId id="2147483659" r:id="rId8"/>
    <p:sldLayoutId id="2147483664" r:id="rId9"/>
    <p:sldLayoutId id="2147483660" r:id="rId10"/>
    <p:sldLayoutId id="2147483661" r:id="rId11"/>
    <p:sldLayoutId id="2147483662" r:id="rId12"/>
    <p:sldLayoutId id="2147483666" r:id="rId13"/>
    <p:sldLayoutId id="2147483667" r:id="rId14"/>
    <p:sldLayoutId id="2147483668" r:id="rId15"/>
    <p:sldLayoutId id="2147483669" r:id="rId16"/>
    <p:sldLayoutId id="2147483670" r:id="rId17"/>
    <p:sldLayoutId id="214748366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7534"/>
            <a:ext cx="9154860" cy="455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628650" y="300953"/>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396328"/>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4793578"/>
            <a:ext cx="2057400" cy="274637"/>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6258E3A-8016-4C63-8659-35BFAE744534}" type="datetimeFigureOut">
              <a:rPr lang="en-GB" smtClean="0"/>
              <a:pPr/>
              <a:t>21/10/2021</a:t>
            </a:fld>
            <a:endParaRPr lang="en-GB" dirty="0"/>
          </a:p>
        </p:txBody>
      </p:sp>
      <p:sp>
        <p:nvSpPr>
          <p:cNvPr id="5" name="Footer Placeholder 4"/>
          <p:cNvSpPr>
            <a:spLocks noGrp="1"/>
          </p:cNvSpPr>
          <p:nvPr>
            <p:ph type="ftr" sz="quarter" idx="3"/>
          </p:nvPr>
        </p:nvSpPr>
        <p:spPr>
          <a:xfrm>
            <a:off x="3028950" y="4793578"/>
            <a:ext cx="3086100" cy="274637"/>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93578"/>
            <a:ext cx="2057400" cy="27463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BA75716-5457-468C-891D-78A1F19AD6A1}" type="slidenum">
              <a:rPr lang="en-GB" smtClean="0"/>
              <a:pPr/>
              <a:t>‹#›</a:t>
            </a:fld>
            <a:endParaRPr lang="en-GB" dirty="0"/>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21860112"/>
      </p:ext>
    </p:extLst>
  </p:cSld>
  <p:clrMap bg1="lt1" tx1="dk1" bg2="lt2" tx2="dk2" accent1="accent1" accent2="accent2" accent3="accent3" accent4="accent4" accent5="accent5" accent6="accent6" hlink="hlink" folHlink="folHlink"/>
  <p:sldLayoutIdLst>
    <p:sldLayoutId id="2147483685" r:id="rId1"/>
    <p:sldLayoutId id="2147483676" r:id="rId2"/>
    <p:sldLayoutId id="2147483686" r:id="rId3"/>
    <p:sldLayoutId id="2147483679" r:id="rId4"/>
    <p:sldLayoutId id="2147483687" r:id="rId5"/>
    <p:sldLayoutId id="2147483681" r:id="rId6"/>
    <p:sldLayoutId id="2147483683" r:id="rId7"/>
    <p:sldLayoutId id="2147483678" r:id="rId8"/>
    <p:sldLayoutId id="2147483680" r:id="rId9"/>
    <p:sldLayoutId id="2147483682" r:id="rId10"/>
    <p:sldLayoutId id="2147483684" r:id="rId11"/>
  </p:sldLayoutIdLst>
  <p:txStyles>
    <p:title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6C0C00A-2D9C-4C17-B991-215F7DCB8F7E}"/>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24000" y="823500"/>
            <a:ext cx="4320000" cy="4320000"/>
          </a:xfrm>
          <a:prstGeom prst="rect">
            <a:avLst/>
          </a:prstGeom>
          <a:noFill/>
          <a:ln>
            <a:noFill/>
          </a:ln>
          <a:extLst>
            <a:ext uri="{53640926-AAD7-44D8-BBD7-CCE9431645EC}">
              <a14:shadowObscured xmlns:a14="http://schemas.microsoft.com/office/drawing/2010/main"/>
            </a:ext>
          </a:extLst>
        </p:spPr>
      </p:pic>
      <p:sp>
        <p:nvSpPr>
          <p:cNvPr id="9" name="Title 1">
            <a:extLst>
              <a:ext uri="{FF2B5EF4-FFF2-40B4-BE49-F238E27FC236}">
                <a16:creationId xmlns="" xmlns:a16="http://schemas.microsoft.com/office/drawing/2014/main" id="{A1ACE9E6-98AE-4314-BDE7-622FD6376273}"/>
              </a:ext>
            </a:extLst>
          </p:cNvPr>
          <p:cNvSpPr txBox="1">
            <a:spLocks/>
          </p:cNvSpPr>
          <p:nvPr/>
        </p:nvSpPr>
        <p:spPr>
          <a:xfrm>
            <a:off x="395536" y="699542"/>
            <a:ext cx="4536504" cy="136815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defTabSz="685800" rtl="0" eaLnBrk="1" latinLnBrk="0" hangingPunct="1">
              <a:lnSpc>
                <a:spcPct val="100000"/>
              </a:lnSpc>
              <a:spcBef>
                <a:spcPct val="0"/>
              </a:spcBef>
              <a:buNone/>
              <a:defRPr sz="2400" kern="1200">
                <a:solidFill>
                  <a:schemeClr val="bg1"/>
                </a:solidFill>
                <a:latin typeface="+mj-lt"/>
                <a:ea typeface="+mj-ea"/>
                <a:cs typeface="+mj-cs"/>
              </a:defRPr>
            </a:lvl1pPr>
          </a:lstStyle>
          <a:p>
            <a:pPr algn="l"/>
            <a:r>
              <a:rPr lang="tg-Cyrl-TJ" dirty="0" smtClean="0">
                <a:latin typeface="Arial" panose="020B0604020202020204" pitchFamily="34" charset="0"/>
                <a:cs typeface="Arial" panose="020B0604020202020204" pitchFamily="34" charset="0"/>
              </a:rPr>
              <a:t>Тоҷикистон: Арзёбии фазои молиявӣ ва таҳияи Харитаи роҳ барои маблаҳгузории ҲРУ</a:t>
            </a:r>
            <a:endParaRPr lang="en-GB" dirty="0">
              <a:latin typeface="Arial" panose="020B0604020202020204" pitchFamily="34" charset="0"/>
              <a:cs typeface="Arial" panose="020B0604020202020204" pitchFamily="34" charset="0"/>
            </a:endParaRPr>
          </a:p>
          <a:p>
            <a:pPr algn="l"/>
            <a:endParaRPr lang="tg-Cyrl-TJ" sz="1800" i="1" dirty="0" smtClean="0">
              <a:solidFill>
                <a:schemeClr val="bg1">
                  <a:lumMod val="65000"/>
                </a:schemeClr>
              </a:solidFill>
              <a:latin typeface="Arial" panose="020B0604020202020204" pitchFamily="34" charset="0"/>
              <a:cs typeface="Arial" panose="020B0604020202020204" pitchFamily="34" charset="0"/>
            </a:endParaRPr>
          </a:p>
          <a:p>
            <a:pPr algn="l"/>
            <a:endParaRPr lang="tg-Cyrl-TJ" sz="1800" i="1" dirty="0">
              <a:solidFill>
                <a:schemeClr val="bg1">
                  <a:lumMod val="65000"/>
                </a:schemeClr>
              </a:solidFill>
              <a:latin typeface="Arial" panose="020B0604020202020204" pitchFamily="34" charset="0"/>
              <a:cs typeface="Arial" panose="020B0604020202020204" pitchFamily="34" charset="0"/>
            </a:endParaRPr>
          </a:p>
          <a:p>
            <a:pPr algn="l"/>
            <a:endParaRPr lang="tg-Cyrl-TJ" sz="1800" i="1" dirty="0" smtClean="0">
              <a:solidFill>
                <a:schemeClr val="bg1">
                  <a:lumMod val="65000"/>
                </a:schemeClr>
              </a:solidFill>
              <a:latin typeface="Arial" panose="020B0604020202020204" pitchFamily="34" charset="0"/>
              <a:cs typeface="Arial" panose="020B0604020202020204" pitchFamily="34" charset="0"/>
            </a:endParaRPr>
          </a:p>
          <a:p>
            <a:pPr algn="l"/>
            <a:endParaRPr lang="tg-Cyrl-TJ" sz="1800" i="1" dirty="0">
              <a:solidFill>
                <a:schemeClr val="bg1">
                  <a:lumMod val="65000"/>
                </a:schemeClr>
              </a:solidFill>
              <a:latin typeface="Arial" panose="020B0604020202020204" pitchFamily="34" charset="0"/>
              <a:cs typeface="Arial" panose="020B0604020202020204" pitchFamily="34" charset="0"/>
            </a:endParaRPr>
          </a:p>
          <a:p>
            <a:pPr algn="l"/>
            <a:endParaRPr lang="tg-Cyrl-TJ" sz="1800" i="1" dirty="0" smtClean="0">
              <a:solidFill>
                <a:schemeClr val="bg1">
                  <a:lumMod val="65000"/>
                </a:schemeClr>
              </a:solidFill>
              <a:latin typeface="Arial" panose="020B0604020202020204" pitchFamily="34" charset="0"/>
              <a:cs typeface="Arial" panose="020B0604020202020204" pitchFamily="34" charset="0"/>
            </a:endParaRPr>
          </a:p>
          <a:p>
            <a:pPr algn="l"/>
            <a:r>
              <a:rPr lang="tg-Cyrl-TJ" sz="1800" i="1" dirty="0" smtClean="0">
                <a:solidFill>
                  <a:schemeClr val="bg1">
                    <a:lumMod val="65000"/>
                  </a:schemeClr>
                </a:solidFill>
                <a:latin typeface="Arial" panose="020B0604020202020204" pitchFamily="34" charset="0"/>
                <a:cs typeface="Arial" panose="020B0604020202020204" pitchFamily="34" charset="0"/>
              </a:rPr>
              <a:t>Харитаи роҳ барои маблаҳгузории ҲРУ</a:t>
            </a:r>
            <a:endParaRPr lang="en-GB" sz="1800" i="1" dirty="0">
              <a:solidFill>
                <a:schemeClr val="bg1">
                  <a:lumMod val="65000"/>
                </a:schemeClr>
              </a:solidFill>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r>
              <a:rPr lang="tg-Cyrl-TJ" sz="16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1</a:t>
            </a:r>
            <a:r>
              <a:rPr lang="tg-Cyrl-TJ" sz="1600" dirty="0" smtClean="0">
                <a:latin typeface="Arial" panose="020B0604020202020204" pitchFamily="34" charset="0"/>
                <a:cs typeface="Arial" panose="020B0604020202020204" pitchFamily="34" charset="0"/>
              </a:rPr>
              <a:t> </a:t>
            </a:r>
            <a:r>
              <a:rPr lang="tg-Cyrl-TJ" sz="1600" dirty="0" smtClean="0">
                <a:latin typeface="Arial" panose="020B0604020202020204" pitchFamily="34" charset="0"/>
                <a:cs typeface="Arial" panose="020B0604020202020204" pitchFamily="34" charset="0"/>
              </a:rPr>
              <a:t>Октябри 2021</a:t>
            </a:r>
            <a:endParaRPr lang="en-GB" sz="16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CF44-A85B-489D-AA17-9715A87F3EEE}"/>
              </a:ext>
            </a:extLst>
          </p:cNvPr>
          <p:cNvSpPr>
            <a:spLocks noGrp="1"/>
          </p:cNvSpPr>
          <p:nvPr>
            <p:ph type="title"/>
          </p:nvPr>
        </p:nvSpPr>
        <p:spPr>
          <a:xfrm>
            <a:off x="179512" y="621482"/>
            <a:ext cx="7886700" cy="504056"/>
          </a:xfrm>
        </p:spPr>
        <p:txBody>
          <a:bodyPr/>
          <a:lstStyle/>
          <a:p>
            <a:r>
              <a:rPr lang="tg-Cyrl-TJ" dirty="0" smtClean="0"/>
              <a:t>Арзёбии фазои молиявӣ</a:t>
            </a:r>
            <a:r>
              <a:rPr lang="en-GB" dirty="0" smtClean="0"/>
              <a:t>: </a:t>
            </a:r>
            <a:r>
              <a:rPr lang="tg-Cyrl-TJ" dirty="0" smtClean="0"/>
              <a:t>хулосаҳо</a:t>
            </a:r>
            <a:r>
              <a:rPr lang="en-GB" dirty="0" smtClean="0"/>
              <a:t> </a:t>
            </a:r>
            <a:r>
              <a:rPr lang="en-GB" dirty="0"/>
              <a:t>(3)</a:t>
            </a:r>
            <a:endParaRPr lang="x-none" dirty="0"/>
          </a:p>
        </p:txBody>
      </p:sp>
      <p:sp>
        <p:nvSpPr>
          <p:cNvPr id="3" name="Content Placeholder 2">
            <a:extLst>
              <a:ext uri="{FF2B5EF4-FFF2-40B4-BE49-F238E27FC236}">
                <a16:creationId xmlns="" xmlns:a16="http://schemas.microsoft.com/office/drawing/2014/main" id="{82D2D6F2-0D18-493B-8C4C-A0E4D0313B88}"/>
              </a:ext>
            </a:extLst>
          </p:cNvPr>
          <p:cNvSpPr>
            <a:spLocks noGrp="1"/>
          </p:cNvSpPr>
          <p:nvPr>
            <p:ph idx="1"/>
          </p:nvPr>
        </p:nvSpPr>
        <p:spPr>
          <a:xfrm>
            <a:off x="143508" y="1131590"/>
            <a:ext cx="8856984" cy="3622352"/>
          </a:xfrm>
        </p:spPr>
        <p:txBody>
          <a:bodyPr>
            <a:noAutofit/>
          </a:bodyPr>
          <a:lstStyle/>
          <a:p>
            <a:pPr>
              <a:lnSpc>
                <a:spcPct val="100000"/>
              </a:lnSpc>
              <a:buClr>
                <a:srgbClr val="006EB8"/>
              </a:buClr>
              <a:buFont typeface="Wingdings" panose="05000000000000000000" pitchFamily="2" charset="2"/>
              <a:buChar char="§"/>
            </a:pPr>
            <a:r>
              <a:rPr lang="tg-Cyrl-TJ" sz="1600" dirty="0" smtClean="0"/>
              <a:t>Арзёбии фазои молиявӣ: дар беҳтарин сенария, эҳтимолияти норасоии маблағгузорӣ 27 фоиз ё зиёда аз 13 миллиард доллари ШМА дар давраи 2021-2030</a:t>
            </a:r>
          </a:p>
          <a:p>
            <a:pPr>
              <a:lnSpc>
                <a:spcPct val="100000"/>
              </a:lnSpc>
              <a:buClr>
                <a:srgbClr val="006EB8"/>
              </a:buClr>
              <a:buFont typeface="Wingdings" panose="05000000000000000000" pitchFamily="2" charset="2"/>
              <a:buChar char="§"/>
            </a:pPr>
            <a:r>
              <a:rPr lang="tg-Cyrl-TJ" sz="1600" dirty="0" smtClean="0"/>
              <a:t>Суръати барқароршавии иқтисодиёт муҳимтарин тағирёбанда барои фароҳам овардани фазои молиявӣ дар солҳои оянда мебошад. Дар айни замон, дурнамои иқтисодӣ ҳанӯз дақиқ нест ва пешгӯиҳои иқтисодӣ ба таври назаррас фарқ мекунанд</a:t>
            </a:r>
          </a:p>
          <a:p>
            <a:pPr>
              <a:lnSpc>
                <a:spcPct val="100000"/>
              </a:lnSpc>
              <a:buClr>
                <a:srgbClr val="006EB8"/>
              </a:buClr>
              <a:buFont typeface="Wingdings" panose="05000000000000000000" pitchFamily="2" charset="2"/>
              <a:buChar char="§"/>
            </a:pPr>
            <a:r>
              <a:rPr lang="tg-Cyrl-TJ" sz="1600" dirty="0" smtClean="0"/>
              <a:t>Талаботи молиявии СМР ва, инчунин ҲРУ калон мебошад. Тибқи сенарияҳои алтернативии баррасӣшуда, кишвар дар ҳар ҳолат норасоии назарраси молиявӣ хоҳад дошт, ки онро бояд захираҳои бахши хусусӣ ҷуброн кунанд. Норасоии асосии маблағгузорӣ дар давраи солҳои 2016-2020 ба бахши хусусӣ рост меоянд, ки он дар давраи оянда низ масъалаи ҳалталаби асосӣ хоҳад буд.</a:t>
            </a:r>
          </a:p>
          <a:p>
            <a:pPr>
              <a:lnSpc>
                <a:spcPct val="100000"/>
              </a:lnSpc>
              <a:buClr>
                <a:srgbClr val="006EB8"/>
              </a:buClr>
              <a:buFont typeface="Wingdings" panose="05000000000000000000" pitchFamily="2" charset="2"/>
              <a:buChar char="§"/>
            </a:pPr>
            <a:r>
              <a:rPr lang="tg-Cyrl-TJ" sz="1600" dirty="0" smtClean="0"/>
              <a:t>Аз ин рӯ, пешрафт дар бисёр ҷабҳаҳо, баланд бардоштани самаранокии хароҷот ва самаранокии ҷамъоварии андозҳо, зери назорат доштани фазои тандурустӣ, беҳбудӣ ва сабук намудани пешбурди соҳибкорӣ ва ҷалби сармоягузориҳои хусусӣ барои ноил шудан ба сатҳи маблағгузории зарурӣ барои ноил шудан ба ҲРУ муҳим мебошад</a:t>
            </a:r>
          </a:p>
          <a:p>
            <a:pPr>
              <a:lnSpc>
                <a:spcPct val="100000"/>
              </a:lnSpc>
              <a:buClr>
                <a:srgbClr val="006EB8"/>
              </a:buClr>
              <a:buFont typeface="Wingdings" panose="05000000000000000000" pitchFamily="2" charset="2"/>
              <a:buChar char="§"/>
            </a:pPr>
            <a:endParaRPr lang="en-US" sz="1800" dirty="0"/>
          </a:p>
          <a:p>
            <a:pPr>
              <a:lnSpc>
                <a:spcPct val="100000"/>
              </a:lnSpc>
            </a:pPr>
            <a:endParaRPr lang="x-none" sz="1800" dirty="0"/>
          </a:p>
        </p:txBody>
      </p:sp>
    </p:spTree>
    <p:extLst>
      <p:ext uri="{BB962C8B-B14F-4D97-AF65-F5344CB8AC3E}">
        <p14:creationId xmlns:p14="http://schemas.microsoft.com/office/powerpoint/2010/main" val="361271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627534"/>
            <a:ext cx="7886700" cy="504056"/>
          </a:xfrm>
        </p:spPr>
        <p:txBody>
          <a:bodyPr/>
          <a:lstStyle/>
          <a:p>
            <a:r>
              <a:rPr lang="tg-Cyrl-TJ" dirty="0" smtClean="0"/>
              <a:t>Хароҷоти даромади давлатӣ ва самаранокӣ </a:t>
            </a:r>
            <a:r>
              <a:rPr lang="en-GB" dirty="0" smtClean="0"/>
              <a:t>(1</a:t>
            </a:r>
            <a:r>
              <a:rPr lang="en-GB" dirty="0"/>
              <a:t>)</a:t>
            </a:r>
          </a:p>
        </p:txBody>
      </p:sp>
      <p:sp>
        <p:nvSpPr>
          <p:cNvPr id="3" name="Rectangle 2">
            <a:extLst>
              <a:ext uri="{FF2B5EF4-FFF2-40B4-BE49-F238E27FC236}">
                <a16:creationId xmlns="" xmlns:a16="http://schemas.microsoft.com/office/drawing/2014/main" id="{36F98987-0E53-4B41-94F7-F3013CCE8744}"/>
              </a:ext>
            </a:extLst>
          </p:cNvPr>
          <p:cNvSpPr/>
          <p:nvPr/>
        </p:nvSpPr>
        <p:spPr>
          <a:xfrm>
            <a:off x="251520" y="1059582"/>
            <a:ext cx="6768752" cy="3970318"/>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Арзёбии фазои молиявӣ: дар беҳтарин сенария, эҳтимолияти норасоии маблағгузорӣ 27 фоиз ё зиёда аз 13 миллиард доллари ШМА дар давраи 2021-2030 </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Даромад: </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Солҳои охир устувор</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Бори гарони андозбандӣ дар соҳибкорон</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Имконияти зиёд кардани ҷамъоварии андоз: ба расмият даровардан (соҳаи иқтисодиёти ғайрирасмӣ)</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Даромадҳои ғайри-андозӣ аз содирот (мисол, нерӯи барқ) дорои потенсиал мебошанд, аммо хатарҳо/номуайянӣ низ мавҷуд аст</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Ҷалби қарз ва устувории сатҳи он:</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фазои молиявии маҳдуд барои гирифтани қарзҳои иловагӣ</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музокироти таҷдиди қарз метавонад фазои иловагӣ (хурд) эҷод намояд</a:t>
            </a:r>
            <a:endParaRPr lang="tg-Cyrl-TJ" sz="16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 xmlns:a16="http://schemas.microsoft.com/office/drawing/2014/main" id="{9EAA1CDB-55A6-42D5-A69A-5D8869C97C7F}"/>
              </a:ext>
            </a:extLst>
          </p:cNvPr>
          <p:cNvGraphicFramePr/>
          <p:nvPr>
            <p:extLst>
              <p:ext uri="{D42A27DB-BD31-4B8C-83A1-F6EECF244321}">
                <p14:modId xmlns:p14="http://schemas.microsoft.com/office/powerpoint/2010/main" val="524469333"/>
              </p:ext>
            </p:extLst>
          </p:nvPr>
        </p:nvGraphicFramePr>
        <p:xfrm>
          <a:off x="6228184" y="739942"/>
          <a:ext cx="3384376" cy="439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0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555526"/>
            <a:ext cx="7886700" cy="504056"/>
          </a:xfrm>
        </p:spPr>
        <p:txBody>
          <a:bodyPr/>
          <a:lstStyle/>
          <a:p>
            <a:r>
              <a:rPr lang="tg-Cyrl-TJ" dirty="0"/>
              <a:t>Хароҷоти даромади давлатӣ ва </a:t>
            </a:r>
            <a:r>
              <a:rPr lang="tg-Cyrl-TJ" dirty="0" smtClean="0"/>
              <a:t>самаранокӣ </a:t>
            </a:r>
            <a:r>
              <a:rPr lang="en-GB" dirty="0" smtClean="0"/>
              <a:t>(2</a:t>
            </a:r>
            <a:r>
              <a:rPr lang="en-GB" dirty="0"/>
              <a:t>)</a:t>
            </a:r>
          </a:p>
        </p:txBody>
      </p:sp>
      <p:sp>
        <p:nvSpPr>
          <p:cNvPr id="3" name="Rectangle 2">
            <a:extLst>
              <a:ext uri="{FF2B5EF4-FFF2-40B4-BE49-F238E27FC236}">
                <a16:creationId xmlns="" xmlns:a16="http://schemas.microsoft.com/office/drawing/2014/main" id="{36F98987-0E53-4B41-94F7-F3013CCE8744}"/>
              </a:ext>
            </a:extLst>
          </p:cNvPr>
          <p:cNvSpPr/>
          <p:nvPr/>
        </p:nvSpPr>
        <p:spPr>
          <a:xfrm>
            <a:off x="251520" y="987574"/>
            <a:ext cx="8334014" cy="4221861"/>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Хароҷотҳо ва самаранокӣ</a:t>
            </a:r>
            <a:r>
              <a:rPr lang="en-US" sz="1500"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Муттаҳидсозии (консолидасияи) буҷетӣ ва сатҳи устувори хароҷот</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Пешравии назаррас дар ислоҳоти идоракунии молияи давлатӣ (ИМД)</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Банақшагирии буҷет то ҳол ба стандартҳои байналмилалӣ ҷавобгӯ нест (буҷети барномавӣ)</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Мушкилот дар сатҳи зермиллӣ оид ба банақшагирӣ ва буҷетсозӣ (ғайримарказикунонӣ) боқӣ мемонанд</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Хароҷоти бахши иҷтимоӣ (маориф, тандурустӣ ва ҳифзи иҷтимоӣ):</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Самтҳои муҳими хароҷоти давлатӣ, аммо бинобар суръати афзоиши аҳолӣ таҳти фишор қарор дорад</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Фазои маҳдуд барои афзоиши хароҷоти давлатӣ ба истиснои тақсимоти дуюмкарата</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Фазо барои иштироки бештари бахши хусусӣ (ҳамкории бахшҳои давлативу хусусӣ), пардохт аз истифодабарон ва ғайра</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Муҳим, ки дастрасӣ зиён набинад.</a:t>
            </a:r>
            <a:endParaRPr lang="tg-Cyrl-TJ"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85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555526"/>
            <a:ext cx="7886700" cy="504056"/>
          </a:xfrm>
        </p:spPr>
        <p:txBody>
          <a:bodyPr/>
          <a:lstStyle/>
          <a:p>
            <a:r>
              <a:rPr lang="tg-Cyrl-TJ" dirty="0"/>
              <a:t>Хароҷоти даромади давлатӣ ва </a:t>
            </a:r>
            <a:r>
              <a:rPr lang="tg-Cyrl-TJ" dirty="0" smtClean="0"/>
              <a:t>самаранокӣ </a:t>
            </a:r>
            <a:r>
              <a:rPr lang="en-GB" dirty="0" smtClean="0"/>
              <a:t>(3</a:t>
            </a:r>
            <a:r>
              <a:rPr lang="en-GB" dirty="0"/>
              <a:t>)</a:t>
            </a:r>
          </a:p>
        </p:txBody>
      </p:sp>
      <p:sp>
        <p:nvSpPr>
          <p:cNvPr id="4" name="Rectangle 3">
            <a:extLst>
              <a:ext uri="{FF2B5EF4-FFF2-40B4-BE49-F238E27FC236}">
                <a16:creationId xmlns="" xmlns:a16="http://schemas.microsoft.com/office/drawing/2014/main" id="{3E790EA4-9857-4B1E-9396-1C115BDAFAF1}"/>
              </a:ext>
            </a:extLst>
          </p:cNvPr>
          <p:cNvSpPr/>
          <p:nvPr/>
        </p:nvSpPr>
        <p:spPr>
          <a:xfrm>
            <a:off x="179513" y="1059582"/>
            <a:ext cx="8712968" cy="4032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1300" b="1" dirty="0" smtClean="0">
                <a:solidFill>
                  <a:schemeClr val="tx1"/>
                </a:solidFill>
              </a:rPr>
              <a:t>Самаранокии тақсимоти буҷет</a:t>
            </a:r>
          </a:p>
          <a:p>
            <a:pPr marL="128588" indent="-128588">
              <a:buFont typeface="Arial" panose="020B0604020202020204" pitchFamily="34" charset="0"/>
              <a:buChar char="•"/>
            </a:pPr>
            <a:r>
              <a:rPr lang="tg-Cyrl-TJ" sz="1300" dirty="0" smtClean="0">
                <a:solidFill>
                  <a:schemeClr val="tx1"/>
                </a:solidFill>
              </a:rPr>
              <a:t>Идомаи иҷроиши стратегияи ислоҳоти ИМД</a:t>
            </a:r>
          </a:p>
          <a:p>
            <a:pPr marL="128588" indent="-128588">
              <a:buFont typeface="Arial" panose="020B0604020202020204" pitchFamily="34" charset="0"/>
              <a:buChar char="•"/>
            </a:pPr>
            <a:r>
              <a:rPr lang="tg-Cyrl-TJ" sz="1300" dirty="0" smtClean="0">
                <a:solidFill>
                  <a:schemeClr val="tx1"/>
                </a:solidFill>
              </a:rPr>
              <a:t>Ҳалли масъалаи ғайримарказикунӣ ва муайян намудани модели банақшагирии буҷет, ки тавонад равияи банақшагирии буҷет, тақсимот ва ислоҳоти баҳисобгириро пайванд  намояд.</a:t>
            </a:r>
          </a:p>
          <a:p>
            <a:r>
              <a:rPr lang="tg-Cyrl-TJ" sz="1300" b="1" dirty="0" smtClean="0">
                <a:solidFill>
                  <a:schemeClr val="tx1"/>
                </a:solidFill>
              </a:rPr>
              <a:t>Ҷамъоварии даромад ва самаранокии ҷамъоварии андоз</a:t>
            </a:r>
          </a:p>
          <a:p>
            <a:pPr marL="128588" indent="-128588">
              <a:buFont typeface="Arial" panose="020B0604020202020204" pitchFamily="34" charset="0"/>
              <a:buChar char="•"/>
            </a:pPr>
            <a:r>
              <a:rPr lang="tg-Cyrl-TJ" sz="1300" dirty="0" smtClean="0">
                <a:solidFill>
                  <a:schemeClr val="tx1"/>
                </a:solidFill>
              </a:rPr>
              <a:t>Идомаи стратегияи ислоҳоти ИМД ва тақвияти Шӯрои ҳамоҳангсозии ИМД.</a:t>
            </a:r>
          </a:p>
          <a:p>
            <a:pPr marL="128588" indent="-128588">
              <a:buFont typeface="Arial" panose="020B0604020202020204" pitchFamily="34" charset="0"/>
              <a:buChar char="•"/>
            </a:pPr>
            <a:r>
              <a:rPr lang="tg-Cyrl-TJ" sz="1300" dirty="0" smtClean="0">
                <a:solidFill>
                  <a:schemeClr val="tx1"/>
                </a:solidFill>
              </a:rPr>
              <a:t>Таҳлили имкониятҳо барои васеъ кардани заминаи андозбандӣ.</a:t>
            </a:r>
          </a:p>
          <a:p>
            <a:pPr marL="128588" indent="-128588">
              <a:buFont typeface="Arial" panose="020B0604020202020204" pitchFamily="34" charset="0"/>
              <a:buChar char="•"/>
            </a:pPr>
            <a:r>
              <a:rPr lang="tg-Cyrl-TJ" sz="1300" dirty="0" smtClean="0">
                <a:solidFill>
                  <a:schemeClr val="tx1"/>
                </a:solidFill>
              </a:rPr>
              <a:t>Таҳияи стратегия барои ҳавасмандкунии расмигардонии иқтисодиёти ғайрирасмӣ.</a:t>
            </a:r>
          </a:p>
          <a:p>
            <a:r>
              <a:rPr lang="tg-Cyrl-TJ" sz="1300" b="1" dirty="0" smtClean="0">
                <a:solidFill>
                  <a:schemeClr val="tx1"/>
                </a:solidFill>
              </a:rPr>
              <a:t>Сатҳи қарз ҷалби қарзҳои навро маҳдуд месозад </a:t>
            </a:r>
          </a:p>
          <a:p>
            <a:pPr marL="128588" indent="-128588">
              <a:buFont typeface="Arial" panose="020B0604020202020204" pitchFamily="34" charset="0"/>
              <a:buChar char="•"/>
            </a:pPr>
            <a:r>
              <a:rPr lang="tg-Cyrl-TJ" sz="1300" dirty="0" smtClean="0">
                <a:solidFill>
                  <a:schemeClr val="tx1"/>
                </a:solidFill>
              </a:rPr>
              <a:t>Оғоз ва идомаи гуфтушунидҳои нисбати таҷдиди қарз бо кредиторони калон дар доираи Трасти нигоҳдории офатҳои табии ва фалокатҳои ХБА</a:t>
            </a:r>
          </a:p>
          <a:p>
            <a:pPr marL="128588" indent="-128588">
              <a:buFont typeface="Arial" panose="020B0604020202020204" pitchFamily="34" charset="0"/>
              <a:buChar char="•"/>
            </a:pPr>
            <a:r>
              <a:rPr lang="tg-Cyrl-TJ" sz="1300" dirty="0" smtClean="0">
                <a:solidFill>
                  <a:schemeClr val="tx1"/>
                </a:solidFill>
              </a:rPr>
              <a:t>Вусъат додани гуфтушунид бо кредиторон берун аз клуби Париж, алалхусус Чин</a:t>
            </a:r>
          </a:p>
          <a:p>
            <a:pPr marL="128588" indent="-128588">
              <a:buFont typeface="Arial" panose="020B0604020202020204" pitchFamily="34" charset="0"/>
              <a:buChar char="•"/>
            </a:pPr>
            <a:r>
              <a:rPr lang="tg-Cyrl-TJ" sz="1300" dirty="0" smtClean="0">
                <a:solidFill>
                  <a:schemeClr val="tx1"/>
                </a:solidFill>
              </a:rPr>
              <a:t>Ба имзо расонидани Фонди васеи қарзии ХБА баҳри дастрасӣ ба маблағгузории мусоидтар</a:t>
            </a:r>
          </a:p>
          <a:p>
            <a:r>
              <a:rPr lang="tg-Cyrl-TJ" sz="1300" b="1" dirty="0" smtClean="0">
                <a:solidFill>
                  <a:schemeClr val="tx1"/>
                </a:solidFill>
              </a:rPr>
              <a:t>Даромад аз содирот</a:t>
            </a:r>
          </a:p>
          <a:p>
            <a:pPr marL="128588" indent="-128588">
              <a:buFont typeface="Arial" panose="020B0604020202020204" pitchFamily="34" charset="0"/>
              <a:buChar char="•"/>
            </a:pPr>
            <a:r>
              <a:rPr lang="tg-Cyrl-TJ" sz="1300" dirty="0" smtClean="0">
                <a:solidFill>
                  <a:schemeClr val="tx1"/>
                </a:solidFill>
              </a:rPr>
              <a:t>Анҷоми лоиҳаҳои инфрасохтор ва аҳдҳои тақсимоти барқ.</a:t>
            </a:r>
          </a:p>
          <a:p>
            <a:pPr marL="128588" indent="-128588">
              <a:buFont typeface="Arial" panose="020B0604020202020204" pitchFamily="34" charset="0"/>
              <a:buChar char="•"/>
            </a:pPr>
            <a:r>
              <a:rPr lang="tg-Cyrl-TJ" sz="1300" dirty="0" smtClean="0">
                <a:solidFill>
                  <a:schemeClr val="tx1"/>
                </a:solidFill>
              </a:rPr>
              <a:t>Паҳн намудани маълумоти молиявӣ ва ҷараёни харид нисбати лоиҳаи Роғун барои арзёбии хатарҳо ва мусоидат ба дастрасӣ ба сармоягузорони дигар</a:t>
            </a:r>
          </a:p>
          <a:p>
            <a:r>
              <a:rPr lang="tg-Cyrl-TJ" sz="1300" b="1" dirty="0" smtClean="0">
                <a:solidFill>
                  <a:schemeClr val="tx1"/>
                </a:solidFill>
              </a:rPr>
              <a:t>Тафовути хароҷот дар бахши иҷтимоӣ (маориф, тандурустӣ ва ҳифзи иҷтимоӣ) </a:t>
            </a:r>
          </a:p>
          <a:p>
            <a:pPr marL="128588" indent="-128588">
              <a:buFont typeface="Arial" panose="020B0604020202020204" pitchFamily="34" charset="0"/>
              <a:buChar char="•"/>
            </a:pPr>
            <a:r>
              <a:rPr lang="tg-Cyrl-TJ" sz="1300" dirty="0" smtClean="0">
                <a:solidFill>
                  <a:schemeClr val="tx1"/>
                </a:solidFill>
              </a:rPr>
              <a:t>Ҳисоб намудани эҳтиёҷоти маблағгузорӣ дар бахши иҷтимоӣ ва муайян кардани имконоти зиёд кардани хароҷоти давлатӣ ва хусусӣ. Дар марҳилаи дуввум, таҳияи стратегияи баланд бардоштани хароҷот.</a:t>
            </a:r>
          </a:p>
          <a:p>
            <a:pPr algn="ctr"/>
            <a:endParaRPr lang="en-GB" sz="1300" dirty="0">
              <a:solidFill>
                <a:schemeClr val="tx1"/>
              </a:solidFill>
            </a:endParaRPr>
          </a:p>
        </p:txBody>
      </p:sp>
    </p:spTree>
    <p:extLst>
      <p:ext uri="{BB962C8B-B14F-4D97-AF65-F5344CB8AC3E}">
        <p14:creationId xmlns:p14="http://schemas.microsoft.com/office/powerpoint/2010/main" val="250280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771551"/>
            <a:ext cx="7886700" cy="504056"/>
          </a:xfrm>
        </p:spPr>
        <p:txBody>
          <a:bodyPr/>
          <a:lstStyle/>
          <a:p>
            <a:r>
              <a:rPr lang="tg-Cyrl-TJ" dirty="0" smtClean="0"/>
              <a:t>Маблағгузории шарикони рушд</a:t>
            </a:r>
            <a:r>
              <a:rPr lang="en-GB" dirty="0" smtClean="0"/>
              <a:t> </a:t>
            </a:r>
            <a:r>
              <a:rPr lang="en-GB" dirty="0"/>
              <a:t>(1)</a:t>
            </a:r>
          </a:p>
        </p:txBody>
      </p:sp>
      <p:sp>
        <p:nvSpPr>
          <p:cNvPr id="3" name="Rectangle 2">
            <a:extLst>
              <a:ext uri="{FF2B5EF4-FFF2-40B4-BE49-F238E27FC236}">
                <a16:creationId xmlns="" xmlns:a16="http://schemas.microsoft.com/office/drawing/2014/main" id="{36F98987-0E53-4B41-94F7-F3013CCE8744}"/>
              </a:ext>
            </a:extLst>
          </p:cNvPr>
          <p:cNvSpPr/>
          <p:nvPr/>
        </p:nvSpPr>
        <p:spPr>
          <a:xfrm>
            <a:off x="251520" y="1256185"/>
            <a:ext cx="5916730" cy="3342453"/>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Саҳми нисбатан хурд (аммо муҳим)</a:t>
            </a:r>
          </a:p>
          <a:p>
            <a:pPr marL="285750"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Шубҳаовар аст, ки ба таври назаррас афзоиш ё зиёдтар имтиёзнок шавад</a:t>
            </a:r>
          </a:p>
          <a:p>
            <a:pPr marL="285750"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Муҳим аст, ки ба тарзи катализатор истифода шавад:</a:t>
            </a:r>
          </a:p>
          <a:p>
            <a:pPr marL="742950" lvl="1"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Дастгирии Ҳукумати ҶТ дар иҷроиши ислоҳотҳои асосӣ;</a:t>
            </a:r>
          </a:p>
          <a:p>
            <a:pPr marL="742950" lvl="1"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Маблағгузории лоиҳаҳои асосии сармоягузорӣ;</a:t>
            </a:r>
          </a:p>
          <a:p>
            <a:pPr marL="742950" lvl="1" indent="-285750">
              <a:lnSpc>
                <a:spcPct val="120000"/>
              </a:lnSpc>
              <a:buClr>
                <a:schemeClr val="accent1"/>
              </a:buClr>
              <a:buFont typeface="Wingdings" panose="05000000000000000000" pitchFamily="2" charset="2"/>
              <a:buChar char="§"/>
            </a:pPr>
            <a:r>
              <a:rPr lang="tg-Cyrl-TJ" sz="1600" dirty="0" smtClean="0">
                <a:latin typeface="Arial" panose="020B0604020202020204" pitchFamily="34" charset="0"/>
                <a:cs typeface="Arial" panose="020B0604020202020204" pitchFamily="34" charset="0"/>
              </a:rPr>
              <a:t>Сафарбар кардан ё истифода бурдани дигар сарчашмаҳои молиявӣ, махсусан сармоягузориҳои бахши хусусӣ</a:t>
            </a:r>
          </a:p>
          <a:p>
            <a:pPr marL="285750" indent="-285750">
              <a:lnSpc>
                <a:spcPct val="120000"/>
              </a:lnSpc>
              <a:buClr>
                <a:schemeClr val="accent1"/>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pic>
        <p:nvPicPr>
          <p:cNvPr id="2050" name="Picture 29">
            <a:extLst>
              <a:ext uri="{FF2B5EF4-FFF2-40B4-BE49-F238E27FC236}">
                <a16:creationId xmlns="" xmlns:a16="http://schemas.microsoft.com/office/drawing/2014/main" id="{38E47B73-B94C-49B6-B3F2-A0CC3C5F80F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12160" y="142352"/>
            <a:ext cx="2520280" cy="245963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0">
            <a:extLst>
              <a:ext uri="{FF2B5EF4-FFF2-40B4-BE49-F238E27FC236}">
                <a16:creationId xmlns="" xmlns:a16="http://schemas.microsoft.com/office/drawing/2014/main" id="{6969FD13-137A-426D-B87A-1AC43DE8FA1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94863" y="2601983"/>
            <a:ext cx="2537577" cy="239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40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627534"/>
            <a:ext cx="7886700" cy="504056"/>
          </a:xfrm>
        </p:spPr>
        <p:txBody>
          <a:bodyPr/>
          <a:lstStyle/>
          <a:p>
            <a:r>
              <a:rPr lang="tg-Cyrl-TJ" dirty="0"/>
              <a:t>Маблағгузории шарикони </a:t>
            </a:r>
            <a:r>
              <a:rPr lang="tg-Cyrl-TJ" dirty="0" smtClean="0"/>
              <a:t>рушд </a:t>
            </a:r>
            <a:r>
              <a:rPr lang="en-GB" dirty="0" smtClean="0"/>
              <a:t>(2</a:t>
            </a:r>
            <a:r>
              <a:rPr lang="en-GB" dirty="0"/>
              <a:t>)</a:t>
            </a:r>
          </a:p>
        </p:txBody>
      </p:sp>
      <p:sp>
        <p:nvSpPr>
          <p:cNvPr id="6" name="Rectangle 5">
            <a:extLst>
              <a:ext uri="{FF2B5EF4-FFF2-40B4-BE49-F238E27FC236}">
                <a16:creationId xmlns="" xmlns:a16="http://schemas.microsoft.com/office/drawing/2014/main" id="{BDA64922-D20C-4614-B48F-C12DB8917AA2}"/>
              </a:ext>
            </a:extLst>
          </p:cNvPr>
          <p:cNvSpPr/>
          <p:nvPr/>
        </p:nvSpPr>
        <p:spPr>
          <a:xfrm>
            <a:off x="323528" y="1131590"/>
            <a:ext cx="8191043" cy="38575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b="1" dirty="0" smtClean="0">
                <a:solidFill>
                  <a:schemeClr val="tx1"/>
                </a:solidFill>
              </a:rPr>
              <a:t>Имконияти маҳдуди афзоиши ҷараёнҳои имтиёзнок (КРР)</a:t>
            </a:r>
          </a:p>
          <a:p>
            <a:pPr marL="128588" indent="-128588">
              <a:buFont typeface="Arial" panose="020B0604020202020204" pitchFamily="34" charset="0"/>
              <a:buChar char="•"/>
            </a:pPr>
            <a:r>
              <a:rPr lang="tg-Cyrl-TJ" dirty="0" smtClean="0">
                <a:solidFill>
                  <a:schemeClr val="tx1"/>
                </a:solidFill>
              </a:rPr>
              <a:t>Ба ҳадди ақал расонидани таъсири захираҳои мавҷудаи шарикони рушд бо истифодаи он бо роҳи каталитикӣ</a:t>
            </a:r>
          </a:p>
          <a:p>
            <a:pPr marL="128588" indent="-128588">
              <a:buFont typeface="Arial" panose="020B0604020202020204" pitchFamily="34" charset="0"/>
              <a:buChar char="•"/>
            </a:pPr>
            <a:r>
              <a:rPr lang="tg-Cyrl-TJ" dirty="0" smtClean="0">
                <a:solidFill>
                  <a:schemeClr val="tx1"/>
                </a:solidFill>
              </a:rPr>
              <a:t>Ӯҳдадор намудани шарикони рушд пешбинӣ намудани маблағгузорӣ мувофиқи рӯзномаи ислоҳот/нақшаи корӣ</a:t>
            </a:r>
          </a:p>
          <a:p>
            <a:r>
              <a:rPr lang="tg-Cyrl-TJ" b="1" dirty="0" smtClean="0">
                <a:solidFill>
                  <a:schemeClr val="tx1"/>
                </a:solidFill>
              </a:rPr>
              <a:t>Тавсеаи маблағгузории имтиёзнок дар доираи маҳдудият ва иҷроиши стратегияи идоракунии қарз</a:t>
            </a:r>
          </a:p>
          <a:p>
            <a:pPr marL="128588" indent="-128588">
              <a:buFont typeface="Arial" panose="020B0604020202020204" pitchFamily="34" charset="0"/>
              <a:buChar char="•"/>
            </a:pPr>
            <a:r>
              <a:rPr lang="tg-Cyrl-TJ" dirty="0" smtClean="0">
                <a:solidFill>
                  <a:schemeClr val="tx1"/>
                </a:solidFill>
              </a:rPr>
              <a:t>Идомаи музокирот бо ХБА барои боз кардани сармоягузориҳо аз шарикони рушд.</a:t>
            </a:r>
          </a:p>
          <a:p>
            <a:pPr marL="128588" indent="-128588">
              <a:buFont typeface="Arial" panose="020B0604020202020204" pitchFamily="34" charset="0"/>
              <a:buChar char="•"/>
            </a:pPr>
            <a:r>
              <a:rPr lang="tg-Cyrl-TJ" dirty="0" smtClean="0">
                <a:solidFill>
                  <a:schemeClr val="tx1"/>
                </a:solidFill>
              </a:rPr>
              <a:t>Бо машварат бо ҷонибҳои манфиатдори рушд таҳияи руйхати (муайян ва афзалиятноки) сармоягузориҳои дорои потенсиали баланди рушд.</a:t>
            </a:r>
          </a:p>
          <a:p>
            <a:pPr marL="128588" indent="-128588">
              <a:buFont typeface="Arial" panose="020B0604020202020204" pitchFamily="34" charset="0"/>
              <a:buChar char="•"/>
            </a:pPr>
            <a:r>
              <a:rPr lang="tg-Cyrl-TJ" dirty="0" smtClean="0">
                <a:solidFill>
                  <a:schemeClr val="tx1"/>
                </a:solidFill>
              </a:rPr>
              <a:t>Дар асоси руйхат, истифодаи маблағгузории омехта ва ҳамкории бахшҳои давлативу хусусӣ барои васеъ намудани сармоягузориҳои калидӣ</a:t>
            </a:r>
          </a:p>
          <a:p>
            <a:pPr algn="ctr"/>
            <a:endParaRPr lang="en-GB" dirty="0">
              <a:solidFill>
                <a:schemeClr val="tx1"/>
              </a:solidFill>
            </a:endParaRPr>
          </a:p>
        </p:txBody>
      </p:sp>
    </p:spTree>
    <p:extLst>
      <p:ext uri="{BB962C8B-B14F-4D97-AF65-F5344CB8AC3E}">
        <p14:creationId xmlns:p14="http://schemas.microsoft.com/office/powerpoint/2010/main" val="181216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68404" y="627534"/>
            <a:ext cx="7886700" cy="504056"/>
          </a:xfrm>
        </p:spPr>
        <p:txBody>
          <a:bodyPr/>
          <a:lstStyle/>
          <a:p>
            <a:r>
              <a:rPr lang="tg-Cyrl-TJ" dirty="0" smtClean="0"/>
              <a:t>Молияи бахши хусусӣ</a:t>
            </a:r>
            <a:r>
              <a:rPr lang="en-GB" dirty="0" smtClean="0"/>
              <a:t> </a:t>
            </a:r>
            <a:r>
              <a:rPr lang="en-GB" dirty="0"/>
              <a:t>(1)</a:t>
            </a:r>
          </a:p>
        </p:txBody>
      </p:sp>
      <p:sp>
        <p:nvSpPr>
          <p:cNvPr id="3" name="Rectangle 2">
            <a:extLst>
              <a:ext uri="{FF2B5EF4-FFF2-40B4-BE49-F238E27FC236}">
                <a16:creationId xmlns="" xmlns:a16="http://schemas.microsoft.com/office/drawing/2014/main" id="{36F98987-0E53-4B41-94F7-F3013CCE8744}"/>
              </a:ext>
            </a:extLst>
          </p:cNvPr>
          <p:cNvSpPr/>
          <p:nvPr/>
        </p:nvSpPr>
        <p:spPr>
          <a:xfrm>
            <a:off x="251520" y="1131590"/>
            <a:ext cx="8568952" cy="3693319"/>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Манбаи асосии маблағгузорӣ барои рушд ва фарқияти калонтарин</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Бахши хусусии ватанӣ ва сармоягузории мустақими хориҷӣ маҳдуданд бинобар:</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Рақобат бо бахши ғайрирасмӣ (имконияти ба расмият даровардан)</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Сатҳ ва маъмурияти андоз, аз ҷумла имтиёзҳое, ки рақобатро коҳиш медиҳанд</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Инфрасохтор (ҳамлу нақл, дастрасӣ ба барқ, ғ.)</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Заъфи бозори молиявӣ ва дастрасӣ ба молия</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Набудани стратегияи возеҳ барои ифода ва сафарбар кардани саҳми бахши хусусӣ ба СМР</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Интиқоли маблағҳо аз муҳоҷирони корӣ ба Тоҷикистон назаррас, аммо иқтидори молиявии он ҳанӯз пурра истифода нашудааст:</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Таҳияи маҳсулоти молиявӣ</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зиёд намудани арзиши изофӣ тавассути баланд бардоштани малака ва омӯзонидан</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Баланд бардоштани самаранокии муҳоҷират</a:t>
            </a:r>
            <a:endParaRPr lang="tg-Cyrl-TJ"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52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03008" y="443784"/>
            <a:ext cx="7886700" cy="504056"/>
          </a:xfrm>
        </p:spPr>
        <p:txBody>
          <a:bodyPr/>
          <a:lstStyle/>
          <a:p>
            <a:r>
              <a:rPr lang="tg-Cyrl-TJ" dirty="0"/>
              <a:t>Молияи бахши </a:t>
            </a:r>
            <a:r>
              <a:rPr lang="tg-Cyrl-TJ" dirty="0" smtClean="0"/>
              <a:t>хусусӣ </a:t>
            </a:r>
            <a:r>
              <a:rPr lang="en-GB" dirty="0" smtClean="0"/>
              <a:t>(2</a:t>
            </a:r>
            <a:r>
              <a:rPr lang="en-GB" dirty="0"/>
              <a:t>)</a:t>
            </a:r>
          </a:p>
        </p:txBody>
      </p:sp>
      <p:sp>
        <p:nvSpPr>
          <p:cNvPr id="4" name="Rectangle 3">
            <a:extLst>
              <a:ext uri="{FF2B5EF4-FFF2-40B4-BE49-F238E27FC236}">
                <a16:creationId xmlns="" xmlns:a16="http://schemas.microsoft.com/office/drawing/2014/main" id="{7C8C9FE5-0C89-4AEA-B4CD-A57E5D791975}"/>
              </a:ext>
            </a:extLst>
          </p:cNvPr>
          <p:cNvSpPr/>
          <p:nvPr/>
        </p:nvSpPr>
        <p:spPr>
          <a:xfrm>
            <a:off x="107504" y="843558"/>
            <a:ext cx="8928992" cy="4299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950" b="1" dirty="0" smtClean="0">
                <a:solidFill>
                  <a:schemeClr val="tx1"/>
                </a:solidFill>
              </a:rPr>
              <a:t>Нақши бахши хусусӣ дар рушд пурра ифода нашудааст</a:t>
            </a:r>
          </a:p>
          <a:p>
            <a:pPr marL="128588" indent="-128588">
              <a:buFont typeface="Arial" panose="020B0604020202020204" pitchFamily="34" charset="0"/>
              <a:buChar char="•"/>
            </a:pPr>
            <a:r>
              <a:rPr lang="tg-Cyrl-TJ" sz="950" dirty="0" smtClean="0">
                <a:solidFill>
                  <a:schemeClr val="tx1"/>
                </a:solidFill>
              </a:rPr>
              <a:t>Таҳияи ақида ва стратегия барои то ҳадди аксар расонидани саҳми бахши хусусӣ ба рушд. Стратегия бояд монеаҳоро (дар поён овардашуда) муайян ва барои ҳалли онҳо чораҳо пешниҳод намояд. </a:t>
            </a:r>
          </a:p>
          <a:p>
            <a:pPr marL="128588" indent="-128588">
              <a:buFont typeface="Arial" panose="020B0604020202020204" pitchFamily="34" charset="0"/>
              <a:buChar char="•"/>
            </a:pPr>
            <a:r>
              <a:rPr lang="tg-Cyrl-TJ" sz="950" dirty="0" smtClean="0">
                <a:solidFill>
                  <a:schemeClr val="tx1"/>
                </a:solidFill>
              </a:rPr>
              <a:t>Гурӯҳи кории СРМ оид ба маблағгузории ҲРУ метавонад барои муҳокимаи чунин стратегия фазо фароҳам орад</a:t>
            </a:r>
          </a:p>
          <a:p>
            <a:r>
              <a:rPr lang="tg-Cyrl-TJ" sz="950" b="1" dirty="0" smtClean="0">
                <a:solidFill>
                  <a:schemeClr val="tx1"/>
                </a:solidFill>
              </a:rPr>
              <a:t>Идоракунии заиф, сатҳ ва маъмурияти андоз, фазои соҳибкорӣ ва сармоягузориро маҳдуд мекунад</a:t>
            </a:r>
          </a:p>
          <a:p>
            <a:pPr marL="128588" indent="-128588">
              <a:buFont typeface="Arial" panose="020B0604020202020204" pitchFamily="34" charset="0"/>
              <a:buChar char="•"/>
            </a:pPr>
            <a:r>
              <a:rPr lang="tg-Cyrl-TJ" sz="950" dirty="0" smtClean="0">
                <a:solidFill>
                  <a:schemeClr val="tx1"/>
                </a:solidFill>
              </a:rPr>
              <a:t>Таҳияи стратегия барои ҳавасмандкунии расмигардонии иқтисодиёт.</a:t>
            </a:r>
          </a:p>
          <a:p>
            <a:pPr marL="128588" indent="-128588">
              <a:buFont typeface="Arial" panose="020B0604020202020204" pitchFamily="34" charset="0"/>
              <a:buChar char="•"/>
            </a:pPr>
            <a:r>
              <a:rPr lang="tg-Cyrl-TJ" sz="950" dirty="0" smtClean="0">
                <a:solidFill>
                  <a:schemeClr val="tx1"/>
                </a:solidFill>
              </a:rPr>
              <a:t>Сармоягузорӣ ба рақамисозии хадамоти андоз ва дигар корхонаҳо барои сабук кардани бори андозӣ.</a:t>
            </a:r>
          </a:p>
          <a:p>
            <a:pPr marL="128588" indent="-128588">
              <a:buFont typeface="Arial" panose="020B0604020202020204" pitchFamily="34" charset="0"/>
              <a:buChar char="•"/>
            </a:pPr>
            <a:r>
              <a:rPr lang="tg-Cyrl-TJ" sz="950" dirty="0" smtClean="0">
                <a:solidFill>
                  <a:schemeClr val="tx1"/>
                </a:solidFill>
              </a:rPr>
              <a:t>Дар якҷоягӣ бо стратегияи коҳиши бахши ғайрирасмӣ (дар поён), аз байн бурдани имтиёзҳои андозии ҷудогона ва ҳавасмандкунии корхонаҳои хурду миёна ва соҳибкорон баҳри баланд бардоштани рақобатпазирии бахши расми</a:t>
            </a:r>
            <a:endParaRPr lang="tg-Cyrl-TJ" sz="950" b="1" dirty="0" smtClean="0">
              <a:solidFill>
                <a:schemeClr val="tx1"/>
              </a:solidFill>
            </a:endParaRPr>
          </a:p>
          <a:p>
            <a:pPr marL="0" lvl="1"/>
            <a:r>
              <a:rPr lang="tg-Cyrl-TJ" sz="950" b="1" dirty="0" smtClean="0">
                <a:solidFill>
                  <a:schemeClr val="tx1"/>
                </a:solidFill>
              </a:rPr>
              <a:t>Заъфи бозори молиявӣ дастрасиро ба молия маҳдуд месозад</a:t>
            </a:r>
          </a:p>
          <a:p>
            <a:pPr marL="128588" indent="-128588">
              <a:buFont typeface="Arial" panose="020B0604020202020204" pitchFamily="34" charset="0"/>
              <a:buChar char="•"/>
            </a:pPr>
            <a:r>
              <a:rPr lang="tg-Cyrl-TJ" sz="950" dirty="0" smtClean="0">
                <a:solidFill>
                  <a:schemeClr val="tx1"/>
                </a:solidFill>
              </a:rPr>
              <a:t>Баланд бардоштани эътимод ба бахши бонкӣ. Бояд ба қабули маҳсулоти ҳамёни электронии охирин такя кард.</a:t>
            </a:r>
          </a:p>
          <a:p>
            <a:pPr marL="128588" indent="-128588">
              <a:buFont typeface="Arial" panose="020B0604020202020204" pitchFamily="34" charset="0"/>
              <a:buChar char="•"/>
            </a:pPr>
            <a:r>
              <a:rPr lang="tg-Cyrl-TJ" sz="950" dirty="0" smtClean="0">
                <a:solidFill>
                  <a:schemeClr val="tx1"/>
                </a:solidFill>
              </a:rPr>
              <a:t>Баррасии усулҳои баланд бардоштани дастрасӣ ба хидматрасонии суғурта барои корхонаҳои хурду миёна ва соҳибкорон</a:t>
            </a:r>
          </a:p>
          <a:p>
            <a:pPr marL="128588" indent="-128588">
              <a:buFont typeface="Arial" panose="020B0604020202020204" pitchFamily="34" charset="0"/>
              <a:buChar char="•"/>
            </a:pPr>
            <a:r>
              <a:rPr lang="tg-Cyrl-TJ" sz="950" dirty="0" smtClean="0">
                <a:solidFill>
                  <a:schemeClr val="tx1"/>
                </a:solidFill>
              </a:rPr>
              <a:t>Ҳавасмандгардонии рушди маҳсулот барои дастгирии кӯшишҳои ба расмият дарории фаъолияти соҳибкорӣ ва  бартараф намудани фарқият байни маблағгузории хурд ва молияи тиҷоратӣ.</a:t>
            </a:r>
          </a:p>
          <a:p>
            <a:r>
              <a:rPr lang="tg-Cyrl-TJ" sz="950" b="1" dirty="0" smtClean="0">
                <a:solidFill>
                  <a:schemeClr val="tx1"/>
                </a:solidFill>
              </a:rPr>
              <a:t>Инфрасохтори заиф ба фаъолияти бахши хусусӣ монеа ва дастрасиро ба бозорҳо маҳдуд мекунад</a:t>
            </a:r>
          </a:p>
          <a:p>
            <a:pPr marL="128588" indent="-128588">
              <a:buFont typeface="Arial" panose="020B0604020202020204" pitchFamily="34" charset="0"/>
              <a:buChar char="•"/>
            </a:pPr>
            <a:r>
              <a:rPr lang="tg-Cyrl-TJ" sz="950" dirty="0" smtClean="0">
                <a:solidFill>
                  <a:schemeClr val="tx1"/>
                </a:solidFill>
              </a:rPr>
              <a:t>Таҳияи руйхати лоиҳаҳои асосӣ ва омӯхтани имконияти баланд бардоштани самаранокии ҳамкории бахшҳои давлатию хусусӣ ва маблағгузории омехта</a:t>
            </a:r>
          </a:p>
          <a:p>
            <a:r>
              <a:rPr lang="tg-Cyrl-TJ" sz="950" b="1" dirty="0" smtClean="0">
                <a:solidFill>
                  <a:schemeClr val="tx1"/>
                </a:solidFill>
              </a:rPr>
              <a:t>Ғайрирасмият</a:t>
            </a:r>
          </a:p>
          <a:p>
            <a:pPr marL="128588" indent="-128588">
              <a:buFont typeface="Arial" panose="020B0604020202020204" pitchFamily="34" charset="0"/>
              <a:buChar char="•"/>
            </a:pPr>
            <a:r>
              <a:rPr lang="tg-Cyrl-TJ" sz="950" dirty="0" smtClean="0">
                <a:solidFill>
                  <a:schemeClr val="tx1"/>
                </a:solidFill>
              </a:rPr>
              <a:t>Мусоидат ба гузаронидани бахши хусусӣ ба фаъолияти расмӣ. Моделҳои дар кишварҳои дигар истифодашударо омӯхта, ҳавасмандкуниро бо дастрасии осон ба хидматрасониҳои рақамӣ муттаҳид сохтан. Ҳавасмандкунӣ метавонад шаклҳои гуногун дошта бошад, на танҳо фискалӣ.</a:t>
            </a:r>
          </a:p>
          <a:p>
            <a:r>
              <a:rPr lang="tg-Cyrl-TJ" sz="950" b="1" dirty="0" smtClean="0">
                <a:solidFill>
                  <a:schemeClr val="tx1"/>
                </a:solidFill>
              </a:rPr>
              <a:t>Маҳдудияти сармоягузориҳои мустақими хориҷӣ ва лоиҳаҳои ҳамкориҳои бахшҳои давлативу хусусӣ</a:t>
            </a:r>
          </a:p>
          <a:p>
            <a:pPr marL="128588" indent="-128588">
              <a:buFont typeface="Arial" panose="020B0604020202020204" pitchFamily="34" charset="0"/>
              <a:buChar char="•"/>
            </a:pPr>
            <a:r>
              <a:rPr lang="tg-Cyrl-TJ" sz="950" dirty="0" smtClean="0">
                <a:solidFill>
                  <a:schemeClr val="tx1"/>
                </a:solidFill>
              </a:rPr>
              <a:t>Беҳтар кардани муҳити соҳибкорӣ бо риояи дигар амалҳо дар ин ҷадвал бояд ба боз кардани сармоягузориҳои мустақими хориҷӣ мусоидат кунад.</a:t>
            </a:r>
          </a:p>
          <a:p>
            <a:pPr marL="128588" indent="-128588">
              <a:buFont typeface="Arial" panose="020B0604020202020204" pitchFamily="34" charset="0"/>
              <a:buChar char="•"/>
            </a:pPr>
            <a:r>
              <a:rPr lang="tg-Cyrl-TJ" sz="950" dirty="0" smtClean="0">
                <a:solidFill>
                  <a:schemeClr val="tx1"/>
                </a:solidFill>
              </a:rPr>
              <a:t>Баррасии истифодаи маблағгузории омехта ва ҳамкориҳои бахши давлативу хусусӣ барои ҷалби сармоягузориҳои калидӣ.</a:t>
            </a:r>
          </a:p>
          <a:p>
            <a:pPr marL="128588" indent="-128588">
              <a:buFont typeface="Arial" panose="020B0604020202020204" pitchFamily="34" charset="0"/>
              <a:buChar char="•"/>
            </a:pPr>
            <a:r>
              <a:rPr lang="tg-Cyrl-TJ" sz="950" dirty="0" smtClean="0">
                <a:solidFill>
                  <a:schemeClr val="tx1"/>
                </a:solidFill>
              </a:rPr>
              <a:t>Баланд бардоштани тавонмандӣ дар сохторбандии ҲБДХ ва омӯхтани моделҳои мубодилаи хатарҳои лоиҳаҳои ҲБДХ, ки метавонанд дар Тоҷикистон татбиқ карда шаванд.</a:t>
            </a:r>
          </a:p>
          <a:p>
            <a:r>
              <a:rPr lang="tg-Cyrl-TJ" sz="950" b="1" dirty="0" smtClean="0">
                <a:solidFill>
                  <a:schemeClr val="tx1"/>
                </a:solidFill>
              </a:rPr>
              <a:t>Истифода и нопурраи потенсиали молиявии интиқоли маблағҳо, арзиши иловагии камбизоат ва системаи камсамари муҳоҷират</a:t>
            </a:r>
          </a:p>
          <a:p>
            <a:pPr marL="128588" indent="-128588">
              <a:buFont typeface="Arial" panose="020B0604020202020204" pitchFamily="34" charset="0"/>
              <a:buChar char="•"/>
            </a:pPr>
            <a:r>
              <a:rPr lang="tg-Cyrl-TJ" sz="950" dirty="0" smtClean="0">
                <a:solidFill>
                  <a:schemeClr val="tx1"/>
                </a:solidFill>
              </a:rPr>
              <a:t>Дар асоси мисолҳои кишварҳои дигар, таҳияи лоиҳаҳои озмоишӣ барои ҳавасмандгардонии истифодаи интиқоли маблағ барои сармоягузорӣ.</a:t>
            </a:r>
          </a:p>
          <a:p>
            <a:pPr marL="128588" indent="-128588">
              <a:buFont typeface="Arial" panose="020B0604020202020204" pitchFamily="34" charset="0"/>
              <a:buChar char="•"/>
            </a:pPr>
            <a:r>
              <a:rPr lang="tg-Cyrl-TJ" sz="950" dirty="0" smtClean="0">
                <a:solidFill>
                  <a:schemeClr val="tx1"/>
                </a:solidFill>
              </a:rPr>
              <a:t>Барқарорсозии эътимод ба бонкҳои тиҷоратӣ </a:t>
            </a:r>
          </a:p>
          <a:p>
            <a:pPr marL="128588" indent="-128588">
              <a:buFont typeface="Arial" panose="020B0604020202020204" pitchFamily="34" charset="0"/>
              <a:buChar char="•"/>
            </a:pPr>
            <a:r>
              <a:rPr lang="tg-Cyrl-TJ" sz="950" dirty="0" smtClean="0">
                <a:solidFill>
                  <a:schemeClr val="tx1"/>
                </a:solidFill>
              </a:rPr>
              <a:t>Баландбардории малакаҳо дар асоси стандартҳои байналмилалӣ, омӯзиши забонҳо ва эътироф кардани малакаҳои азхудкардашуда.</a:t>
            </a:r>
          </a:p>
          <a:p>
            <a:pPr marL="128588" indent="-128588">
              <a:buFont typeface="Arial" panose="020B0604020202020204" pitchFamily="34" charset="0"/>
              <a:buChar char="•"/>
            </a:pPr>
            <a:r>
              <a:rPr lang="tg-Cyrl-TJ" sz="950" dirty="0" smtClean="0">
                <a:solidFill>
                  <a:schemeClr val="tx1"/>
                </a:solidFill>
              </a:rPr>
              <a:t>Афзоиши самаранокӣ ва ташкили ҷараёни муҳоҷират тавассути хидматрасонии рақамӣ. Омӯхтани бозорҳои нави меҳнат ва фароҳам и имкониятҳои кор дар хориҷа.</a:t>
            </a:r>
          </a:p>
          <a:p>
            <a:pPr algn="ctr"/>
            <a:endParaRPr lang="en-GB" sz="1000" dirty="0">
              <a:solidFill>
                <a:schemeClr val="tx1"/>
              </a:solidFill>
            </a:endParaRPr>
          </a:p>
        </p:txBody>
      </p:sp>
    </p:spTree>
    <p:extLst>
      <p:ext uri="{BB962C8B-B14F-4D97-AF65-F5344CB8AC3E}">
        <p14:creationId xmlns:p14="http://schemas.microsoft.com/office/powerpoint/2010/main" val="22843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483518"/>
            <a:ext cx="7886700" cy="504056"/>
          </a:xfrm>
        </p:spPr>
        <p:txBody>
          <a:bodyPr/>
          <a:lstStyle/>
          <a:p>
            <a:r>
              <a:rPr lang="tg-Cyrl-TJ" dirty="0" smtClean="0"/>
              <a:t>Чаҳорчӯбаи институтсионалӣ </a:t>
            </a:r>
            <a:r>
              <a:rPr lang="en-GB" dirty="0" smtClean="0"/>
              <a:t>(1</a:t>
            </a:r>
            <a:r>
              <a:rPr lang="en-GB" dirty="0"/>
              <a:t>)</a:t>
            </a:r>
          </a:p>
        </p:txBody>
      </p:sp>
      <p:sp>
        <p:nvSpPr>
          <p:cNvPr id="3" name="Rectangle 2">
            <a:extLst>
              <a:ext uri="{FF2B5EF4-FFF2-40B4-BE49-F238E27FC236}">
                <a16:creationId xmlns="" xmlns:a16="http://schemas.microsoft.com/office/drawing/2014/main" id="{36F98987-0E53-4B41-94F7-F3013CCE8744}"/>
              </a:ext>
            </a:extLst>
          </p:cNvPr>
          <p:cNvSpPr/>
          <p:nvPr/>
        </p:nvSpPr>
        <p:spPr>
          <a:xfrm>
            <a:off x="239078" y="843558"/>
            <a:ext cx="6336704" cy="4542782"/>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Механизмҳои ҳамоҳангсозӣ ва мониторинг бояд хуб муттаҳид карда шаванд:</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Иштироки васеъ, фарогирӣ, шаффофият ва ҳисоботдиҳандагӣ </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Маълумоти сифатнок аз системаҳои мониторинг. </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Механизмҳои мавҷудаи ҳамоҳангсозӣ дар Тоҷикистон платформаи хубро барои барпо намудани системаи муассиртар фароҳам меоранд :</a:t>
            </a: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Таваҷҷӯҳ ба амалисозии сохтор тавассути ташкили Гурӯҳҳои гуногуни корӣ баҳри иҷроиши СМР ва таҳияи супоришҳои техникии инфиродӣ ва нақшаҳои корӣ барои ҳар яки онҳо</a:t>
            </a:r>
          </a:p>
          <a:p>
            <a:pPr marL="285750"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Дар </a:t>
            </a:r>
            <a:r>
              <a:rPr lang="tg-Cyrl-TJ" sz="1500" dirty="0">
                <a:latin typeface="Arial" panose="020B0604020202020204" pitchFamily="34" charset="0"/>
                <a:cs typeface="Arial" panose="020B0604020202020204" pitchFamily="34" charset="0"/>
              </a:rPr>
              <a:t>заминаи механизмҳо ва системаҳои мавҷуда бояд раванди ягонаи банақшагирии миллӣ таъсис дода шавад</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500" dirty="0" smtClean="0">
                <a:latin typeface="Arial" panose="020B0604020202020204" pitchFamily="34" charset="0"/>
                <a:cs typeface="Arial" panose="020B0604020202020204" pitchFamily="34" charset="0"/>
              </a:rPr>
              <a:t>Буҷети </a:t>
            </a:r>
            <a:r>
              <a:rPr lang="tg-Cyrl-TJ" sz="1500" dirty="0">
                <a:latin typeface="Arial" panose="020B0604020202020204" pitchFamily="34" charset="0"/>
                <a:cs typeface="Arial" panose="020B0604020202020204" pitchFamily="34" charset="0"/>
              </a:rPr>
              <a:t>ба сиёсат асосёфта, машқҳои хароҷот ва тавассути стратегияҳои </a:t>
            </a:r>
            <a:r>
              <a:rPr lang="tg-Cyrl-TJ" sz="1500" dirty="0" smtClean="0">
                <a:latin typeface="Arial" panose="020B0604020202020204" pitchFamily="34" charset="0"/>
                <a:cs typeface="Arial" panose="020B0604020202020204" pitchFamily="34" charset="0"/>
              </a:rPr>
              <a:t>соҳавӣ </a:t>
            </a:r>
            <a:r>
              <a:rPr lang="tg-Cyrl-TJ" sz="1500" dirty="0">
                <a:latin typeface="Arial" panose="020B0604020202020204" pitchFamily="34" charset="0"/>
                <a:cs typeface="Arial" panose="020B0604020202020204" pitchFamily="34" charset="0"/>
              </a:rPr>
              <a:t>ва зермилалӣ таҳия </a:t>
            </a:r>
            <a:r>
              <a:rPr lang="tg-Cyrl-TJ" sz="1500" dirty="0" smtClean="0">
                <a:latin typeface="Arial" panose="020B0604020202020204" pitchFamily="34" charset="0"/>
                <a:cs typeface="Arial" panose="020B0604020202020204" pitchFamily="34" charset="0"/>
              </a:rPr>
              <a:t>шуда</a:t>
            </a:r>
            <a:endParaRPr lang="en-US" sz="1500" dirty="0">
              <a:latin typeface="Arial" panose="020B0604020202020204" pitchFamily="34" charset="0"/>
              <a:cs typeface="Arial" panose="020B0604020202020204" pitchFamily="34" charset="0"/>
            </a:endParaRPr>
          </a:p>
          <a:p>
            <a:pPr marL="285750" indent="-285750">
              <a:lnSpc>
                <a:spcPct val="120000"/>
              </a:lnSpc>
              <a:buClr>
                <a:schemeClr val="accent1"/>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 xmlns:a16="http://schemas.microsoft.com/office/drawing/2014/main" id="{91BCCE06-5AF5-463D-BDE2-6D2DA47DFBCA}"/>
              </a:ext>
            </a:extLst>
          </p:cNvPr>
          <p:cNvGraphicFramePr/>
          <p:nvPr>
            <p:extLst>
              <p:ext uri="{D42A27DB-BD31-4B8C-83A1-F6EECF244321}">
                <p14:modId xmlns:p14="http://schemas.microsoft.com/office/powerpoint/2010/main" val="1197382447"/>
              </p:ext>
            </p:extLst>
          </p:nvPr>
        </p:nvGraphicFramePr>
        <p:xfrm>
          <a:off x="6012160" y="771551"/>
          <a:ext cx="3384376" cy="439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60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771551"/>
            <a:ext cx="7886700" cy="504056"/>
          </a:xfrm>
        </p:spPr>
        <p:txBody>
          <a:bodyPr/>
          <a:lstStyle/>
          <a:p>
            <a:r>
              <a:rPr lang="tg-Cyrl-TJ" dirty="0"/>
              <a:t>Чаҳорчӯбаи </a:t>
            </a:r>
            <a:r>
              <a:rPr lang="tg-Cyrl-TJ" dirty="0" smtClean="0"/>
              <a:t>институтсионалӣ</a:t>
            </a:r>
            <a:r>
              <a:rPr lang="en-GB" dirty="0" smtClean="0"/>
              <a:t> </a:t>
            </a:r>
            <a:r>
              <a:rPr lang="en-GB" dirty="0"/>
              <a:t>(2)</a:t>
            </a:r>
          </a:p>
        </p:txBody>
      </p:sp>
      <p:sp>
        <p:nvSpPr>
          <p:cNvPr id="5" name="Rectangle 4">
            <a:extLst>
              <a:ext uri="{FF2B5EF4-FFF2-40B4-BE49-F238E27FC236}">
                <a16:creationId xmlns="" xmlns:a16="http://schemas.microsoft.com/office/drawing/2014/main" id="{A84F0B63-6D6C-4695-8DA6-2D06518920B5}"/>
              </a:ext>
            </a:extLst>
          </p:cNvPr>
          <p:cNvSpPr/>
          <p:nvPr/>
        </p:nvSpPr>
        <p:spPr>
          <a:xfrm>
            <a:off x="126631" y="1469580"/>
            <a:ext cx="4445369" cy="347843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1400" b="1" dirty="0" smtClean="0">
                <a:solidFill>
                  <a:schemeClr val="tx1"/>
                </a:solidFill>
              </a:rPr>
              <a:t>Ҳамоҳангсозӣ ва муколама бо ҷонибҳои манфиатдори рушд</a:t>
            </a:r>
          </a:p>
          <a:p>
            <a:pPr marL="128588" indent="-128588">
              <a:buFont typeface="Arial" panose="020B0604020202020204" pitchFamily="34" charset="0"/>
              <a:buChar char="•"/>
            </a:pPr>
            <a:r>
              <a:rPr lang="tg-Cyrl-TJ" sz="1400" dirty="0" smtClean="0">
                <a:solidFill>
                  <a:schemeClr val="tx1"/>
                </a:solidFill>
              </a:rPr>
              <a:t>Фаъол сохтани ГК-и назди СМР, тасдиқ намудани супоришҳои техникӣ ва нақшаҳои корӣ барои солҳои наздик </a:t>
            </a:r>
          </a:p>
          <a:p>
            <a:pPr marL="128588" indent="-128588">
              <a:buFont typeface="Arial" panose="020B0604020202020204" pitchFamily="34" charset="0"/>
              <a:buChar char="•"/>
            </a:pPr>
            <a:r>
              <a:rPr lang="tg-Cyrl-TJ" sz="1400" dirty="0" smtClean="0">
                <a:solidFill>
                  <a:schemeClr val="tx1"/>
                </a:solidFill>
              </a:rPr>
              <a:t>Баланд бардоштани иқтидори ВРИС барои иҷрои нақшҳо ҳамчун котиботи СМР</a:t>
            </a:r>
          </a:p>
          <a:p>
            <a:r>
              <a:rPr lang="tg-Cyrl-TJ" sz="1400" b="1" dirty="0" smtClean="0">
                <a:solidFill>
                  <a:schemeClr val="tx1"/>
                </a:solidFill>
              </a:rPr>
              <a:t>Камбудии муносибати дастаҷамъи дар банақшагирӣ ва маблағгузории рушд</a:t>
            </a:r>
          </a:p>
          <a:p>
            <a:pPr marL="128588" indent="-128588">
              <a:buFont typeface="Arial" panose="020B0604020202020204" pitchFamily="34" charset="0"/>
              <a:buChar char="•"/>
            </a:pPr>
            <a:r>
              <a:rPr lang="tg-Cyrl-TJ" sz="1400" dirty="0" smtClean="0">
                <a:solidFill>
                  <a:schemeClr val="tx1"/>
                </a:solidFill>
              </a:rPr>
              <a:t>Таҳия ва ба роҳ мондани банақшагирӣ ва маблағгузории миллӣ, ки механизми ҳамоҳангсозӣ ва банақшагирии институтсионалиро дар чаҳорчӯбаи ягона муттаҳид месозад, аз ҷумла воситаҳо ва қобилият барои қонеъ кардани ниёзҳои маблағгузорӣ ва мониторинги пешрафт мутобиқи ҳадафҳо.</a:t>
            </a:r>
          </a:p>
          <a:p>
            <a:pPr algn="ctr"/>
            <a:endParaRPr lang="en-GB" sz="1400" dirty="0">
              <a:solidFill>
                <a:schemeClr val="tx1"/>
              </a:solidFill>
            </a:endParaRPr>
          </a:p>
        </p:txBody>
      </p:sp>
      <p:sp>
        <p:nvSpPr>
          <p:cNvPr id="7" name="Rectangle 6">
            <a:extLst>
              <a:ext uri="{FF2B5EF4-FFF2-40B4-BE49-F238E27FC236}">
                <a16:creationId xmlns="" xmlns:a16="http://schemas.microsoft.com/office/drawing/2014/main" id="{ADF87CA2-03F4-4B4D-B8AA-FC314248EB87}"/>
              </a:ext>
            </a:extLst>
          </p:cNvPr>
          <p:cNvSpPr/>
          <p:nvPr/>
        </p:nvSpPr>
        <p:spPr>
          <a:xfrm>
            <a:off x="4654551" y="1469580"/>
            <a:ext cx="4458122" cy="347843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1400" b="1" dirty="0" smtClean="0">
                <a:solidFill>
                  <a:schemeClr val="tx1"/>
                </a:solidFill>
              </a:rPr>
              <a:t>Мониторинг ва арзёбии сусти ҳадафҳои рушд, таъхир дар милликунонии нишондиҳандаҳои ҲРУ ва нишондиҳандаҳои нопурра муайяншуда</a:t>
            </a:r>
          </a:p>
          <a:p>
            <a:pPr marL="128588" indent="-128588">
              <a:buFont typeface="Arial" panose="020B0604020202020204" pitchFamily="34" charset="0"/>
              <a:buChar char="•"/>
            </a:pPr>
            <a:r>
              <a:rPr lang="tg-Cyrl-TJ" sz="1400" dirty="0" smtClean="0">
                <a:solidFill>
                  <a:schemeClr val="tx1"/>
                </a:solidFill>
              </a:rPr>
              <a:t>Фаъол намудани ГК 13 оид ба мониторинг ва истифодаи он барои баррасии сохтори мавҷудаи мониторинг ва чаҳорчӯбаи нишондиҳандаҳо, муайян кардани камбудиҳо ва ҷустуҷӯи роҳҳои ҳалли муколама бо ҷонибҳои манфиатдори рушд </a:t>
            </a:r>
          </a:p>
          <a:p>
            <a:r>
              <a:rPr lang="tg-Cyrl-TJ" sz="1400" b="1" dirty="0" smtClean="0">
                <a:solidFill>
                  <a:schemeClr val="tx1"/>
                </a:solidFill>
              </a:rPr>
              <a:t>Маълумоти нокифоя нисбати маблағгузории рушд</a:t>
            </a:r>
          </a:p>
          <a:p>
            <a:pPr marL="128588" indent="-128588">
              <a:buFont typeface="Arial" panose="020B0604020202020204" pitchFamily="34" charset="0"/>
              <a:buChar char="•"/>
            </a:pPr>
            <a:r>
              <a:rPr lang="tg-Cyrl-TJ" sz="1400" dirty="0" smtClean="0">
                <a:solidFill>
                  <a:schemeClr val="tx1"/>
                </a:solidFill>
              </a:rPr>
              <a:t>Ба расмият даровардани ГК оид ба маблағгузорӣ, тасдиқи супориши техникӣ ва рӯзномаи кор, аз ҷумла: методологияи баҳодиҳии ҷараёни маблағгузории рушд; таҳияи стратегияи баланд бардоштани саҳми бахши хусусӣ ба рушд. Навсозии системаи идоракунии кумакҳо</a:t>
            </a:r>
          </a:p>
          <a:p>
            <a:pPr marL="128588" indent="-128588">
              <a:buFont typeface="Arial" panose="020B0604020202020204" pitchFamily="34" charset="0"/>
              <a:buChar char="•"/>
            </a:pPr>
            <a:endParaRPr lang="en-GB" sz="1400" dirty="0">
              <a:solidFill>
                <a:schemeClr val="tx1"/>
              </a:solidFill>
            </a:endParaRPr>
          </a:p>
        </p:txBody>
      </p:sp>
    </p:spTree>
    <p:extLst>
      <p:ext uri="{BB962C8B-B14F-4D97-AF65-F5344CB8AC3E}">
        <p14:creationId xmlns:p14="http://schemas.microsoft.com/office/powerpoint/2010/main" val="4656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g-Cyrl-TJ" dirty="0" smtClean="0"/>
              <a:t>Мундариҷа</a:t>
            </a:r>
            <a:endParaRPr lang="en-GB" dirty="0"/>
          </a:p>
        </p:txBody>
      </p:sp>
      <p:sp>
        <p:nvSpPr>
          <p:cNvPr id="3" name="Rectangle 2">
            <a:extLst>
              <a:ext uri="{FF2B5EF4-FFF2-40B4-BE49-F238E27FC236}">
                <a16:creationId xmlns="" xmlns:a16="http://schemas.microsoft.com/office/drawing/2014/main" id="{55577A58-6F4D-4507-A31C-D62CFAA538CA}"/>
              </a:ext>
            </a:extLst>
          </p:cNvPr>
          <p:cNvSpPr/>
          <p:nvPr/>
        </p:nvSpPr>
        <p:spPr>
          <a:xfrm>
            <a:off x="575556" y="1563638"/>
            <a:ext cx="7992888" cy="2419124"/>
          </a:xfrm>
          <a:prstGeom prst="rect">
            <a:avLst/>
          </a:prstGeom>
        </p:spPr>
        <p:txBody>
          <a:bodyPr wrap="square">
            <a:spAutoFit/>
          </a:bodyPr>
          <a:lstStyle/>
          <a:p>
            <a:pPr marL="800100" marR="0" lvl="0" indent="-342900" algn="l" defTabSz="914400" rtl="0" eaLnBrk="1" fontAlgn="auto" latinLnBrk="0" hangingPunct="1">
              <a:lnSpc>
                <a:spcPct val="120000"/>
              </a:lnSpc>
              <a:spcBef>
                <a:spcPts val="0"/>
              </a:spcBef>
              <a:spcAft>
                <a:spcPts val="0"/>
              </a:spcAft>
              <a:buClr>
                <a:srgbClr val="0076C0"/>
              </a:buClr>
              <a:buSzTx/>
              <a:buFont typeface="+mj-lt"/>
              <a:buAutoNum type="arabicPeriod"/>
              <a:tabLst/>
              <a:defRPr/>
            </a:pPr>
            <a:r>
              <a:rPr kumimoji="0" lang="tg-Cyrl-TJ"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Муқаддима ба таҳлил</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0" indent="-342900" algn="l" defTabSz="914400" rtl="0" eaLnBrk="1" fontAlgn="auto" latinLnBrk="0" hangingPunct="1">
              <a:lnSpc>
                <a:spcPct val="120000"/>
              </a:lnSpc>
              <a:spcBef>
                <a:spcPts val="0"/>
              </a:spcBef>
              <a:spcAft>
                <a:spcPts val="0"/>
              </a:spcAft>
              <a:buClr>
                <a:srgbClr val="0076C0"/>
              </a:buClr>
              <a:buSzTx/>
              <a:buFont typeface="+mj-lt"/>
              <a:buAutoNum type="arabicPeriod"/>
              <a:tabLst/>
              <a:defRPr/>
            </a:pPr>
            <a:r>
              <a:rPr lang="tg-Cyrl-TJ" dirty="0" smtClean="0">
                <a:solidFill>
                  <a:prstClr val="black"/>
                </a:solidFill>
                <a:latin typeface="Arial" panose="020B0604020202020204" pitchFamily="34" charset="0"/>
                <a:ea typeface="Calibri" panose="020F0502020204030204" pitchFamily="34" charset="0"/>
                <a:cs typeface="Arial" panose="020B0604020202020204" pitchFamily="34" charset="0"/>
              </a:rPr>
              <a:t>Мундариҷа</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lvl="0" indent="-342900">
              <a:lnSpc>
                <a:spcPct val="120000"/>
              </a:lnSpc>
              <a:buClr>
                <a:srgbClr val="0076C0"/>
              </a:buClr>
              <a:buFont typeface="+mj-lt"/>
              <a:buAutoNum type="arabicPeriod"/>
              <a:defRPr/>
            </a:pPr>
            <a:r>
              <a:rPr lang="tg-Cyrl-TJ" dirty="0" smtClean="0">
                <a:solidFill>
                  <a:prstClr val="black"/>
                </a:solidFill>
                <a:latin typeface="Arial" panose="020B0604020202020204" pitchFamily="34" charset="0"/>
                <a:ea typeface="Calibri" panose="020F0502020204030204" pitchFamily="34" charset="0"/>
                <a:cs typeface="Arial" panose="020B0604020202020204" pitchFamily="34" charset="0"/>
              </a:rPr>
              <a:t>Маълумот ва сарчашмаҳо</a:t>
            </a:r>
          </a:p>
          <a:p>
            <a:pPr marL="800100" lvl="0" indent="-342900">
              <a:lnSpc>
                <a:spcPct val="120000"/>
              </a:lnSpc>
              <a:buClr>
                <a:srgbClr val="0076C0"/>
              </a:buClr>
              <a:buFont typeface="+mj-lt"/>
              <a:buAutoNum type="arabicPeriod"/>
              <a:defRPr/>
            </a:pPr>
            <a:r>
              <a:rPr lang="tg-Cyrl-TJ" dirty="0" smtClean="0">
                <a:solidFill>
                  <a:prstClr val="black"/>
                </a:solidFill>
                <a:latin typeface="Arial" panose="020B0604020202020204" pitchFamily="34" charset="0"/>
                <a:ea typeface="Calibri" panose="020F0502020204030204" pitchFamily="34" charset="0"/>
                <a:cs typeface="Arial" panose="020B0604020202020204" pitchFamily="34" charset="0"/>
              </a:rPr>
              <a:t>Талаботи молиявӣ</a:t>
            </a:r>
          </a:p>
          <a:p>
            <a:pPr marL="800100" lvl="0" indent="-342900">
              <a:lnSpc>
                <a:spcPct val="120000"/>
              </a:lnSpc>
              <a:buClr>
                <a:srgbClr val="0076C0"/>
              </a:buClr>
              <a:buFont typeface="+mj-lt"/>
              <a:buAutoNum type="arabicPeriod"/>
              <a:defRPr/>
            </a:pPr>
            <a:r>
              <a:rPr lang="tg-Cyrl-TJ" dirty="0" smtClean="0">
                <a:solidFill>
                  <a:prstClr val="black"/>
                </a:solidFill>
                <a:latin typeface="Arial" panose="020B0604020202020204" pitchFamily="34" charset="0"/>
                <a:ea typeface="Calibri" panose="020F0502020204030204" pitchFamily="34" charset="0"/>
                <a:cs typeface="Arial" panose="020B0604020202020204" pitchFamily="34" charset="0"/>
              </a:rPr>
              <a:t>Натиҷаҳои калидӣ</a:t>
            </a:r>
          </a:p>
          <a:p>
            <a:pPr marL="800100" marR="0" lvl="0" indent="-342900" algn="l" defTabSz="914400" rtl="0" eaLnBrk="1" fontAlgn="auto" latinLnBrk="0" hangingPunct="1">
              <a:lnSpc>
                <a:spcPct val="120000"/>
              </a:lnSpc>
              <a:spcBef>
                <a:spcPts val="0"/>
              </a:spcBef>
              <a:spcAft>
                <a:spcPts val="0"/>
              </a:spcAft>
              <a:buClr>
                <a:srgbClr val="0076C0"/>
              </a:buClr>
              <a:buSzTx/>
              <a:buFont typeface="+mj-lt"/>
              <a:buAutoNum type="arabicPeriod"/>
              <a:tabLst/>
              <a:defRPr/>
            </a:pPr>
            <a:r>
              <a:rPr kumimoji="0" lang="tg-Cyrl-TJ"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Хулосаҳои ҷамъбастӣ</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0" indent="-342900" algn="l" defTabSz="914400" rtl="0" eaLnBrk="1" fontAlgn="auto" latinLnBrk="0" hangingPunct="1">
              <a:lnSpc>
                <a:spcPct val="120000"/>
              </a:lnSpc>
              <a:spcBef>
                <a:spcPts val="0"/>
              </a:spcBef>
              <a:spcAft>
                <a:spcPts val="0"/>
              </a:spcAft>
              <a:buClr>
                <a:srgbClr val="0076C0"/>
              </a:buClr>
              <a:buSzTx/>
              <a:buFont typeface="+mj-lt"/>
              <a:buAutoNum type="arabicPeriod"/>
              <a:tabLst/>
              <a:defRPr/>
            </a:pPr>
            <a:r>
              <a:rPr lang="tg-Cyrl-TJ" dirty="0" smtClean="0">
                <a:solidFill>
                  <a:prstClr val="black"/>
                </a:solidFill>
                <a:latin typeface="Arial" panose="020B0604020202020204" pitchFamily="34" charset="0"/>
                <a:ea typeface="Calibri" panose="020F0502020204030204" pitchFamily="34" charset="0"/>
                <a:cs typeface="Arial" panose="020B0604020202020204" pitchFamily="34" charset="0"/>
              </a:rPr>
              <a:t>Қадамҳои оянда</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782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CF44-A85B-489D-AA17-9715A87F3EEE}"/>
              </a:ext>
            </a:extLst>
          </p:cNvPr>
          <p:cNvSpPr>
            <a:spLocks noGrp="1"/>
          </p:cNvSpPr>
          <p:nvPr>
            <p:ph type="title"/>
          </p:nvPr>
        </p:nvSpPr>
        <p:spPr/>
        <p:txBody>
          <a:bodyPr/>
          <a:lstStyle/>
          <a:p>
            <a:r>
              <a:rPr lang="tg-Cyrl-TJ" dirty="0" smtClean="0"/>
              <a:t>Хулосаҳои ҷамъбастӣ</a:t>
            </a:r>
            <a:endParaRPr lang="x-none" dirty="0"/>
          </a:p>
        </p:txBody>
      </p:sp>
      <p:sp>
        <p:nvSpPr>
          <p:cNvPr id="3" name="Content Placeholder 2">
            <a:extLst>
              <a:ext uri="{FF2B5EF4-FFF2-40B4-BE49-F238E27FC236}">
                <a16:creationId xmlns="" xmlns:a16="http://schemas.microsoft.com/office/drawing/2014/main" id="{82D2D6F2-0D18-493B-8C4C-A0E4D0313B88}"/>
              </a:ext>
            </a:extLst>
          </p:cNvPr>
          <p:cNvSpPr>
            <a:spLocks noGrp="1"/>
          </p:cNvSpPr>
          <p:nvPr>
            <p:ph idx="1"/>
          </p:nvPr>
        </p:nvSpPr>
        <p:spPr>
          <a:xfrm>
            <a:off x="251520" y="1275606"/>
            <a:ext cx="8640960" cy="3744415"/>
          </a:xfrm>
        </p:spPr>
        <p:txBody>
          <a:bodyPr>
            <a:normAutofit lnSpcReduction="10000"/>
          </a:bodyPr>
          <a:lstStyle/>
          <a:p>
            <a:pPr>
              <a:buClr>
                <a:srgbClr val="006EB8"/>
              </a:buClr>
              <a:buFont typeface="Wingdings" panose="05000000000000000000" pitchFamily="2" charset="2"/>
              <a:buChar char="§"/>
            </a:pPr>
            <a:r>
              <a:rPr lang="tg-Cyrl-TJ" sz="1600" dirty="0" smtClean="0"/>
              <a:t>Ҳалли ягона ва фавран нест</a:t>
            </a:r>
            <a:r>
              <a:rPr lang="en-GB" sz="1600" dirty="0" smtClean="0"/>
              <a:t>:</a:t>
            </a:r>
            <a:endParaRPr lang="en-GB" sz="1600" dirty="0"/>
          </a:p>
          <a:p>
            <a:pPr lvl="1">
              <a:buClr>
                <a:srgbClr val="006EB8"/>
              </a:buClr>
              <a:buFont typeface="Wingdings" panose="05000000000000000000" pitchFamily="2" charset="2"/>
              <a:buChar char="§"/>
            </a:pPr>
            <a:r>
              <a:rPr lang="tg-Cyrl-TJ" sz="1600" dirty="0" smtClean="0"/>
              <a:t>Расидан ба сатҳи хароҷоти давлатӣ, ки дар СМР пешниҳод шудааст, душвор хоҳад буд. Баъзе иимконият барои баланд бардоштани самаранокӣ ва зиёд кардани қарзи иловагӣ шояд дастрас шавад, вале хароҷоти давлатӣ асосан аз рушди иқтисодӣ вобаста хоҳад буд</a:t>
            </a:r>
          </a:p>
          <a:p>
            <a:pPr lvl="1">
              <a:buClr>
                <a:srgbClr val="006EB8"/>
              </a:buClr>
              <a:buFont typeface="Wingdings" panose="05000000000000000000" pitchFamily="2" charset="2"/>
              <a:buChar char="§"/>
            </a:pPr>
            <a:r>
              <a:rPr lang="tg-Cyrl-TJ" sz="1600" dirty="0" smtClean="0"/>
              <a:t>Маблағгузорӣ аз шарикони рушд инчунин иқтидори маҳдуди рушдро нишон медиҳад ва фазо барои дастрасӣ ба маблағгузории имтиёзнок метавонад боз ҳам коҳиш ёбад. Ҳамчун катализатор истифода бурдан муҳим мебошад.</a:t>
            </a:r>
          </a:p>
          <a:p>
            <a:pPr lvl="1">
              <a:buClr>
                <a:srgbClr val="006EB8"/>
              </a:buClr>
              <a:buFont typeface="Wingdings" panose="05000000000000000000" pitchFamily="2" charset="2"/>
              <a:buChar char="§"/>
            </a:pPr>
            <a:r>
              <a:rPr lang="tg-Cyrl-TJ" sz="1600" dirty="0" smtClean="0"/>
              <a:t>Молияи бахши хусусӣ варианти дорои иқтидори зиёдтар мебошад, аммо маҷмӯи мураккабтарини монеаҳоро низ дар бар мегирад</a:t>
            </a:r>
          </a:p>
          <a:p>
            <a:pPr>
              <a:buClr>
                <a:srgbClr val="006EB8"/>
              </a:buClr>
              <a:buFont typeface="Wingdings" panose="05000000000000000000" pitchFamily="2" charset="2"/>
              <a:buChar char="§"/>
            </a:pPr>
            <a:r>
              <a:rPr lang="tg-Cyrl-TJ" sz="1600" dirty="0" smtClean="0"/>
              <a:t>Банақшагирии </a:t>
            </a:r>
            <a:r>
              <a:rPr lang="tg-Cyrl-TJ" sz="1600" dirty="0"/>
              <a:t>муттаҳидшуда ва ба далелҳо асосёфта лозим аст, ки амалҳоро дар соҳаҳои гуногун ифода </a:t>
            </a:r>
            <a:r>
              <a:rPr lang="tg-Cyrl-TJ" sz="1600" dirty="0" smtClean="0"/>
              <a:t>кунад </a:t>
            </a:r>
            <a:r>
              <a:rPr lang="tg-Cyrl-TJ" sz="1600" dirty="0"/>
              <a:t>ва бо </a:t>
            </a:r>
            <a:r>
              <a:rPr lang="tg-Cyrl-TJ" sz="1600" dirty="0" smtClean="0"/>
              <a:t>масъалаҳои зерин </a:t>
            </a:r>
            <a:r>
              <a:rPr lang="tg-Cyrl-TJ" sz="1600" dirty="0"/>
              <a:t>ҳисоб карда </a:t>
            </a:r>
            <a:r>
              <a:rPr lang="tg-Cyrl-TJ" sz="1600" dirty="0" smtClean="0"/>
              <a:t>шавад </a:t>
            </a:r>
            <a:r>
              <a:rPr lang="en-GB" sz="1600" dirty="0" smtClean="0"/>
              <a:t>:</a:t>
            </a:r>
            <a:endParaRPr lang="en-GB" sz="1600" dirty="0"/>
          </a:p>
          <a:p>
            <a:pPr lvl="1">
              <a:buClr>
                <a:srgbClr val="006EB8"/>
              </a:buClr>
            </a:pPr>
            <a:r>
              <a:rPr lang="tg-Cyrl-TJ" sz="1600" dirty="0" smtClean="0"/>
              <a:t>Ӯҳдадории қавии шарикони рушд </a:t>
            </a:r>
            <a:r>
              <a:rPr lang="en-GB" sz="1600" dirty="0" smtClean="0"/>
              <a:t>(</a:t>
            </a:r>
            <a:r>
              <a:rPr lang="tg-Cyrl-TJ" sz="1600" dirty="0" smtClean="0"/>
              <a:t>дастгирии лоиҳаҳо ва ислоҳотҳои калидӣ</a:t>
            </a:r>
            <a:r>
              <a:rPr lang="en-GB" sz="1600" dirty="0" smtClean="0"/>
              <a:t>).</a:t>
            </a:r>
            <a:endParaRPr lang="en-GB" sz="1600" dirty="0"/>
          </a:p>
          <a:p>
            <a:pPr lvl="1">
              <a:buClr>
                <a:srgbClr val="006EB8"/>
              </a:buClr>
            </a:pPr>
            <a:r>
              <a:rPr lang="tg-Cyrl-TJ" sz="1600" dirty="0" smtClean="0"/>
              <a:t>Ҳамоҳангсозӣ байни тамоми ҷонибҳои манфиатдори рушд</a:t>
            </a:r>
            <a:r>
              <a:rPr lang="en-GB" sz="1600" dirty="0" smtClean="0"/>
              <a:t> (</a:t>
            </a:r>
            <a:r>
              <a:rPr lang="tg-Cyrl-TJ" sz="1600" dirty="0" smtClean="0"/>
              <a:t>ҳамаи ҷонибҳо</a:t>
            </a:r>
            <a:r>
              <a:rPr lang="en-GB" sz="1600" dirty="0" smtClean="0"/>
              <a:t> – </a:t>
            </a:r>
            <a:r>
              <a:rPr lang="tg-Cyrl-TJ" sz="1600" dirty="0" smtClean="0"/>
              <a:t>дар асоси</a:t>
            </a:r>
            <a:r>
              <a:rPr lang="en-GB" sz="1600" dirty="0" smtClean="0"/>
              <a:t> </a:t>
            </a:r>
            <a:r>
              <a:rPr lang="tg-Cyrl-TJ" sz="1600" dirty="0" smtClean="0"/>
              <a:t>Шӯрои Миллии Рушд </a:t>
            </a:r>
            <a:r>
              <a:rPr lang="ru-RU" sz="1600" dirty="0" smtClean="0"/>
              <a:t>-</a:t>
            </a:r>
            <a:r>
              <a:rPr lang="tg-Cyrl-TJ" sz="1600" dirty="0" smtClean="0"/>
              <a:t> СМР</a:t>
            </a:r>
            <a:r>
              <a:rPr lang="en-GB" sz="1600" dirty="0" smtClean="0"/>
              <a:t>).</a:t>
            </a:r>
            <a:endParaRPr lang="en-GB" sz="1600" dirty="0"/>
          </a:p>
          <a:p>
            <a:pPr lvl="1">
              <a:buClr>
                <a:srgbClr val="006EB8"/>
              </a:buClr>
            </a:pPr>
            <a:r>
              <a:rPr lang="tg-Cyrl-TJ" sz="1600" dirty="0" smtClean="0"/>
              <a:t>Системаи қавии мониторинг</a:t>
            </a:r>
            <a:r>
              <a:rPr lang="en-GB" sz="1600" dirty="0" smtClean="0"/>
              <a:t>.</a:t>
            </a:r>
            <a:endParaRPr lang="en-GB" sz="1600" dirty="0"/>
          </a:p>
        </p:txBody>
      </p:sp>
    </p:spTree>
    <p:extLst>
      <p:ext uri="{BB962C8B-B14F-4D97-AF65-F5344CB8AC3E}">
        <p14:creationId xmlns:p14="http://schemas.microsoft.com/office/powerpoint/2010/main" val="8313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47782-DB7B-4EAE-B77F-38D3996C7A6A}"/>
              </a:ext>
            </a:extLst>
          </p:cNvPr>
          <p:cNvSpPr>
            <a:spLocks noGrp="1"/>
          </p:cNvSpPr>
          <p:nvPr>
            <p:ph type="title"/>
          </p:nvPr>
        </p:nvSpPr>
        <p:spPr/>
        <p:txBody>
          <a:bodyPr/>
          <a:lstStyle/>
          <a:p>
            <a:r>
              <a:rPr lang="tg-Cyrl-TJ" dirty="0" smtClean="0"/>
              <a:t>Қадамҳои оянда</a:t>
            </a:r>
            <a:endParaRPr lang="en-GB" dirty="0"/>
          </a:p>
        </p:txBody>
      </p:sp>
      <p:sp>
        <p:nvSpPr>
          <p:cNvPr id="3" name="Content Placeholder 2">
            <a:extLst>
              <a:ext uri="{FF2B5EF4-FFF2-40B4-BE49-F238E27FC236}">
                <a16:creationId xmlns="" xmlns:a16="http://schemas.microsoft.com/office/drawing/2014/main" id="{363DCDEC-0BF0-4204-AA5D-513564176DC8}"/>
              </a:ext>
            </a:extLst>
          </p:cNvPr>
          <p:cNvSpPr>
            <a:spLocks noGrp="1"/>
          </p:cNvSpPr>
          <p:nvPr>
            <p:ph idx="1"/>
          </p:nvPr>
        </p:nvSpPr>
        <p:spPr/>
        <p:txBody>
          <a:bodyPr>
            <a:normAutofit/>
          </a:bodyPr>
          <a:lstStyle/>
          <a:p>
            <a:r>
              <a:rPr lang="tg-Cyrl-TJ" sz="2400" dirty="0" smtClean="0"/>
              <a:t>Ҷамъ намудани фикру мулоҳизаҳои ҷонибҳои гуногуни манфиатдор</a:t>
            </a:r>
            <a:endParaRPr lang="en-GB" sz="2400" dirty="0"/>
          </a:p>
          <a:p>
            <a:pPr lvl="1"/>
            <a:r>
              <a:rPr lang="tg-Cyrl-TJ" sz="2400" dirty="0" smtClean="0"/>
              <a:t>Кори гурӯҳӣ</a:t>
            </a:r>
            <a:endParaRPr lang="en-GB" sz="2400" dirty="0"/>
          </a:p>
          <a:p>
            <a:pPr lvl="1"/>
            <a:r>
              <a:rPr lang="tg-Cyrl-TJ" sz="2400" dirty="0" smtClean="0"/>
              <a:t>Машваратҳо/вохуриҳо</a:t>
            </a:r>
            <a:endParaRPr lang="en-GB" sz="2400" dirty="0"/>
          </a:p>
          <a:p>
            <a:pPr lvl="1"/>
            <a:r>
              <a:rPr lang="tg-Cyrl-TJ" sz="2400" dirty="0" smtClean="0"/>
              <a:t>Шарҳҳо</a:t>
            </a:r>
            <a:endParaRPr lang="en-GB" sz="2400" dirty="0"/>
          </a:p>
          <a:p>
            <a:r>
              <a:rPr lang="tg-Cyrl-TJ" sz="2400" dirty="0" smtClean="0"/>
              <a:t>Ҷамъбасти харитаи роҳ</a:t>
            </a:r>
            <a:endParaRPr lang="en-GB" sz="2400" dirty="0"/>
          </a:p>
          <a:p>
            <a:endParaRPr lang="en-GB" sz="2400" dirty="0"/>
          </a:p>
        </p:txBody>
      </p:sp>
    </p:spTree>
    <p:extLst>
      <p:ext uri="{BB962C8B-B14F-4D97-AF65-F5344CB8AC3E}">
        <p14:creationId xmlns:p14="http://schemas.microsoft.com/office/powerpoint/2010/main" val="80390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AFEDD2-9C18-4EF8-A944-F85AEBF124FB}"/>
              </a:ext>
            </a:extLst>
          </p:cNvPr>
          <p:cNvSpPr/>
          <p:nvPr/>
        </p:nvSpPr>
        <p:spPr>
          <a:xfrm>
            <a:off x="85356" y="352896"/>
            <a:ext cx="2542428" cy="36917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700" b="1" dirty="0" smtClean="0">
                <a:solidFill>
                  <a:schemeClr val="tx1"/>
                </a:solidFill>
              </a:rPr>
              <a:t>Самаранокии тақсимоти буҷет</a:t>
            </a:r>
          </a:p>
          <a:p>
            <a:pPr marL="128588" indent="-128588">
              <a:buFont typeface="Arial" panose="020B0604020202020204" pitchFamily="34" charset="0"/>
              <a:buChar char="•"/>
            </a:pPr>
            <a:r>
              <a:rPr lang="tg-Cyrl-TJ" sz="700" dirty="0" smtClean="0">
                <a:solidFill>
                  <a:schemeClr val="tx1"/>
                </a:solidFill>
              </a:rPr>
              <a:t>Идомаи иҷроиши стратегияи ислоҳоти ИМД</a:t>
            </a:r>
          </a:p>
          <a:p>
            <a:pPr marL="128588" indent="-128588">
              <a:buFont typeface="Arial" panose="020B0604020202020204" pitchFamily="34" charset="0"/>
              <a:buChar char="•"/>
            </a:pPr>
            <a:r>
              <a:rPr lang="tg-Cyrl-TJ" sz="700" dirty="0" smtClean="0">
                <a:solidFill>
                  <a:schemeClr val="tx1"/>
                </a:solidFill>
              </a:rPr>
              <a:t>Ҳалли масъалаи ғайримарказикунӣ ва муайян намудани модели банақшагирии буҷет, ки тавонад равияи банақшагирии буҷет, тақсимот ва ислоҳоти баҳисобгириро пайванд  намояд.</a:t>
            </a:r>
          </a:p>
          <a:p>
            <a:r>
              <a:rPr lang="tg-Cyrl-TJ" sz="700" b="1" dirty="0" smtClean="0">
                <a:solidFill>
                  <a:schemeClr val="tx1"/>
                </a:solidFill>
              </a:rPr>
              <a:t>Ҷамъоварии даромад ва самаранокии ҷамъоварии андоз</a:t>
            </a:r>
          </a:p>
          <a:p>
            <a:pPr marL="128588" indent="-128588">
              <a:buFont typeface="Arial" panose="020B0604020202020204" pitchFamily="34" charset="0"/>
              <a:buChar char="•"/>
            </a:pPr>
            <a:r>
              <a:rPr lang="tg-Cyrl-TJ" sz="700" dirty="0" smtClean="0">
                <a:solidFill>
                  <a:schemeClr val="tx1"/>
                </a:solidFill>
              </a:rPr>
              <a:t>Идомаи стратегияи ислоҳоти ИМД ва тақвияти Шӯрои ҳамоҳангсозии ИМД.</a:t>
            </a:r>
          </a:p>
          <a:p>
            <a:pPr marL="128588" indent="-128588">
              <a:buFont typeface="Arial" panose="020B0604020202020204" pitchFamily="34" charset="0"/>
              <a:buChar char="•"/>
            </a:pPr>
            <a:r>
              <a:rPr lang="tg-Cyrl-TJ" sz="700" dirty="0" smtClean="0">
                <a:solidFill>
                  <a:schemeClr val="tx1"/>
                </a:solidFill>
              </a:rPr>
              <a:t>Таҳлили имкониятҳо барои васеъ кардани заминаи андозбандӣ.</a:t>
            </a:r>
          </a:p>
          <a:p>
            <a:pPr marL="128588" indent="-128588">
              <a:buFont typeface="Arial" panose="020B0604020202020204" pitchFamily="34" charset="0"/>
              <a:buChar char="•"/>
            </a:pPr>
            <a:r>
              <a:rPr lang="tg-Cyrl-TJ" sz="700" dirty="0" smtClean="0">
                <a:solidFill>
                  <a:schemeClr val="tx1"/>
                </a:solidFill>
              </a:rPr>
              <a:t>Таҳияи стратегия барои ҳавасмандкунии расмигардонии иқтисодиёти ғайрирасмӣ.</a:t>
            </a:r>
          </a:p>
          <a:p>
            <a:r>
              <a:rPr lang="tg-Cyrl-TJ" sz="700" b="1" dirty="0" smtClean="0">
                <a:solidFill>
                  <a:schemeClr val="tx1"/>
                </a:solidFill>
              </a:rPr>
              <a:t>Сатҳи қарз ҷалби қарзҳои навро маҳдуд месозад </a:t>
            </a:r>
          </a:p>
          <a:p>
            <a:pPr marL="128588" indent="-128588">
              <a:buFont typeface="Arial" panose="020B0604020202020204" pitchFamily="34" charset="0"/>
              <a:buChar char="•"/>
            </a:pPr>
            <a:r>
              <a:rPr lang="tg-Cyrl-TJ" sz="700" dirty="0" smtClean="0">
                <a:solidFill>
                  <a:schemeClr val="tx1"/>
                </a:solidFill>
              </a:rPr>
              <a:t>Оғоз ва идомаи гуфтушунидҳои нисбати таҷдиди қарз бо кредиторони калон дар доираи Трасти нигоҳдории офатҳои табии ва фалокатҳои ХБА</a:t>
            </a:r>
          </a:p>
          <a:p>
            <a:pPr marL="128588" indent="-128588">
              <a:buFont typeface="Arial" panose="020B0604020202020204" pitchFamily="34" charset="0"/>
              <a:buChar char="•"/>
            </a:pPr>
            <a:r>
              <a:rPr lang="tg-Cyrl-TJ" sz="700" dirty="0" smtClean="0">
                <a:solidFill>
                  <a:schemeClr val="tx1"/>
                </a:solidFill>
              </a:rPr>
              <a:t>Вусъат додани гуфтушунид бо кредиторон берун аз клуби Париж, алалхусус Чин</a:t>
            </a:r>
          </a:p>
          <a:p>
            <a:pPr marL="128588" indent="-128588">
              <a:buFont typeface="Arial" panose="020B0604020202020204" pitchFamily="34" charset="0"/>
              <a:buChar char="•"/>
            </a:pPr>
            <a:r>
              <a:rPr lang="tg-Cyrl-TJ" sz="700" dirty="0" smtClean="0">
                <a:solidFill>
                  <a:schemeClr val="tx1"/>
                </a:solidFill>
              </a:rPr>
              <a:t>Ба имзо расонидани Фонди васеи қарзии ХБА баҳри дастрасӣ ба маблағгузории мусоидтар</a:t>
            </a:r>
          </a:p>
          <a:p>
            <a:r>
              <a:rPr lang="tg-Cyrl-TJ" sz="700" b="1" dirty="0" smtClean="0">
                <a:solidFill>
                  <a:schemeClr val="tx1"/>
                </a:solidFill>
              </a:rPr>
              <a:t>Даромад аз содирот</a:t>
            </a:r>
          </a:p>
          <a:p>
            <a:pPr marL="128588" indent="-128588">
              <a:buFont typeface="Arial" panose="020B0604020202020204" pitchFamily="34" charset="0"/>
              <a:buChar char="•"/>
            </a:pPr>
            <a:r>
              <a:rPr lang="tg-Cyrl-TJ" sz="700" dirty="0" smtClean="0">
                <a:solidFill>
                  <a:schemeClr val="tx1"/>
                </a:solidFill>
              </a:rPr>
              <a:t>Анҷоми лоиҳаҳои инфрасохтор ва аҳдҳои тақсимоти барқ.</a:t>
            </a:r>
          </a:p>
          <a:p>
            <a:pPr marL="128588" indent="-128588">
              <a:buFont typeface="Arial" panose="020B0604020202020204" pitchFamily="34" charset="0"/>
              <a:buChar char="•"/>
            </a:pPr>
            <a:r>
              <a:rPr lang="tg-Cyrl-TJ" sz="700" dirty="0" smtClean="0">
                <a:solidFill>
                  <a:schemeClr val="tx1"/>
                </a:solidFill>
              </a:rPr>
              <a:t>Паҳн намудани маълумоти молиявӣ ва ҷараёни харид нисбати лоиҳаи Роғун барои арзёбии хатарҳо ва мусоидат ба дастрасӣ ба сармоягузорони дигар</a:t>
            </a:r>
          </a:p>
          <a:p>
            <a:r>
              <a:rPr lang="tg-Cyrl-TJ" sz="700" b="1" dirty="0" smtClean="0">
                <a:solidFill>
                  <a:schemeClr val="tx1"/>
                </a:solidFill>
              </a:rPr>
              <a:t>Тафовути хароҷот дар бахши иҷтимоӣ (маориф, тандурустӣ ва ҳифзи иҷтимоӣ) </a:t>
            </a:r>
          </a:p>
          <a:p>
            <a:pPr marL="128588" indent="-128588">
              <a:buFont typeface="Arial" panose="020B0604020202020204" pitchFamily="34" charset="0"/>
              <a:buChar char="•"/>
            </a:pPr>
            <a:r>
              <a:rPr lang="tg-Cyrl-TJ" sz="700" dirty="0" smtClean="0">
                <a:solidFill>
                  <a:schemeClr val="tx1"/>
                </a:solidFill>
              </a:rPr>
              <a:t>Ҳисоб намудани эҳтиёҷоти маблағгузорӣ дар бахши иҷтимоӣ ва муайян кардани имконоти зиёд кардани хароҷоти давлатӣ ва хусусӣ. Дар марҳилаи дуввум, таҳияи стратегияи баланд бардоштани хароҷот.</a:t>
            </a:r>
          </a:p>
          <a:p>
            <a:pPr algn="ctr"/>
            <a:endParaRPr lang="tg-Cyrl-TJ" sz="675" dirty="0">
              <a:solidFill>
                <a:schemeClr val="tx1"/>
              </a:solidFill>
            </a:endParaRPr>
          </a:p>
        </p:txBody>
      </p:sp>
      <p:sp>
        <p:nvSpPr>
          <p:cNvPr id="5" name="Rectangle: Rounded Corners 4">
            <a:extLst>
              <a:ext uri="{FF2B5EF4-FFF2-40B4-BE49-F238E27FC236}">
                <a16:creationId xmlns="" xmlns:a16="http://schemas.microsoft.com/office/drawing/2014/main" id="{8B262B34-546E-4BCD-8588-85F0122C0776}"/>
              </a:ext>
            </a:extLst>
          </p:cNvPr>
          <p:cNvSpPr/>
          <p:nvPr/>
        </p:nvSpPr>
        <p:spPr>
          <a:xfrm>
            <a:off x="85356" y="254207"/>
            <a:ext cx="2542427" cy="9869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800" dirty="0" smtClean="0"/>
              <a:t>Молияи давлатӣ</a:t>
            </a:r>
            <a:endParaRPr lang="en-GB" sz="800" dirty="0"/>
          </a:p>
        </p:txBody>
      </p:sp>
      <p:sp>
        <p:nvSpPr>
          <p:cNvPr id="6" name="Rectangle: Rounded Corners 5">
            <a:extLst>
              <a:ext uri="{FF2B5EF4-FFF2-40B4-BE49-F238E27FC236}">
                <a16:creationId xmlns="" xmlns:a16="http://schemas.microsoft.com/office/drawing/2014/main" id="{8C8974A2-5248-47EF-B5F0-4D465E6CA7FD}"/>
              </a:ext>
            </a:extLst>
          </p:cNvPr>
          <p:cNvSpPr/>
          <p:nvPr/>
        </p:nvSpPr>
        <p:spPr>
          <a:xfrm>
            <a:off x="85357" y="29831"/>
            <a:ext cx="8986041" cy="173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1000" dirty="0" smtClean="0"/>
              <a:t>Ҷараёнҳои молиявӣ</a:t>
            </a:r>
            <a:endParaRPr lang="en-GB" sz="1000" dirty="0"/>
          </a:p>
        </p:txBody>
      </p:sp>
      <p:sp>
        <p:nvSpPr>
          <p:cNvPr id="7" name="Rectangle 6">
            <a:extLst>
              <a:ext uri="{FF2B5EF4-FFF2-40B4-BE49-F238E27FC236}">
                <a16:creationId xmlns="" xmlns:a16="http://schemas.microsoft.com/office/drawing/2014/main" id="{E0FDDB56-78B6-4622-A336-14439E25ABA4}"/>
              </a:ext>
            </a:extLst>
          </p:cNvPr>
          <p:cNvSpPr/>
          <p:nvPr/>
        </p:nvSpPr>
        <p:spPr>
          <a:xfrm>
            <a:off x="2699792" y="352897"/>
            <a:ext cx="1440160" cy="36917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700" b="1" dirty="0" smtClean="0">
                <a:solidFill>
                  <a:schemeClr val="tx1"/>
                </a:solidFill>
              </a:rPr>
              <a:t>Имконияти маҳдуди афзоиши ҷараёнҳои имтиёзнок (КРР)</a:t>
            </a:r>
          </a:p>
          <a:p>
            <a:pPr marL="128588" indent="-128588">
              <a:buFont typeface="Arial" panose="020B0604020202020204" pitchFamily="34" charset="0"/>
              <a:buChar char="•"/>
            </a:pPr>
            <a:r>
              <a:rPr lang="tg-Cyrl-TJ" sz="700" dirty="0" smtClean="0">
                <a:solidFill>
                  <a:schemeClr val="tx1"/>
                </a:solidFill>
              </a:rPr>
              <a:t>Ба ҳадди ақал расонидани таъсири захираҳои мавҷудаи шарикони рушд бо истифодаи он бо роҳи каталитикӣ</a:t>
            </a:r>
          </a:p>
          <a:p>
            <a:pPr marL="128588" indent="-128588">
              <a:buFont typeface="Arial" panose="020B0604020202020204" pitchFamily="34" charset="0"/>
              <a:buChar char="•"/>
            </a:pPr>
            <a:r>
              <a:rPr lang="tg-Cyrl-TJ" sz="700" dirty="0" smtClean="0">
                <a:solidFill>
                  <a:schemeClr val="tx1"/>
                </a:solidFill>
              </a:rPr>
              <a:t>Ӯҳдадор намудани шарикони рушд пешбинӣ намудани маблағгузорӣ мувофиқи рӯзномаи ислоҳот/нақшаи корӣ</a:t>
            </a:r>
          </a:p>
          <a:p>
            <a:r>
              <a:rPr lang="tg-Cyrl-TJ" sz="700" b="1" dirty="0" smtClean="0">
                <a:solidFill>
                  <a:schemeClr val="tx1"/>
                </a:solidFill>
              </a:rPr>
              <a:t>Тавсеаи маблағгузории имтиёзнок дар доираи маҳдудият ва иҷроиши стратегияи идоракунии қарз</a:t>
            </a:r>
          </a:p>
          <a:p>
            <a:pPr marL="128588" indent="-128588">
              <a:buFont typeface="Arial" panose="020B0604020202020204" pitchFamily="34" charset="0"/>
              <a:buChar char="•"/>
            </a:pPr>
            <a:r>
              <a:rPr lang="tg-Cyrl-TJ" sz="700" dirty="0" smtClean="0">
                <a:solidFill>
                  <a:schemeClr val="tx1"/>
                </a:solidFill>
              </a:rPr>
              <a:t>Идомаи музокирот бо ХБА барои боз кардани сармоягузориҳо аз шарикони рушд.</a:t>
            </a:r>
          </a:p>
          <a:p>
            <a:pPr marL="128588" indent="-128588">
              <a:buFont typeface="Arial" panose="020B0604020202020204" pitchFamily="34" charset="0"/>
              <a:buChar char="•"/>
            </a:pPr>
            <a:r>
              <a:rPr lang="tg-Cyrl-TJ" sz="700" dirty="0" smtClean="0">
                <a:solidFill>
                  <a:schemeClr val="tx1"/>
                </a:solidFill>
              </a:rPr>
              <a:t>Бо машварат бо ҷонибҳои манфиатдори рушд таҳияи руйхати (муайян ва афзалиятноки) сармоягузориҳои дорои потенсиали баланди рушд.</a:t>
            </a:r>
          </a:p>
          <a:p>
            <a:pPr marL="128588" indent="-128588">
              <a:buFont typeface="Arial" panose="020B0604020202020204" pitchFamily="34" charset="0"/>
              <a:buChar char="•"/>
            </a:pPr>
            <a:r>
              <a:rPr lang="tg-Cyrl-TJ" sz="700" dirty="0" smtClean="0">
                <a:solidFill>
                  <a:schemeClr val="tx1"/>
                </a:solidFill>
              </a:rPr>
              <a:t>Дар асоси руйхат, истифодаи маблағгузории омехта ва ҳамкории бахшҳои давлативу хусусӣ барои васеъ намудани сармоягузориҳои калидӣ</a:t>
            </a:r>
          </a:p>
          <a:p>
            <a:pPr algn="ctr"/>
            <a:endParaRPr lang="en-GB" sz="675" dirty="0">
              <a:solidFill>
                <a:schemeClr val="tx1"/>
              </a:solidFill>
            </a:endParaRPr>
          </a:p>
        </p:txBody>
      </p:sp>
      <p:sp>
        <p:nvSpPr>
          <p:cNvPr id="8" name="Rectangle: Rounded Corners 4">
            <a:extLst>
              <a:ext uri="{FF2B5EF4-FFF2-40B4-BE49-F238E27FC236}">
                <a16:creationId xmlns="" xmlns:a16="http://schemas.microsoft.com/office/drawing/2014/main" id="{0AE31E14-2486-4706-90B7-AC7DAE52247C}"/>
              </a:ext>
            </a:extLst>
          </p:cNvPr>
          <p:cNvSpPr/>
          <p:nvPr/>
        </p:nvSpPr>
        <p:spPr>
          <a:xfrm>
            <a:off x="2699792" y="254206"/>
            <a:ext cx="1500364" cy="98691"/>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800" dirty="0" smtClean="0"/>
              <a:t>Молияи шарикони рушд</a:t>
            </a:r>
            <a:endParaRPr lang="en-GB" sz="800" dirty="0"/>
          </a:p>
        </p:txBody>
      </p:sp>
      <p:sp>
        <p:nvSpPr>
          <p:cNvPr id="9" name="Rectangle 8">
            <a:extLst>
              <a:ext uri="{FF2B5EF4-FFF2-40B4-BE49-F238E27FC236}">
                <a16:creationId xmlns="" xmlns:a16="http://schemas.microsoft.com/office/drawing/2014/main" id="{CB4F7B31-5CB8-48A4-B73A-32C3CC099504}"/>
              </a:ext>
            </a:extLst>
          </p:cNvPr>
          <p:cNvSpPr/>
          <p:nvPr/>
        </p:nvSpPr>
        <p:spPr>
          <a:xfrm>
            <a:off x="4200156" y="352897"/>
            <a:ext cx="4871242" cy="36917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tg-Cyrl-TJ" sz="650" b="1" dirty="0" smtClean="0">
                <a:solidFill>
                  <a:prstClr val="black"/>
                </a:solidFill>
              </a:rPr>
              <a:t>Нақши бахши хусусӣ дар рушд пурра ифода нашудааст</a:t>
            </a:r>
          </a:p>
          <a:p>
            <a:pPr marL="128588" lvl="0" indent="-128588">
              <a:buFont typeface="Arial" panose="020B0604020202020204" pitchFamily="34" charset="0"/>
              <a:buChar char="•"/>
            </a:pPr>
            <a:r>
              <a:rPr lang="tg-Cyrl-TJ" sz="650" dirty="0" smtClean="0">
                <a:solidFill>
                  <a:prstClr val="black"/>
                </a:solidFill>
              </a:rPr>
              <a:t>Таҳияи ақида ва стратегия барои то ҳадди аксар расонидани саҳми бахши хусусӣ ба рушд. Стратегия бояд монеаҳоро (дар поён овардашуда) муайян ва барои ҳалли онҳо чораҳо пешниҳод намояд. </a:t>
            </a:r>
          </a:p>
          <a:p>
            <a:pPr marL="128588" lvl="0" indent="-128588">
              <a:buFont typeface="Arial" panose="020B0604020202020204" pitchFamily="34" charset="0"/>
              <a:buChar char="•"/>
            </a:pPr>
            <a:r>
              <a:rPr lang="tg-Cyrl-TJ" sz="650" dirty="0" smtClean="0">
                <a:solidFill>
                  <a:prstClr val="black"/>
                </a:solidFill>
              </a:rPr>
              <a:t>Гурӯҳи кории СРМ оид ба маблағгузории ҲРУ метавонад барои муҳокимаи чунин стратегия фазо фароҳам орад</a:t>
            </a:r>
          </a:p>
          <a:p>
            <a:pPr lvl="0"/>
            <a:r>
              <a:rPr lang="tg-Cyrl-TJ" sz="650" b="1" dirty="0" smtClean="0">
                <a:solidFill>
                  <a:prstClr val="black"/>
                </a:solidFill>
              </a:rPr>
              <a:t>Идоракунии заиф, сатҳ ва маъмурияти андоз, фазои соҳибкорӣ ва сармоягузориро маҳдуд мекунад</a:t>
            </a:r>
          </a:p>
          <a:p>
            <a:pPr marL="128588" lvl="0" indent="-128588">
              <a:buFont typeface="Arial" panose="020B0604020202020204" pitchFamily="34" charset="0"/>
              <a:buChar char="•"/>
            </a:pPr>
            <a:r>
              <a:rPr lang="tg-Cyrl-TJ" sz="650" dirty="0" smtClean="0">
                <a:solidFill>
                  <a:prstClr val="black"/>
                </a:solidFill>
              </a:rPr>
              <a:t>Таҳияи стратегия барои ҳавасмандкунии расмигардонии иқтисодиёт.</a:t>
            </a:r>
          </a:p>
          <a:p>
            <a:pPr marL="128588" lvl="0" indent="-128588">
              <a:buFont typeface="Arial" panose="020B0604020202020204" pitchFamily="34" charset="0"/>
              <a:buChar char="•"/>
            </a:pPr>
            <a:r>
              <a:rPr lang="tg-Cyrl-TJ" sz="650" dirty="0" smtClean="0">
                <a:solidFill>
                  <a:prstClr val="black"/>
                </a:solidFill>
              </a:rPr>
              <a:t>Сармоягузорӣ ба рақамисозии хадамоти андоз ва дигар корхонаҳо барои сабук кардани бори андозӣ.</a:t>
            </a:r>
          </a:p>
          <a:p>
            <a:pPr marL="128588" lvl="0" indent="-128588">
              <a:buFont typeface="Arial" panose="020B0604020202020204" pitchFamily="34" charset="0"/>
              <a:buChar char="•"/>
            </a:pPr>
            <a:r>
              <a:rPr lang="tg-Cyrl-TJ" sz="650" dirty="0" smtClean="0">
                <a:solidFill>
                  <a:prstClr val="black"/>
                </a:solidFill>
              </a:rPr>
              <a:t>Дар якҷоягӣ бо стратегияи коҳиши бахши ғайрирасмӣ (дар поён), аз байн бурдани имтиёзҳои андозии ҷудогона ва ҳавасмандкунии корхонаҳои хурду миёна ва соҳибкорон баҳри баланд бардоштани рақобатпазирии бахши расми</a:t>
            </a:r>
            <a:endParaRPr lang="tg-Cyrl-TJ" sz="650" b="1" dirty="0" smtClean="0">
              <a:solidFill>
                <a:prstClr val="black"/>
              </a:solidFill>
            </a:endParaRPr>
          </a:p>
          <a:p>
            <a:pPr marL="0" lvl="1"/>
            <a:r>
              <a:rPr lang="tg-Cyrl-TJ" sz="650" b="1" dirty="0" smtClean="0">
                <a:solidFill>
                  <a:prstClr val="black"/>
                </a:solidFill>
              </a:rPr>
              <a:t>Заъфи бозори молиявӣ дастрасиро ба молия маҳдуд месозад</a:t>
            </a:r>
          </a:p>
          <a:p>
            <a:pPr marL="128588" lvl="0" indent="-128588">
              <a:buFont typeface="Arial" panose="020B0604020202020204" pitchFamily="34" charset="0"/>
              <a:buChar char="•"/>
            </a:pPr>
            <a:r>
              <a:rPr lang="tg-Cyrl-TJ" sz="650" dirty="0" smtClean="0">
                <a:solidFill>
                  <a:prstClr val="black"/>
                </a:solidFill>
              </a:rPr>
              <a:t>Баланд бардоштани эътимод ба бахши бонкӣ. Бояд ба қабули маҳсулоти ҳамёни электронии охирин такя кард.</a:t>
            </a:r>
          </a:p>
          <a:p>
            <a:pPr marL="128588" lvl="0" indent="-128588">
              <a:buFont typeface="Arial" panose="020B0604020202020204" pitchFamily="34" charset="0"/>
              <a:buChar char="•"/>
            </a:pPr>
            <a:r>
              <a:rPr lang="tg-Cyrl-TJ" sz="650" dirty="0" smtClean="0">
                <a:solidFill>
                  <a:prstClr val="black"/>
                </a:solidFill>
              </a:rPr>
              <a:t>Баррасии усулҳои баланд бардоштани дастрасӣ ба хидматрасонии суғурта барои корхонаҳои хурду миёна ва соҳибкорон</a:t>
            </a:r>
          </a:p>
          <a:p>
            <a:pPr marL="128588" lvl="0" indent="-128588">
              <a:buFont typeface="Arial" panose="020B0604020202020204" pitchFamily="34" charset="0"/>
              <a:buChar char="•"/>
            </a:pPr>
            <a:r>
              <a:rPr lang="tg-Cyrl-TJ" sz="650" dirty="0" smtClean="0">
                <a:solidFill>
                  <a:prstClr val="black"/>
                </a:solidFill>
              </a:rPr>
              <a:t>Ҳавасмандгардонии рушди маҳсулот барои дастгирии кӯшишҳои ба расмият дарории фаъолияти соҳибкорӣ ва  бартараф намудани фарқият байни маблағгузории хурд ва молияи тиҷоратӣ.</a:t>
            </a:r>
          </a:p>
          <a:p>
            <a:pPr lvl="0"/>
            <a:r>
              <a:rPr lang="tg-Cyrl-TJ" sz="650" b="1" dirty="0" smtClean="0">
                <a:solidFill>
                  <a:prstClr val="black"/>
                </a:solidFill>
              </a:rPr>
              <a:t>Инфрасохтори заиф ба фаъолияти бахши хусусӣ монеа ва дастрасиро ба бозорҳо маҳдуд мекунад</a:t>
            </a:r>
          </a:p>
          <a:p>
            <a:pPr marL="128588" lvl="0" indent="-128588">
              <a:buFont typeface="Arial" panose="020B0604020202020204" pitchFamily="34" charset="0"/>
              <a:buChar char="•"/>
            </a:pPr>
            <a:r>
              <a:rPr lang="tg-Cyrl-TJ" sz="650" dirty="0" smtClean="0">
                <a:solidFill>
                  <a:prstClr val="black"/>
                </a:solidFill>
              </a:rPr>
              <a:t>Таҳияи руйхати лоиҳаҳои асосӣ ва омӯхтани имконияти баланд бардоштани самаранокии ҳамкории бахшҳои давлатию хусусӣ ва маблағгузории омехта</a:t>
            </a:r>
          </a:p>
          <a:p>
            <a:pPr lvl="0"/>
            <a:r>
              <a:rPr lang="tg-Cyrl-TJ" sz="650" b="1" dirty="0" smtClean="0">
                <a:solidFill>
                  <a:prstClr val="black"/>
                </a:solidFill>
              </a:rPr>
              <a:t>Ғайрирасмият</a:t>
            </a:r>
          </a:p>
          <a:p>
            <a:pPr marL="128588" lvl="0" indent="-128588">
              <a:buFont typeface="Arial" panose="020B0604020202020204" pitchFamily="34" charset="0"/>
              <a:buChar char="•"/>
            </a:pPr>
            <a:r>
              <a:rPr lang="tg-Cyrl-TJ" sz="650" dirty="0" smtClean="0">
                <a:solidFill>
                  <a:prstClr val="black"/>
                </a:solidFill>
              </a:rPr>
              <a:t>Мусоидат ба гузаронидани бахши хусусӣ ба фаъолияти расмӣ. Моделҳои дар кишварҳои дигар истифодашударо омӯхта, ҳавасмандкуниро бо дастрасии осон ба хидматрасониҳои рақамӣ муттаҳид сохтан. Ҳавасмандкунӣ метавонад шаклҳои гуногун дошта бошад, на танҳо фискалӣ.</a:t>
            </a:r>
          </a:p>
          <a:p>
            <a:pPr lvl="0"/>
            <a:r>
              <a:rPr lang="tg-Cyrl-TJ" sz="650" b="1" dirty="0" smtClean="0">
                <a:solidFill>
                  <a:prstClr val="black"/>
                </a:solidFill>
              </a:rPr>
              <a:t>Маҳдудияти сармоягузориҳои мустақими хориҷӣ ва лоиҳаҳои ҳамкориҳои бахшҳои давлативу хусусӣ</a:t>
            </a:r>
          </a:p>
          <a:p>
            <a:pPr marL="128588" lvl="0" indent="-128588">
              <a:buFont typeface="Arial" panose="020B0604020202020204" pitchFamily="34" charset="0"/>
              <a:buChar char="•"/>
            </a:pPr>
            <a:r>
              <a:rPr lang="tg-Cyrl-TJ" sz="650" dirty="0" smtClean="0">
                <a:solidFill>
                  <a:prstClr val="black"/>
                </a:solidFill>
              </a:rPr>
              <a:t>Беҳтар кардани муҳити соҳибкорӣ бо риояи дигар амалҳо дар ин ҷадвал бояд ба боз кардани сармоягузориҳои мустақими хориҷӣ мусоидат кунад.</a:t>
            </a:r>
          </a:p>
          <a:p>
            <a:pPr marL="128588" lvl="0" indent="-128588">
              <a:buFont typeface="Arial" panose="020B0604020202020204" pitchFamily="34" charset="0"/>
              <a:buChar char="•"/>
            </a:pPr>
            <a:r>
              <a:rPr lang="tg-Cyrl-TJ" sz="650" dirty="0" smtClean="0">
                <a:solidFill>
                  <a:prstClr val="black"/>
                </a:solidFill>
              </a:rPr>
              <a:t>Баррасии истифодаи маблағгузории омехта ва ҳамкориҳои бахши давлативу хусусӣ барои ҷалби сармоягузориҳои калидӣ.</a:t>
            </a:r>
          </a:p>
          <a:p>
            <a:pPr marL="128588" lvl="0" indent="-128588">
              <a:buFont typeface="Arial" panose="020B0604020202020204" pitchFamily="34" charset="0"/>
              <a:buChar char="•"/>
            </a:pPr>
            <a:r>
              <a:rPr lang="tg-Cyrl-TJ" sz="650" dirty="0" smtClean="0">
                <a:solidFill>
                  <a:prstClr val="black"/>
                </a:solidFill>
              </a:rPr>
              <a:t>Баланд бардоштани тавонмандӣ дар сохторбандии ҲБДХ ва омӯхтани моделҳои мубодилаи хатарҳои лоиҳаҳои ҲБДХ, ки метавонанд дар Тоҷикистон татбиқ карда шаванд.</a:t>
            </a:r>
          </a:p>
          <a:p>
            <a:pPr lvl="0"/>
            <a:r>
              <a:rPr lang="tg-Cyrl-TJ" sz="650" b="1" dirty="0" smtClean="0">
                <a:solidFill>
                  <a:prstClr val="black"/>
                </a:solidFill>
              </a:rPr>
              <a:t>Истифода и нопурраи потенсиали молиявии интиқоли маблағҳо, арзиши иловагии камбизоат ва системаи камсамари муҳоҷират</a:t>
            </a:r>
          </a:p>
          <a:p>
            <a:pPr marL="128588" lvl="0" indent="-128588">
              <a:buFont typeface="Arial" panose="020B0604020202020204" pitchFamily="34" charset="0"/>
              <a:buChar char="•"/>
            </a:pPr>
            <a:r>
              <a:rPr lang="tg-Cyrl-TJ" sz="650" dirty="0" smtClean="0">
                <a:solidFill>
                  <a:prstClr val="black"/>
                </a:solidFill>
              </a:rPr>
              <a:t>Дар асоси мисолҳои кишварҳои дигар, таҳияи лоиҳаҳои озмоишӣ барои ҳавасмандгардонии истифодаи интиқоли маблағ барои сармоягузорӣ.</a:t>
            </a:r>
          </a:p>
          <a:p>
            <a:pPr marL="128588" lvl="0" indent="-128588">
              <a:buFont typeface="Arial" panose="020B0604020202020204" pitchFamily="34" charset="0"/>
              <a:buChar char="•"/>
            </a:pPr>
            <a:r>
              <a:rPr lang="tg-Cyrl-TJ" sz="650" dirty="0" smtClean="0">
                <a:solidFill>
                  <a:prstClr val="black"/>
                </a:solidFill>
              </a:rPr>
              <a:t>Барқарорсозии эътимод ба бонкҳои тиҷоратӣ </a:t>
            </a:r>
          </a:p>
          <a:p>
            <a:pPr marL="128588" lvl="0" indent="-128588">
              <a:buFont typeface="Arial" panose="020B0604020202020204" pitchFamily="34" charset="0"/>
              <a:buChar char="•"/>
            </a:pPr>
            <a:r>
              <a:rPr lang="tg-Cyrl-TJ" sz="650" dirty="0" smtClean="0">
                <a:solidFill>
                  <a:prstClr val="black"/>
                </a:solidFill>
              </a:rPr>
              <a:t>Баландбардории малакаҳо дар асоси стандартҳои байналмилалӣ, омӯзиши забонҳо ва эътироф кардани малакаҳои азхудкардашуда.</a:t>
            </a:r>
          </a:p>
          <a:p>
            <a:pPr marL="128588" lvl="0" indent="-128588">
              <a:buFont typeface="Arial" panose="020B0604020202020204" pitchFamily="34" charset="0"/>
              <a:buChar char="•"/>
            </a:pPr>
            <a:r>
              <a:rPr lang="tg-Cyrl-TJ" sz="650" dirty="0" smtClean="0">
                <a:solidFill>
                  <a:prstClr val="black"/>
                </a:solidFill>
              </a:rPr>
              <a:t>Афзоиши самаранокӣ ва ташкили ҷараёни муҳоҷират тавассути хидматрасонии рақамӣ. Омӯхтани бозорҳои нави меҳнат ва фароҳам и имкониятҳои кор дар хориҷа.</a:t>
            </a:r>
            <a:endParaRPr lang="tg-Cyrl-TJ" sz="650" dirty="0">
              <a:solidFill>
                <a:prstClr val="black"/>
              </a:solidFill>
            </a:endParaRPr>
          </a:p>
        </p:txBody>
      </p:sp>
      <p:sp>
        <p:nvSpPr>
          <p:cNvPr id="10" name="Rectangle: Rounded Corners 4">
            <a:extLst>
              <a:ext uri="{FF2B5EF4-FFF2-40B4-BE49-F238E27FC236}">
                <a16:creationId xmlns="" xmlns:a16="http://schemas.microsoft.com/office/drawing/2014/main" id="{07827679-8AFF-46FE-AFC1-EB087BDAAD7E}"/>
              </a:ext>
            </a:extLst>
          </p:cNvPr>
          <p:cNvSpPr/>
          <p:nvPr/>
        </p:nvSpPr>
        <p:spPr>
          <a:xfrm>
            <a:off x="4293388" y="254206"/>
            <a:ext cx="4778010" cy="98691"/>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800" dirty="0" smtClean="0"/>
              <a:t>Молияи бахши хусусӣ</a:t>
            </a:r>
            <a:endParaRPr lang="en-GB" sz="800" dirty="0"/>
          </a:p>
        </p:txBody>
      </p:sp>
      <p:sp>
        <p:nvSpPr>
          <p:cNvPr id="11" name="Rectangle: Rounded Corners 10">
            <a:extLst>
              <a:ext uri="{FF2B5EF4-FFF2-40B4-BE49-F238E27FC236}">
                <a16:creationId xmlns="" xmlns:a16="http://schemas.microsoft.com/office/drawing/2014/main" id="{72CEE4D9-F938-4D7C-8421-FCBBBD02168B}"/>
              </a:ext>
            </a:extLst>
          </p:cNvPr>
          <p:cNvSpPr/>
          <p:nvPr/>
        </p:nvSpPr>
        <p:spPr>
          <a:xfrm>
            <a:off x="85357" y="4044612"/>
            <a:ext cx="8986041" cy="86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1000" dirty="0" smtClean="0"/>
              <a:t>Чаҳорчӯбаи институтсионалӣ</a:t>
            </a:r>
            <a:endParaRPr lang="en-GB" sz="1000" dirty="0"/>
          </a:p>
        </p:txBody>
      </p:sp>
      <p:sp>
        <p:nvSpPr>
          <p:cNvPr id="12" name="Rectangle 11">
            <a:extLst>
              <a:ext uri="{FF2B5EF4-FFF2-40B4-BE49-F238E27FC236}">
                <a16:creationId xmlns="" xmlns:a16="http://schemas.microsoft.com/office/drawing/2014/main" id="{A63354CC-A8A9-4E1F-B6FC-D3EB92E1ED4E}"/>
              </a:ext>
            </a:extLst>
          </p:cNvPr>
          <p:cNvSpPr/>
          <p:nvPr/>
        </p:nvSpPr>
        <p:spPr>
          <a:xfrm>
            <a:off x="90075" y="4249382"/>
            <a:ext cx="4445369" cy="8941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700" b="1" dirty="0" smtClean="0">
                <a:solidFill>
                  <a:schemeClr val="tx1"/>
                </a:solidFill>
              </a:rPr>
              <a:t>Ҳамоҳангсозӣ ва муколама бо ҷонибҳои манфиатдори рушд</a:t>
            </a:r>
          </a:p>
          <a:p>
            <a:pPr marL="128588" indent="-128588">
              <a:buFont typeface="Arial" panose="020B0604020202020204" pitchFamily="34" charset="0"/>
              <a:buChar char="•"/>
            </a:pPr>
            <a:r>
              <a:rPr lang="tg-Cyrl-TJ" sz="700" dirty="0" smtClean="0">
                <a:solidFill>
                  <a:schemeClr val="tx1"/>
                </a:solidFill>
              </a:rPr>
              <a:t>Фаъол сохтани ГК-и назди СМР, тасдиқ намудани супоришҳои техникӣ ва нақшаҳои корӣ барои солҳои наздик </a:t>
            </a:r>
          </a:p>
          <a:p>
            <a:pPr marL="128588" indent="-128588">
              <a:buFont typeface="Arial" panose="020B0604020202020204" pitchFamily="34" charset="0"/>
              <a:buChar char="•"/>
            </a:pPr>
            <a:r>
              <a:rPr lang="tg-Cyrl-TJ" sz="700" dirty="0" smtClean="0">
                <a:solidFill>
                  <a:schemeClr val="tx1"/>
                </a:solidFill>
              </a:rPr>
              <a:t>Баланд бардоштани иқтидори ВРИС барои иҷрои нақшҳо ҳамчун котиботи СМР</a:t>
            </a:r>
          </a:p>
          <a:p>
            <a:r>
              <a:rPr lang="tg-Cyrl-TJ" sz="700" b="1" dirty="0" smtClean="0">
                <a:solidFill>
                  <a:schemeClr val="tx1"/>
                </a:solidFill>
              </a:rPr>
              <a:t>Камбудии муносибати дастаҷамъи дар банақшагирӣ ва маблағгузории рушд</a:t>
            </a:r>
          </a:p>
          <a:p>
            <a:pPr marL="128588" indent="-128588">
              <a:buFont typeface="Arial" panose="020B0604020202020204" pitchFamily="34" charset="0"/>
              <a:buChar char="•"/>
            </a:pPr>
            <a:r>
              <a:rPr lang="tg-Cyrl-TJ" sz="700" dirty="0" smtClean="0">
                <a:solidFill>
                  <a:schemeClr val="tx1"/>
                </a:solidFill>
              </a:rPr>
              <a:t>Таҳия ва ба роҳ мондани банақшагирӣ ва маблағгузории миллӣ, ки механизми ҳамоҳангсозӣ ва банақшагирии институтсионалиро дар чаҳорчӯбаи ягона муттаҳид месозад, аз ҷумла воситаҳо ва қобилият барои қонеъ кардани ниёзҳои маблағгузорӣ ва мониторинги пешрафт мутобиқи ҳадафҳо.</a:t>
            </a:r>
            <a:endParaRPr lang="tg-Cyrl-TJ" sz="700" dirty="0">
              <a:solidFill>
                <a:schemeClr val="tx1"/>
              </a:solidFill>
            </a:endParaRPr>
          </a:p>
        </p:txBody>
      </p:sp>
      <p:sp>
        <p:nvSpPr>
          <p:cNvPr id="13" name="Rectangle: Rounded Corners 4">
            <a:extLst>
              <a:ext uri="{FF2B5EF4-FFF2-40B4-BE49-F238E27FC236}">
                <a16:creationId xmlns="" xmlns:a16="http://schemas.microsoft.com/office/drawing/2014/main" id="{272CD602-350C-4190-9A09-A9712D1F8080}"/>
              </a:ext>
            </a:extLst>
          </p:cNvPr>
          <p:cNvSpPr/>
          <p:nvPr/>
        </p:nvSpPr>
        <p:spPr>
          <a:xfrm>
            <a:off x="90075" y="4150691"/>
            <a:ext cx="4445369" cy="98691"/>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900" dirty="0" smtClean="0"/>
              <a:t>Механизмҳои банақшагирӣ ва ҳамоҳангсозӣ</a:t>
            </a:r>
            <a:endParaRPr lang="en-GB" sz="900" dirty="0"/>
          </a:p>
        </p:txBody>
      </p:sp>
      <p:sp>
        <p:nvSpPr>
          <p:cNvPr id="14" name="Rectangle 13">
            <a:extLst>
              <a:ext uri="{FF2B5EF4-FFF2-40B4-BE49-F238E27FC236}">
                <a16:creationId xmlns="" xmlns:a16="http://schemas.microsoft.com/office/drawing/2014/main" id="{F44D0DEC-EBC7-4F4D-8E33-96BB847BB842}"/>
              </a:ext>
            </a:extLst>
          </p:cNvPr>
          <p:cNvSpPr/>
          <p:nvPr/>
        </p:nvSpPr>
        <p:spPr>
          <a:xfrm>
            <a:off x="4613277" y="4249382"/>
            <a:ext cx="4458122" cy="8941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g-Cyrl-TJ" sz="650" b="1" dirty="0" smtClean="0">
                <a:solidFill>
                  <a:schemeClr val="tx1"/>
                </a:solidFill>
              </a:rPr>
              <a:t>Мониторинг ва арзёбии сусти ҳадафҳои рушд, таъхир дар милликунонии нишондиҳандаҳои ҲРУ ва нишондиҳандаҳои нопурра муайяншуда</a:t>
            </a:r>
          </a:p>
          <a:p>
            <a:pPr marL="128588" indent="-128588">
              <a:buFont typeface="Arial" panose="020B0604020202020204" pitchFamily="34" charset="0"/>
              <a:buChar char="•"/>
            </a:pPr>
            <a:r>
              <a:rPr lang="tg-Cyrl-TJ" sz="650" dirty="0" smtClean="0">
                <a:solidFill>
                  <a:schemeClr val="tx1"/>
                </a:solidFill>
              </a:rPr>
              <a:t>Фаъол намудани ГК 13 оид ба мониторинг ва истифодаи он барои баррасии сохтори мавҷудаи мониторинг ва чаҳорчӯбаи нишондиҳандаҳо, муайян кардани камбудиҳо ва ҷустуҷӯи роҳҳои ҳалли муколама бо ҷонибҳои манфиатдори рушд </a:t>
            </a:r>
          </a:p>
          <a:p>
            <a:r>
              <a:rPr lang="tg-Cyrl-TJ" sz="650" b="1" dirty="0" smtClean="0">
                <a:solidFill>
                  <a:schemeClr val="tx1"/>
                </a:solidFill>
              </a:rPr>
              <a:t>Маълумоти нокифоя нисбати маблағгузории рушд</a:t>
            </a:r>
          </a:p>
          <a:p>
            <a:pPr marL="128588" indent="-128588">
              <a:buFont typeface="Arial" panose="020B0604020202020204" pitchFamily="34" charset="0"/>
              <a:buChar char="•"/>
            </a:pPr>
            <a:r>
              <a:rPr lang="tg-Cyrl-TJ" sz="650" dirty="0" smtClean="0">
                <a:solidFill>
                  <a:schemeClr val="tx1"/>
                </a:solidFill>
              </a:rPr>
              <a:t>Ба расмият даровардани ГК оид ба маблағгузорӣ, тасдиқи супориши техникӣ ва рӯзномаи кор, аз ҷумла: методологияи баҳодиҳии ҷараёни маблағгузории рушд; таҳияи стратегияи баланд бардоштани саҳми бахши хусусӣ ба рушд. Навсозии системаи идоракунии кумакҳо</a:t>
            </a:r>
            <a:endParaRPr lang="tg-Cyrl-TJ" sz="650" dirty="0">
              <a:solidFill>
                <a:schemeClr val="tx1"/>
              </a:solidFill>
            </a:endParaRPr>
          </a:p>
        </p:txBody>
      </p:sp>
      <p:sp>
        <p:nvSpPr>
          <p:cNvPr id="15" name="Rectangle: Rounded Corners 4">
            <a:extLst>
              <a:ext uri="{FF2B5EF4-FFF2-40B4-BE49-F238E27FC236}">
                <a16:creationId xmlns="" xmlns:a16="http://schemas.microsoft.com/office/drawing/2014/main" id="{A91AFBF8-26F2-4EDC-807F-0D1AA30C3EE6}"/>
              </a:ext>
            </a:extLst>
          </p:cNvPr>
          <p:cNvSpPr/>
          <p:nvPr/>
        </p:nvSpPr>
        <p:spPr>
          <a:xfrm>
            <a:off x="4613277" y="4150692"/>
            <a:ext cx="4458122" cy="9869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sz="900" dirty="0"/>
              <a:t>Механизмҳои банақшагирӣ ва </a:t>
            </a:r>
            <a:r>
              <a:rPr lang="tg-Cyrl-TJ" sz="900" dirty="0" smtClean="0"/>
              <a:t>ҳамоҳангсозӣ</a:t>
            </a:r>
            <a:endParaRPr lang="en-GB" sz="900" dirty="0"/>
          </a:p>
        </p:txBody>
      </p:sp>
    </p:spTree>
    <p:extLst>
      <p:ext uri="{BB962C8B-B14F-4D97-AF65-F5344CB8AC3E}">
        <p14:creationId xmlns:p14="http://schemas.microsoft.com/office/powerpoint/2010/main" val="395735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8784976" cy="504056"/>
          </a:xfrm>
        </p:spPr>
        <p:txBody>
          <a:bodyPr>
            <a:normAutofit/>
          </a:bodyPr>
          <a:lstStyle/>
          <a:p>
            <a:r>
              <a:rPr lang="tg-Cyrl-TJ" dirty="0" smtClean="0"/>
              <a:t>Харитаи роҳ барои маблаҳгузории ҲРУ: </a:t>
            </a:r>
            <a:r>
              <a:rPr lang="tg-Cyrl-TJ" dirty="0"/>
              <a:t>м</a:t>
            </a:r>
            <a:r>
              <a:rPr lang="tg-Cyrl-TJ" dirty="0" smtClean="0"/>
              <a:t>уқаддима ба таҳлил</a:t>
            </a:r>
            <a:endParaRPr lang="tg-Cyrl-TJ" dirty="0"/>
          </a:p>
        </p:txBody>
      </p:sp>
      <p:sp>
        <p:nvSpPr>
          <p:cNvPr id="3" name="Rectangle 2">
            <a:extLst>
              <a:ext uri="{FF2B5EF4-FFF2-40B4-BE49-F238E27FC236}">
                <a16:creationId xmlns="" xmlns:a16="http://schemas.microsoft.com/office/drawing/2014/main" id="{55577A58-6F4D-4507-A31C-D62CFAA538CA}"/>
              </a:ext>
            </a:extLst>
          </p:cNvPr>
          <p:cNvSpPr/>
          <p:nvPr/>
        </p:nvSpPr>
        <p:spPr>
          <a:xfrm>
            <a:off x="-35768" y="1275606"/>
            <a:ext cx="9072264" cy="3046988"/>
          </a:xfrm>
          <a:prstGeom prst="rect">
            <a:avLst/>
          </a:prstGeom>
        </p:spPr>
        <p:txBody>
          <a:bodyPr wrap="square">
            <a:spAutoFit/>
          </a:bodyPr>
          <a:lstStyle/>
          <a:p>
            <a:pPr marL="742950" lvl="0"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ЮНИСЕФ </a:t>
            </a:r>
            <a:r>
              <a:rPr lang="tg-Cyrl-TJ" sz="1600" dirty="0">
                <a:solidFill>
                  <a:prstClr val="black"/>
                </a:solidFill>
                <a:latin typeface="Arial" panose="020B0604020202020204" pitchFamily="34" charset="0"/>
                <a:ea typeface="Calibri" panose="020F0502020204030204" pitchFamily="34" charset="0"/>
                <a:cs typeface="Arial" panose="020B0604020202020204" pitchFamily="34" charset="0"/>
              </a:rPr>
              <a:t>ба </a:t>
            </a:r>
            <a:r>
              <a:rPr lang="en-GB" sz="1600" i="1" dirty="0">
                <a:solidFill>
                  <a:prstClr val="black"/>
                </a:solidFill>
                <a:latin typeface="Arial" panose="020B0604020202020204" pitchFamily="34" charset="0"/>
                <a:ea typeface="Calibri" panose="020F0502020204030204" pitchFamily="34" charset="0"/>
                <a:cs typeface="Arial" panose="020B0604020202020204" pitchFamily="34" charset="0"/>
              </a:rPr>
              <a:t>Ecorys</a:t>
            </a: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tg-Cyrl-TJ" sz="1600" dirty="0">
                <a:solidFill>
                  <a:prstClr val="black"/>
                </a:solidFill>
                <a:latin typeface="Arial" panose="020B0604020202020204" pitchFamily="34" charset="0"/>
                <a:ea typeface="Calibri" panose="020F0502020204030204" pitchFamily="34" charset="0"/>
                <a:cs typeface="Arial" panose="020B0604020202020204" pitchFamily="34" charset="0"/>
              </a:rPr>
              <a:t>супориш дод, ки дар доираи барномаи муштараки СММ «Маблағгузории </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ҲРУ</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tg-Cyrl-TJ" sz="1600" dirty="0">
                <a:solidFill>
                  <a:prstClr val="black"/>
                </a:solidFill>
                <a:latin typeface="Arial" panose="020B0604020202020204" pitchFamily="34" charset="0"/>
                <a:ea typeface="Calibri" panose="020F0502020204030204" pitchFamily="34" charset="0"/>
                <a:cs typeface="Arial" panose="020B0604020202020204" pitchFamily="34" charset="0"/>
              </a:rPr>
              <a:t>дар Тоҷикистон» </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лоиҳаи Харитаи </a:t>
            </a:r>
            <a:r>
              <a:rPr lang="tg-Cyrl-TJ" sz="1600" dirty="0">
                <a:solidFill>
                  <a:prstClr val="black"/>
                </a:solidFill>
                <a:latin typeface="Arial" panose="020B0604020202020204" pitchFamily="34" charset="0"/>
                <a:ea typeface="Calibri" panose="020F0502020204030204" pitchFamily="34" charset="0"/>
                <a:cs typeface="Arial" panose="020B0604020202020204" pitchFamily="34" charset="0"/>
              </a:rPr>
              <a:t>маблағгузории </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ҲРУ</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tg-Cyrl-TJ" sz="1600" dirty="0">
                <a:solidFill>
                  <a:prstClr val="black"/>
                </a:solidFill>
                <a:latin typeface="Arial" panose="020B0604020202020204" pitchFamily="34" charset="0"/>
                <a:ea typeface="Calibri" panose="020F0502020204030204" pitchFamily="34" charset="0"/>
                <a:cs typeface="Arial" panose="020B0604020202020204" pitchFamily="34" charset="0"/>
              </a:rPr>
              <a:t>ро </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таҳия намояд</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Харитаи роҳ</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00150" lvl="1"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Баррасии талаботи молиявӣ </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норасоии молиявӣ</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барои амалисозии Стратегияи Миллии Рушд (СМР) ва Ҳадафҳои Рушди Устувор (ҲРУ) то соли 2030</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00150" lvl="1"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Таҳлили ҷараёнҳои гуногуни маблағгузорӣ дар заминаи </a:t>
            </a:r>
            <a:r>
              <a:rPr lang="ru-RU"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С</a:t>
            </a: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МР</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00150" lvl="1"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Муаян намудани душвориҳо ва мушкилот дар ин раванд</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00150" lvl="1" indent="-285750">
              <a:lnSpc>
                <a:spcPct val="120000"/>
              </a:lnSpc>
              <a:buClr>
                <a:srgbClr val="0076C0"/>
              </a:buClr>
              <a:buFont typeface="Arial" panose="020B0604020202020204" pitchFamily="34" charset="0"/>
              <a:buChar char="•"/>
              <a:defRPr/>
            </a:pPr>
            <a:r>
              <a:rPr lang="tg-Cyrl-TJ"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Пешниҳод намудани амалиётҳо баҳри озод ва ҷалб намудани воситаҳои молиявии иловагӣ</a:t>
            </a:r>
            <a:r>
              <a:rPr lang="en-GB"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2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771551"/>
            <a:ext cx="7886700" cy="504056"/>
          </a:xfrm>
        </p:spPr>
        <p:txBody>
          <a:bodyPr>
            <a:normAutofit/>
          </a:bodyPr>
          <a:lstStyle/>
          <a:p>
            <a:r>
              <a:rPr lang="tg-Cyrl-TJ" dirty="0" smtClean="0"/>
              <a:t>Харитаи маблағгузории ҲРУ: мундариҷа</a:t>
            </a:r>
            <a:endParaRPr lang="en-GB" dirty="0"/>
          </a:p>
        </p:txBody>
      </p:sp>
      <p:sp>
        <p:nvSpPr>
          <p:cNvPr id="3" name="Rectangle 2">
            <a:extLst>
              <a:ext uri="{FF2B5EF4-FFF2-40B4-BE49-F238E27FC236}">
                <a16:creationId xmlns="" xmlns:a16="http://schemas.microsoft.com/office/drawing/2014/main" id="{36F98987-0E53-4B41-94F7-F3013CCE8744}"/>
              </a:ext>
            </a:extLst>
          </p:cNvPr>
          <p:cNvSpPr/>
          <p:nvPr/>
        </p:nvSpPr>
        <p:spPr>
          <a:xfrm>
            <a:off x="244004" y="1251621"/>
            <a:ext cx="8334014" cy="3046988"/>
          </a:xfrm>
          <a:prstGeom prst="rect">
            <a:avLst/>
          </a:prstGeom>
        </p:spPr>
        <p:txBody>
          <a:bodyPr wrap="square">
            <a:spAutoFit/>
          </a:bodyPr>
          <a:lstStyle/>
          <a:p>
            <a:pPr marL="342900" indent="-342900">
              <a:lnSpc>
                <a:spcPct val="120000"/>
              </a:lnSpc>
              <a:buClr>
                <a:schemeClr val="accent1"/>
              </a:buClr>
              <a:buFont typeface="+mj-lt"/>
              <a:buAutoNum type="arabicPeriod"/>
            </a:pPr>
            <a:r>
              <a:rPr lang="tg-Cyrl-TJ" sz="1600" dirty="0" smtClean="0">
                <a:latin typeface="Arial" panose="020B0604020202020204" pitchFamily="34" charset="0"/>
                <a:cs typeface="Arial" panose="020B0604020202020204" pitchFamily="34" charset="0"/>
              </a:rPr>
              <a:t>Таҳлили мухтасари муҳити иқтисодӣ, иҷтимоӣ ва рушди Тоҷикистон.</a:t>
            </a:r>
          </a:p>
          <a:p>
            <a:pPr marL="342900" indent="-342900">
              <a:lnSpc>
                <a:spcPct val="120000"/>
              </a:lnSpc>
              <a:buClr>
                <a:schemeClr val="accent1"/>
              </a:buClr>
              <a:buFont typeface="+mj-lt"/>
              <a:buAutoNum type="arabicPeriod"/>
            </a:pPr>
            <a:r>
              <a:rPr lang="tg-Cyrl-TJ" sz="1600" dirty="0" smtClean="0">
                <a:latin typeface="Arial" panose="020B0604020202020204" pitchFamily="34" charset="0"/>
                <a:cs typeface="Arial" panose="020B0604020202020204" pitchFamily="34" charset="0"/>
              </a:rPr>
              <a:t>Баррасии намудҳои </a:t>
            </a:r>
            <a:r>
              <a:rPr lang="tg-Cyrl-TJ" sz="1600" dirty="0">
                <a:latin typeface="Arial" panose="020B0604020202020204" pitchFamily="34" charset="0"/>
                <a:cs typeface="Arial" panose="020B0604020202020204" pitchFamily="34" charset="0"/>
              </a:rPr>
              <a:t>гуногуни ҷараёни </a:t>
            </a:r>
            <a:r>
              <a:rPr lang="tg-Cyrl-TJ" sz="1600" dirty="0" smtClean="0">
                <a:latin typeface="Arial" panose="020B0604020202020204" pitchFamily="34" charset="0"/>
                <a:cs typeface="Arial" panose="020B0604020202020204" pitchFamily="34" charset="0"/>
              </a:rPr>
              <a:t>маблағгузориҳо </a:t>
            </a:r>
            <a:r>
              <a:rPr lang="tg-Cyrl-TJ" sz="1600" dirty="0">
                <a:latin typeface="Arial" panose="020B0604020202020204" pitchFamily="34" charset="0"/>
                <a:cs typeface="Arial" panose="020B0604020202020204" pitchFamily="34" charset="0"/>
              </a:rPr>
              <a:t>ва воситаҳои </a:t>
            </a:r>
            <a:r>
              <a:rPr lang="tg-Cyrl-TJ" sz="1600" dirty="0" smtClean="0">
                <a:latin typeface="Arial" panose="020B0604020202020204" pitchFamily="34" charset="0"/>
                <a:cs typeface="Arial" panose="020B0604020202020204" pitchFamily="34" charset="0"/>
              </a:rPr>
              <a:t>ғайримолиявӣ; муайян намудани мушкилот </a:t>
            </a:r>
            <a:r>
              <a:rPr lang="tg-Cyrl-TJ" sz="1600" dirty="0">
                <a:latin typeface="Arial" panose="020B0604020202020204" pitchFamily="34" charset="0"/>
                <a:cs typeface="Arial" panose="020B0604020202020204" pitchFamily="34" charset="0"/>
              </a:rPr>
              <a:t>ва </a:t>
            </a:r>
            <a:r>
              <a:rPr lang="tg-Cyrl-TJ" sz="1600" dirty="0" smtClean="0">
                <a:latin typeface="Arial" panose="020B0604020202020204" pitchFamily="34" charset="0"/>
                <a:cs typeface="Arial" panose="020B0604020202020204" pitchFamily="34" charset="0"/>
              </a:rPr>
              <a:t>душвориҳо дар ин самт; </a:t>
            </a:r>
            <a:r>
              <a:rPr lang="tg-Cyrl-TJ" sz="1600" dirty="0">
                <a:latin typeface="Arial" panose="020B0604020202020204" pitchFamily="34" charset="0"/>
                <a:cs typeface="Arial" panose="020B0604020202020204" pitchFamily="34" charset="0"/>
              </a:rPr>
              <a:t>ва </a:t>
            </a:r>
            <a:r>
              <a:rPr lang="tg-Cyrl-TJ" sz="1600" dirty="0" smtClean="0">
                <a:latin typeface="Arial" panose="020B0604020202020204" pitchFamily="34" charset="0"/>
                <a:cs typeface="Arial" panose="020B0604020202020204" pitchFamily="34" charset="0"/>
              </a:rPr>
              <a:t>пешниҳоди амалҳои калидӣ </a:t>
            </a:r>
            <a:r>
              <a:rPr lang="tg-Cyrl-TJ" sz="1600" dirty="0">
                <a:latin typeface="Arial" panose="020B0604020202020204" pitchFamily="34" charset="0"/>
                <a:cs typeface="Arial" panose="020B0604020202020204" pitchFamily="34" charset="0"/>
              </a:rPr>
              <a:t>барои </a:t>
            </a:r>
            <a:r>
              <a:rPr lang="tg-Cyrl-TJ" sz="1600" dirty="0" smtClean="0">
                <a:latin typeface="Arial" panose="020B0604020202020204" pitchFamily="34" charset="0"/>
                <a:cs typeface="Arial" panose="020B0604020202020204" pitchFamily="34" charset="0"/>
              </a:rPr>
              <a:t>дастрас намудани </a:t>
            </a:r>
            <a:r>
              <a:rPr lang="tg-Cyrl-TJ" sz="1600" dirty="0">
                <a:latin typeface="Arial" panose="020B0604020202020204" pitchFamily="34" charset="0"/>
                <a:cs typeface="Arial" panose="020B0604020202020204" pitchFamily="34" charset="0"/>
              </a:rPr>
              <a:t>маблағгузории иловагӣ ва/ё баланд бардоштани </a:t>
            </a:r>
            <a:r>
              <a:rPr lang="tg-Cyrl-TJ" sz="1600" dirty="0" smtClean="0">
                <a:latin typeface="Arial" panose="020B0604020202020204" pitchFamily="34" charset="0"/>
                <a:cs typeface="Arial" panose="020B0604020202020204" pitchFamily="34" charset="0"/>
              </a:rPr>
              <a:t>самаранокии</a:t>
            </a:r>
            <a:r>
              <a:rPr lang="en-GB"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800100" lvl="1" indent="-342900">
              <a:lnSpc>
                <a:spcPct val="120000"/>
              </a:lnSpc>
              <a:buClr>
                <a:schemeClr val="accent1"/>
              </a:buClr>
              <a:buFont typeface="+mj-lt"/>
              <a:buAutoNum type="alphaLcParenR"/>
            </a:pPr>
            <a:r>
              <a:rPr lang="tg-Cyrl-TJ" sz="1600" dirty="0" smtClean="0">
                <a:latin typeface="Arial" panose="020B0604020202020204" pitchFamily="34" charset="0"/>
                <a:cs typeface="Arial" panose="020B0604020202020204" pitchFamily="34" charset="0"/>
              </a:rPr>
              <a:t>Даромади давлатӣ, хароҷот ва самаранокии он</a:t>
            </a:r>
            <a:endParaRPr lang="en-US" sz="1600" dirty="0">
              <a:latin typeface="Arial" panose="020B0604020202020204" pitchFamily="34" charset="0"/>
              <a:cs typeface="Arial" panose="020B0604020202020204" pitchFamily="34" charset="0"/>
            </a:endParaRPr>
          </a:p>
          <a:p>
            <a:pPr marL="800100" lvl="1" indent="-342900">
              <a:lnSpc>
                <a:spcPct val="120000"/>
              </a:lnSpc>
              <a:buClr>
                <a:schemeClr val="accent1"/>
              </a:buClr>
              <a:buFont typeface="+mj-lt"/>
              <a:buAutoNum type="alphaLcParenR"/>
            </a:pPr>
            <a:r>
              <a:rPr lang="tg-Cyrl-TJ" sz="1600" dirty="0" smtClean="0">
                <a:latin typeface="Arial" panose="020B0604020202020204" pitchFamily="34" charset="0"/>
                <a:cs typeface="Arial" panose="020B0604020202020204" pitchFamily="34" charset="0"/>
              </a:rPr>
              <a:t>Воситаҳои молиявии шарикони рушд</a:t>
            </a:r>
            <a:endParaRPr lang="en-US" sz="1600" dirty="0">
              <a:latin typeface="Arial" panose="020B0604020202020204" pitchFamily="34" charset="0"/>
              <a:cs typeface="Arial" panose="020B0604020202020204" pitchFamily="34" charset="0"/>
            </a:endParaRPr>
          </a:p>
          <a:p>
            <a:pPr marL="800100" lvl="1" indent="-342900">
              <a:lnSpc>
                <a:spcPct val="120000"/>
              </a:lnSpc>
              <a:buClr>
                <a:schemeClr val="accent1"/>
              </a:buClr>
              <a:buFont typeface="+mj-lt"/>
              <a:buAutoNum type="alphaLcParenR"/>
            </a:pPr>
            <a:r>
              <a:rPr lang="tg-Cyrl-TJ" sz="1600" dirty="0" smtClean="0">
                <a:latin typeface="Arial" panose="020B0604020202020204" pitchFamily="34" charset="0"/>
                <a:cs typeface="Arial" panose="020B0604020202020204" pitchFamily="34" charset="0"/>
              </a:rPr>
              <a:t>Воситаи молиявии бахши хусусӣ</a:t>
            </a:r>
            <a:endParaRPr lang="en-US" sz="1600" dirty="0">
              <a:latin typeface="Arial" panose="020B0604020202020204" pitchFamily="34" charset="0"/>
              <a:cs typeface="Arial" panose="020B0604020202020204" pitchFamily="34" charset="0"/>
            </a:endParaRPr>
          </a:p>
          <a:p>
            <a:pPr marL="800100" lvl="1" indent="-342900">
              <a:lnSpc>
                <a:spcPct val="120000"/>
              </a:lnSpc>
              <a:buClr>
                <a:schemeClr val="accent1"/>
              </a:buClr>
              <a:buFont typeface="+mj-lt"/>
              <a:buAutoNum type="alphaLcParenR"/>
            </a:pPr>
            <a:r>
              <a:rPr lang="tg-Cyrl-TJ" sz="1600" dirty="0" smtClean="0">
                <a:latin typeface="Arial" panose="020B0604020202020204" pitchFamily="34" charset="0"/>
                <a:cs typeface="Arial" panose="020B0604020202020204" pitchFamily="34" charset="0"/>
              </a:rPr>
              <a:t>Чаҳорчӯбаи институтсионалӣ </a:t>
            </a:r>
            <a:r>
              <a:rPr lang="en-US" sz="1600" dirty="0" smtClean="0">
                <a:latin typeface="Arial" panose="020B0604020202020204" pitchFamily="34" charset="0"/>
                <a:cs typeface="Arial" panose="020B0604020202020204" pitchFamily="34" charset="0"/>
              </a:rPr>
              <a:t>(</a:t>
            </a:r>
            <a:r>
              <a:rPr lang="tg-Cyrl-TJ" sz="1600" dirty="0" smtClean="0">
                <a:latin typeface="Arial" panose="020B0604020202020204" pitchFamily="34" charset="0"/>
                <a:cs typeface="Arial" panose="020B0604020202020204" pitchFamily="34" charset="0"/>
              </a:rPr>
              <a:t>воситаҳои ғайримолиявии иҷроиш</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342900" indent="-342900">
              <a:lnSpc>
                <a:spcPct val="120000"/>
              </a:lnSpc>
              <a:buClr>
                <a:schemeClr val="accent1"/>
              </a:buClr>
              <a:buFont typeface="+mj-lt"/>
              <a:buAutoNum type="arabicPeriod"/>
            </a:pPr>
            <a:r>
              <a:rPr lang="tg-Cyrl-TJ" sz="1600" dirty="0" smtClean="0">
                <a:latin typeface="Arial" panose="020B0604020202020204" pitchFamily="34" charset="0"/>
                <a:cs typeface="Arial" panose="020B0604020202020204" pitchFamily="34" charset="0"/>
              </a:rPr>
              <a:t>Ҷамъбаст/Хулоса</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57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771551"/>
            <a:ext cx="7886700" cy="504056"/>
          </a:xfrm>
        </p:spPr>
        <p:txBody>
          <a:bodyPr>
            <a:normAutofit/>
          </a:bodyPr>
          <a:lstStyle/>
          <a:p>
            <a:pPr lvl="0"/>
            <a:r>
              <a:rPr lang="tg-Cyrl-TJ" dirty="0"/>
              <a:t>Харитаи маблағгузории ҲРУ: м</a:t>
            </a:r>
            <a:r>
              <a:rPr lang="tg-Cyrl-TJ" dirty="0" smtClean="0"/>
              <a:t>аълумот </a:t>
            </a:r>
            <a:r>
              <a:rPr lang="tg-Cyrl-TJ" dirty="0"/>
              <a:t>ва сарчашмаҳо</a:t>
            </a:r>
            <a:endParaRPr lang="en-GB" dirty="0"/>
          </a:p>
        </p:txBody>
      </p:sp>
      <p:sp>
        <p:nvSpPr>
          <p:cNvPr id="3" name="Rectangle 2">
            <a:extLst>
              <a:ext uri="{FF2B5EF4-FFF2-40B4-BE49-F238E27FC236}">
                <a16:creationId xmlns="" xmlns:a16="http://schemas.microsoft.com/office/drawing/2014/main" id="{36F98987-0E53-4B41-94F7-F3013CCE8744}"/>
              </a:ext>
            </a:extLst>
          </p:cNvPr>
          <p:cNvSpPr/>
          <p:nvPr/>
        </p:nvSpPr>
        <p:spPr>
          <a:xfrm>
            <a:off x="244004" y="1251621"/>
            <a:ext cx="8334014" cy="3711785"/>
          </a:xfrm>
          <a:prstGeom prst="rect">
            <a:avLst/>
          </a:prstGeom>
        </p:spPr>
        <p:txBody>
          <a:bodyPr wrap="square">
            <a:spAutoFit/>
          </a:bodyPr>
          <a:lstStyle/>
          <a:p>
            <a:pPr marL="285750"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Ҳуҷҷатҳои расмии банақшагирӣ</a:t>
            </a:r>
            <a:endParaRPr lang="en-US" sz="14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Стратегияи Миллии Рушд</a:t>
            </a:r>
            <a:r>
              <a:rPr lang="en-US" sz="1400" dirty="0" smtClean="0">
                <a:latin typeface="Arial" panose="020B0604020202020204" pitchFamily="34" charset="0"/>
                <a:cs typeface="Arial" panose="020B0604020202020204" pitchFamily="34" charset="0"/>
              </a:rPr>
              <a:t> </a:t>
            </a:r>
            <a:r>
              <a:rPr lang="tg-Cyrl-TJ" sz="1400" dirty="0" smtClean="0">
                <a:latin typeface="Arial" panose="020B0604020202020204" pitchFamily="34" charset="0"/>
                <a:cs typeface="Arial" panose="020B0604020202020204" pitchFamily="34" charset="0"/>
              </a:rPr>
              <a:t>то давраи </a:t>
            </a:r>
            <a:r>
              <a:rPr lang="en-US" sz="1400" dirty="0" smtClean="0">
                <a:latin typeface="Arial" panose="020B0604020202020204" pitchFamily="34" charset="0"/>
                <a:cs typeface="Arial" panose="020B0604020202020204" pitchFamily="34" charset="0"/>
              </a:rPr>
              <a:t>2030</a:t>
            </a:r>
            <a:endParaRPr lang="en-US" sz="14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Барномаи миёнамӯҳлати рушд (БМР) барои солҳои</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2021-2025</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БМР</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2016-2020 </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Таҳлили иҷроиши БМР</a:t>
            </a:r>
            <a:r>
              <a:rPr lang="en-US" sz="1400" dirty="0" smtClean="0">
                <a:latin typeface="Arial" panose="020B0604020202020204" pitchFamily="34" charset="0"/>
                <a:cs typeface="Arial" panose="020B0604020202020204" pitchFamily="34" charset="0"/>
              </a:rPr>
              <a:t> 2016-2020</a:t>
            </a:r>
            <a:endParaRPr lang="en-US" sz="1400" dirty="0">
              <a:latin typeface="Arial" panose="020B0604020202020204" pitchFamily="34" charset="0"/>
              <a:cs typeface="Arial" panose="020B0604020202020204" pitchFamily="34" charset="0"/>
            </a:endParaRPr>
          </a:p>
          <a:p>
            <a:pPr marL="285750"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Арзёбӣ ва таҳлилҳо</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Арзёбии фазои молиявӣ</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Таҳлили маблағгузории соҳаи маориф</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Ҳиссоботҳо ва таҳлилҳои ташкилотҳои молиявии рушд ва дигар ташкилотҳо (Бонки Умумиҷаҳонӣ, Бонки Осиёгии рушд, дигарҳо)</a:t>
            </a:r>
          </a:p>
          <a:p>
            <a:pPr marL="285750"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Сарчашма ва ҳисобҳои дастраси оммавӣ</a:t>
            </a: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Нишондиҳандаҳои ҷаҳонии рушд (Бонки Умумиҷаҳонӣ)</a:t>
            </a:r>
            <a:endParaRPr lang="en-US" sz="14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Маълумотҳои СММ</a:t>
            </a:r>
            <a:endParaRPr lang="en-US" sz="1400" dirty="0">
              <a:latin typeface="Arial" panose="020B0604020202020204" pitchFamily="34" charset="0"/>
              <a:cs typeface="Arial" panose="020B0604020202020204" pitchFamily="34" charset="0"/>
            </a:endParaRPr>
          </a:p>
          <a:p>
            <a:pPr marL="742950" lvl="1" indent="-285750">
              <a:lnSpc>
                <a:spcPct val="120000"/>
              </a:lnSpc>
              <a:buClr>
                <a:schemeClr val="accent1"/>
              </a:buClr>
              <a:buFont typeface="Wingdings" panose="05000000000000000000" pitchFamily="2" charset="2"/>
              <a:buChar char="§"/>
            </a:pPr>
            <a:r>
              <a:rPr lang="tg-Cyrl-TJ" sz="1400" dirty="0" smtClean="0">
                <a:latin typeface="Arial" panose="020B0604020202020204" pitchFamily="34" charset="0"/>
                <a:cs typeface="Arial" panose="020B0604020202020204" pitchFamily="34" charset="0"/>
              </a:rPr>
              <a:t>Агентии омори назди Президенти ҶТ</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89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555526"/>
            <a:ext cx="7886700" cy="504056"/>
          </a:xfrm>
        </p:spPr>
        <p:txBody>
          <a:bodyPr/>
          <a:lstStyle/>
          <a:p>
            <a:r>
              <a:rPr lang="tg-Cyrl-TJ" dirty="0" smtClean="0"/>
              <a:t>Талаботи молиявӣ</a:t>
            </a:r>
            <a:endParaRPr lang="en-GB" dirty="0"/>
          </a:p>
        </p:txBody>
      </p:sp>
      <p:graphicFrame>
        <p:nvGraphicFramePr>
          <p:cNvPr id="4" name="Chart 3">
            <a:extLst>
              <a:ext uri="{FF2B5EF4-FFF2-40B4-BE49-F238E27FC236}">
                <a16:creationId xmlns="" xmlns:a16="http://schemas.microsoft.com/office/drawing/2014/main" id="{326037DC-E9A7-4D29-A554-74C2510B25D7}"/>
              </a:ext>
            </a:extLst>
          </p:cNvPr>
          <p:cNvGraphicFramePr/>
          <p:nvPr>
            <p:extLst>
              <p:ext uri="{D42A27DB-BD31-4B8C-83A1-F6EECF244321}">
                <p14:modId xmlns:p14="http://schemas.microsoft.com/office/powerpoint/2010/main" val="390984879"/>
              </p:ext>
            </p:extLst>
          </p:nvPr>
        </p:nvGraphicFramePr>
        <p:xfrm>
          <a:off x="276989" y="1391988"/>
          <a:ext cx="2660574"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 xmlns:a16="http://schemas.microsoft.com/office/drawing/2014/main" id="{614C0108-209A-4262-9964-AECBD0F34543}"/>
              </a:ext>
            </a:extLst>
          </p:cNvPr>
          <p:cNvGraphicFramePr/>
          <p:nvPr>
            <p:extLst>
              <p:ext uri="{D42A27DB-BD31-4B8C-83A1-F6EECF244321}">
                <p14:modId xmlns:p14="http://schemas.microsoft.com/office/powerpoint/2010/main" val="2313416731"/>
              </p:ext>
            </p:extLst>
          </p:nvPr>
        </p:nvGraphicFramePr>
        <p:xfrm>
          <a:off x="2937563" y="1391988"/>
          <a:ext cx="2858573"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 xmlns:a16="http://schemas.microsoft.com/office/drawing/2014/main" id="{0C2C275A-DAA8-4A4B-A21D-B7D2B7AF9E05}"/>
              </a:ext>
            </a:extLst>
          </p:cNvPr>
          <p:cNvGraphicFramePr/>
          <p:nvPr>
            <p:extLst>
              <p:ext uri="{D42A27DB-BD31-4B8C-83A1-F6EECF244321}">
                <p14:modId xmlns:p14="http://schemas.microsoft.com/office/powerpoint/2010/main" val="2509308587"/>
              </p:ext>
            </p:extLst>
          </p:nvPr>
        </p:nvGraphicFramePr>
        <p:xfrm>
          <a:off x="5796136" y="1391988"/>
          <a:ext cx="2660574" cy="28083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819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90060B-59E4-4DD9-930B-E8A0FE959C69}"/>
              </a:ext>
            </a:extLst>
          </p:cNvPr>
          <p:cNvSpPr>
            <a:spLocks noGrp="1"/>
          </p:cNvSpPr>
          <p:nvPr>
            <p:ph type="title"/>
          </p:nvPr>
        </p:nvSpPr>
        <p:spPr>
          <a:xfrm>
            <a:off x="251520" y="555526"/>
            <a:ext cx="7886700" cy="504056"/>
          </a:xfrm>
        </p:spPr>
        <p:txBody>
          <a:bodyPr/>
          <a:lstStyle/>
          <a:p>
            <a:r>
              <a:rPr lang="tg-Cyrl-TJ" dirty="0" smtClean="0"/>
              <a:t>Талаботи молиявӣ</a:t>
            </a:r>
            <a:r>
              <a:rPr lang="en-GB" dirty="0" smtClean="0"/>
              <a:t>: </a:t>
            </a:r>
            <a:r>
              <a:rPr lang="tg-Cyrl-TJ" dirty="0" smtClean="0"/>
              <a:t>норасоӣ</a:t>
            </a:r>
            <a:endParaRPr lang="en-GB" dirty="0"/>
          </a:p>
        </p:txBody>
      </p:sp>
      <p:sp>
        <p:nvSpPr>
          <p:cNvPr id="3" name="TextBox 2">
            <a:extLst>
              <a:ext uri="{FF2B5EF4-FFF2-40B4-BE49-F238E27FC236}">
                <a16:creationId xmlns="" xmlns:a16="http://schemas.microsoft.com/office/drawing/2014/main" id="{E38AA3F2-B581-4D6C-BC50-A32A0ED4A57A}"/>
              </a:ext>
            </a:extLst>
          </p:cNvPr>
          <p:cNvSpPr txBox="1"/>
          <p:nvPr/>
        </p:nvSpPr>
        <p:spPr>
          <a:xfrm>
            <a:off x="6660232" y="1635646"/>
            <a:ext cx="2232248" cy="646331"/>
          </a:xfrm>
          <a:prstGeom prst="rect">
            <a:avLst/>
          </a:prstGeom>
          <a:noFill/>
        </p:spPr>
        <p:txBody>
          <a:bodyPr wrap="square" rtlCol="0">
            <a:spAutoFit/>
          </a:bodyPr>
          <a:lstStyle/>
          <a:p>
            <a:r>
              <a:rPr lang="tg-Cyrl-TJ" dirty="0" smtClean="0"/>
              <a:t>Дар асосӣ иҷроиши БМР </a:t>
            </a:r>
            <a:r>
              <a:rPr lang="es-ES" dirty="0" smtClean="0"/>
              <a:t>2016-20</a:t>
            </a:r>
            <a:r>
              <a:rPr lang="tg-Cyrl-TJ" dirty="0" smtClean="0"/>
              <a:t>20</a:t>
            </a:r>
            <a:endParaRPr lang="en-GB" dirty="0"/>
          </a:p>
        </p:txBody>
      </p:sp>
      <p:graphicFrame>
        <p:nvGraphicFramePr>
          <p:cNvPr id="5" name="Chart 2">
            <a:extLst>
              <a:ext uri="{FF2B5EF4-FFF2-40B4-BE49-F238E27FC236}">
                <a16:creationId xmlns:lc="http://schemas.openxmlformats.org/drawingml/2006/lockedCanvas" xmlns:a16="http://schemas.microsoft.com/office/drawing/2014/main" xmlns:xdr="http://schemas.openxmlformats.org/drawingml/2006/spreadsheetDrawing" xmlns="" id="{1F0ECE05-7DE1-485E-8A51-E3322FB4025E}"/>
              </a:ext>
            </a:extLst>
          </p:cNvPr>
          <p:cNvGraphicFramePr>
            <a:graphicFrameLocks/>
          </p:cNvGraphicFramePr>
          <p:nvPr>
            <p:extLst>
              <p:ext uri="{D42A27DB-BD31-4B8C-83A1-F6EECF244321}">
                <p14:modId xmlns:p14="http://schemas.microsoft.com/office/powerpoint/2010/main" val="548972452"/>
              </p:ext>
            </p:extLst>
          </p:nvPr>
        </p:nvGraphicFramePr>
        <p:xfrm>
          <a:off x="1763688" y="1347614"/>
          <a:ext cx="4572000" cy="28384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E38AA3F2-B581-4D6C-BC50-A32A0ED4A57A}"/>
              </a:ext>
            </a:extLst>
          </p:cNvPr>
          <p:cNvSpPr txBox="1"/>
          <p:nvPr/>
        </p:nvSpPr>
        <p:spPr>
          <a:xfrm>
            <a:off x="1464284" y="2031690"/>
            <a:ext cx="307777" cy="792087"/>
          </a:xfrm>
          <a:prstGeom prst="rect">
            <a:avLst/>
          </a:prstGeom>
          <a:noFill/>
        </p:spPr>
        <p:txBody>
          <a:bodyPr vert="vert270" wrap="square" rtlCol="0" anchor="ctr" anchorCtr="0">
            <a:spAutoFit/>
          </a:bodyPr>
          <a:lstStyle/>
          <a:p>
            <a:r>
              <a:rPr lang="tg-Cyrl-TJ" sz="800" dirty="0"/>
              <a:t>м</a:t>
            </a:r>
            <a:r>
              <a:rPr lang="tg-Cyrl-TJ" sz="800" dirty="0" smtClean="0"/>
              <a:t>лрд  Сомони</a:t>
            </a:r>
            <a:endParaRPr lang="en-GB" sz="800" dirty="0"/>
          </a:p>
        </p:txBody>
      </p:sp>
    </p:spTree>
    <p:extLst>
      <p:ext uri="{BB962C8B-B14F-4D97-AF65-F5344CB8AC3E}">
        <p14:creationId xmlns:p14="http://schemas.microsoft.com/office/powerpoint/2010/main" val="124873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1768E-551D-4DDC-AE55-DD9292BFC27E}"/>
              </a:ext>
            </a:extLst>
          </p:cNvPr>
          <p:cNvSpPr>
            <a:spLocks noGrp="1"/>
          </p:cNvSpPr>
          <p:nvPr>
            <p:ph type="title"/>
          </p:nvPr>
        </p:nvSpPr>
        <p:spPr/>
        <p:txBody>
          <a:bodyPr/>
          <a:lstStyle/>
          <a:p>
            <a:r>
              <a:rPr lang="tg-Cyrl-TJ" dirty="0" smtClean="0"/>
              <a:t>Арзёбии фазои молиявӣ</a:t>
            </a:r>
            <a:r>
              <a:rPr lang="en-GB" dirty="0" smtClean="0"/>
              <a:t> (1</a:t>
            </a:r>
            <a:r>
              <a:rPr lang="en-GB" dirty="0"/>
              <a:t>)</a:t>
            </a:r>
            <a:endParaRPr lang="x-none" dirty="0"/>
          </a:p>
        </p:txBody>
      </p:sp>
      <p:graphicFrame>
        <p:nvGraphicFramePr>
          <p:cNvPr id="4" name="Content Placeholder 3">
            <a:extLst>
              <a:ext uri="{FF2B5EF4-FFF2-40B4-BE49-F238E27FC236}">
                <a16:creationId xmlns="" xmlns:a16="http://schemas.microsoft.com/office/drawing/2014/main" id="{E11EDF59-2530-4B5D-A0CE-1EA786D46202}"/>
              </a:ext>
            </a:extLst>
          </p:cNvPr>
          <p:cNvGraphicFramePr>
            <a:graphicFrameLocks noGrp="1"/>
          </p:cNvGraphicFramePr>
          <p:nvPr>
            <p:ph idx="1"/>
            <p:extLst>
              <p:ext uri="{D42A27DB-BD31-4B8C-83A1-F6EECF244321}">
                <p14:modId xmlns:p14="http://schemas.microsoft.com/office/powerpoint/2010/main" val="475630122"/>
              </p:ext>
            </p:extLst>
          </p:nvPr>
        </p:nvGraphicFramePr>
        <p:xfrm>
          <a:off x="251520" y="1491630"/>
          <a:ext cx="8263831" cy="3452747"/>
        </p:xfrm>
        <a:graphic>
          <a:graphicData uri="http://schemas.openxmlformats.org/drawingml/2006/table">
            <a:tbl>
              <a:tblPr firstRow="1" firstCol="1" bandRow="1">
                <a:tableStyleId>{5C22544A-7EE6-4342-B048-85BDC9FD1C3A}</a:tableStyleId>
              </a:tblPr>
              <a:tblGrid>
                <a:gridCol w="2592288">
                  <a:extLst>
                    <a:ext uri="{9D8B030D-6E8A-4147-A177-3AD203B41FA5}">
                      <a16:colId xmlns="" xmlns:a16="http://schemas.microsoft.com/office/drawing/2014/main" val="1981638954"/>
                    </a:ext>
                  </a:extLst>
                </a:gridCol>
                <a:gridCol w="1296144">
                  <a:extLst>
                    <a:ext uri="{9D8B030D-6E8A-4147-A177-3AD203B41FA5}">
                      <a16:colId xmlns="" xmlns:a16="http://schemas.microsoft.com/office/drawing/2014/main" val="3258155196"/>
                    </a:ext>
                  </a:extLst>
                </a:gridCol>
                <a:gridCol w="936104">
                  <a:extLst>
                    <a:ext uri="{9D8B030D-6E8A-4147-A177-3AD203B41FA5}">
                      <a16:colId xmlns="" xmlns:a16="http://schemas.microsoft.com/office/drawing/2014/main" val="3719472716"/>
                    </a:ext>
                  </a:extLst>
                </a:gridCol>
                <a:gridCol w="1823049">
                  <a:extLst>
                    <a:ext uri="{9D8B030D-6E8A-4147-A177-3AD203B41FA5}">
                      <a16:colId xmlns="" xmlns:a16="http://schemas.microsoft.com/office/drawing/2014/main" val="566924944"/>
                    </a:ext>
                  </a:extLst>
                </a:gridCol>
                <a:gridCol w="1616246">
                  <a:extLst>
                    <a:ext uri="{9D8B030D-6E8A-4147-A177-3AD203B41FA5}">
                      <a16:colId xmlns="" xmlns:a16="http://schemas.microsoft.com/office/drawing/2014/main" val="4083561913"/>
                    </a:ext>
                  </a:extLst>
                </a:gridCol>
              </a:tblGrid>
              <a:tr h="936104">
                <a:tc>
                  <a:txBody>
                    <a:bodyPr/>
                    <a:lstStyle/>
                    <a:p>
                      <a:pPr>
                        <a:lnSpc>
                          <a:spcPts val="1600"/>
                        </a:lnSpc>
                      </a:pP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tg-Cyrl-TJ" sz="1400" b="0" dirty="0" smtClean="0">
                          <a:effectLst/>
                          <a:latin typeface="Arial" panose="020B0604020202020204" pitchFamily="34" charset="0"/>
                          <a:cs typeface="Arial" panose="020B0604020202020204" pitchFamily="34" charset="0"/>
                        </a:rPr>
                        <a:t>Норасоии молиявӣ нисбати ҳаҷми СМР</a:t>
                      </a:r>
                      <a:r>
                        <a:rPr lang="tg-Cyrl-TJ" sz="1400" b="0" baseline="0" dirty="0" smtClean="0">
                          <a:effectLst/>
                          <a:latin typeface="Arial" panose="020B0604020202020204" pitchFamily="34" charset="0"/>
                          <a:cs typeface="Arial" panose="020B0604020202020204" pitchFamily="34" charset="0"/>
                        </a:rPr>
                        <a:t> </a:t>
                      </a:r>
                      <a:r>
                        <a:rPr lang="en-GB" sz="1400" b="0" dirty="0" smtClean="0">
                          <a:effectLst/>
                          <a:latin typeface="Arial" panose="020B0604020202020204" pitchFamily="34" charset="0"/>
                          <a:cs typeface="Arial" panose="020B0604020202020204" pitchFamily="34" charset="0"/>
                        </a:rPr>
                        <a:t>(%)</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tg-Cyrl-TJ" sz="1400" b="0" dirty="0" smtClean="0">
                          <a:effectLst/>
                          <a:latin typeface="Arial" panose="020B0604020202020204" pitchFamily="34" charset="0"/>
                          <a:cs typeface="Arial" panose="020B0604020202020204" pitchFamily="34" charset="0"/>
                        </a:rPr>
                        <a:t>Сатҳи қарз/ММД</a:t>
                      </a:r>
                      <a:r>
                        <a:rPr lang="tg-Cyrl-TJ" sz="1400" b="0" baseline="0" dirty="0" smtClean="0">
                          <a:effectLst/>
                          <a:latin typeface="Arial" panose="020B0604020202020204" pitchFamily="34" charset="0"/>
                          <a:cs typeface="Arial" panose="020B0604020202020204" pitchFamily="34" charset="0"/>
                        </a:rPr>
                        <a:t> </a:t>
                      </a:r>
                      <a:r>
                        <a:rPr lang="en-GB" sz="1400" b="0" dirty="0" smtClean="0">
                          <a:effectLst/>
                          <a:latin typeface="Arial" panose="020B0604020202020204" pitchFamily="34" charset="0"/>
                          <a:cs typeface="Arial" panose="020B0604020202020204" pitchFamily="34" charset="0"/>
                        </a:rPr>
                        <a:t>2030</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tg-Cyrl-TJ" sz="1400" b="0" noProof="0" dirty="0" smtClean="0">
                          <a:effectLst/>
                          <a:latin typeface="Arial" panose="020B0604020202020204" pitchFamily="34" charset="0"/>
                          <a:cs typeface="Arial" panose="020B0604020202020204" pitchFamily="34" charset="0"/>
                        </a:rPr>
                        <a:t>Хароҷоти умумии бефоиз ба ҳар сари ахолӣ </a:t>
                      </a:r>
                      <a:r>
                        <a:rPr lang="en-GB" sz="1400" b="0" dirty="0" smtClean="0">
                          <a:effectLst/>
                          <a:latin typeface="Arial" panose="020B0604020202020204" pitchFamily="34" charset="0"/>
                          <a:cs typeface="Arial" panose="020B0604020202020204" pitchFamily="34" charset="0"/>
                        </a:rPr>
                        <a:t>(</a:t>
                      </a:r>
                      <a:r>
                        <a:rPr lang="tg-Cyrl-TJ" sz="1400" b="0" dirty="0" smtClean="0">
                          <a:effectLst/>
                          <a:latin typeface="Arial" panose="020B0604020202020204" pitchFamily="34" charset="0"/>
                          <a:cs typeface="Arial" panose="020B0604020202020204" pitchFamily="34" charset="0"/>
                        </a:rPr>
                        <a:t>Сомони</a:t>
                      </a:r>
                      <a:r>
                        <a:rPr lang="en-GB" sz="1400" b="0" dirty="0" smtClean="0">
                          <a:effectLst/>
                          <a:latin typeface="Arial" panose="020B0604020202020204" pitchFamily="34" charset="0"/>
                          <a:cs typeface="Arial" panose="020B0604020202020204" pitchFamily="34" charset="0"/>
                        </a:rPr>
                        <a:t>, </a:t>
                      </a:r>
                      <a:r>
                        <a:rPr lang="tg-Cyrl-TJ" sz="1400" b="0" dirty="0" smtClean="0">
                          <a:effectLst/>
                          <a:latin typeface="Arial" panose="020B0604020202020204" pitchFamily="34" charset="0"/>
                          <a:cs typeface="Arial" panose="020B0604020202020204" pitchFamily="34" charset="0"/>
                        </a:rPr>
                        <a:t>ба ҳисоби миёна,</a:t>
                      </a:r>
                      <a:r>
                        <a:rPr lang="en-GB" sz="1400" b="0" dirty="0" smtClean="0">
                          <a:effectLst/>
                          <a:latin typeface="Arial" panose="020B0604020202020204" pitchFamily="34" charset="0"/>
                          <a:cs typeface="Arial" panose="020B0604020202020204" pitchFamily="34" charset="0"/>
                        </a:rPr>
                        <a:t> </a:t>
                      </a:r>
                      <a:r>
                        <a:rPr lang="en-GB" sz="1400" b="0" dirty="0">
                          <a:effectLst/>
                          <a:latin typeface="Arial" panose="020B0604020202020204" pitchFamily="34" charset="0"/>
                          <a:cs typeface="Arial" panose="020B0604020202020204" pitchFamily="34" charset="0"/>
                        </a:rPr>
                        <a:t>2021-2030)</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tg-Cyrl-TJ" sz="1400" b="0" dirty="0" smtClean="0">
                          <a:effectLst/>
                          <a:latin typeface="Arial" panose="020B0604020202020204" pitchFamily="34" charset="0"/>
                          <a:cs typeface="Arial" panose="020B0604020202020204" pitchFamily="34" charset="0"/>
                        </a:rPr>
                        <a:t>Фоизи тағирот нисбати сенарияи</a:t>
                      </a:r>
                      <a:r>
                        <a:rPr lang="tg-Cyrl-TJ" sz="1400" b="0" baseline="0" dirty="0" smtClean="0">
                          <a:effectLst/>
                          <a:latin typeface="Arial" panose="020B0604020202020204" pitchFamily="34" charset="0"/>
                          <a:cs typeface="Arial" panose="020B0604020202020204" pitchFamily="34" charset="0"/>
                        </a:rPr>
                        <a:t> базавӣ</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2898442429"/>
                  </a:ext>
                </a:extLst>
              </a:tr>
              <a:tr h="350661">
                <a:tc>
                  <a:txBody>
                    <a:bodyPr/>
                    <a:lstStyle/>
                    <a:p>
                      <a:pPr>
                        <a:lnSpc>
                          <a:spcPts val="1600"/>
                        </a:lnSpc>
                        <a:spcAft>
                          <a:spcPts val="0"/>
                        </a:spcAft>
                      </a:pPr>
                      <a:r>
                        <a:rPr lang="en-GB" sz="1400" b="0" dirty="0">
                          <a:effectLst/>
                          <a:latin typeface="Arial" panose="020B0604020202020204" pitchFamily="34" charset="0"/>
                          <a:cs typeface="Arial" panose="020B0604020202020204" pitchFamily="34" charset="0"/>
                        </a:rPr>
                        <a:t>0. </a:t>
                      </a:r>
                      <a:r>
                        <a:rPr lang="tg-Cyrl-TJ" sz="1400" b="0" dirty="0" smtClean="0">
                          <a:effectLst/>
                          <a:latin typeface="Arial" panose="020B0604020202020204" pitchFamily="34" charset="0"/>
                          <a:cs typeface="Arial" panose="020B0604020202020204" pitchFamily="34" charset="0"/>
                        </a:rPr>
                        <a:t>Сенарияи</a:t>
                      </a:r>
                      <a:r>
                        <a:rPr lang="tg-Cyrl-TJ" sz="1400" b="0" baseline="0" dirty="0" smtClean="0">
                          <a:effectLst/>
                          <a:latin typeface="Arial" panose="020B0604020202020204" pitchFamily="34" charset="0"/>
                          <a:cs typeface="Arial" panose="020B0604020202020204" pitchFamily="34" charset="0"/>
                        </a:rPr>
                        <a:t> базавӣ</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28.2</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2,680.5</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0.00%</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3687044238"/>
                  </a:ext>
                </a:extLst>
              </a:tr>
              <a:tr h="426458">
                <a:tc>
                  <a:txBody>
                    <a:bodyPr/>
                    <a:lstStyle/>
                    <a:p>
                      <a:pPr>
                        <a:lnSpc>
                          <a:spcPts val="1600"/>
                        </a:lnSpc>
                        <a:spcAft>
                          <a:spcPts val="0"/>
                        </a:spcAft>
                      </a:pPr>
                      <a:r>
                        <a:rPr lang="en-GB" sz="1400" b="0" dirty="0">
                          <a:effectLst/>
                          <a:latin typeface="Arial" panose="020B0604020202020204" pitchFamily="34" charset="0"/>
                          <a:cs typeface="Arial" panose="020B0604020202020204" pitchFamily="34" charset="0"/>
                        </a:rPr>
                        <a:t>1. </a:t>
                      </a:r>
                      <a:r>
                        <a:rPr lang="tg-Cyrl-TJ" sz="1400" b="0" dirty="0" smtClean="0">
                          <a:effectLst/>
                          <a:latin typeface="Arial" panose="020B0604020202020204" pitchFamily="34" charset="0"/>
                          <a:cs typeface="Arial" panose="020B0604020202020204" pitchFamily="34" charset="0"/>
                        </a:rPr>
                        <a:t>Маблағгузории зиёдтар</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39.2</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2,825.4</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5.41%</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2890596176"/>
                  </a:ext>
                </a:extLst>
              </a:tr>
              <a:tr h="426458">
                <a:tc>
                  <a:txBody>
                    <a:bodyPr/>
                    <a:lstStyle/>
                    <a:p>
                      <a:pPr>
                        <a:lnSpc>
                          <a:spcPts val="1600"/>
                        </a:lnSpc>
                        <a:spcAft>
                          <a:spcPts val="0"/>
                        </a:spcAft>
                      </a:pPr>
                      <a:r>
                        <a:rPr lang="en-GB" sz="1400" b="0" dirty="0">
                          <a:effectLst/>
                          <a:latin typeface="Arial" panose="020B0604020202020204" pitchFamily="34" charset="0"/>
                          <a:cs typeface="Arial" panose="020B0604020202020204" pitchFamily="34" charset="0"/>
                        </a:rPr>
                        <a:t>2. </a:t>
                      </a:r>
                      <a:r>
                        <a:rPr lang="tg-Cyrl-TJ" sz="1400" b="0" dirty="0" smtClean="0">
                          <a:effectLst/>
                          <a:latin typeface="Arial" panose="020B0604020202020204" pitchFamily="34" charset="0"/>
                          <a:cs typeface="Arial" panose="020B0604020202020204" pitchFamily="34" charset="0"/>
                        </a:rPr>
                        <a:t>Маъмурияти андозии беҳтар</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25.5</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2,679.4</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-0.04%</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3062373604"/>
                  </a:ext>
                </a:extLst>
              </a:tr>
              <a:tr h="426458">
                <a:tc>
                  <a:txBody>
                    <a:bodyPr/>
                    <a:lstStyle/>
                    <a:p>
                      <a:pPr>
                        <a:lnSpc>
                          <a:spcPts val="1600"/>
                        </a:lnSpc>
                        <a:spcAft>
                          <a:spcPts val="0"/>
                        </a:spcAft>
                      </a:pPr>
                      <a:r>
                        <a:rPr lang="en-GB" sz="1400" b="0" dirty="0">
                          <a:effectLst/>
                          <a:latin typeface="Arial" panose="020B0604020202020204" pitchFamily="34" charset="0"/>
                          <a:cs typeface="Arial" panose="020B0604020202020204" pitchFamily="34" charset="0"/>
                        </a:rPr>
                        <a:t>3. </a:t>
                      </a:r>
                      <a:r>
                        <a:rPr lang="tg-Cyrl-TJ" sz="1400" b="0" dirty="0" smtClean="0">
                          <a:effectLst/>
                          <a:latin typeface="Arial" panose="020B0604020202020204" pitchFamily="34" charset="0"/>
                          <a:cs typeface="Arial" panose="020B0604020202020204" pitchFamily="34" charset="0"/>
                        </a:rPr>
                        <a:t>Сатҳи сустари рушди ММД</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35.4</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2,140.3</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-20.15%</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4286318226"/>
                  </a:ext>
                </a:extLst>
              </a:tr>
              <a:tr h="592611">
                <a:tc>
                  <a:txBody>
                    <a:bodyPr/>
                    <a:lstStyle/>
                    <a:p>
                      <a:pPr>
                        <a:lnSpc>
                          <a:spcPts val="1600"/>
                        </a:lnSpc>
                        <a:spcAft>
                          <a:spcPts val="0"/>
                        </a:spcAft>
                      </a:pPr>
                      <a:r>
                        <a:rPr lang="en-GB" sz="1400" b="0" dirty="0">
                          <a:effectLst/>
                          <a:latin typeface="Arial" panose="020B0604020202020204" pitchFamily="34" charset="0"/>
                          <a:cs typeface="Arial" panose="020B0604020202020204" pitchFamily="34" charset="0"/>
                        </a:rPr>
                        <a:t>4. </a:t>
                      </a:r>
                      <a:r>
                        <a:rPr lang="tg-Cyrl-TJ" sz="1400" b="0" noProof="0" dirty="0" smtClean="0">
                          <a:effectLst/>
                          <a:latin typeface="Arial" panose="020B0604020202020204" pitchFamily="34" charset="0"/>
                          <a:cs typeface="Arial" panose="020B0604020202020204" pitchFamily="34" charset="0"/>
                        </a:rPr>
                        <a:t>Сатҳи сустари рушди ММД, вале маблағгузории</a:t>
                      </a:r>
                      <a:r>
                        <a:rPr lang="tg-Cyrl-TJ" sz="1400" b="0" baseline="0" noProof="0" dirty="0" smtClean="0">
                          <a:effectLst/>
                          <a:latin typeface="Arial" panose="020B0604020202020204" pitchFamily="34" charset="0"/>
                          <a:cs typeface="Arial" panose="020B0604020202020204" pitchFamily="34" charset="0"/>
                        </a:rPr>
                        <a:t> зиёдтари хароҷот</a:t>
                      </a:r>
                      <a:endParaRPr lang="tg-Cyrl-TJ" sz="1400" b="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a:effectLst/>
                          <a:latin typeface="Arial" panose="020B0604020202020204" pitchFamily="34" charset="0"/>
                          <a:cs typeface="Arial" panose="020B0604020202020204" pitchFamily="34" charset="0"/>
                        </a:rPr>
                        <a:t>53.4</a:t>
                      </a:r>
                      <a:endParaRPr lang="x-none"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2,680.5</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tc>
                  <a:txBody>
                    <a:bodyPr/>
                    <a:lstStyle/>
                    <a:p>
                      <a:pPr algn="ctr">
                        <a:lnSpc>
                          <a:spcPts val="1600"/>
                        </a:lnSpc>
                        <a:spcAft>
                          <a:spcPts val="0"/>
                        </a:spcAft>
                      </a:pPr>
                      <a:r>
                        <a:rPr lang="en-GB" sz="1400" b="0" dirty="0">
                          <a:effectLst/>
                          <a:latin typeface="Arial" panose="020B0604020202020204" pitchFamily="34" charset="0"/>
                          <a:cs typeface="Arial" panose="020B0604020202020204" pitchFamily="34" charset="0"/>
                        </a:rPr>
                        <a:t>0.00%</a:t>
                      </a:r>
                      <a:endParaRPr lang="x-none"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nchor="ctr"/>
                </a:tc>
                <a:extLst>
                  <a:ext uri="{0D108BD9-81ED-4DB2-BD59-A6C34878D82A}">
                    <a16:rowId xmlns="" xmlns:a16="http://schemas.microsoft.com/office/drawing/2014/main" val="293482587"/>
                  </a:ext>
                </a:extLst>
              </a:tr>
            </a:tbl>
          </a:graphicData>
        </a:graphic>
      </p:graphicFrame>
    </p:spTree>
    <p:extLst>
      <p:ext uri="{BB962C8B-B14F-4D97-AF65-F5344CB8AC3E}">
        <p14:creationId xmlns:p14="http://schemas.microsoft.com/office/powerpoint/2010/main" val="61632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CF44-A85B-489D-AA17-9715A87F3EEE}"/>
              </a:ext>
            </a:extLst>
          </p:cNvPr>
          <p:cNvSpPr>
            <a:spLocks noGrp="1"/>
          </p:cNvSpPr>
          <p:nvPr>
            <p:ph type="title"/>
          </p:nvPr>
        </p:nvSpPr>
        <p:spPr/>
        <p:txBody>
          <a:bodyPr/>
          <a:lstStyle/>
          <a:p>
            <a:r>
              <a:rPr lang="tg-Cyrl-TJ" dirty="0" smtClean="0"/>
              <a:t>Арзёбии фазои молиявӣ </a:t>
            </a:r>
            <a:r>
              <a:rPr lang="en-GB" dirty="0" smtClean="0"/>
              <a:t>(</a:t>
            </a:r>
            <a:r>
              <a:rPr lang="en-GB" dirty="0"/>
              <a:t>2)</a:t>
            </a:r>
            <a:endParaRPr lang="x-none" dirty="0"/>
          </a:p>
        </p:txBody>
      </p:sp>
      <p:pic>
        <p:nvPicPr>
          <p:cNvPr id="4" name="Content Placeholder 3">
            <a:extLst>
              <a:ext uri="{FF2B5EF4-FFF2-40B4-BE49-F238E27FC236}">
                <a16:creationId xmlns="" xmlns:a16="http://schemas.microsoft.com/office/drawing/2014/main" id="{19E484D3-4948-4490-BFAC-F1D7165676FB}"/>
              </a:ext>
            </a:extLst>
          </p:cNvPr>
          <p:cNvPicPr>
            <a:picLocks noGrp="1" noChangeAspect="1"/>
          </p:cNvPicPr>
          <p:nvPr>
            <p:ph idx="1"/>
          </p:nvPr>
        </p:nvPicPr>
        <p:blipFill>
          <a:blip r:embed="rId2"/>
          <a:stretch>
            <a:fillRect/>
          </a:stretch>
        </p:blipFill>
        <p:spPr>
          <a:xfrm>
            <a:off x="179511" y="2139702"/>
            <a:ext cx="4331697" cy="2732915"/>
          </a:xfrm>
          <a:prstGeom prst="rect">
            <a:avLst/>
          </a:prstGeom>
        </p:spPr>
      </p:pic>
      <p:sp>
        <p:nvSpPr>
          <p:cNvPr id="8" name="TextBox 7">
            <a:extLst>
              <a:ext uri="{FF2B5EF4-FFF2-40B4-BE49-F238E27FC236}">
                <a16:creationId xmlns="" xmlns:a16="http://schemas.microsoft.com/office/drawing/2014/main" id="{6FAC8F55-D98B-4534-87B2-A94BA861B6E2}"/>
              </a:ext>
            </a:extLst>
          </p:cNvPr>
          <p:cNvSpPr txBox="1"/>
          <p:nvPr/>
        </p:nvSpPr>
        <p:spPr>
          <a:xfrm>
            <a:off x="1331640" y="1591976"/>
            <a:ext cx="3096344" cy="369332"/>
          </a:xfrm>
          <a:prstGeom prst="rect">
            <a:avLst/>
          </a:prstGeom>
          <a:noFill/>
        </p:spPr>
        <p:txBody>
          <a:bodyPr wrap="square" rtlCol="0">
            <a:spAutoFit/>
          </a:bodyPr>
          <a:lstStyle/>
          <a:p>
            <a:r>
              <a:rPr lang="tg-Cyrl-TJ" dirty="0" smtClean="0">
                <a:latin typeface="Arial" panose="020B0604020202020204" pitchFamily="34" charset="0"/>
                <a:cs typeface="Arial" panose="020B0604020202020204" pitchFamily="34" charset="0"/>
              </a:rPr>
              <a:t>Қарз нисбати ММД</a:t>
            </a:r>
            <a:endParaRPr lang="x-none"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62BCF94E-9A40-42E4-8D1D-B989CEAF311C}"/>
              </a:ext>
            </a:extLst>
          </p:cNvPr>
          <p:cNvPicPr>
            <a:picLocks noChangeAspect="1"/>
          </p:cNvPicPr>
          <p:nvPr/>
        </p:nvPicPr>
        <p:blipFill>
          <a:blip r:embed="rId3"/>
          <a:stretch>
            <a:fillRect/>
          </a:stretch>
        </p:blipFill>
        <p:spPr>
          <a:xfrm>
            <a:off x="4632794" y="2139702"/>
            <a:ext cx="4320481" cy="2732915"/>
          </a:xfrm>
          <a:prstGeom prst="rect">
            <a:avLst/>
          </a:prstGeom>
        </p:spPr>
      </p:pic>
      <p:sp>
        <p:nvSpPr>
          <p:cNvPr id="9" name="TextBox 8">
            <a:extLst>
              <a:ext uri="{FF2B5EF4-FFF2-40B4-BE49-F238E27FC236}">
                <a16:creationId xmlns="" xmlns:a16="http://schemas.microsoft.com/office/drawing/2014/main" id="{1E877B79-8D76-44CF-80C0-1BD194680238}"/>
              </a:ext>
            </a:extLst>
          </p:cNvPr>
          <p:cNvSpPr txBox="1"/>
          <p:nvPr/>
        </p:nvSpPr>
        <p:spPr>
          <a:xfrm>
            <a:off x="5364088" y="1591976"/>
            <a:ext cx="3096344" cy="369332"/>
          </a:xfrm>
          <a:prstGeom prst="rect">
            <a:avLst/>
          </a:prstGeom>
          <a:noFill/>
        </p:spPr>
        <p:txBody>
          <a:bodyPr wrap="square" rtlCol="0">
            <a:spAutoFit/>
          </a:bodyPr>
          <a:lstStyle/>
          <a:p>
            <a:r>
              <a:rPr lang="tg-Cyrl-TJ" dirty="0" smtClean="0">
                <a:latin typeface="Arial" panose="020B0604020202020204" pitchFamily="34" charset="0"/>
                <a:cs typeface="Arial" panose="020B0604020202020204" pitchFamily="34" charset="0"/>
              </a:rPr>
              <a:t>Сатҳи норасоии молиявӣ</a:t>
            </a:r>
            <a:endParaRPr 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638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S-SHAPEID" val="center-title"/>
</p:tagLst>
</file>

<file path=ppt/tags/tag2.xml><?xml version="1.0" encoding="utf-8"?>
<p:tagLst xmlns:a="http://schemas.openxmlformats.org/drawingml/2006/main" xmlns:r="http://schemas.openxmlformats.org/officeDocument/2006/relationships" xmlns:p="http://schemas.openxmlformats.org/presentationml/2006/main">
  <p:tag name="DS-SHAPEID" val="subtitle"/>
</p:tagLst>
</file>

<file path=ppt/tags/tag3.xml><?xml version="1.0" encoding="utf-8"?>
<p:tagLst xmlns:a="http://schemas.openxmlformats.org/drawingml/2006/main" xmlns:r="http://schemas.openxmlformats.org/officeDocument/2006/relationships" xmlns:p="http://schemas.openxmlformats.org/presentationml/2006/main">
  <p:tag name="0" val="titeldiablanco"/>
  <p:tag name="DS-SLIDEID" val="titeldia"/>
  <p:tag name="DS-STYLEID" val="titeldia-blanco"/>
</p:tagLst>
</file>

<file path=ppt/theme/theme1.xml><?xml version="1.0" encoding="utf-8"?>
<a:theme xmlns:a="http://schemas.openxmlformats.org/drawingml/2006/main" name="Fro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Slid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071E97698B064FB9A50DC7CD2575BE" ma:contentTypeVersion="13" ma:contentTypeDescription="Create a new document." ma:contentTypeScope="" ma:versionID="72a6e718a4df07402e6308809be5e23a">
  <xsd:schema xmlns:xsd="http://www.w3.org/2001/XMLSchema" xmlns:xs="http://www.w3.org/2001/XMLSchema" xmlns:p="http://schemas.microsoft.com/office/2006/metadata/properties" xmlns:ns3="bef0acec-4a30-4b56-bb11-65f7c5eff070" xmlns:ns4="8d15ee49-985b-405f-b771-1e1a220098df" targetNamespace="http://schemas.microsoft.com/office/2006/metadata/properties" ma:root="true" ma:fieldsID="0b58ee9397b93246df5ca229adc5208d" ns3:_="" ns4:_="">
    <xsd:import namespace="bef0acec-4a30-4b56-bb11-65f7c5eff070"/>
    <xsd:import namespace="8d15ee49-985b-405f-b771-1e1a220098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0acec-4a30-4b56-bb11-65f7c5ef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5ee49-985b-405f-b771-1e1a220098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5C381-35B7-4855-B635-4E4632DA4DFA}">
  <ds:schemaRefs>
    <ds:schemaRef ds:uri="http://schemas.microsoft.com/office/2006/documentManagement/types"/>
    <ds:schemaRef ds:uri="8d15ee49-985b-405f-b771-1e1a220098df"/>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bef0acec-4a30-4b56-bb11-65f7c5eff070"/>
    <ds:schemaRef ds:uri="http://www.w3.org/XML/1998/namespace"/>
    <ds:schemaRef ds:uri="http://purl.org/dc/dcmitype/"/>
  </ds:schemaRefs>
</ds:datastoreItem>
</file>

<file path=customXml/itemProps2.xml><?xml version="1.0" encoding="utf-8"?>
<ds:datastoreItem xmlns:ds="http://schemas.openxmlformats.org/officeDocument/2006/customXml" ds:itemID="{DA2FC9CC-B6F8-4D96-B603-14FB3E67F44C}">
  <ds:schemaRefs>
    <ds:schemaRef ds:uri="http://schemas.microsoft.com/sharepoint/v3/contenttype/forms"/>
  </ds:schemaRefs>
</ds:datastoreItem>
</file>

<file path=customXml/itemProps3.xml><?xml version="1.0" encoding="utf-8"?>
<ds:datastoreItem xmlns:ds="http://schemas.openxmlformats.org/officeDocument/2006/customXml" ds:itemID="{403A4DD9-673B-4FAA-9826-0698CA57F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f0acec-4a30-4b56-bb11-65f7c5eff070"/>
    <ds:schemaRef ds:uri="8d15ee49-985b-405f-b771-1e1a22009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962</TotalTime>
  <Words>3111</Words>
  <Application>Microsoft Office PowerPoint</Application>
  <PresentationFormat>Экран (16:9)</PresentationFormat>
  <Paragraphs>364</Paragraphs>
  <Slides>22</Slides>
  <Notes>14</Notes>
  <HiddenSlides>0</HiddenSlides>
  <MMClips>0</MMClips>
  <ScaleCrop>false</ScaleCrop>
  <HeadingPairs>
    <vt:vector size="4" baseType="variant">
      <vt:variant>
        <vt:lpstr>Тема</vt:lpstr>
      </vt:variant>
      <vt:variant>
        <vt:i4>3</vt:i4>
      </vt:variant>
      <vt:variant>
        <vt:lpstr>Заголовки слайдов</vt:lpstr>
      </vt:variant>
      <vt:variant>
        <vt:i4>22</vt:i4>
      </vt:variant>
    </vt:vector>
  </HeadingPairs>
  <TitlesOfParts>
    <vt:vector size="25" baseType="lpstr">
      <vt:lpstr>Front Slide</vt:lpstr>
      <vt:lpstr>Chapter Slide</vt:lpstr>
      <vt:lpstr>Content</vt:lpstr>
      <vt:lpstr>Презентация PowerPoint</vt:lpstr>
      <vt:lpstr>Мундариҷа</vt:lpstr>
      <vt:lpstr>Харитаи роҳ барои маблаҳгузории ҲРУ: муқаддима ба таҳлил</vt:lpstr>
      <vt:lpstr>Харитаи маблағгузории ҲРУ: мундариҷа</vt:lpstr>
      <vt:lpstr>Харитаи маблағгузории ҲРУ: маълумот ва сарчашмаҳо</vt:lpstr>
      <vt:lpstr>Талаботи молиявӣ</vt:lpstr>
      <vt:lpstr>Талаботи молиявӣ: норасоӣ</vt:lpstr>
      <vt:lpstr>Арзёбии фазои молиявӣ (1)</vt:lpstr>
      <vt:lpstr>Арзёбии фазои молиявӣ (2)</vt:lpstr>
      <vt:lpstr>Арзёбии фазои молиявӣ: хулосаҳо (3)</vt:lpstr>
      <vt:lpstr>Хароҷоти даромади давлатӣ ва самаранокӣ (1)</vt:lpstr>
      <vt:lpstr>Хароҷоти даромади давлатӣ ва самаранокӣ (2)</vt:lpstr>
      <vt:lpstr>Хароҷоти даромади давлатӣ ва самаранокӣ (3)</vt:lpstr>
      <vt:lpstr>Маблағгузории шарикони рушд (1)</vt:lpstr>
      <vt:lpstr>Маблағгузории шарикони рушд (2)</vt:lpstr>
      <vt:lpstr>Молияи бахши хусусӣ (1)</vt:lpstr>
      <vt:lpstr>Молияи бахши хусусӣ (2)</vt:lpstr>
      <vt:lpstr>Чаҳорчӯбаи институтсионалӣ (1)</vt:lpstr>
      <vt:lpstr>Чаҳорчӯбаи институтсионалӣ (2)</vt:lpstr>
      <vt:lpstr>Хулосаҳои ҷамъбастӣ</vt:lpstr>
      <vt:lpstr>Қадамҳои оянда</vt:lpstr>
      <vt:lpstr>Презентация PowerPoint</vt:lpstr>
    </vt:vector>
  </TitlesOfParts>
  <Company>Ecorys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Moss</dc:creator>
  <cp:lastModifiedBy>HP</cp:lastModifiedBy>
  <cp:revision>539</cp:revision>
  <dcterms:created xsi:type="dcterms:W3CDTF">2018-04-03T13:06:39Z</dcterms:created>
  <dcterms:modified xsi:type="dcterms:W3CDTF">2021-10-20T22:15:22Z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0x0101004B071E97698B064FB9A50DC7CD2575BE</vt:lpwstr>
  </property>
</Properties>
</file>