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30"/>
  </p:notesMasterIdLst>
  <p:handoutMasterIdLst>
    <p:handoutMasterId r:id="rId31"/>
  </p:handoutMasterIdLst>
  <p:sldIdLst>
    <p:sldId id="289" r:id="rId3"/>
    <p:sldId id="295" r:id="rId4"/>
    <p:sldId id="300" r:id="rId5"/>
    <p:sldId id="285" r:id="rId6"/>
    <p:sldId id="260" r:id="rId7"/>
    <p:sldId id="261" r:id="rId8"/>
    <p:sldId id="262" r:id="rId9"/>
    <p:sldId id="276" r:id="rId10"/>
    <p:sldId id="263" r:id="rId11"/>
    <p:sldId id="296" r:id="rId12"/>
    <p:sldId id="264" r:id="rId13"/>
    <p:sldId id="266" r:id="rId14"/>
    <p:sldId id="277" r:id="rId15"/>
    <p:sldId id="279" r:id="rId16"/>
    <p:sldId id="278" r:id="rId17"/>
    <p:sldId id="267" r:id="rId18"/>
    <p:sldId id="268" r:id="rId19"/>
    <p:sldId id="280" r:id="rId20"/>
    <p:sldId id="269" r:id="rId21"/>
    <p:sldId id="281" r:id="rId22"/>
    <p:sldId id="282" r:id="rId23"/>
    <p:sldId id="283" r:id="rId24"/>
    <p:sldId id="284" r:id="rId25"/>
    <p:sldId id="270" r:id="rId26"/>
    <p:sldId id="271" r:id="rId27"/>
    <p:sldId id="272" r:id="rId28"/>
    <p:sldId id="301" r:id="rId2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2.svg"/><Relationship Id="rId1" Type="http://schemas.openxmlformats.org/officeDocument/2006/relationships/image" Target="../media/image3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2.svg"/><Relationship Id="rId1" Type="http://schemas.openxmlformats.org/officeDocument/2006/relationships/image" Target="../media/image3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3D377-F1B1-45C7-A850-E51B70BC185E}" type="doc">
      <dgm:prSet loTypeId="urn:microsoft.com/office/officeart/2018/2/layout/IconLabelList" loCatId="icon" qsTypeId="urn:microsoft.com/office/officeart/2005/8/quickstyle/simple1" qsCatId="simple" csTypeId="urn:microsoft.com/office/officeart/2005/8/colors/colorful1" csCatId="colorful" phldr="1"/>
      <dgm:spPr/>
    </dgm:pt>
    <dgm:pt modelId="{EE1BCF4D-5345-4C5B-9440-2B0DA1ABAAD1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</a:pPr>
          <a:r>
            <a:rPr lang="ru-RU" b="1" dirty="0" err="1" smtClean="0">
              <a:solidFill>
                <a:schemeClr val="tx1"/>
              </a:solidFill>
            </a:rPr>
            <a:t>Захираҳо</a:t>
          </a:r>
          <a:endParaRPr lang="ru-RU" b="1" dirty="0">
            <a:solidFill>
              <a:schemeClr val="tx1"/>
            </a:solidFill>
          </a:endParaRPr>
        </a:p>
      </dgm:t>
    </dgm:pt>
    <dgm:pt modelId="{87918626-001A-40A7-AA2F-174A9DA4B27B}" type="parTrans" cxnId="{C1943CB2-3061-41FB-BC38-25FF71A01C6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895AB4B-FF6C-45A1-B779-30E49465889C}" type="sibTrans" cxnId="{C1943CB2-3061-41FB-BC38-25FF71A01C68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8D1B716-9F64-4172-999A-684C7F3AB553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</a:pPr>
          <a:r>
            <a:rPr lang="ru-RU" b="1" dirty="0" err="1" smtClean="0">
              <a:solidFill>
                <a:schemeClr val="tx1"/>
              </a:solidFill>
            </a:rPr>
            <a:t>Фаъолият</a:t>
          </a:r>
          <a:r>
            <a:rPr lang="ru-RU" b="1" dirty="0" smtClean="0">
              <a:solidFill>
                <a:schemeClr val="tx1"/>
              </a:solidFill>
            </a:rPr>
            <a:t> (</a:t>
          </a:r>
          <a:r>
            <a:rPr lang="ru-RU" b="1" dirty="0" err="1" smtClean="0">
              <a:solidFill>
                <a:schemeClr val="tx1"/>
              </a:solidFill>
            </a:rPr>
            <a:t>раванд</a:t>
          </a:r>
          <a:r>
            <a:rPr lang="ru-RU" b="1" dirty="0" smtClean="0">
              <a:solidFill>
                <a:schemeClr val="tx1"/>
              </a:solidFill>
            </a:rPr>
            <a:t>)</a:t>
          </a:r>
          <a:endParaRPr lang="ru-RU" b="1" dirty="0">
            <a:solidFill>
              <a:schemeClr val="tx1"/>
            </a:solidFill>
          </a:endParaRPr>
        </a:p>
      </dgm:t>
    </dgm:pt>
    <dgm:pt modelId="{7F68B791-5B4C-4E72-A9C1-0E4883BE0438}" type="parTrans" cxnId="{C115E4D3-37F4-4BA9-B823-CAB3F5E74FB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BBBA78C-DBF8-45C9-8F0D-E6233D3F761C}" type="sibTrans" cxnId="{C115E4D3-37F4-4BA9-B823-CAB3F5E74FB5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A6D2E31-8670-43C8-AD43-920062DB5EFC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</a:pPr>
          <a:r>
            <a:rPr lang="ru-RU" b="1" dirty="0" err="1" smtClean="0">
              <a:solidFill>
                <a:schemeClr val="tx1"/>
              </a:solidFill>
            </a:rPr>
            <a:t>Натиҷаҳои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b="1" dirty="0" err="1" smtClean="0">
              <a:solidFill>
                <a:schemeClr val="tx1"/>
              </a:solidFill>
            </a:rPr>
            <a:t>мустақим</a:t>
          </a:r>
          <a:endParaRPr lang="ru-RU" b="1" dirty="0">
            <a:solidFill>
              <a:schemeClr val="tx1"/>
            </a:solidFill>
          </a:endParaRPr>
        </a:p>
      </dgm:t>
    </dgm:pt>
    <dgm:pt modelId="{5A019746-5304-4296-8EFD-C2984CBEFFF6}" type="parTrans" cxnId="{6ADCC151-0170-4146-A369-7BF18BC1B52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4E9EDD7-CA53-4037-BCC9-B44CDDC8D5C3}" type="sibTrans" cxnId="{6ADCC151-0170-4146-A369-7BF18BC1B52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F0AD30F-BD99-4413-8F87-2975EB05B17F}">
      <dgm:prSet custT="1"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ru-RU" sz="1600" b="1" dirty="0" err="1" smtClean="0">
              <a:solidFill>
                <a:srgbClr val="C00000"/>
              </a:solidFill>
            </a:rPr>
            <a:t>Ҳадафҳо</a:t>
          </a:r>
          <a:endParaRPr lang="ru-RU" sz="1600" b="1" dirty="0">
            <a:solidFill>
              <a:srgbClr val="C00000"/>
            </a:solidFill>
          </a:endParaRPr>
        </a:p>
      </dgm:t>
    </dgm:pt>
    <dgm:pt modelId="{60053A50-1F5A-40A5-9772-8C13B6A410BC}" type="parTrans" cxnId="{CF69D95D-DF99-4654-86B0-A470A8097D38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02D6A26-2FAA-4B5F-BEE9-A64E2B45E1DE}" type="sibTrans" cxnId="{CF69D95D-DF99-4654-86B0-A470A8097D38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D25902B-4F7E-49C5-90E7-5DF3B8D2305B}" type="pres">
      <dgm:prSet presAssocID="{3053D377-F1B1-45C7-A850-E51B70BC185E}" presName="root" presStyleCnt="0">
        <dgm:presLayoutVars>
          <dgm:dir/>
          <dgm:resizeHandles val="exact"/>
        </dgm:presLayoutVars>
      </dgm:prSet>
      <dgm:spPr/>
    </dgm:pt>
    <dgm:pt modelId="{677302D0-7F43-4F0C-983E-055D01601268}" type="pres">
      <dgm:prSet presAssocID="{5F0AD30F-BD99-4413-8F87-2975EB05B17F}" presName="compNode" presStyleCnt="0"/>
      <dgm:spPr/>
    </dgm:pt>
    <dgm:pt modelId="{7FD058C1-A46F-476B-82D6-CFB76EFB4235}" type="pres">
      <dgm:prSet presAssocID="{5F0AD30F-BD99-4413-8F87-2975EB05B17F}" presName="iconRect" presStyleLbl="node1" presStyleIdx="0" presStyleCnt="4" custLinFactNeighborX="63808" custLinFactNeighborY="-4295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Книги"/>
        </a:ext>
      </dgm:extLst>
    </dgm:pt>
    <dgm:pt modelId="{DC6C5CE5-52BB-4F08-B9F4-A46432E00296}" type="pres">
      <dgm:prSet presAssocID="{5F0AD30F-BD99-4413-8F87-2975EB05B17F}" presName="spaceRect" presStyleCnt="0"/>
      <dgm:spPr/>
    </dgm:pt>
    <dgm:pt modelId="{EA0853F8-3481-4613-899D-47D5A50FD64C}" type="pres">
      <dgm:prSet presAssocID="{5F0AD30F-BD99-4413-8F87-2975EB05B17F}" presName="textRect" presStyleLbl="revTx" presStyleIdx="0" presStyleCnt="4" custScaleX="83361" custScaleY="100000" custLinFactY="-289" custLinFactNeighborX="2670" custLinFactNeighborY="-10000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7FF6A580-4573-4130-B34D-15F530D37E03}" type="pres">
      <dgm:prSet presAssocID="{002D6A26-2FAA-4B5F-BEE9-A64E2B45E1DE}" presName="sibTrans" presStyleCnt="0"/>
      <dgm:spPr/>
    </dgm:pt>
    <dgm:pt modelId="{0768BFE0-CAB5-4B4D-8B49-574721D9223D}" type="pres">
      <dgm:prSet presAssocID="{EE1BCF4D-5345-4C5B-9440-2B0DA1ABAAD1}" presName="compNode" presStyleCnt="0"/>
      <dgm:spPr/>
    </dgm:pt>
    <dgm:pt modelId="{6618522F-9F0E-4DD3-8420-38F4E8C850DB}" type="pres">
      <dgm:prSet presAssocID="{EE1BCF4D-5345-4C5B-9440-2B0DA1ABAAD1}" presName="iconRect" presStyleLbl="node1" presStyleIdx="1" presStyleCnt="4" custLinFactX="100000" custLinFactNeighborX="162021" custLinFactNeighborY="-70059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Шестеренки"/>
        </a:ext>
      </dgm:extLst>
    </dgm:pt>
    <dgm:pt modelId="{97E50F92-430F-4F56-BCC0-53C207C85546}" type="pres">
      <dgm:prSet presAssocID="{EE1BCF4D-5345-4C5B-9440-2B0DA1ABAAD1}" presName="spaceRect" presStyleCnt="0"/>
      <dgm:spPr/>
    </dgm:pt>
    <dgm:pt modelId="{C62F6ADD-F52D-4F84-8BE5-7CB80B700564}" type="pres">
      <dgm:prSet presAssocID="{EE1BCF4D-5345-4C5B-9440-2B0DA1ABAAD1}" presName="textRect" presStyleLbl="revTx" presStyleIdx="1" presStyleCnt="4" custLinFactY="-289" custLinFactNeighborX="-759" custLinFactNeighborY="-10000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1BBDA447-DDEC-498F-8245-1E6DFA92D1B9}" type="pres">
      <dgm:prSet presAssocID="{3895AB4B-FF6C-45A1-B779-30E49465889C}" presName="sibTrans" presStyleCnt="0"/>
      <dgm:spPr/>
    </dgm:pt>
    <dgm:pt modelId="{225F9E12-4A3F-48A5-A8CF-6BDF29D49FC0}" type="pres">
      <dgm:prSet presAssocID="{58D1B716-9F64-4172-999A-684C7F3AB553}" presName="compNode" presStyleCnt="0"/>
      <dgm:spPr/>
    </dgm:pt>
    <dgm:pt modelId="{002F7708-51F3-4E7B-8FCF-09BD8D66C253}" type="pres">
      <dgm:prSet presAssocID="{58D1B716-9F64-4172-999A-684C7F3AB553}" presName="iconRect" presStyleLbl="node1" presStyleIdx="2" presStyleCnt="4" custLinFactX="-100000" custLinFactNeighborX="-163862" custLinFactNeighborY="-68259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F1994189-36D0-4F00-9F7A-57C3D4D9F04C}" type="pres">
      <dgm:prSet presAssocID="{58D1B716-9F64-4172-999A-684C7F3AB553}" presName="spaceRect" presStyleCnt="0"/>
      <dgm:spPr/>
    </dgm:pt>
    <dgm:pt modelId="{507BC102-B233-4DDB-AC34-696914FFB019}" type="pres">
      <dgm:prSet presAssocID="{58D1B716-9F64-4172-999A-684C7F3AB553}" presName="textRect" presStyleLbl="revTx" presStyleIdx="2" presStyleCnt="4" custLinFactY="-289" custLinFactNeighborX="637" custLinFactNeighborY="-10000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EFBF3AA4-3A0B-4ECF-87A7-752AAB019861}" type="pres">
      <dgm:prSet presAssocID="{4BBBA78C-DBF8-45C9-8F0D-E6233D3F761C}" presName="sibTrans" presStyleCnt="0"/>
      <dgm:spPr/>
    </dgm:pt>
    <dgm:pt modelId="{3CE7EF1F-AA03-4E87-B1AE-BB52D03DD252}" type="pres">
      <dgm:prSet presAssocID="{FA6D2E31-8670-43C8-AD43-920062DB5EFC}" presName="compNode" presStyleCnt="0"/>
      <dgm:spPr/>
    </dgm:pt>
    <dgm:pt modelId="{AE7356F9-7431-4C4D-890B-A33C0C92B190}" type="pres">
      <dgm:prSet presAssocID="{FA6D2E31-8670-43C8-AD43-920062DB5EFC}" presName="iconRect" presStyleLbl="node1" presStyleIdx="3" presStyleCnt="4" custLinFactY="-4496" custLinFactNeighborX="-72680" custLinFactNeighborY="-100000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В яблочко"/>
        </a:ext>
      </dgm:extLst>
    </dgm:pt>
    <dgm:pt modelId="{227EDE7D-7977-42F7-BA20-F40533CC94D8}" type="pres">
      <dgm:prSet presAssocID="{FA6D2E31-8670-43C8-AD43-920062DB5EFC}" presName="spaceRect" presStyleCnt="0"/>
      <dgm:spPr/>
    </dgm:pt>
    <dgm:pt modelId="{9FED6BE2-6661-4690-AA6A-B9E5466E7290}" type="pres">
      <dgm:prSet presAssocID="{FA6D2E31-8670-43C8-AD43-920062DB5EFC}" presName="textRect" presStyleLbl="revTx" presStyleIdx="3" presStyleCnt="4" custLinFactNeighborX="3180" custLinFactNeighborY="-99467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16950C-B39B-4126-9A0C-7C6BB769709B}" type="presOf" srcId="{3053D377-F1B1-45C7-A850-E51B70BC185E}" destId="{0D25902B-4F7E-49C5-90E7-5DF3B8D2305B}" srcOrd="0" destOrd="0" presId="urn:microsoft.com/office/officeart/2018/2/layout/IconLabelList"/>
    <dgm:cxn modelId="{C1943CB2-3061-41FB-BC38-25FF71A01C68}" srcId="{3053D377-F1B1-45C7-A850-E51B70BC185E}" destId="{EE1BCF4D-5345-4C5B-9440-2B0DA1ABAAD1}" srcOrd="1" destOrd="0" parTransId="{87918626-001A-40A7-AA2F-174A9DA4B27B}" sibTransId="{3895AB4B-FF6C-45A1-B779-30E49465889C}"/>
    <dgm:cxn modelId="{CF69D95D-DF99-4654-86B0-A470A8097D38}" srcId="{3053D377-F1B1-45C7-A850-E51B70BC185E}" destId="{5F0AD30F-BD99-4413-8F87-2975EB05B17F}" srcOrd="0" destOrd="0" parTransId="{60053A50-1F5A-40A5-9772-8C13B6A410BC}" sibTransId="{002D6A26-2FAA-4B5F-BEE9-A64E2B45E1DE}"/>
    <dgm:cxn modelId="{C115E4D3-37F4-4BA9-B823-CAB3F5E74FB5}" srcId="{3053D377-F1B1-45C7-A850-E51B70BC185E}" destId="{58D1B716-9F64-4172-999A-684C7F3AB553}" srcOrd="2" destOrd="0" parTransId="{7F68B791-5B4C-4E72-A9C1-0E4883BE0438}" sibTransId="{4BBBA78C-DBF8-45C9-8F0D-E6233D3F761C}"/>
    <dgm:cxn modelId="{D9F3AD67-ABBF-4EEB-87C4-E4CCCD4074E9}" type="presOf" srcId="{5F0AD30F-BD99-4413-8F87-2975EB05B17F}" destId="{EA0853F8-3481-4613-899D-47D5A50FD64C}" srcOrd="0" destOrd="0" presId="urn:microsoft.com/office/officeart/2018/2/layout/IconLabelList"/>
    <dgm:cxn modelId="{3771C494-52B3-4129-954F-83882E6B8619}" type="presOf" srcId="{FA6D2E31-8670-43C8-AD43-920062DB5EFC}" destId="{9FED6BE2-6661-4690-AA6A-B9E5466E7290}" srcOrd="0" destOrd="0" presId="urn:microsoft.com/office/officeart/2018/2/layout/IconLabelList"/>
    <dgm:cxn modelId="{6ADCC151-0170-4146-A369-7BF18BC1B52F}" srcId="{3053D377-F1B1-45C7-A850-E51B70BC185E}" destId="{FA6D2E31-8670-43C8-AD43-920062DB5EFC}" srcOrd="3" destOrd="0" parTransId="{5A019746-5304-4296-8EFD-C2984CBEFFF6}" sibTransId="{44E9EDD7-CA53-4037-BCC9-B44CDDC8D5C3}"/>
    <dgm:cxn modelId="{354A56CA-E273-4B3E-848E-48C703F6373C}" type="presOf" srcId="{58D1B716-9F64-4172-999A-684C7F3AB553}" destId="{507BC102-B233-4DDB-AC34-696914FFB019}" srcOrd="0" destOrd="0" presId="urn:microsoft.com/office/officeart/2018/2/layout/IconLabelList"/>
    <dgm:cxn modelId="{C92B4E7C-B6CE-4F57-A9AD-727472AD349C}" type="presOf" srcId="{EE1BCF4D-5345-4C5B-9440-2B0DA1ABAAD1}" destId="{C62F6ADD-F52D-4F84-8BE5-7CB80B700564}" srcOrd="0" destOrd="0" presId="urn:microsoft.com/office/officeart/2018/2/layout/IconLabelList"/>
    <dgm:cxn modelId="{AE78D72F-2BAF-4ED2-B1C8-EB84DE6394CF}" type="presParOf" srcId="{0D25902B-4F7E-49C5-90E7-5DF3B8D2305B}" destId="{677302D0-7F43-4F0C-983E-055D01601268}" srcOrd="0" destOrd="0" presId="urn:microsoft.com/office/officeart/2018/2/layout/IconLabelList"/>
    <dgm:cxn modelId="{51A74CA2-DDAC-4D58-90CA-6411555C7003}" type="presParOf" srcId="{677302D0-7F43-4F0C-983E-055D01601268}" destId="{7FD058C1-A46F-476B-82D6-CFB76EFB4235}" srcOrd="0" destOrd="0" presId="urn:microsoft.com/office/officeart/2018/2/layout/IconLabelList"/>
    <dgm:cxn modelId="{8AD83618-FC48-448F-91F0-C2CF9627BAD6}" type="presParOf" srcId="{677302D0-7F43-4F0C-983E-055D01601268}" destId="{DC6C5CE5-52BB-4F08-B9F4-A46432E00296}" srcOrd="1" destOrd="0" presId="urn:microsoft.com/office/officeart/2018/2/layout/IconLabelList"/>
    <dgm:cxn modelId="{78B8D76E-C162-45C0-B6B0-919F86713674}" type="presParOf" srcId="{677302D0-7F43-4F0C-983E-055D01601268}" destId="{EA0853F8-3481-4613-899D-47D5A50FD64C}" srcOrd="2" destOrd="0" presId="urn:microsoft.com/office/officeart/2018/2/layout/IconLabelList"/>
    <dgm:cxn modelId="{D7AE1136-1655-4F57-AD5B-D1B34E4A503D}" type="presParOf" srcId="{0D25902B-4F7E-49C5-90E7-5DF3B8D2305B}" destId="{7FF6A580-4573-4130-B34D-15F530D37E03}" srcOrd="1" destOrd="0" presId="urn:microsoft.com/office/officeart/2018/2/layout/IconLabelList"/>
    <dgm:cxn modelId="{DADE6770-60A4-41CB-8094-E7A18E8CD546}" type="presParOf" srcId="{0D25902B-4F7E-49C5-90E7-5DF3B8D2305B}" destId="{0768BFE0-CAB5-4B4D-8B49-574721D9223D}" srcOrd="2" destOrd="0" presId="urn:microsoft.com/office/officeart/2018/2/layout/IconLabelList"/>
    <dgm:cxn modelId="{659B2946-4A0A-466A-B3B9-87F23D0A1C21}" type="presParOf" srcId="{0768BFE0-CAB5-4B4D-8B49-574721D9223D}" destId="{6618522F-9F0E-4DD3-8420-38F4E8C850DB}" srcOrd="0" destOrd="0" presId="urn:microsoft.com/office/officeart/2018/2/layout/IconLabelList"/>
    <dgm:cxn modelId="{DE401A47-4C8F-49BB-B996-158966D483BE}" type="presParOf" srcId="{0768BFE0-CAB5-4B4D-8B49-574721D9223D}" destId="{97E50F92-430F-4F56-BCC0-53C207C85546}" srcOrd="1" destOrd="0" presId="urn:microsoft.com/office/officeart/2018/2/layout/IconLabelList"/>
    <dgm:cxn modelId="{D5736E71-ED66-4CA1-9CE9-33AC38A34069}" type="presParOf" srcId="{0768BFE0-CAB5-4B4D-8B49-574721D9223D}" destId="{C62F6ADD-F52D-4F84-8BE5-7CB80B700564}" srcOrd="2" destOrd="0" presId="urn:microsoft.com/office/officeart/2018/2/layout/IconLabelList"/>
    <dgm:cxn modelId="{41938565-BC73-4D89-9687-8E78031C43B4}" type="presParOf" srcId="{0D25902B-4F7E-49C5-90E7-5DF3B8D2305B}" destId="{1BBDA447-DDEC-498F-8245-1E6DFA92D1B9}" srcOrd="3" destOrd="0" presId="urn:microsoft.com/office/officeart/2018/2/layout/IconLabelList"/>
    <dgm:cxn modelId="{0531CEB4-78AE-4350-9018-D6DCB5A3D400}" type="presParOf" srcId="{0D25902B-4F7E-49C5-90E7-5DF3B8D2305B}" destId="{225F9E12-4A3F-48A5-A8CF-6BDF29D49FC0}" srcOrd="4" destOrd="0" presId="urn:microsoft.com/office/officeart/2018/2/layout/IconLabelList"/>
    <dgm:cxn modelId="{909D5900-BBE5-4843-AB09-2DB4C6A8ED10}" type="presParOf" srcId="{225F9E12-4A3F-48A5-A8CF-6BDF29D49FC0}" destId="{002F7708-51F3-4E7B-8FCF-09BD8D66C253}" srcOrd="0" destOrd="0" presId="urn:microsoft.com/office/officeart/2018/2/layout/IconLabelList"/>
    <dgm:cxn modelId="{248F0487-4D95-44BB-9B4E-D82D4D78DAEE}" type="presParOf" srcId="{225F9E12-4A3F-48A5-A8CF-6BDF29D49FC0}" destId="{F1994189-36D0-4F00-9F7A-57C3D4D9F04C}" srcOrd="1" destOrd="0" presId="urn:microsoft.com/office/officeart/2018/2/layout/IconLabelList"/>
    <dgm:cxn modelId="{C2468BA1-10B8-4322-9F38-0F4D99F45E95}" type="presParOf" srcId="{225F9E12-4A3F-48A5-A8CF-6BDF29D49FC0}" destId="{507BC102-B233-4DDB-AC34-696914FFB019}" srcOrd="2" destOrd="0" presId="urn:microsoft.com/office/officeart/2018/2/layout/IconLabelList"/>
    <dgm:cxn modelId="{72A417CE-EAC6-407D-BE7A-F4F6D6F76337}" type="presParOf" srcId="{0D25902B-4F7E-49C5-90E7-5DF3B8D2305B}" destId="{EFBF3AA4-3A0B-4ECF-87A7-752AAB019861}" srcOrd="5" destOrd="0" presId="urn:microsoft.com/office/officeart/2018/2/layout/IconLabelList"/>
    <dgm:cxn modelId="{8259076F-CC03-4BB6-A9A9-5B12894C5DA8}" type="presParOf" srcId="{0D25902B-4F7E-49C5-90E7-5DF3B8D2305B}" destId="{3CE7EF1F-AA03-4E87-B1AE-BB52D03DD252}" srcOrd="6" destOrd="0" presId="urn:microsoft.com/office/officeart/2018/2/layout/IconLabelList"/>
    <dgm:cxn modelId="{4FAC8D26-7464-47BF-AAAB-4057FCFEBEE2}" type="presParOf" srcId="{3CE7EF1F-AA03-4E87-B1AE-BB52D03DD252}" destId="{AE7356F9-7431-4C4D-890B-A33C0C92B190}" srcOrd="0" destOrd="0" presId="urn:microsoft.com/office/officeart/2018/2/layout/IconLabelList"/>
    <dgm:cxn modelId="{EC185F30-98F0-46AA-97CD-8D05B013DC0E}" type="presParOf" srcId="{3CE7EF1F-AA03-4E87-B1AE-BB52D03DD252}" destId="{227EDE7D-7977-42F7-BA20-F40533CC94D8}" srcOrd="1" destOrd="0" presId="urn:microsoft.com/office/officeart/2018/2/layout/IconLabelList"/>
    <dgm:cxn modelId="{95735D1A-F98D-44B9-A0CF-FAA94024F7D0}" type="presParOf" srcId="{3CE7EF1F-AA03-4E87-B1AE-BB52D03DD252}" destId="{9FED6BE2-6661-4690-AA6A-B9E5466E729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058C1-A46F-476B-82D6-CFB76EFB4235}">
      <dsp:nvSpPr>
        <dsp:cNvPr id="0" name=""/>
        <dsp:cNvSpPr/>
      </dsp:nvSpPr>
      <dsp:spPr>
        <a:xfrm>
          <a:off x="695532" y="131361"/>
          <a:ext cx="553710" cy="55371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0853F8-3481-4613-899D-47D5A50FD64C}">
      <dsp:nvSpPr>
        <dsp:cNvPr id="0" name=""/>
        <dsp:cNvSpPr/>
      </dsp:nvSpPr>
      <dsp:spPr>
        <a:xfrm>
          <a:off x="116564" y="613893"/>
          <a:ext cx="855059" cy="492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solidFill>
                <a:srgbClr val="C00000"/>
              </a:solidFill>
            </a:rPr>
            <a:t>Ҳадафҳо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116564" y="613893"/>
        <a:ext cx="855059" cy="492187"/>
      </dsp:txXfrm>
    </dsp:sp>
    <dsp:sp modelId="{6618522F-9F0E-4DD3-8420-38F4E8C850DB}">
      <dsp:nvSpPr>
        <dsp:cNvPr id="0" name=""/>
        <dsp:cNvSpPr/>
      </dsp:nvSpPr>
      <dsp:spPr>
        <a:xfrm>
          <a:off x="3238860" y="0"/>
          <a:ext cx="553710" cy="55371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F6ADD-F52D-4F84-8BE5-7CB80B700564}">
      <dsp:nvSpPr>
        <dsp:cNvPr id="0" name=""/>
        <dsp:cNvSpPr/>
      </dsp:nvSpPr>
      <dsp:spPr>
        <a:xfrm>
          <a:off x="1440302" y="613893"/>
          <a:ext cx="1230468" cy="492187"/>
        </a:xfrm>
        <a:prstGeom prst="rect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err="1" smtClean="0">
              <a:solidFill>
                <a:schemeClr val="tx1"/>
              </a:solidFill>
            </a:rPr>
            <a:t>Захираҳо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1440302" y="613893"/>
        <a:ext cx="1230468" cy="492187"/>
      </dsp:txXfrm>
    </dsp:sp>
    <dsp:sp modelId="{002F7708-51F3-4E7B-8FCF-09BD8D66C253}">
      <dsp:nvSpPr>
        <dsp:cNvPr id="0" name=""/>
        <dsp:cNvSpPr/>
      </dsp:nvSpPr>
      <dsp:spPr>
        <a:xfrm>
          <a:off x="1772789" y="0"/>
          <a:ext cx="553710" cy="553710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BC102-B233-4DDB-AC34-696914FFB019}">
      <dsp:nvSpPr>
        <dsp:cNvPr id="0" name=""/>
        <dsp:cNvSpPr/>
      </dsp:nvSpPr>
      <dsp:spPr>
        <a:xfrm>
          <a:off x="2903281" y="613893"/>
          <a:ext cx="1230468" cy="492187"/>
        </a:xfrm>
        <a:prstGeom prst="rect">
          <a:avLst/>
        </a:prstGeom>
        <a:gradFill rotWithShape="1">
          <a:gsLst>
            <a:gs pos="0">
              <a:schemeClr val="accent4">
                <a:lumMod val="110000"/>
                <a:satMod val="105000"/>
                <a:tint val="67000"/>
              </a:schemeClr>
            </a:gs>
            <a:gs pos="50000">
              <a:schemeClr val="accent4">
                <a:lumMod val="105000"/>
                <a:satMod val="103000"/>
                <a:tint val="73000"/>
              </a:schemeClr>
            </a:gs>
            <a:gs pos="100000">
              <a:schemeClr val="accent4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err="1" smtClean="0">
              <a:solidFill>
                <a:schemeClr val="tx1"/>
              </a:solidFill>
            </a:rPr>
            <a:t>Фаъолият</a:t>
          </a:r>
          <a:r>
            <a:rPr lang="ru-RU" sz="1500" b="1" kern="1200" dirty="0" smtClean="0">
              <a:solidFill>
                <a:schemeClr val="tx1"/>
              </a:solidFill>
            </a:rPr>
            <a:t> (</a:t>
          </a:r>
          <a:r>
            <a:rPr lang="ru-RU" sz="1500" b="1" kern="1200" dirty="0" err="1" smtClean="0">
              <a:solidFill>
                <a:schemeClr val="tx1"/>
              </a:solidFill>
            </a:rPr>
            <a:t>раванд</a:t>
          </a:r>
          <a:r>
            <a:rPr lang="ru-RU" sz="1500" b="1" kern="1200" dirty="0" smtClean="0">
              <a:solidFill>
                <a:schemeClr val="tx1"/>
              </a:solidFill>
            </a:rPr>
            <a:t>)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2903281" y="613893"/>
        <a:ext cx="1230468" cy="492187"/>
      </dsp:txXfrm>
    </dsp:sp>
    <dsp:sp modelId="{AE7356F9-7431-4C4D-890B-A33C0C92B190}">
      <dsp:nvSpPr>
        <dsp:cNvPr id="0" name=""/>
        <dsp:cNvSpPr/>
      </dsp:nvSpPr>
      <dsp:spPr>
        <a:xfrm>
          <a:off x="4277185" y="0"/>
          <a:ext cx="553710" cy="553710"/>
        </a:xfrm>
        <a:prstGeom prst="rect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D6BE2-6661-4690-AA6A-B9E5466E7290}">
      <dsp:nvSpPr>
        <dsp:cNvPr id="0" name=""/>
        <dsp:cNvSpPr/>
      </dsp:nvSpPr>
      <dsp:spPr>
        <a:xfrm>
          <a:off x="4345085" y="617939"/>
          <a:ext cx="1230468" cy="492187"/>
        </a:xfrm>
        <a:prstGeom prst="rect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err="1" smtClean="0">
              <a:solidFill>
                <a:schemeClr val="tx1"/>
              </a:solidFill>
            </a:rPr>
            <a:t>Натиҷаҳои</a:t>
          </a:r>
          <a:r>
            <a:rPr lang="ru-RU" sz="1500" b="1" kern="1200" dirty="0" smtClean="0">
              <a:solidFill>
                <a:schemeClr val="tx1"/>
              </a:solidFill>
            </a:rPr>
            <a:t> </a:t>
          </a:r>
          <a:r>
            <a:rPr lang="ru-RU" sz="1500" b="1" kern="1200" dirty="0" err="1" smtClean="0">
              <a:solidFill>
                <a:schemeClr val="tx1"/>
              </a:solidFill>
            </a:rPr>
            <a:t>мустақим</a:t>
          </a:r>
          <a:endParaRPr lang="ru-RU" sz="1500" b="1" kern="1200" dirty="0">
            <a:solidFill>
              <a:schemeClr val="tx1"/>
            </a:solidFill>
          </a:endParaRPr>
        </a:p>
      </dsp:txBody>
      <dsp:txXfrm>
        <a:off x="4345085" y="617939"/>
        <a:ext cx="1230468" cy="492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07773-7E06-4448-9F33-A0EEE0365BB9}" type="datetimeFigureOut">
              <a:rPr lang="ru-RU" smtClean="0"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2335A-2F03-47FB-AEC3-398B6899F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974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3D3BF-A082-42A4-BF03-BB097BC8B2BD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BBDB5-12A2-4AC2-932E-FD6EC5BE6E9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226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192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B8277A-C83B-4105-BB2E-2447E2E3C48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672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74F837-9E6A-4E54-A5FC-36775A028B79}" type="slidenum">
              <a:rPr lang="en-GB"/>
              <a:pPr/>
              <a:t>4</a:t>
            </a:fld>
            <a:endParaRPr lang="en-GB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357" y="4715907"/>
            <a:ext cx="4984962" cy="4467701"/>
          </a:xfrm>
        </p:spPr>
        <p:txBody>
          <a:bodyPr/>
          <a:lstStyle/>
          <a:p>
            <a:r>
              <a:rPr lang="ru-RU" dirty="0"/>
              <a:t>Надо начинать с анализа ситуации, это есть предварительная оценка, исходя из</a:t>
            </a:r>
            <a:r>
              <a:rPr lang="ru-RU" baseline="0" dirty="0"/>
              <a:t> выявленных проблем необходимо определить стратегию решения этих проблем. Так как ресурсы ограничены для ращения всех выявленных проблем, необходимо провести преоритизацию проблем. На основание выбранных приоритетных проблем разрабатывается матрица действий . Затем разрабатывается система </a:t>
            </a:r>
            <a:r>
              <a:rPr lang="ru-RU" baseline="0" dirty="0" err="1"/>
              <a:t>МиО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42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Этап 4, означает,</a:t>
            </a:r>
            <a:r>
              <a:rPr lang="ru-RU" baseline="0" dirty="0"/>
              <a:t> что на основание матрицы разрабатывается формы сбора данных по реализации матрицы целевых набора индикаторов, далее разрабатывается формат подготовки отчета о ходе реализации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959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После проведенного окончательного анализа возможно  будут изменения в СВОТ анализе и в формировании Видение.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18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Низкий урожайность земли (проблема), причины: поливная вода, агротехническая работа,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395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0070C0"/>
                </a:solidFill>
              </a:rPr>
              <a:t>(Создание максимально либеральных условий или активное вмешательство государства.) </a:t>
            </a:r>
          </a:p>
          <a:p>
            <a:r>
              <a:rPr lang="ru-RU" dirty="0"/>
              <a:t>Принятие  решение со стороны гос-во , создается условия  для развития отрасли ,Законы, НПА, другая </a:t>
            </a:r>
            <a:r>
              <a:rPr lang="ru-RU" dirty="0" err="1"/>
              <a:t>помошь</a:t>
            </a:r>
            <a:r>
              <a:rPr lang="ru-RU" dirty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1104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BBDB5-12A2-4AC2-932E-FD6EC5BE6E92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936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74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031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32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142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410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437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38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81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912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230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3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5A272-0A8C-485C-AC75-6E661FE105A5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BA0DD-A354-4136-89C9-95CDBC248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09FA9645-6EDD-477F-AD0A-006233388C7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16.02.2023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2C64C71A-921F-4F60-984E-92E6613FC89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99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3314" y="2780928"/>
            <a:ext cx="7427168" cy="1944216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prstClr val="black"/>
                </a:solidFill>
                <a:ea typeface="+mj-ea"/>
                <a:cs typeface="+mj-cs"/>
              </a:rPr>
              <a:t>ДАСТУРИ </a:t>
            </a:r>
            <a:r>
              <a:rPr lang="ru-RU" sz="4000" b="1" dirty="0">
                <a:solidFill>
                  <a:prstClr val="black"/>
                </a:solidFill>
                <a:ea typeface="+mj-ea"/>
                <a:cs typeface="+mj-cs"/>
              </a:rPr>
              <a:t>МЕТОДӢ ОИД БА ТАҲИЯИ БАРНОМАҲОИ </a:t>
            </a:r>
            <a:r>
              <a:rPr lang="ru-RU" sz="4000" b="1" dirty="0" smtClean="0">
                <a:solidFill>
                  <a:prstClr val="black"/>
                </a:solidFill>
                <a:ea typeface="+mj-ea"/>
                <a:cs typeface="+mj-cs"/>
              </a:rPr>
              <a:t>СОҲАВИИ РУШД</a:t>
            </a:r>
            <a:endParaRPr lang="ru-RU" dirty="0"/>
          </a:p>
        </p:txBody>
      </p:sp>
      <p:pic>
        <p:nvPicPr>
          <p:cNvPr id="5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5" y="3133725"/>
            <a:ext cx="6858000" cy="5905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7971902" y="116632"/>
            <a:ext cx="1148950" cy="196046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11960" y="896422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g-Cyrl-TJ" b="1" dirty="0" smtClean="0">
                <a:solidFill>
                  <a:prstClr val="black"/>
                </a:solidFill>
              </a:rPr>
              <a:t>Маркази машваратии БРСММ</a:t>
            </a:r>
            <a:r>
              <a:rPr lang="ru-RU" b="1" dirty="0" smtClean="0">
                <a:solidFill>
                  <a:prstClr val="black"/>
                </a:solidFill>
              </a:rPr>
              <a:t> </a:t>
            </a:r>
            <a:endParaRPr lang="ru-RU" sz="44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84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357166"/>
            <a:ext cx="7931224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       </a:t>
            </a:r>
            <a:r>
              <a:rPr lang="ru-RU" b="1" dirty="0" err="1" smtClean="0"/>
              <a:t>Марҳилаи</a:t>
            </a:r>
            <a:r>
              <a:rPr lang="ru-RU" b="1" dirty="0" smtClean="0"/>
              <a:t> </a:t>
            </a:r>
            <a:r>
              <a:rPr lang="ru-RU" b="1" dirty="0"/>
              <a:t>2. </a:t>
            </a:r>
            <a:r>
              <a:rPr lang="ru-RU" b="1" dirty="0" err="1"/>
              <a:t>Таҳлил</a:t>
            </a:r>
            <a:r>
              <a:rPr lang="ru-RU" b="1" dirty="0"/>
              <a:t>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арзёбӣ</a:t>
            </a:r>
            <a:endParaRPr lang="ru-RU" i="1" dirty="0"/>
          </a:p>
          <a:p>
            <a:pPr>
              <a:buNone/>
            </a:pPr>
            <a:r>
              <a:rPr lang="ru-RU" dirty="0" smtClean="0"/>
              <a:t>Дар </a:t>
            </a:r>
            <a:r>
              <a:rPr lang="ru-RU" dirty="0"/>
              <a:t>ин </a:t>
            </a:r>
            <a:r>
              <a:rPr lang="ru-RU" dirty="0" err="1"/>
              <a:t>давра</a:t>
            </a:r>
            <a:r>
              <a:rPr lang="ru-RU" dirty="0"/>
              <a:t> </a:t>
            </a:r>
            <a:r>
              <a:rPr lang="ru-RU" dirty="0" err="1"/>
              <a:t>вазифаҳои</a:t>
            </a:r>
            <a:r>
              <a:rPr lang="ru-RU" dirty="0"/>
              <a:t> </a:t>
            </a:r>
            <a:r>
              <a:rPr lang="ru-RU" dirty="0" err="1"/>
              <a:t>зеринро</a:t>
            </a:r>
            <a:r>
              <a:rPr lang="ru-RU" dirty="0"/>
              <a:t> </a:t>
            </a:r>
            <a:r>
              <a:rPr lang="ru-RU" dirty="0" err="1"/>
              <a:t>ҳал</a:t>
            </a:r>
            <a:r>
              <a:rPr lang="ru-RU" dirty="0"/>
              <a:t> кардан </a:t>
            </a:r>
            <a:r>
              <a:rPr lang="ru-RU" dirty="0" err="1"/>
              <a:t>лозим</a:t>
            </a:r>
            <a:r>
              <a:rPr lang="ru-RU" dirty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i="1" dirty="0" err="1"/>
              <a:t>г</a:t>
            </a:r>
            <a:r>
              <a:rPr lang="ru-RU" i="1" dirty="0" err="1" smtClean="0"/>
              <a:t>узаронидани</a:t>
            </a:r>
            <a:r>
              <a:rPr lang="ru-RU" i="1" dirty="0" smtClean="0"/>
              <a:t> </a:t>
            </a:r>
            <a:r>
              <a:rPr lang="ru-RU" i="1" dirty="0" err="1" smtClean="0"/>
              <a:t>таҳлили</a:t>
            </a:r>
            <a:r>
              <a:rPr lang="ru-RU" i="1" dirty="0" smtClean="0"/>
              <a:t> </a:t>
            </a:r>
            <a:r>
              <a:rPr lang="ru-RU" i="1" dirty="0" err="1"/>
              <a:t>вазъи</a:t>
            </a:r>
            <a:r>
              <a:rPr lang="ru-RU" i="1" dirty="0"/>
              <a:t> </a:t>
            </a:r>
            <a:r>
              <a:rPr lang="ru-RU" i="1" dirty="0" err="1"/>
              <a:t>кунунии</a:t>
            </a:r>
            <a:r>
              <a:rPr lang="ru-RU" i="1" dirty="0"/>
              <a:t> </a:t>
            </a:r>
            <a:r>
              <a:rPr lang="ru-RU" i="1" dirty="0" err="1"/>
              <a:t>бахши</a:t>
            </a:r>
            <a:r>
              <a:rPr lang="ru-RU" i="1" dirty="0"/>
              <a:t> </a:t>
            </a:r>
            <a:r>
              <a:rPr lang="ru-RU" i="1" dirty="0" err="1" smtClean="0"/>
              <a:t>иқтисодӣ</a:t>
            </a:r>
            <a:r>
              <a:rPr lang="ru-RU" i="1" dirty="0" smtClean="0"/>
              <a:t>;</a:t>
            </a:r>
          </a:p>
          <a:p>
            <a:r>
              <a:rPr lang="ru-RU" i="1" dirty="0" err="1" smtClean="0"/>
              <a:t>муайян</a:t>
            </a:r>
            <a:r>
              <a:rPr lang="ru-RU" i="1" dirty="0" smtClean="0"/>
              <a:t> </a:t>
            </a:r>
            <a:r>
              <a:rPr lang="ru-RU" i="1" dirty="0" err="1"/>
              <a:t>намудани</a:t>
            </a:r>
            <a:r>
              <a:rPr lang="ru-RU" i="1" dirty="0"/>
              <a:t> </a:t>
            </a:r>
            <a:r>
              <a:rPr lang="ru-RU" i="1" dirty="0" err="1" smtClean="0"/>
              <a:t>мушкилиҳои</a:t>
            </a:r>
            <a:r>
              <a:rPr lang="ru-RU" i="1" dirty="0" smtClean="0"/>
              <a:t> </a:t>
            </a:r>
            <a:r>
              <a:rPr lang="ru-RU" i="1" dirty="0" err="1"/>
              <a:t>асосии</a:t>
            </a:r>
            <a:r>
              <a:rPr lang="ru-RU" i="1" dirty="0"/>
              <a:t> </a:t>
            </a:r>
            <a:r>
              <a:rPr lang="ru-RU" i="1" dirty="0" err="1"/>
              <a:t>бахши</a:t>
            </a:r>
            <a:r>
              <a:rPr lang="ru-RU" i="1" dirty="0"/>
              <a:t> </a:t>
            </a:r>
            <a:r>
              <a:rPr lang="ru-RU" i="1" dirty="0" err="1" smtClean="0"/>
              <a:t>иктисодӣ</a:t>
            </a:r>
            <a:r>
              <a:rPr lang="ru-RU" i="1" dirty="0" smtClean="0"/>
              <a:t>.</a:t>
            </a:r>
            <a:endParaRPr lang="ru-RU" i="1" dirty="0"/>
          </a:p>
          <a:p>
            <a:endParaRPr lang="ru-RU" i="1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52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 </a:t>
            </a:r>
            <a:r>
              <a:rPr lang="ru-RU" sz="2800" b="1" dirty="0" smtClean="0"/>
              <a:t>2.1</a:t>
            </a:r>
            <a:r>
              <a:rPr lang="ru-RU" sz="2800" b="1" dirty="0"/>
              <a:t>. </a:t>
            </a:r>
            <a:r>
              <a:rPr lang="ru-RU" sz="2800" b="1" dirty="0" err="1"/>
              <a:t>Ҷамъоварии</a:t>
            </a:r>
            <a:r>
              <a:rPr lang="ru-RU" sz="2800" b="1" dirty="0"/>
              <a:t> </a:t>
            </a:r>
            <a:r>
              <a:rPr lang="ru-RU" sz="2800" b="1" dirty="0" err="1"/>
              <a:t>маълумот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err="1" smtClean="0"/>
              <a:t>Номгӯи</a:t>
            </a:r>
            <a:r>
              <a:rPr lang="ru-RU" sz="2800" b="1" dirty="0" smtClean="0"/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маводҳои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оморӣ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ва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таҳлилии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тавсияшаванда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барои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</a:rPr>
              <a:t>таҳлил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u="sng" dirty="0" err="1">
                <a:solidFill>
                  <a:srgbClr val="0070C0"/>
                </a:solidFill>
              </a:rPr>
              <a:t>Нишондиҳандаҳои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иқтисодию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омории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соҳа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с</a:t>
            </a:r>
            <a:r>
              <a:rPr lang="ru-RU" dirty="0" err="1" smtClean="0">
                <a:solidFill>
                  <a:srgbClr val="0070C0"/>
                </a:solidFill>
              </a:rPr>
              <a:t>аҳми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соҳа</a:t>
            </a:r>
            <a:r>
              <a:rPr lang="ru-RU" dirty="0">
                <a:solidFill>
                  <a:srgbClr val="0070C0"/>
                </a:solidFill>
              </a:rPr>
              <a:t> дар ММД, </a:t>
            </a:r>
            <a:r>
              <a:rPr lang="ru-RU" dirty="0" err="1" smtClean="0">
                <a:solidFill>
                  <a:srgbClr val="0070C0"/>
                </a:solidFill>
              </a:rPr>
              <a:t>тамоюли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рушд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ҳ</a:t>
            </a:r>
            <a:r>
              <a:rPr lang="ru-RU" dirty="0" err="1" smtClean="0">
                <a:solidFill>
                  <a:srgbClr val="0070C0"/>
                </a:solidFill>
              </a:rPr>
              <a:t>аҷми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истеҳсоли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намудҳои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асосии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маҳсулот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н</a:t>
            </a:r>
            <a:r>
              <a:rPr lang="ru-RU" dirty="0" err="1" smtClean="0">
                <a:solidFill>
                  <a:srgbClr val="0070C0"/>
                </a:solidFill>
              </a:rPr>
              <a:t>ишондиҳандаҳои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сохтории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соҳа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н</a:t>
            </a:r>
            <a:r>
              <a:rPr lang="ru-RU" dirty="0" err="1" smtClean="0">
                <a:solidFill>
                  <a:srgbClr val="0070C0"/>
                </a:solidFill>
              </a:rPr>
              <a:t>ишондиҳандаҳои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самаранокии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соҳа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ғайра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r>
              <a:rPr lang="ru-RU" b="1" u="sng" dirty="0" err="1">
                <a:solidFill>
                  <a:srgbClr val="0070C0"/>
                </a:solidFill>
              </a:rPr>
              <a:t>Нишондиҳандаҳои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молиявию</a:t>
            </a:r>
            <a:r>
              <a:rPr lang="ru-RU" b="1" u="sng" dirty="0">
                <a:solidFill>
                  <a:srgbClr val="0070C0"/>
                </a:solidFill>
              </a:rPr>
              <a:t> иқтисодӣ </a:t>
            </a:r>
            <a:r>
              <a:rPr lang="ru-RU" b="1" u="sng" dirty="0" err="1">
                <a:solidFill>
                  <a:srgbClr val="0070C0"/>
                </a:solidFill>
              </a:rPr>
              <a:t>ва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маълумоти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таҳлилии</a:t>
            </a:r>
            <a:r>
              <a:rPr lang="ru-RU" b="1" u="sng" dirty="0">
                <a:solidFill>
                  <a:srgbClr val="0070C0"/>
                </a:solidFill>
              </a:rPr>
              <a:t> </a:t>
            </a:r>
            <a:r>
              <a:rPr lang="ru-RU" b="1" u="sng" dirty="0" err="1">
                <a:solidFill>
                  <a:srgbClr val="0070C0"/>
                </a:solidFill>
              </a:rPr>
              <a:t>бахш</a:t>
            </a:r>
            <a:endParaRPr lang="ru-RU" b="1" u="sng" dirty="0">
              <a:solidFill>
                <a:srgbClr val="0070C0"/>
              </a:solidFill>
            </a:endParaRP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о</a:t>
            </a:r>
            <a:r>
              <a:rPr lang="ru-RU" dirty="0" err="1" smtClean="0">
                <a:solidFill>
                  <a:srgbClr val="0070C0"/>
                </a:solidFill>
              </a:rPr>
              <a:t>милҳои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истеҳсолӣ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идоракунӣ</a:t>
            </a:r>
            <a:r>
              <a:rPr lang="ru-RU" dirty="0">
                <a:solidFill>
                  <a:srgbClr val="0070C0"/>
                </a:solidFill>
              </a:rPr>
              <a:t> дар субъектҳои </a:t>
            </a:r>
            <a:r>
              <a:rPr lang="ru-RU" dirty="0" err="1">
                <a:solidFill>
                  <a:srgbClr val="0070C0"/>
                </a:solidFill>
              </a:rPr>
              <a:t>соҳа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о</a:t>
            </a:r>
            <a:r>
              <a:rPr lang="ru-RU" dirty="0" err="1" smtClean="0">
                <a:solidFill>
                  <a:srgbClr val="0070C0"/>
                </a:solidFill>
              </a:rPr>
              <a:t>милҳои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бозори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таъминкунандагон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о</a:t>
            </a:r>
            <a:r>
              <a:rPr lang="ru-RU" dirty="0" err="1" smtClean="0">
                <a:solidFill>
                  <a:srgbClr val="0070C0"/>
                </a:solidFill>
              </a:rPr>
              <a:t>милҳои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бозори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истеъмолӣ</a:t>
            </a:r>
            <a:endParaRPr lang="ru-RU" dirty="0">
              <a:solidFill>
                <a:srgbClr val="0070C0"/>
              </a:solidFill>
            </a:endParaRP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о</a:t>
            </a:r>
            <a:r>
              <a:rPr lang="ru-RU" dirty="0" err="1" smtClean="0">
                <a:solidFill>
                  <a:srgbClr val="0070C0"/>
                </a:solidFill>
              </a:rPr>
              <a:t>милҳои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инфрасохтори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бозорӣ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ғайра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>
              <a:buNone/>
            </a:pPr>
            <a:endParaRPr lang="ru-RU" u="sng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971800" y="3146479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968" y="214290"/>
            <a:ext cx="8040831" cy="6429420"/>
          </a:xfrm>
        </p:spPr>
        <p:txBody>
          <a:bodyPr>
            <a:noAutofit/>
          </a:bodyPr>
          <a:lstStyle/>
          <a:p>
            <a:pPr algn="ctr">
              <a:lnSpc>
                <a:spcPts val="2500"/>
              </a:lnSpc>
              <a:spcBef>
                <a:spcPts val="0"/>
              </a:spcBef>
              <a:buNone/>
            </a:pPr>
            <a:r>
              <a:rPr lang="ru-RU" sz="2800" b="1" dirty="0"/>
              <a:t>2</a:t>
            </a:r>
            <a:r>
              <a:rPr lang="ru-RU" sz="2800" b="1" dirty="0" smtClean="0"/>
              <a:t>.2</a:t>
            </a:r>
            <a:r>
              <a:rPr lang="ru-RU" sz="2800" b="1" dirty="0"/>
              <a:t>. </a:t>
            </a:r>
            <a:r>
              <a:rPr lang="ru-RU" sz="2800" b="1" dirty="0" err="1"/>
              <a:t>Таҳлили</a:t>
            </a:r>
            <a:r>
              <a:rPr lang="ru-RU" sz="2800" b="1" dirty="0"/>
              <a:t> </a:t>
            </a:r>
            <a:r>
              <a:rPr lang="ru-RU" sz="2800" b="1" dirty="0" err="1" smtClean="0"/>
              <a:t>маълумотҳо</a:t>
            </a:r>
            <a:endParaRPr lang="ru-RU" sz="2800" b="1" dirty="0" smtClean="0"/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endParaRPr lang="ru-RU" sz="2800" dirty="0"/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r>
              <a:rPr lang="ru-RU" sz="2800" b="1" dirty="0" err="1">
                <a:solidFill>
                  <a:srgbClr val="0070C0"/>
                </a:solidFill>
              </a:rPr>
              <a:t>Объектҳои</a:t>
            </a: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err="1">
                <a:solidFill>
                  <a:srgbClr val="0070C0"/>
                </a:solidFill>
              </a:rPr>
              <a:t>таҳлил</a:t>
            </a:r>
            <a:r>
              <a:rPr lang="ru-RU" sz="2800" b="1" dirty="0">
                <a:solidFill>
                  <a:srgbClr val="0070C0"/>
                </a:solidFill>
              </a:rPr>
              <a:t>. Т</a:t>
            </a:r>
            <a:r>
              <a:rPr lang="tg-Cyrl-TJ" sz="2800" b="1" dirty="0" smtClean="0">
                <a:solidFill>
                  <a:srgbClr val="0070C0"/>
                </a:solidFill>
              </a:rPr>
              <a:t>аҳлили: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  <a:endParaRPr lang="ru-RU" sz="2800" dirty="0">
              <a:solidFill>
                <a:srgbClr val="0070C0"/>
              </a:solidFill>
            </a:endParaRP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нишондиҳандаҳои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иқтисодию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оморӣ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нишондиҳандаҳои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молиявию</a:t>
            </a:r>
            <a:r>
              <a:rPr lang="ru-RU" sz="2800" dirty="0">
                <a:solidFill>
                  <a:srgbClr val="0070C0"/>
                </a:solidFill>
              </a:rPr>
              <a:t> иқтисодӣ;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омилҳои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истеҳсолӣ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омилҳои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бозори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таъминкунандагон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омилҳои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бозори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истеъмолӣ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омилҳои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инфрасохтори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бозор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омилҳои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муҳити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фаъолияти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соҳа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механизми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институтсионалии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идоракунии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давлатии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бахш</a:t>
            </a:r>
            <a:r>
              <a:rPr lang="ru-RU" sz="2800" dirty="0">
                <a:solidFill>
                  <a:srgbClr val="0070C0"/>
                </a:solidFill>
              </a:rPr>
              <a:t>;</a:t>
            </a: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худидоракунии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субъектҳои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 smtClean="0">
                <a:solidFill>
                  <a:srgbClr val="0070C0"/>
                </a:solidFill>
              </a:rPr>
              <a:t>соҳавӣ</a:t>
            </a:r>
            <a:r>
              <a:rPr lang="ru-RU" sz="2800" dirty="0" smtClean="0">
                <a:solidFill>
                  <a:srgbClr val="0070C0"/>
                </a:solidFill>
              </a:rPr>
              <a:t>;</a:t>
            </a:r>
            <a:endParaRPr lang="ru-RU" sz="2800" dirty="0">
              <a:solidFill>
                <a:srgbClr val="0070C0"/>
              </a:solidFill>
            </a:endParaRPr>
          </a:p>
          <a:p>
            <a:pPr lvl="0">
              <a:lnSpc>
                <a:spcPts val="2500"/>
              </a:lnSpc>
              <a:spcBef>
                <a:spcPts val="0"/>
              </a:spcBef>
            </a:pPr>
            <a:r>
              <a:rPr lang="ru-RU" sz="2800" dirty="0" err="1">
                <a:solidFill>
                  <a:srgbClr val="0070C0"/>
                </a:solidFill>
              </a:rPr>
              <a:t>таъсири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уҳдадорихои</a:t>
            </a:r>
            <a:r>
              <a:rPr lang="ru-RU" sz="2800" dirty="0">
                <a:solidFill>
                  <a:srgbClr val="0070C0"/>
                </a:solidFill>
              </a:rPr>
              <a:t> </a:t>
            </a:r>
            <a:r>
              <a:rPr lang="ru-RU" sz="2800" dirty="0" err="1">
                <a:solidFill>
                  <a:srgbClr val="0070C0"/>
                </a:solidFill>
              </a:rPr>
              <a:t>иҷтимоӣ</a:t>
            </a:r>
            <a:r>
              <a:rPr lang="ru-RU" sz="2800" dirty="0">
                <a:solidFill>
                  <a:srgbClr val="0070C0"/>
                </a:solidFill>
              </a:rPr>
              <a:t>. </a:t>
            </a:r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endParaRPr lang="ru-RU" sz="2800" dirty="0"/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r>
              <a:rPr lang="ru-RU" sz="2800" b="1" dirty="0" err="1" smtClean="0"/>
              <a:t>Усулҳои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таҳлил</a:t>
            </a:r>
            <a:endParaRPr lang="ru-RU" sz="2800" b="1" dirty="0" smtClean="0"/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endParaRPr lang="ru-RU" sz="2800" dirty="0"/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lang="ru-RU" sz="2800" dirty="0" err="1"/>
              <a:t>г</a:t>
            </a:r>
            <a:r>
              <a:rPr lang="ru-RU" sz="2800" dirty="0" err="1" smtClean="0"/>
              <a:t>узаронидани</a:t>
            </a:r>
            <a:r>
              <a:rPr lang="ru-RU" sz="2800" dirty="0" smtClean="0"/>
              <a:t> SWOT </a:t>
            </a:r>
            <a:r>
              <a:rPr lang="ru-RU" sz="2800" dirty="0" err="1" smtClean="0"/>
              <a:t>таҳлил</a:t>
            </a:r>
            <a:endParaRPr lang="ru-RU" sz="2800" dirty="0"/>
          </a:p>
          <a:p>
            <a:pPr>
              <a:lnSpc>
                <a:spcPts val="2500"/>
              </a:lnSpc>
              <a:spcBef>
                <a:spcPts val="0"/>
              </a:spcBef>
            </a:pPr>
            <a:r>
              <a:rPr lang="ru-RU" sz="2800" dirty="0" err="1" smtClean="0"/>
              <a:t>гурӯҳбандии</a:t>
            </a:r>
            <a:r>
              <a:rPr lang="ru-RU" sz="2800" dirty="0" smtClean="0"/>
              <a:t> </a:t>
            </a:r>
            <a:r>
              <a:rPr lang="ru-RU" sz="2800" dirty="0" err="1" smtClean="0"/>
              <a:t>мушкилиҳо</a:t>
            </a:r>
            <a:endParaRPr lang="ru-RU" sz="2800" dirty="0"/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r>
              <a:rPr lang="ru-RU" sz="2800" dirty="0"/>
              <a:t> </a:t>
            </a:r>
          </a:p>
          <a:p>
            <a:pPr>
              <a:lnSpc>
                <a:spcPts val="2500"/>
              </a:lnSpc>
              <a:spcBef>
                <a:spcPts val="0"/>
              </a:spcBef>
              <a:buNone/>
            </a:pPr>
            <a:endParaRPr lang="ru-RU" sz="28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SWOT-</a:t>
            </a:r>
            <a:r>
              <a:rPr lang="ru-RU" dirty="0" err="1"/>
              <a:t>таҳлил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004505"/>
              </p:ext>
            </p:extLst>
          </p:nvPr>
        </p:nvGraphicFramePr>
        <p:xfrm>
          <a:off x="755575" y="1417637"/>
          <a:ext cx="8031267" cy="4797443"/>
        </p:xfrm>
        <a:graphic>
          <a:graphicData uri="http://schemas.openxmlformats.org/drawingml/2006/table">
            <a:tbl>
              <a:tblPr/>
              <a:tblGrid>
                <a:gridCol w="22714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794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803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5842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Имко</a:t>
                      </a:r>
                      <a:r>
                        <a:rPr lang="tg-Cyrl-TJ" sz="36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ниятҳо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g-Cyrl-TJ" sz="36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Т</a:t>
                      </a:r>
                      <a:r>
                        <a:rPr lang="ru-RU" sz="36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аҳдидҳо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842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Тарафҳои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қавӣ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g-Cyrl-TJ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М</a:t>
                      </a: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айдони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ТҚИ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g-Cyrl-TJ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М</a:t>
                      </a: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айдони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ТҚТ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288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Тарафҳои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 </a:t>
                      </a:r>
                      <a:r>
                        <a:rPr lang="ru-RU" sz="3200" spc="0" dirty="0" err="1" smtClean="0">
                          <a:solidFill>
                            <a:srgbClr val="000000"/>
                          </a:solidFill>
                          <a:latin typeface="Calibri"/>
                          <a:ea typeface="Arial"/>
                          <a:cs typeface="Arial"/>
                        </a:rPr>
                        <a:t>заиф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g-Cyrl-TJ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М</a:t>
                      </a: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айдони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ТЗИ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g-Cyrl-TJ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М</a:t>
                      </a:r>
                      <a:r>
                        <a:rPr lang="ru-RU" sz="3200" spc="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айдони</a:t>
                      </a:r>
                      <a:r>
                        <a:rPr lang="ru-RU" sz="3200" spc="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Arial"/>
                        </a:rPr>
                        <a:t> ТЗТ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 bwMode="auto">
          <a:xfrm>
            <a:off x="396081" y="665956"/>
            <a:ext cx="8351838" cy="5526088"/>
            <a:chOff x="2316" y="5670"/>
            <a:chExt cx="7182" cy="4320"/>
          </a:xfrm>
        </p:grpSpPr>
        <p:sp>
          <p:nvSpPr>
            <p:cNvPr id="5" name="AutoShape 4"/>
            <p:cNvSpPr>
              <a:spLocks noChangeAspect="1" noChangeArrowheads="1"/>
            </p:cNvSpPr>
            <p:nvPr/>
          </p:nvSpPr>
          <p:spPr bwMode="auto">
            <a:xfrm>
              <a:off x="2316" y="5670"/>
              <a:ext cx="7182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endParaRPr lang="en-US" sz="2000">
                <a:latin typeface="Calibri" pitchFamily="34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625" y="7492"/>
              <a:ext cx="1614" cy="7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 err="1" smtClean="0">
                  <a:latin typeface="Calibri" pitchFamily="34" charset="0"/>
                </a:rPr>
                <a:t>Тасвияи</a:t>
              </a:r>
              <a:r>
                <a:rPr lang="ru-RU" sz="2000" dirty="0" smtClean="0">
                  <a:latin typeface="Calibri" pitchFamily="34" charset="0"/>
                </a:rPr>
                <a:t> (</a:t>
              </a:r>
              <a:r>
                <a:rPr lang="ru-RU" sz="2000" dirty="0" err="1" smtClean="0">
                  <a:latin typeface="Calibri" pitchFamily="34" charset="0"/>
                </a:rPr>
                <a:t>гузоштани</a:t>
              </a:r>
              <a:r>
                <a:rPr lang="ru-RU" sz="2000" dirty="0" smtClean="0">
                  <a:latin typeface="Calibri" pitchFamily="34" charset="0"/>
                </a:rPr>
                <a:t>) </a:t>
              </a:r>
              <a:r>
                <a:rPr lang="ru-RU" sz="2000" dirty="0" err="1" smtClean="0">
                  <a:latin typeface="Calibri" pitchFamily="34" charset="0"/>
                </a:rPr>
                <a:t>мушкилӣ</a:t>
              </a:r>
              <a:endParaRPr lang="ru-RU" sz="2000" dirty="0">
                <a:latin typeface="Calibri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643" y="6178"/>
              <a:ext cx="1405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</a:t>
              </a:r>
              <a:r>
                <a:rPr lang="tg-Cyrl-TJ" sz="2000" dirty="0">
                  <a:latin typeface="Calibri" pitchFamily="34" charset="0"/>
                </a:rPr>
                <a:t>ҷа</a:t>
              </a:r>
              <a:r>
                <a:rPr lang="ru-RU" sz="2000" dirty="0">
                  <a:latin typeface="Calibri" pitchFamily="34" charset="0"/>
                </a:rPr>
                <a:t>) 1</a:t>
              </a:r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4603" y="7576"/>
              <a:ext cx="1405" cy="6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2</a:t>
              </a: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4603" y="8846"/>
              <a:ext cx="1405" cy="67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3</a:t>
              </a:r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6890" y="5797"/>
              <a:ext cx="2458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1.1</a:t>
              </a:r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6890" y="6482"/>
              <a:ext cx="2458" cy="5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1.2</a:t>
              </a:r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890" y="7169"/>
              <a:ext cx="2458" cy="5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2.1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890" y="7855"/>
              <a:ext cx="2458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2.2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890" y="8541"/>
              <a:ext cx="2458" cy="50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3.1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90" y="9228"/>
              <a:ext cx="2396" cy="5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ru-RU" sz="2000" dirty="0">
                  <a:latin typeface="Calibri" pitchFamily="34" charset="0"/>
                </a:rPr>
                <a:t>Сабаб (</a:t>
              </a:r>
              <a:r>
                <a:rPr lang="ru-RU" sz="2000" dirty="0" err="1">
                  <a:latin typeface="Calibri" pitchFamily="34" charset="0"/>
                </a:rPr>
                <a:t>натиҷа</a:t>
              </a:r>
              <a:r>
                <a:rPr lang="ru-RU" sz="2000" dirty="0">
                  <a:latin typeface="Calibri" pitchFamily="34" charset="0"/>
                </a:rPr>
                <a:t>)  3.2</a:t>
              </a: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4322" y="6432"/>
              <a:ext cx="0" cy="26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6489" y="6051"/>
              <a:ext cx="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6489" y="7449"/>
              <a:ext cx="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6489" y="8846"/>
              <a:ext cx="0" cy="6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6489" y="6051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6489" y="6686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6489" y="7449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6489" y="8084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6489" y="8846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6489" y="9482"/>
              <a:ext cx="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6047" y="6432"/>
              <a:ext cx="4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6007" y="7830"/>
              <a:ext cx="4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6007" y="9101"/>
              <a:ext cx="4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4322" y="9101"/>
              <a:ext cx="2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30" name="Line 29"/>
            <p:cNvSpPr>
              <a:spLocks noChangeShapeType="1"/>
            </p:cNvSpPr>
            <p:nvPr/>
          </p:nvSpPr>
          <p:spPr bwMode="auto">
            <a:xfrm>
              <a:off x="4322" y="6432"/>
              <a:ext cx="3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  <p:sp>
          <p:nvSpPr>
            <p:cNvPr id="31" name="Line 30"/>
            <p:cNvSpPr>
              <a:spLocks noChangeShapeType="1"/>
            </p:cNvSpPr>
            <p:nvPr/>
          </p:nvSpPr>
          <p:spPr bwMode="auto">
            <a:xfrm>
              <a:off x="4235" y="7830"/>
              <a:ext cx="3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2000"/>
            </a:p>
          </p:txBody>
        </p:sp>
      </p:grpSp>
      <p:pic>
        <p:nvPicPr>
          <p:cNvPr id="32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20688"/>
            <a:ext cx="8118644" cy="440531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err="1"/>
              <a:t>Натиҷаи</a:t>
            </a:r>
            <a:r>
              <a:rPr lang="ru-RU" b="1" dirty="0"/>
              <a:t> </a:t>
            </a:r>
            <a:r>
              <a:rPr lang="ru-RU" b="1" dirty="0" err="1"/>
              <a:t>марҳилаи</a:t>
            </a:r>
            <a:r>
              <a:rPr lang="ru-RU" b="1" dirty="0"/>
              <a:t> 2. </a:t>
            </a:r>
            <a:endParaRPr lang="ru-RU" dirty="0"/>
          </a:p>
          <a:p>
            <a:r>
              <a:rPr lang="ru-RU" dirty="0" err="1"/>
              <a:t>т</a:t>
            </a:r>
            <a:r>
              <a:rPr lang="ru-RU" dirty="0" err="1" smtClean="0"/>
              <a:t>аҳлили</a:t>
            </a:r>
            <a:r>
              <a:rPr lang="ru-RU" dirty="0" smtClean="0"/>
              <a:t> </a:t>
            </a:r>
            <a:r>
              <a:rPr lang="ru-RU" dirty="0" err="1" smtClean="0"/>
              <a:t>ҳолати</a:t>
            </a:r>
            <a:r>
              <a:rPr lang="ru-RU" dirty="0" smtClean="0"/>
              <a:t> </a:t>
            </a:r>
            <a:r>
              <a:rPr lang="ru-RU" dirty="0" err="1"/>
              <a:t>кунунии</a:t>
            </a:r>
            <a:r>
              <a:rPr lang="ru-RU" dirty="0"/>
              <a:t> бахши </a:t>
            </a:r>
            <a:r>
              <a:rPr lang="ru-RU" dirty="0" err="1"/>
              <a:t>иқтисодӣ</a:t>
            </a:r>
            <a:r>
              <a:rPr lang="ru-RU" dirty="0"/>
              <a:t> </a:t>
            </a:r>
            <a:r>
              <a:rPr lang="ru-RU" dirty="0" err="1" smtClean="0"/>
              <a:t>гузаронида</a:t>
            </a:r>
            <a:r>
              <a:rPr lang="ru-RU" dirty="0" smtClean="0"/>
              <a:t> </a:t>
            </a:r>
            <a:r>
              <a:rPr lang="ru-RU" dirty="0" err="1"/>
              <a:t>шуд</a:t>
            </a:r>
            <a:r>
              <a:rPr lang="ru-RU" dirty="0"/>
              <a:t>, </a:t>
            </a:r>
            <a:r>
              <a:rPr lang="ru-RU" dirty="0" err="1" smtClean="0"/>
              <a:t>мушкилиҳое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 err="1" smtClean="0"/>
              <a:t>пешрафти</a:t>
            </a:r>
            <a:r>
              <a:rPr lang="ru-RU" dirty="0" smtClean="0"/>
              <a:t> </a:t>
            </a:r>
            <a:r>
              <a:rPr lang="ru-RU" dirty="0" err="1"/>
              <a:t>бахши</a:t>
            </a:r>
            <a:r>
              <a:rPr lang="ru-RU" dirty="0"/>
              <a:t> </a:t>
            </a:r>
            <a:r>
              <a:rPr lang="ru-RU" dirty="0" err="1" smtClean="0"/>
              <a:t>иқтисодиро</a:t>
            </a:r>
            <a:r>
              <a:rPr lang="ru-RU" dirty="0" smtClean="0"/>
              <a:t> </a:t>
            </a:r>
            <a:r>
              <a:rPr lang="ru-RU" dirty="0" err="1" smtClean="0"/>
              <a:t>халалдор</a:t>
            </a:r>
            <a:r>
              <a:rPr lang="ru-RU" dirty="0" smtClean="0"/>
              <a:t> </a:t>
            </a:r>
            <a:r>
              <a:rPr lang="ru-RU" dirty="0" err="1" smtClean="0"/>
              <a:t>мекарданд</a:t>
            </a:r>
            <a:r>
              <a:rPr lang="ru-RU" dirty="0" smtClean="0"/>
              <a:t>, </a:t>
            </a:r>
            <a:r>
              <a:rPr lang="ru-RU" dirty="0" err="1" smtClean="0"/>
              <a:t>ошкор</a:t>
            </a:r>
            <a:r>
              <a:rPr lang="ru-RU" dirty="0" smtClean="0"/>
              <a:t> </a:t>
            </a:r>
            <a:r>
              <a:rPr lang="ru-RU" dirty="0" err="1" smtClean="0"/>
              <a:t>шуданд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/>
              <a:t>б</a:t>
            </a:r>
            <a:r>
              <a:rPr lang="ru-RU" dirty="0" err="1" smtClean="0"/>
              <a:t>ахши</a:t>
            </a:r>
            <a:r>
              <a:rPr lang="ru-RU" dirty="0" smtClean="0"/>
              <a:t> </a:t>
            </a:r>
            <a:r>
              <a:rPr lang="ru-RU" dirty="0" err="1"/>
              <a:t>барномаи</a:t>
            </a:r>
            <a:r>
              <a:rPr lang="ru-RU" dirty="0"/>
              <a:t> </a:t>
            </a:r>
            <a:r>
              <a:rPr lang="ru-RU" dirty="0" err="1" smtClean="0"/>
              <a:t>рушд</a:t>
            </a:r>
            <a:r>
              <a:rPr lang="ru-RU" dirty="0" smtClean="0"/>
              <a:t> аз </a:t>
            </a:r>
            <a:r>
              <a:rPr lang="ru-RU" dirty="0" err="1" smtClean="0"/>
              <a:t>рӯи</a:t>
            </a:r>
            <a:r>
              <a:rPr lang="ru-RU" dirty="0" smtClean="0"/>
              <a:t> «</a:t>
            </a:r>
            <a:r>
              <a:rPr lang="ru-RU" dirty="0" err="1">
                <a:ea typeface="Times New Roman"/>
                <a:cs typeface="Times New Roman"/>
              </a:rPr>
              <a:t>Таҳлили</a:t>
            </a:r>
            <a:r>
              <a:rPr lang="ru-RU" dirty="0">
                <a:ea typeface="Times New Roman"/>
                <a:cs typeface="Times New Roman"/>
              </a:rPr>
              <a:t> </a:t>
            </a:r>
            <a:r>
              <a:rPr lang="ru-RU" dirty="0" err="1" smtClean="0">
                <a:ea typeface="Times New Roman"/>
                <a:cs typeface="Times New Roman"/>
              </a:rPr>
              <a:t>ҳолати</a:t>
            </a:r>
            <a:r>
              <a:rPr lang="ru-RU" dirty="0" smtClean="0">
                <a:ea typeface="Times New Roman"/>
                <a:cs typeface="Times New Roman"/>
              </a:rPr>
              <a:t> </a:t>
            </a:r>
            <a:r>
              <a:rPr lang="ru-RU" dirty="0" err="1" smtClean="0">
                <a:ea typeface="Times New Roman"/>
                <a:cs typeface="Times New Roman"/>
              </a:rPr>
              <a:t>кунунӣ</a:t>
            </a:r>
            <a:r>
              <a:rPr lang="ru-RU" dirty="0" smtClean="0">
                <a:ea typeface="Times New Roman"/>
                <a:cs typeface="Times New Roman"/>
              </a:rPr>
              <a:t>» </a:t>
            </a:r>
            <a:r>
              <a:rPr lang="ru-RU" dirty="0" err="1" smtClean="0"/>
              <a:t>омода</a:t>
            </a:r>
            <a:r>
              <a:rPr lang="ru-RU" dirty="0" smtClean="0"/>
              <a:t> </a:t>
            </a:r>
            <a:r>
              <a:rPr lang="ru-RU" dirty="0" err="1" smtClean="0"/>
              <a:t>шуд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Марҳилаи</a:t>
            </a:r>
            <a:r>
              <a:rPr lang="ru-RU" sz="2800" b="1" dirty="0" smtClean="0"/>
              <a:t> </a:t>
            </a:r>
            <a:r>
              <a:rPr lang="ru-RU" sz="2800" b="1" dirty="0"/>
              <a:t>3. </a:t>
            </a:r>
            <a:r>
              <a:rPr lang="ru-RU" sz="2800" b="1" dirty="0" err="1"/>
              <a:t>Самтҳо</a:t>
            </a:r>
            <a:r>
              <a:rPr lang="ru-RU" sz="2800" b="1" dirty="0"/>
              <a:t> </a:t>
            </a:r>
            <a:r>
              <a:rPr lang="ru-RU" sz="2800" b="1" dirty="0" err="1"/>
              <a:t>ва</a:t>
            </a:r>
            <a:r>
              <a:rPr lang="ru-RU" sz="2800" b="1" dirty="0"/>
              <a:t> </a:t>
            </a:r>
            <a:r>
              <a:rPr lang="ru-RU" sz="2800" b="1" dirty="0" err="1" smtClean="0"/>
              <a:t>воситаҳои</a:t>
            </a:r>
            <a:r>
              <a:rPr lang="ru-RU" sz="2800" b="1" dirty="0" smtClean="0"/>
              <a:t> </a:t>
            </a:r>
            <a:r>
              <a:rPr lang="ru-RU" sz="2800" b="1" dirty="0" err="1"/>
              <a:t>рушд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071546"/>
            <a:ext cx="7859216" cy="52864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err="1"/>
              <a:t>Вазифаҳои</a:t>
            </a:r>
            <a:r>
              <a:rPr lang="ru-RU" i="1" dirty="0"/>
              <a:t> </a:t>
            </a:r>
            <a:r>
              <a:rPr lang="ru-RU" i="1" dirty="0" err="1"/>
              <a:t>зеринро</a:t>
            </a:r>
            <a:r>
              <a:rPr lang="ru-RU" i="1" dirty="0"/>
              <a:t> </a:t>
            </a:r>
            <a:r>
              <a:rPr lang="ru-RU" i="1" dirty="0" err="1"/>
              <a:t>ҳал</a:t>
            </a:r>
            <a:r>
              <a:rPr lang="ru-RU" i="1" dirty="0"/>
              <a:t> кардан </a:t>
            </a:r>
            <a:r>
              <a:rPr lang="ru-RU" i="1" dirty="0" err="1"/>
              <a:t>лозим</a:t>
            </a:r>
            <a:r>
              <a:rPr lang="ru-RU" i="1" dirty="0"/>
              <a:t> </a:t>
            </a:r>
            <a:r>
              <a:rPr lang="ru-RU" i="1" dirty="0" err="1"/>
              <a:t>аст</a:t>
            </a:r>
            <a:r>
              <a:rPr lang="ru-RU" i="1" dirty="0"/>
              <a:t>:</a:t>
            </a:r>
          </a:p>
          <a:p>
            <a:r>
              <a:rPr lang="ru-RU" i="1" dirty="0" err="1"/>
              <a:t>м</a:t>
            </a:r>
            <a:r>
              <a:rPr lang="ru-RU" i="1" dirty="0" err="1" smtClean="0"/>
              <a:t>уайян</a:t>
            </a:r>
            <a:r>
              <a:rPr lang="ru-RU" i="1" dirty="0" smtClean="0"/>
              <a:t> </a:t>
            </a:r>
            <a:r>
              <a:rPr lang="ru-RU" i="1" dirty="0" err="1" smtClean="0"/>
              <a:t>намудани</a:t>
            </a:r>
            <a:r>
              <a:rPr lang="ru-RU" i="1" dirty="0" smtClean="0"/>
              <a:t> миссия </a:t>
            </a:r>
            <a:r>
              <a:rPr lang="ru-RU" i="1" dirty="0" err="1"/>
              <a:t>ва</a:t>
            </a:r>
            <a:r>
              <a:rPr lang="ru-RU" i="1" dirty="0"/>
              <a:t> </a:t>
            </a:r>
            <a:r>
              <a:rPr lang="ru-RU" i="1" dirty="0" err="1"/>
              <a:t>биниш</a:t>
            </a:r>
            <a:r>
              <a:rPr lang="ru-RU" i="1" dirty="0"/>
              <a:t> </a:t>
            </a:r>
            <a:r>
              <a:rPr lang="ru-RU" i="1" dirty="0" err="1"/>
              <a:t>оид</a:t>
            </a:r>
            <a:r>
              <a:rPr lang="ru-RU" i="1" dirty="0"/>
              <a:t> ба </a:t>
            </a:r>
            <a:r>
              <a:rPr lang="ru-RU" i="1" dirty="0" err="1"/>
              <a:t>рушди</a:t>
            </a:r>
            <a:r>
              <a:rPr lang="ru-RU" i="1" dirty="0"/>
              <a:t> </a:t>
            </a:r>
            <a:r>
              <a:rPr lang="ru-RU" i="1" dirty="0" err="1" smtClean="0"/>
              <a:t>соҳа</a:t>
            </a:r>
            <a:r>
              <a:rPr lang="ru-RU" i="1" dirty="0" smtClean="0"/>
              <a:t>;</a:t>
            </a:r>
          </a:p>
          <a:p>
            <a:r>
              <a:rPr lang="ru-RU" i="1" dirty="0" err="1"/>
              <a:t>муайян</a:t>
            </a:r>
            <a:r>
              <a:rPr lang="ru-RU" i="1" dirty="0"/>
              <a:t> </a:t>
            </a:r>
            <a:r>
              <a:rPr lang="ru-RU" i="1" dirty="0" err="1"/>
              <a:t>намудани</a:t>
            </a:r>
            <a:r>
              <a:rPr lang="ru-RU" i="1" dirty="0"/>
              <a:t> </a:t>
            </a:r>
            <a:r>
              <a:rPr lang="ru-RU" i="1" dirty="0" err="1"/>
              <a:t>ҳадафи</a:t>
            </a:r>
            <a:r>
              <a:rPr lang="ru-RU" i="1" dirty="0"/>
              <a:t> стратегии </a:t>
            </a:r>
            <a:r>
              <a:rPr lang="ru-RU" i="1" dirty="0" err="1"/>
              <a:t>рушд</a:t>
            </a:r>
            <a:r>
              <a:rPr lang="ru-RU" i="1" dirty="0"/>
              <a:t> </a:t>
            </a:r>
            <a:r>
              <a:rPr lang="ru-RU" i="1" dirty="0" err="1"/>
              <a:t>ва</a:t>
            </a:r>
            <a:r>
              <a:rPr lang="ru-RU" i="1" dirty="0"/>
              <a:t> </a:t>
            </a:r>
            <a:r>
              <a:rPr lang="ru-RU" i="1" dirty="0" err="1" smtClean="0"/>
              <a:t>асоснок</a:t>
            </a:r>
            <a:r>
              <a:rPr lang="ru-RU" i="1" dirty="0" smtClean="0"/>
              <a:t> </a:t>
            </a:r>
            <a:r>
              <a:rPr lang="ru-RU" i="1" dirty="0" err="1" smtClean="0"/>
              <a:t>намудани</a:t>
            </a:r>
            <a:r>
              <a:rPr lang="ru-RU" i="1" dirty="0" smtClean="0"/>
              <a:t> </a:t>
            </a:r>
            <a:r>
              <a:rPr lang="ru-RU" i="1" dirty="0" err="1"/>
              <a:t>стратегияи</a:t>
            </a:r>
            <a:r>
              <a:rPr lang="ru-RU" i="1" dirty="0"/>
              <a:t> </a:t>
            </a:r>
            <a:r>
              <a:rPr lang="ru-RU" i="1" dirty="0" smtClean="0"/>
              <a:t> </a:t>
            </a:r>
            <a:r>
              <a:rPr lang="ru-RU" i="1" dirty="0" err="1" smtClean="0"/>
              <a:t>мазкур</a:t>
            </a:r>
            <a:r>
              <a:rPr lang="ru-RU" i="1" dirty="0" smtClean="0"/>
              <a:t> </a:t>
            </a:r>
            <a:r>
              <a:rPr lang="ru-RU" i="1" dirty="0" err="1" smtClean="0"/>
              <a:t>ҷиҳати</a:t>
            </a:r>
            <a:r>
              <a:rPr lang="ru-RU" i="1" dirty="0" smtClean="0"/>
              <a:t> </a:t>
            </a:r>
            <a:r>
              <a:rPr lang="ru-RU" i="1" dirty="0" err="1" smtClean="0"/>
              <a:t>ноил</a:t>
            </a:r>
            <a:r>
              <a:rPr lang="ru-RU" i="1" dirty="0" smtClean="0"/>
              <a:t> </a:t>
            </a:r>
            <a:r>
              <a:rPr lang="ru-RU" i="1" dirty="0" err="1"/>
              <a:t>шудан</a:t>
            </a:r>
            <a:r>
              <a:rPr lang="ru-RU" i="1" dirty="0"/>
              <a:t> ба он;</a:t>
            </a:r>
          </a:p>
          <a:p>
            <a:r>
              <a:rPr lang="ru-RU" i="1" dirty="0" err="1"/>
              <a:t>муайян</a:t>
            </a:r>
            <a:r>
              <a:rPr lang="ru-RU" i="1" dirty="0"/>
              <a:t> </a:t>
            </a:r>
            <a:r>
              <a:rPr lang="ru-RU" i="1" dirty="0" err="1"/>
              <a:t>намудани</a:t>
            </a:r>
            <a:r>
              <a:rPr lang="ru-RU" i="1" dirty="0"/>
              <a:t> </a:t>
            </a:r>
            <a:r>
              <a:rPr lang="ru-RU" i="1" dirty="0" err="1"/>
              <a:t>роҳу</a:t>
            </a:r>
            <a:r>
              <a:rPr lang="ru-RU" i="1" dirty="0"/>
              <a:t> </a:t>
            </a:r>
            <a:r>
              <a:rPr lang="ru-RU" i="1" dirty="0" err="1"/>
              <a:t>амалҳои</a:t>
            </a:r>
            <a:r>
              <a:rPr lang="ru-RU" i="1" dirty="0"/>
              <a:t> </a:t>
            </a:r>
            <a:r>
              <a:rPr lang="ru-RU" i="1" dirty="0" err="1"/>
              <a:t>мушаххаси</a:t>
            </a:r>
            <a:r>
              <a:rPr lang="ru-RU" i="1" dirty="0"/>
              <a:t> </a:t>
            </a:r>
            <a:r>
              <a:rPr lang="ru-RU" i="1" dirty="0" err="1" smtClean="0"/>
              <a:t>муваффақ</a:t>
            </a:r>
            <a:r>
              <a:rPr lang="ru-RU" i="1" dirty="0" smtClean="0"/>
              <a:t> </a:t>
            </a:r>
            <a:r>
              <a:rPr lang="ru-RU" i="1" dirty="0" err="1"/>
              <a:t>шудан</a:t>
            </a:r>
            <a:r>
              <a:rPr lang="ru-RU" i="1" dirty="0"/>
              <a:t> ба </a:t>
            </a:r>
            <a:r>
              <a:rPr lang="ru-RU" i="1" dirty="0" err="1" smtClean="0"/>
              <a:t>ҳадаф</a:t>
            </a:r>
            <a:r>
              <a:rPr lang="ru-RU" i="1" dirty="0" smtClean="0"/>
              <a:t> (</a:t>
            </a:r>
            <a:r>
              <a:rPr lang="ru-RU" i="1" dirty="0" err="1" smtClean="0"/>
              <a:t>вазифаҳо</a:t>
            </a:r>
            <a:r>
              <a:rPr lang="ru-RU" i="1" dirty="0" smtClean="0"/>
              <a:t> </a:t>
            </a:r>
            <a:r>
              <a:rPr lang="ru-RU" i="1" dirty="0"/>
              <a:t>— </a:t>
            </a:r>
            <a:r>
              <a:rPr lang="ru-RU" i="1" dirty="0" err="1"/>
              <a:t>роҳҳои</a:t>
            </a:r>
            <a:r>
              <a:rPr lang="ru-RU" i="1" dirty="0"/>
              <a:t> </a:t>
            </a:r>
            <a:r>
              <a:rPr lang="ru-RU" i="1" dirty="0" err="1"/>
              <a:t>расидан</a:t>
            </a:r>
            <a:r>
              <a:rPr lang="ru-RU" i="1" dirty="0"/>
              <a:t> ба </a:t>
            </a:r>
            <a:r>
              <a:rPr lang="ru-RU" i="1" dirty="0" err="1" smtClean="0"/>
              <a:t>ҳадаф</a:t>
            </a:r>
            <a:r>
              <a:rPr lang="ru-RU" i="1" dirty="0" smtClean="0"/>
              <a:t> </a:t>
            </a:r>
            <a:r>
              <a:rPr lang="ru-RU" i="1" dirty="0" err="1"/>
              <a:t>ва</a:t>
            </a:r>
            <a:r>
              <a:rPr lang="ru-RU" i="1" dirty="0"/>
              <a:t> </a:t>
            </a:r>
            <a:r>
              <a:rPr lang="ru-RU" i="1" dirty="0" err="1" smtClean="0"/>
              <a:t>чорабиниҳо</a:t>
            </a:r>
            <a:r>
              <a:rPr lang="ru-RU" i="1" dirty="0" smtClean="0"/>
              <a:t> </a:t>
            </a:r>
            <a:r>
              <a:rPr lang="ru-RU" i="1" dirty="0"/>
              <a:t>— </a:t>
            </a:r>
            <a:r>
              <a:rPr lang="ru-RU" i="1" dirty="0" err="1" smtClean="0"/>
              <a:t>воситаи</a:t>
            </a:r>
            <a:r>
              <a:rPr lang="ru-RU" i="1" dirty="0" smtClean="0"/>
              <a:t> </a:t>
            </a:r>
            <a:r>
              <a:rPr lang="ru-RU" i="1" dirty="0" err="1"/>
              <a:t>ҳалли</a:t>
            </a:r>
            <a:r>
              <a:rPr lang="ru-RU" i="1" dirty="0"/>
              <a:t> </a:t>
            </a:r>
            <a:r>
              <a:rPr lang="ru-RU" i="1" dirty="0" err="1" smtClean="0"/>
              <a:t>вазифаҳо</a:t>
            </a:r>
            <a:r>
              <a:rPr lang="ru-RU" i="1" dirty="0" smtClean="0"/>
              <a:t>/</a:t>
            </a:r>
            <a:r>
              <a:rPr lang="ru-RU" i="1" dirty="0" err="1" smtClean="0"/>
              <a:t>масъалаҳо</a:t>
            </a:r>
            <a:r>
              <a:rPr lang="ru-RU" i="1" dirty="0" smtClean="0"/>
              <a:t>);</a:t>
            </a:r>
            <a:endParaRPr lang="ru-RU" i="1" dirty="0"/>
          </a:p>
          <a:p>
            <a:r>
              <a:rPr lang="ru-RU" i="1" dirty="0" err="1" smtClean="0"/>
              <a:t>муайян</a:t>
            </a:r>
            <a:r>
              <a:rPr lang="ru-RU" i="1" dirty="0" smtClean="0"/>
              <a:t> </a:t>
            </a:r>
            <a:r>
              <a:rPr lang="ru-RU" i="1" dirty="0" err="1" smtClean="0"/>
              <a:t>намудани</a:t>
            </a:r>
            <a:r>
              <a:rPr lang="ru-RU" i="1" dirty="0" smtClean="0"/>
              <a:t> </a:t>
            </a:r>
            <a:r>
              <a:rPr lang="ru-RU" i="1" dirty="0" err="1"/>
              <a:t>хатарҳои</a:t>
            </a:r>
            <a:r>
              <a:rPr lang="ru-RU" i="1" dirty="0"/>
              <a:t> </a:t>
            </a:r>
            <a:r>
              <a:rPr lang="ru-RU" i="1" dirty="0" err="1" smtClean="0"/>
              <a:t>татбиқшавӣ</a:t>
            </a:r>
            <a:r>
              <a:rPr lang="ru-RU" i="1" dirty="0" smtClean="0"/>
              <a:t> </a:t>
            </a:r>
            <a:r>
              <a:rPr lang="ru-RU" i="1" dirty="0"/>
              <a:t>дар </a:t>
            </a:r>
            <a:r>
              <a:rPr lang="ru-RU" i="1" dirty="0" err="1"/>
              <a:t>рафти</a:t>
            </a:r>
            <a:r>
              <a:rPr lang="ru-RU" i="1" dirty="0"/>
              <a:t> и</a:t>
            </a:r>
            <a:r>
              <a:rPr lang="tg-Cyrl-TJ" i="1" dirty="0"/>
              <a:t>ҷроиши</a:t>
            </a:r>
            <a:r>
              <a:rPr lang="ru-RU" i="1" dirty="0"/>
              <a:t> </a:t>
            </a:r>
            <a:r>
              <a:rPr lang="ru-RU" i="1" dirty="0" err="1"/>
              <a:t>барнома</a:t>
            </a:r>
            <a:r>
              <a:rPr lang="ru-RU" i="1" dirty="0"/>
              <a:t> </a:t>
            </a:r>
            <a:r>
              <a:rPr lang="ru-RU" i="1" dirty="0" err="1"/>
              <a:t>ва</a:t>
            </a:r>
            <a:r>
              <a:rPr lang="ru-RU" i="1" dirty="0"/>
              <a:t> </a:t>
            </a:r>
            <a:r>
              <a:rPr lang="ru-RU" i="1" dirty="0" err="1"/>
              <a:t>роҳҳои</a:t>
            </a:r>
            <a:r>
              <a:rPr lang="ru-RU" i="1" dirty="0"/>
              <a:t> </a:t>
            </a:r>
            <a:r>
              <a:rPr lang="ru-RU" i="1" dirty="0" err="1"/>
              <a:t>боздоштани</a:t>
            </a:r>
            <a:r>
              <a:rPr lang="ru-RU" i="1" dirty="0"/>
              <a:t> </a:t>
            </a:r>
            <a:r>
              <a:rPr lang="ru-RU" i="1" dirty="0" err="1" smtClean="0"/>
              <a:t>хатарҳо</a:t>
            </a:r>
            <a:r>
              <a:rPr lang="ru-RU" i="1" dirty="0" smtClean="0"/>
              <a:t>;</a:t>
            </a:r>
          </a:p>
          <a:p>
            <a:r>
              <a:rPr lang="ru-RU" i="1" dirty="0" err="1" smtClean="0"/>
              <a:t>муайян</a:t>
            </a:r>
            <a:r>
              <a:rPr lang="ru-RU" i="1" dirty="0" smtClean="0"/>
              <a:t> </a:t>
            </a:r>
            <a:r>
              <a:rPr lang="ru-RU" i="1" dirty="0" err="1"/>
              <a:t>намудани</a:t>
            </a:r>
            <a:r>
              <a:rPr lang="ru-RU" i="1" dirty="0"/>
              <a:t> </a:t>
            </a:r>
            <a:r>
              <a:rPr lang="ru-RU" i="1" dirty="0" err="1"/>
              <a:t>механизмҳои</a:t>
            </a:r>
            <a:r>
              <a:rPr lang="ru-RU" i="1" dirty="0"/>
              <a:t> мониторинг </a:t>
            </a:r>
            <a:r>
              <a:rPr lang="ru-RU" i="1" dirty="0" err="1"/>
              <a:t>ва</a:t>
            </a:r>
            <a:r>
              <a:rPr lang="ru-RU" i="1" dirty="0"/>
              <a:t> </a:t>
            </a:r>
            <a:r>
              <a:rPr lang="ru-RU" i="1" dirty="0" err="1"/>
              <a:t>арзёбии</a:t>
            </a:r>
            <a:r>
              <a:rPr lang="ru-RU" i="1" dirty="0"/>
              <a:t> </a:t>
            </a:r>
            <a:r>
              <a:rPr lang="ru-RU" i="1" dirty="0" err="1"/>
              <a:t>иҷрои</a:t>
            </a:r>
            <a:r>
              <a:rPr lang="ru-RU" i="1" dirty="0"/>
              <a:t> </a:t>
            </a:r>
            <a:r>
              <a:rPr lang="ru-RU" i="1" dirty="0" err="1"/>
              <a:t>барномаи</a:t>
            </a:r>
            <a:r>
              <a:rPr lang="ru-RU" i="1" dirty="0"/>
              <a:t> </a:t>
            </a:r>
            <a:r>
              <a:rPr lang="ru-RU" i="1" dirty="0" err="1"/>
              <a:t>соҳавӣ</a:t>
            </a:r>
            <a:endParaRPr lang="ru-RU" dirty="0"/>
          </a:p>
          <a:p>
            <a:endParaRPr lang="ru-RU" i="1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85728"/>
            <a:ext cx="7931224" cy="6286544"/>
          </a:xfrm>
        </p:spPr>
        <p:txBody>
          <a:bodyPr>
            <a:noAutofit/>
          </a:bodyPr>
          <a:lstStyle/>
          <a:p>
            <a:pPr algn="ctr">
              <a:lnSpc>
                <a:spcPts val="2600"/>
              </a:lnSpc>
              <a:buNone/>
            </a:pPr>
            <a:r>
              <a:rPr lang="ru-RU" sz="2000" b="1" dirty="0" err="1" smtClean="0"/>
              <a:t>Ташаккул</a:t>
            </a:r>
            <a:r>
              <a:rPr lang="ru-RU" sz="2000" b="1" dirty="0" smtClean="0"/>
              <a:t> </a:t>
            </a:r>
            <a:r>
              <a:rPr lang="ru-RU" sz="2000" b="1" dirty="0" err="1"/>
              <a:t>додани</a:t>
            </a:r>
            <a:r>
              <a:rPr lang="ru-RU" sz="2000" b="1" dirty="0"/>
              <a:t> </a:t>
            </a:r>
            <a:r>
              <a:rPr lang="ru-RU" sz="2000" b="1" dirty="0" err="1"/>
              <a:t>рисолат</a:t>
            </a:r>
            <a:r>
              <a:rPr lang="ru-RU" sz="2000" b="1" dirty="0"/>
              <a:t> </a:t>
            </a:r>
            <a:r>
              <a:rPr lang="ru-RU" sz="2000" b="1" dirty="0" err="1"/>
              <a:t>ва</a:t>
            </a:r>
            <a:r>
              <a:rPr lang="ru-RU" sz="2000" b="1" dirty="0"/>
              <a:t> </a:t>
            </a:r>
            <a:r>
              <a:rPr lang="ru-RU" sz="2000" b="1" dirty="0" err="1"/>
              <a:t>биниш</a:t>
            </a:r>
            <a:endParaRPr lang="ru-RU" sz="2000" b="1" dirty="0"/>
          </a:p>
          <a:p>
            <a:pPr marL="0" indent="0">
              <a:buNone/>
            </a:pPr>
            <a:r>
              <a:rPr lang="ru-RU" sz="2000" b="1" dirty="0" smtClean="0"/>
              <a:t>Миссия/</a:t>
            </a:r>
            <a:r>
              <a:rPr lang="ru-RU" sz="2000" b="1" dirty="0" err="1" smtClean="0"/>
              <a:t>Рисолат</a:t>
            </a:r>
            <a:r>
              <a:rPr lang="ru-RU" sz="2000" b="1" dirty="0" smtClean="0"/>
              <a:t>,</a:t>
            </a:r>
            <a:r>
              <a:rPr lang="ru-RU" sz="2000" dirty="0" smtClean="0"/>
              <a:t> ин </a:t>
            </a:r>
            <a:r>
              <a:rPr lang="ru-RU" sz="2000" dirty="0" err="1" smtClean="0"/>
              <a:t>нишонаи</a:t>
            </a:r>
            <a:r>
              <a:rPr lang="ru-RU" sz="2000" dirty="0" smtClean="0"/>
              <a:t> (ориентир) </a:t>
            </a:r>
            <a:r>
              <a:rPr lang="ru-RU" sz="2000" dirty="0" err="1"/>
              <a:t>асосии</a:t>
            </a:r>
            <a:r>
              <a:rPr lang="ru-RU" sz="2000" dirty="0"/>
              <a:t> </a:t>
            </a:r>
            <a:r>
              <a:rPr lang="ru-RU" sz="2000" dirty="0" err="1" smtClean="0"/>
              <a:t>возеҳ</a:t>
            </a:r>
            <a:r>
              <a:rPr lang="ru-RU" sz="2000" dirty="0" smtClean="0"/>
              <a:t> </a:t>
            </a:r>
            <a:r>
              <a:rPr lang="ru-RU" sz="2000" dirty="0" err="1" smtClean="0"/>
              <a:t>ифодашудаи</a:t>
            </a:r>
            <a:r>
              <a:rPr lang="ru-RU" sz="2000" dirty="0" smtClean="0"/>
              <a:t> </a:t>
            </a:r>
            <a:r>
              <a:rPr lang="ru-RU" sz="2000" dirty="0" err="1" smtClean="0"/>
              <a:t>мақоми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давлатӣ</a:t>
            </a:r>
            <a:r>
              <a:rPr lang="ru-RU" sz="2000" dirty="0" smtClean="0"/>
              <a:t>, ё ин </a:t>
            </a:r>
            <a:r>
              <a:rPr lang="ru-RU" sz="2000" dirty="0" err="1" smtClean="0"/>
              <a:t>ки</a:t>
            </a:r>
            <a:r>
              <a:rPr lang="ru-RU" sz="2000" dirty="0" smtClean="0"/>
              <a:t> </a:t>
            </a:r>
            <a:r>
              <a:rPr lang="ru-RU" sz="2000" dirty="0" err="1" smtClean="0"/>
              <a:t>саъю</a:t>
            </a:r>
            <a:r>
              <a:rPr lang="ru-RU" sz="2000" dirty="0" smtClean="0"/>
              <a:t> </a:t>
            </a:r>
            <a:r>
              <a:rPr lang="ru-RU" sz="2000" dirty="0" err="1" smtClean="0"/>
              <a:t>талоши</a:t>
            </a:r>
            <a:r>
              <a:rPr lang="ru-RU" sz="2000" dirty="0" smtClean="0"/>
              <a:t>   </a:t>
            </a:r>
            <a:r>
              <a:rPr lang="ru-RU" sz="2000" dirty="0" err="1"/>
              <a:t>дарозмуҳлати</a:t>
            </a:r>
            <a:r>
              <a:rPr lang="ru-RU" sz="2000" dirty="0"/>
              <a:t> он </a:t>
            </a:r>
            <a:r>
              <a:rPr lang="ru-RU" sz="2000" dirty="0" err="1"/>
              <a:t>мебошад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>
                <a:solidFill>
                  <a:srgbClr val="0070C0"/>
                </a:solidFill>
              </a:rPr>
              <a:t>Рисолат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>
                <a:solidFill>
                  <a:srgbClr val="0070C0"/>
                </a:solidFill>
              </a:rPr>
              <a:t>- </a:t>
            </a:r>
            <a:r>
              <a:rPr lang="ru-RU" sz="2000" dirty="0" err="1">
                <a:solidFill>
                  <a:srgbClr val="0070C0"/>
                </a:solidFill>
              </a:rPr>
              <a:t>таъмини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қобилияти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кории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асп</a:t>
            </a:r>
            <a:endParaRPr lang="ru-RU" sz="2000" dirty="0">
              <a:solidFill>
                <a:srgbClr val="0070C0"/>
              </a:solidFill>
            </a:endParaRPr>
          </a:p>
          <a:p>
            <a:pPr fontAlgn="base">
              <a:lnSpc>
                <a:spcPts val="2600"/>
              </a:lnSpc>
              <a:spcBef>
                <a:spcPts val="0"/>
              </a:spcBef>
            </a:pPr>
            <a:r>
              <a:rPr lang="ru-RU" sz="2000" dirty="0" err="1" smtClean="0">
                <a:solidFill>
                  <a:srgbClr val="0070C0"/>
                </a:solidFill>
              </a:rPr>
              <a:t>Ҳадаф</a:t>
            </a:r>
            <a:r>
              <a:rPr lang="ru-RU" sz="2000" dirty="0" smtClean="0">
                <a:solidFill>
                  <a:srgbClr val="0070C0"/>
                </a:solidFill>
              </a:rPr>
              <a:t> – </a:t>
            </a:r>
            <a:r>
              <a:rPr lang="ru-RU" sz="2000" dirty="0" err="1" smtClean="0">
                <a:solidFill>
                  <a:srgbClr val="0070C0"/>
                </a:solidFill>
              </a:rPr>
              <a:t>асп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бояд</a:t>
            </a:r>
            <a:r>
              <a:rPr lang="ru-RU" sz="2000" dirty="0" smtClean="0">
                <a:solidFill>
                  <a:srgbClr val="0070C0"/>
                </a:solidFill>
              </a:rPr>
              <a:t> об </a:t>
            </a:r>
            <a:r>
              <a:rPr lang="ru-RU" sz="2000" dirty="0" err="1" smtClean="0">
                <a:solidFill>
                  <a:srgbClr val="0070C0"/>
                </a:solidFill>
              </a:rPr>
              <a:t>нӯшад</a:t>
            </a:r>
            <a:endParaRPr lang="ru-RU" sz="2000" dirty="0">
              <a:solidFill>
                <a:srgbClr val="0070C0"/>
              </a:solidFill>
            </a:endParaRPr>
          </a:p>
          <a:p>
            <a:pPr fontAlgn="base">
              <a:lnSpc>
                <a:spcPts val="2600"/>
              </a:lnSpc>
              <a:spcBef>
                <a:spcPts val="0"/>
              </a:spcBef>
            </a:pPr>
            <a:r>
              <a:rPr lang="ru-RU" sz="2000" dirty="0">
                <a:solidFill>
                  <a:srgbClr val="0070C0"/>
                </a:solidFill>
              </a:rPr>
              <a:t>Вазифа - об </a:t>
            </a:r>
            <a:r>
              <a:rPr lang="ru-RU" sz="2000" dirty="0" err="1" smtClean="0">
                <a:solidFill>
                  <a:srgbClr val="0070C0"/>
                </a:solidFill>
              </a:rPr>
              <a:t>барои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>
                <a:solidFill>
                  <a:srgbClr val="0070C0"/>
                </a:solidFill>
              </a:rPr>
              <a:t>асп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бояд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дастрас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</a:rPr>
              <a:t>бошад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 fontAlgn="base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000" b="1" dirty="0" err="1" smtClean="0"/>
              <a:t>Биниш</a:t>
            </a:r>
            <a:r>
              <a:rPr lang="ru-RU" sz="2000" b="1" dirty="0" smtClean="0"/>
              <a:t>,</a:t>
            </a:r>
            <a:r>
              <a:rPr lang="ru-RU" sz="2000" dirty="0" smtClean="0"/>
              <a:t> ин  </a:t>
            </a:r>
            <a:r>
              <a:rPr lang="ru-RU" sz="2000" dirty="0" err="1"/>
              <a:t>ҳолати</a:t>
            </a:r>
            <a:r>
              <a:rPr lang="ru-RU" sz="2000" dirty="0"/>
              <a:t> </a:t>
            </a:r>
            <a:r>
              <a:rPr lang="ru-RU" sz="2000" dirty="0" err="1" smtClean="0"/>
              <a:t>матлуби</a:t>
            </a:r>
            <a:r>
              <a:rPr lang="ru-RU" sz="2000" dirty="0" smtClean="0"/>
              <a:t> (ба </a:t>
            </a:r>
            <a:r>
              <a:rPr lang="ru-RU" sz="2000" dirty="0" err="1" smtClean="0"/>
              <a:t>талабот</a:t>
            </a:r>
            <a:r>
              <a:rPr lang="ru-RU" sz="2000" dirty="0" smtClean="0"/>
              <a:t> </a:t>
            </a:r>
            <a:r>
              <a:rPr lang="ru-RU" sz="2000" dirty="0" err="1" smtClean="0"/>
              <a:t>ҷавобгӯ</a:t>
            </a:r>
            <a:r>
              <a:rPr lang="ru-RU" sz="2000" dirty="0" smtClean="0"/>
              <a:t>) </a:t>
            </a:r>
            <a:r>
              <a:rPr lang="ru-RU" sz="2000" dirty="0" err="1" smtClean="0"/>
              <a:t>соҳа</a:t>
            </a:r>
            <a:r>
              <a:rPr lang="ru-RU" sz="2000" dirty="0" smtClean="0"/>
              <a:t> </a:t>
            </a:r>
            <a:r>
              <a:rPr lang="ru-RU" sz="2000" dirty="0" err="1" smtClean="0"/>
              <a:t>мебошад</a:t>
            </a:r>
            <a:r>
              <a:rPr lang="ru-RU" sz="2000" dirty="0" smtClean="0"/>
              <a:t>, </a:t>
            </a:r>
            <a:r>
              <a:rPr lang="ru-RU" sz="2000" dirty="0" err="1"/>
              <a:t>ки</a:t>
            </a:r>
            <a:r>
              <a:rPr lang="ru-RU" sz="2000" dirty="0"/>
              <a:t> дар </a:t>
            </a:r>
            <a:r>
              <a:rPr lang="ru-RU" sz="2000" dirty="0" err="1" smtClean="0"/>
              <a:t>рафти</a:t>
            </a:r>
            <a:r>
              <a:rPr lang="ru-RU" sz="2000" dirty="0" smtClean="0"/>
              <a:t> </a:t>
            </a:r>
            <a:r>
              <a:rPr lang="ru-RU" sz="2000" dirty="0"/>
              <a:t>татбиқи </a:t>
            </a:r>
            <a:r>
              <a:rPr lang="ru-RU" sz="2000" dirty="0" err="1"/>
              <a:t>барномаи</a:t>
            </a:r>
            <a:r>
              <a:rPr lang="ru-RU" sz="2000" dirty="0"/>
              <a:t> </a:t>
            </a:r>
            <a:r>
              <a:rPr lang="ru-RU" sz="2000" dirty="0" err="1" smtClean="0"/>
              <a:t>соҳавии</a:t>
            </a:r>
            <a:r>
              <a:rPr lang="ru-RU" sz="2000" dirty="0" smtClean="0"/>
              <a:t> </a:t>
            </a:r>
            <a:r>
              <a:rPr lang="ru-RU" sz="2000" dirty="0" err="1" smtClean="0"/>
              <a:t>рушд</a:t>
            </a:r>
            <a:r>
              <a:rPr lang="ru-RU" sz="2000" dirty="0" smtClean="0"/>
              <a:t> </a:t>
            </a:r>
            <a:r>
              <a:rPr lang="ru-RU" sz="2000" dirty="0"/>
              <a:t>ба он </a:t>
            </a:r>
            <a:r>
              <a:rPr lang="ru-RU" sz="2000" dirty="0" err="1" smtClean="0"/>
              <a:t>кӯшиш</a:t>
            </a:r>
            <a:r>
              <a:rPr lang="ru-RU" sz="2000" dirty="0" smtClean="0"/>
              <a:t> </a:t>
            </a:r>
            <a:r>
              <a:rPr lang="ru-RU" sz="2000" dirty="0"/>
              <a:t>кардан </a:t>
            </a:r>
            <a:r>
              <a:rPr lang="ru-RU" sz="2000" dirty="0" err="1"/>
              <a:t>лозим</a:t>
            </a:r>
            <a:r>
              <a:rPr lang="ru-RU" sz="2000" dirty="0"/>
              <a:t> </a:t>
            </a:r>
            <a:r>
              <a:rPr lang="ru-RU" sz="2000" dirty="0" err="1"/>
              <a:t>аст</a:t>
            </a:r>
            <a:r>
              <a:rPr lang="ru-RU" sz="2000" dirty="0"/>
              <a:t>. </a:t>
            </a:r>
            <a:endParaRPr lang="en-US" sz="2000" dirty="0"/>
          </a:p>
          <a:p>
            <a:pPr marL="0" indent="0" fontAlgn="base">
              <a:lnSpc>
                <a:spcPts val="2600"/>
              </a:lnSpc>
              <a:spcBef>
                <a:spcPts val="0"/>
              </a:spcBef>
              <a:buNone/>
            </a:pPr>
            <a:endParaRPr lang="en-US" sz="2000" dirty="0"/>
          </a:p>
          <a:p>
            <a:pPr algn="ctr">
              <a:lnSpc>
                <a:spcPts val="2600"/>
              </a:lnSpc>
              <a:buNone/>
            </a:pPr>
            <a:r>
              <a:rPr lang="ru-RU" sz="2000" b="1" dirty="0" err="1" smtClean="0">
                <a:ea typeface="Times New Roman"/>
                <a:cs typeface="Times New Roman"/>
              </a:rPr>
              <a:t>Муайян</a:t>
            </a:r>
            <a:r>
              <a:rPr lang="ru-RU" sz="2000" b="1" dirty="0" smtClean="0">
                <a:ea typeface="Times New Roman"/>
                <a:cs typeface="Times New Roman"/>
              </a:rPr>
              <a:t> </a:t>
            </a:r>
            <a:r>
              <a:rPr lang="ru-RU" sz="2000" b="1" dirty="0" err="1">
                <a:ea typeface="Times New Roman"/>
                <a:cs typeface="Times New Roman"/>
              </a:rPr>
              <a:t>кардани</a:t>
            </a:r>
            <a:r>
              <a:rPr lang="ru-RU" sz="2000" b="1" dirty="0">
                <a:ea typeface="Times New Roman"/>
                <a:cs typeface="Times New Roman"/>
              </a:rPr>
              <a:t> </a:t>
            </a:r>
            <a:r>
              <a:rPr lang="ru-RU" sz="2000" b="1" dirty="0" err="1">
                <a:ea typeface="Times New Roman"/>
                <a:cs typeface="Times New Roman"/>
              </a:rPr>
              <a:t>ҳадафи</a:t>
            </a:r>
            <a:r>
              <a:rPr lang="ru-RU" sz="2000" b="1" dirty="0">
                <a:ea typeface="Times New Roman"/>
                <a:cs typeface="Times New Roman"/>
              </a:rPr>
              <a:t> </a:t>
            </a:r>
            <a:r>
              <a:rPr lang="ru-RU" sz="2000" b="1" dirty="0" err="1">
                <a:ea typeface="Times New Roman"/>
                <a:cs typeface="Times New Roman"/>
              </a:rPr>
              <a:t>стратегӣ</a:t>
            </a:r>
            <a:r>
              <a:rPr lang="ru-RU" sz="2000" b="1" dirty="0">
                <a:ea typeface="Times New Roman"/>
                <a:cs typeface="Times New Roman"/>
              </a:rPr>
              <a:t> </a:t>
            </a:r>
            <a:r>
              <a:rPr lang="ru-RU" sz="2000" b="1" dirty="0" err="1">
                <a:ea typeface="Times New Roman"/>
                <a:cs typeface="Times New Roman"/>
              </a:rPr>
              <a:t>ва</a:t>
            </a:r>
            <a:r>
              <a:rPr lang="ru-RU" sz="2000" b="1" dirty="0">
                <a:ea typeface="Times New Roman"/>
                <a:cs typeface="Times New Roman"/>
              </a:rPr>
              <a:t> </a:t>
            </a:r>
            <a:r>
              <a:rPr lang="ru-RU" sz="2000" b="1" dirty="0" err="1">
                <a:ea typeface="Times New Roman"/>
                <a:cs typeface="Times New Roman"/>
              </a:rPr>
              <a:t>сенарияҳои</a:t>
            </a:r>
            <a:r>
              <a:rPr lang="ru-RU" sz="2000" b="1" dirty="0">
                <a:ea typeface="Times New Roman"/>
                <a:cs typeface="Times New Roman"/>
              </a:rPr>
              <a:t> </a:t>
            </a:r>
            <a:r>
              <a:rPr lang="ru-RU" sz="2000" b="1" dirty="0" err="1" smtClean="0">
                <a:ea typeface="Times New Roman"/>
                <a:cs typeface="Times New Roman"/>
              </a:rPr>
              <a:t>расидан</a:t>
            </a:r>
            <a:r>
              <a:rPr lang="ru-RU" sz="2000" b="1" dirty="0" smtClean="0">
                <a:ea typeface="Times New Roman"/>
                <a:cs typeface="Times New Roman"/>
              </a:rPr>
              <a:t> </a:t>
            </a:r>
            <a:r>
              <a:rPr lang="ru-RU" sz="2000" b="1" dirty="0">
                <a:ea typeface="Times New Roman"/>
                <a:cs typeface="Times New Roman"/>
              </a:rPr>
              <a:t>ба он </a:t>
            </a:r>
            <a:endParaRPr lang="ru-RU" sz="2000" b="1" dirty="0"/>
          </a:p>
          <a:p>
            <a:pPr>
              <a:lnSpc>
                <a:spcPts val="2600"/>
              </a:lnSpc>
              <a:buNone/>
            </a:pPr>
            <a:r>
              <a:rPr lang="ru-RU" sz="2000" dirty="0" err="1"/>
              <a:t>Ҳадафи</a:t>
            </a:r>
            <a:r>
              <a:rPr lang="ru-RU" sz="2000" dirty="0"/>
              <a:t> </a:t>
            </a:r>
            <a:r>
              <a:rPr lang="ru-RU" sz="2000" dirty="0" err="1" smtClean="0"/>
              <a:t>стратегӣ</a:t>
            </a:r>
            <a:r>
              <a:rPr lang="ru-RU" sz="2000" dirty="0" smtClean="0"/>
              <a:t>, ин </a:t>
            </a:r>
            <a:r>
              <a:rPr lang="ru-RU" sz="2000" dirty="0" err="1"/>
              <a:t>ҳадафи</a:t>
            </a:r>
            <a:r>
              <a:rPr lang="ru-RU" sz="2000" dirty="0"/>
              <a:t> </a:t>
            </a:r>
            <a:r>
              <a:rPr lang="ru-RU" sz="2000" dirty="0" err="1" smtClean="0"/>
              <a:t>глобалие</a:t>
            </a:r>
            <a:r>
              <a:rPr lang="ru-RU" sz="2000" dirty="0" smtClean="0"/>
              <a:t> </a:t>
            </a:r>
            <a:r>
              <a:rPr lang="ru-RU" sz="2000" dirty="0" err="1"/>
              <a:t>мебошад</a:t>
            </a:r>
            <a:r>
              <a:rPr lang="ru-RU" sz="2000" dirty="0"/>
              <a:t>, </a:t>
            </a:r>
            <a:r>
              <a:rPr lang="ru-RU" sz="2000" dirty="0" err="1"/>
              <a:t>ки</a:t>
            </a:r>
            <a:r>
              <a:rPr lang="ru-RU" sz="2000" dirty="0"/>
              <a:t> </a:t>
            </a:r>
            <a:r>
              <a:rPr lang="ru-RU" sz="2000" dirty="0" err="1"/>
              <a:t>тахмини</a:t>
            </a:r>
            <a:r>
              <a:rPr lang="ru-RU" sz="2000" dirty="0"/>
              <a:t> </a:t>
            </a:r>
            <a:r>
              <a:rPr lang="ru-RU" sz="2000" dirty="0" err="1" smtClean="0"/>
              <a:t>асоснокшударо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барои</a:t>
            </a:r>
            <a:r>
              <a:rPr lang="ru-RU" sz="2000" dirty="0" smtClean="0"/>
              <a:t> </a:t>
            </a:r>
            <a:r>
              <a:rPr lang="ru-RU" sz="2000" dirty="0" err="1" smtClean="0"/>
              <a:t>расидан</a:t>
            </a:r>
            <a:r>
              <a:rPr lang="ru-RU" sz="2000" dirty="0" smtClean="0"/>
              <a:t> ба </a:t>
            </a:r>
            <a:r>
              <a:rPr lang="ru-RU" sz="2000" dirty="0" err="1" smtClean="0"/>
              <a:t>натиҷаҳои</a:t>
            </a:r>
            <a:r>
              <a:rPr lang="ru-RU" sz="2000" dirty="0" smtClean="0"/>
              <a:t> </a:t>
            </a:r>
            <a:r>
              <a:rPr lang="ru-RU" sz="2000" dirty="0" err="1" smtClean="0"/>
              <a:t>оптималии</a:t>
            </a:r>
            <a:r>
              <a:rPr lang="ru-RU" sz="2000" dirty="0" smtClean="0"/>
              <a:t> </a:t>
            </a:r>
            <a:r>
              <a:rPr lang="ru-RU" sz="2000" dirty="0" err="1" smtClean="0"/>
              <a:t>иқтисодӣ</a:t>
            </a:r>
            <a:r>
              <a:rPr lang="ru-RU" sz="2000" dirty="0" smtClean="0"/>
              <a:t>, </a:t>
            </a:r>
            <a:r>
              <a:rPr lang="ru-RU" sz="2000" dirty="0" err="1" smtClean="0"/>
              <a:t>молиявӣ</a:t>
            </a:r>
            <a:r>
              <a:rPr lang="ru-RU" sz="2000" dirty="0" smtClean="0"/>
              <a:t>, </a:t>
            </a:r>
            <a:r>
              <a:rPr lang="ru-RU" sz="2000" dirty="0" err="1" smtClean="0"/>
              <a:t>иҷтимоӣ</a:t>
            </a:r>
            <a:r>
              <a:rPr lang="ru-RU" sz="2000" dirty="0" smtClean="0"/>
              <a:t> дар </a:t>
            </a:r>
            <a:r>
              <a:rPr lang="ru-RU" sz="2000" dirty="0" err="1" smtClean="0"/>
              <a:t>рушди</a:t>
            </a:r>
            <a:r>
              <a:rPr lang="ru-RU" sz="2000" dirty="0" smtClean="0"/>
              <a:t> </a:t>
            </a:r>
            <a:r>
              <a:rPr lang="ru-RU" sz="2000" dirty="0" err="1" smtClean="0"/>
              <a:t>соҳа</a:t>
            </a:r>
            <a:r>
              <a:rPr lang="ru-RU" sz="2000" dirty="0" smtClean="0"/>
              <a:t> </a:t>
            </a:r>
            <a:r>
              <a:rPr lang="ru-RU" sz="2000" dirty="0" err="1" smtClean="0"/>
              <a:t>ифода</a:t>
            </a:r>
            <a:r>
              <a:rPr lang="ru-RU" sz="2000" dirty="0" smtClean="0"/>
              <a:t> </a:t>
            </a:r>
            <a:r>
              <a:rPr lang="ru-RU" sz="2000" dirty="0" err="1" smtClean="0"/>
              <a:t>менамояд</a:t>
            </a:r>
            <a:r>
              <a:rPr lang="ru-RU" sz="2000" dirty="0" smtClean="0"/>
              <a:t>.   </a:t>
            </a:r>
            <a:endParaRPr lang="ru-RU" sz="2000" dirty="0"/>
          </a:p>
          <a:p>
            <a:pPr>
              <a:lnSpc>
                <a:spcPts val="2600"/>
              </a:lnSpc>
              <a:buNone/>
            </a:pPr>
            <a:r>
              <a:rPr lang="ru-RU" sz="2000" i="1" dirty="0" err="1" smtClean="0">
                <a:solidFill>
                  <a:srgbClr val="FF0000"/>
                </a:solidFill>
              </a:rPr>
              <a:t>Гурӯҳи</a:t>
            </a:r>
            <a:r>
              <a:rPr lang="ru-RU" sz="2000" i="1" dirty="0" smtClean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корӣ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бояд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сенарияҳои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ноил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шудан</a:t>
            </a:r>
            <a:r>
              <a:rPr lang="ru-RU" sz="2000" i="1" dirty="0">
                <a:solidFill>
                  <a:srgbClr val="FF0000"/>
                </a:solidFill>
              </a:rPr>
              <a:t> ба </a:t>
            </a:r>
            <a:r>
              <a:rPr lang="ru-RU" sz="2000" i="1" dirty="0" err="1">
                <a:solidFill>
                  <a:srgbClr val="FF0000"/>
                </a:solidFill>
              </a:rPr>
              <a:t>ҳадафҳои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стратегиро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асоснок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намояд</a:t>
            </a:r>
            <a:r>
              <a:rPr lang="ru-RU" sz="2000" i="1" dirty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ts val="2600"/>
              </a:lnSpc>
              <a:buNone/>
            </a:pPr>
            <a:endParaRPr lang="ru-RU" sz="20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85728"/>
            <a:ext cx="8280919" cy="635798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асоснок</a:t>
            </a:r>
            <a:r>
              <a:rPr lang="ru-RU" dirty="0"/>
              <a:t> </a:t>
            </a:r>
            <a:r>
              <a:rPr lang="ru-RU" dirty="0" err="1"/>
              <a:t>кардани</a:t>
            </a:r>
            <a:r>
              <a:rPr lang="ru-RU" dirty="0"/>
              <a:t> модели </a:t>
            </a:r>
            <a:r>
              <a:rPr lang="ru-RU" dirty="0" err="1" smtClean="0"/>
              <a:t>расидан</a:t>
            </a:r>
            <a:r>
              <a:rPr lang="ru-RU" dirty="0" smtClean="0"/>
              <a:t> </a:t>
            </a:r>
            <a:r>
              <a:rPr lang="ru-RU" dirty="0"/>
              <a:t>ба </a:t>
            </a:r>
            <a:r>
              <a:rPr lang="ru-RU" dirty="0" err="1"/>
              <a:t>ҳадафҳои</a:t>
            </a:r>
            <a:r>
              <a:rPr lang="ru-RU" dirty="0"/>
              <a:t> </a:t>
            </a:r>
            <a:r>
              <a:rPr lang="ru-RU" dirty="0" err="1" smtClean="0"/>
              <a:t>стратегӣ</a:t>
            </a:r>
            <a:r>
              <a:rPr lang="ru-RU" dirty="0" smtClean="0"/>
              <a:t> </a:t>
            </a:r>
            <a:r>
              <a:rPr lang="ru-RU" dirty="0" err="1" smtClean="0"/>
              <a:t>унсурҳои</a:t>
            </a:r>
            <a:r>
              <a:rPr lang="ru-RU" dirty="0" smtClean="0"/>
              <a:t> </a:t>
            </a:r>
            <a:r>
              <a:rPr lang="ru-RU" dirty="0" err="1" smtClean="0"/>
              <a:t>зерин</a:t>
            </a:r>
            <a:r>
              <a:rPr lang="ru-RU" dirty="0" smtClean="0"/>
              <a:t> </a:t>
            </a:r>
            <a:r>
              <a:rPr lang="ru-RU" dirty="0" err="1" smtClean="0"/>
              <a:t>мавҷуд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: </a:t>
            </a:r>
            <a:endParaRPr lang="ru-RU" dirty="0"/>
          </a:p>
          <a:p>
            <a:r>
              <a:rPr lang="ru-RU" dirty="0" err="1" smtClean="0"/>
              <a:t>Замина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рушд</a:t>
            </a:r>
            <a:r>
              <a:rPr lang="ru-RU" dirty="0"/>
              <a:t>;</a:t>
            </a:r>
          </a:p>
          <a:p>
            <a:r>
              <a:rPr lang="ru-RU" dirty="0" err="1"/>
              <a:t>Биниш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ҳадафи</a:t>
            </a:r>
            <a:r>
              <a:rPr lang="ru-RU" dirty="0"/>
              <a:t> </a:t>
            </a:r>
            <a:r>
              <a:rPr lang="ru-RU" dirty="0" err="1"/>
              <a:t>стратегӣ</a:t>
            </a:r>
            <a:r>
              <a:rPr lang="ru-RU" dirty="0"/>
              <a:t>;</a:t>
            </a:r>
          </a:p>
          <a:p>
            <a:r>
              <a:rPr lang="ru-RU" dirty="0" err="1"/>
              <a:t>Нишондиҳандаҳои</a:t>
            </a:r>
            <a:r>
              <a:rPr lang="ru-RU" dirty="0"/>
              <a:t> </a:t>
            </a:r>
            <a:r>
              <a:rPr lang="ru-RU" dirty="0" err="1" smtClean="0"/>
              <a:t>дурнамои</a:t>
            </a:r>
            <a:r>
              <a:rPr lang="ru-RU" dirty="0" smtClean="0"/>
              <a:t> </a:t>
            </a:r>
            <a:r>
              <a:rPr lang="ru-RU" dirty="0" err="1"/>
              <a:t>бахши</a:t>
            </a:r>
            <a:r>
              <a:rPr lang="ru-RU" dirty="0"/>
              <a:t> </a:t>
            </a:r>
            <a:r>
              <a:rPr lang="ru-RU" dirty="0" err="1" smtClean="0"/>
              <a:t>иқтисодӣ</a:t>
            </a:r>
            <a:r>
              <a:rPr lang="ru-RU" dirty="0" smtClean="0"/>
              <a:t> аз </a:t>
            </a:r>
            <a:r>
              <a:rPr lang="ru-RU" dirty="0" err="1" smtClean="0"/>
              <a:t>рӯи</a:t>
            </a:r>
            <a:r>
              <a:rPr lang="ru-RU" dirty="0" smtClean="0"/>
              <a:t> </a:t>
            </a:r>
            <a:r>
              <a:rPr lang="ru-RU" dirty="0" err="1"/>
              <a:t>вариантҳо</a:t>
            </a:r>
            <a:r>
              <a:rPr lang="ru-RU" dirty="0"/>
              <a:t>;</a:t>
            </a:r>
          </a:p>
          <a:p>
            <a:r>
              <a:rPr lang="ru-RU" dirty="0" err="1" smtClean="0"/>
              <a:t>Маълумоти</a:t>
            </a:r>
            <a:r>
              <a:rPr lang="ru-RU" dirty="0" smtClean="0"/>
              <a:t> </a:t>
            </a:r>
            <a:r>
              <a:rPr lang="en-US" dirty="0" smtClean="0"/>
              <a:t>SWOT</a:t>
            </a:r>
            <a:r>
              <a:rPr lang="tg-Cyrl-TJ" dirty="0" smtClean="0"/>
              <a:t>-таҳлил</a:t>
            </a:r>
            <a:r>
              <a:rPr lang="en-US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дарахти</a:t>
            </a:r>
            <a:r>
              <a:rPr lang="ru-RU" dirty="0" smtClean="0"/>
              <a:t> </a:t>
            </a:r>
            <a:r>
              <a:rPr lang="ru-RU" dirty="0" err="1" smtClean="0"/>
              <a:t>мушкилот</a:t>
            </a:r>
            <a:r>
              <a:rPr lang="ru-RU" dirty="0" smtClean="0"/>
              <a:t>»</a:t>
            </a: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i="1" dirty="0" err="1">
                <a:solidFill>
                  <a:srgbClr val="FF0000"/>
                </a:solidFill>
              </a:rPr>
              <a:t>Барои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расидан</a:t>
            </a:r>
            <a:r>
              <a:rPr lang="ru-RU" i="1" dirty="0" smtClean="0">
                <a:solidFill>
                  <a:srgbClr val="FF0000"/>
                </a:solidFill>
              </a:rPr>
              <a:t> ба </a:t>
            </a:r>
            <a:r>
              <a:rPr lang="ru-RU" i="1" dirty="0" err="1">
                <a:solidFill>
                  <a:srgbClr val="FF0000"/>
                </a:solidFill>
              </a:rPr>
              <a:t>ҳадаф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вариантҳоро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таҳия</a:t>
            </a:r>
            <a:r>
              <a:rPr lang="ru-RU" i="1" dirty="0">
                <a:solidFill>
                  <a:srgbClr val="FF0000"/>
                </a:solidFill>
              </a:rPr>
              <a:t> кардан </a:t>
            </a:r>
            <a:r>
              <a:rPr lang="ru-RU" i="1" dirty="0" err="1">
                <a:solidFill>
                  <a:srgbClr val="FF0000"/>
                </a:solidFill>
              </a:rPr>
              <a:t>лозим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аст</a:t>
            </a:r>
            <a:r>
              <a:rPr lang="ru-RU" i="1" dirty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 err="1">
                <a:solidFill>
                  <a:srgbClr val="0070C0"/>
                </a:solidFill>
              </a:rPr>
              <a:t>Алтернативаҳои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имконпазир</a:t>
            </a:r>
            <a:r>
              <a:rPr lang="ru-RU" b="1" dirty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Фароҳам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овардани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шароитҳои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максималии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либералӣ</a:t>
            </a:r>
            <a:r>
              <a:rPr lang="ru-RU" dirty="0" smtClean="0">
                <a:solidFill>
                  <a:srgbClr val="0070C0"/>
                </a:solidFill>
              </a:rPr>
              <a:t>, ё </a:t>
            </a:r>
            <a:r>
              <a:rPr lang="ru-RU" dirty="0" err="1" smtClean="0">
                <a:solidFill>
                  <a:srgbClr val="0070C0"/>
                </a:solidFill>
              </a:rPr>
              <a:t>дахолати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фаъоли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давлатӣ</a:t>
            </a:r>
            <a:r>
              <a:rPr lang="ru-RU" dirty="0">
                <a:solidFill>
                  <a:srgbClr val="0070C0"/>
                </a:solidFill>
              </a:rPr>
              <a:t>.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Дастгирӣ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дар бахши </a:t>
            </a:r>
            <a:r>
              <a:rPr lang="ru-RU" dirty="0" err="1">
                <a:solidFill>
                  <a:srgbClr val="0070C0"/>
                </a:solidFill>
              </a:rPr>
              <a:t>иқтисодии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бозори</a:t>
            </a:r>
            <a:r>
              <a:rPr lang="ru-RU" dirty="0">
                <a:solidFill>
                  <a:srgbClr val="0070C0"/>
                </a:solidFill>
              </a:rPr>
              <a:t> "</a:t>
            </a:r>
            <a:r>
              <a:rPr lang="ru-RU" dirty="0" err="1">
                <a:solidFill>
                  <a:srgbClr val="0070C0"/>
                </a:solidFill>
              </a:rPr>
              <a:t>фурӯшанда</a:t>
            </a:r>
            <a:r>
              <a:rPr lang="ru-RU" dirty="0">
                <a:solidFill>
                  <a:srgbClr val="0070C0"/>
                </a:solidFill>
              </a:rPr>
              <a:t>" ё </a:t>
            </a:r>
            <a:r>
              <a:rPr lang="ru-RU" dirty="0" err="1">
                <a:solidFill>
                  <a:srgbClr val="0070C0"/>
                </a:solidFill>
              </a:rPr>
              <a:t>бозори</a:t>
            </a:r>
            <a:r>
              <a:rPr lang="ru-RU" dirty="0">
                <a:solidFill>
                  <a:srgbClr val="0070C0"/>
                </a:solidFill>
              </a:rPr>
              <a:t> "</a:t>
            </a:r>
            <a:r>
              <a:rPr lang="ru-RU" dirty="0" err="1">
                <a:solidFill>
                  <a:srgbClr val="0070C0"/>
                </a:solidFill>
              </a:rPr>
              <a:t>харидор</a:t>
            </a:r>
            <a:r>
              <a:rPr lang="ru-RU" dirty="0">
                <a:solidFill>
                  <a:srgbClr val="0070C0"/>
                </a:solidFill>
              </a:rPr>
              <a:t>". </a:t>
            </a:r>
          </a:p>
          <a:p>
            <a:pPr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Омезиши</a:t>
            </a:r>
            <a:r>
              <a:rPr lang="ru-RU" dirty="0" smtClean="0">
                <a:solidFill>
                  <a:srgbClr val="0070C0"/>
                </a:solidFill>
              </a:rPr>
              <a:t> (комбинация) </a:t>
            </a:r>
            <a:r>
              <a:rPr lang="ru-RU" dirty="0" err="1" smtClean="0">
                <a:solidFill>
                  <a:srgbClr val="0070C0"/>
                </a:solidFill>
              </a:rPr>
              <a:t>муносибатҳои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имконпазир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Марҳилаи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давраи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ҳаётии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бахш</a:t>
            </a:r>
            <a:r>
              <a:rPr lang="ru-RU" dirty="0" smtClean="0">
                <a:solidFill>
                  <a:srgbClr val="0070C0"/>
                </a:solidFill>
              </a:rPr>
              <a:t> (жизненный цикл сектора) </a:t>
            </a:r>
            <a:r>
              <a:rPr lang="ru-RU" dirty="0">
                <a:solidFill>
                  <a:srgbClr val="0070C0"/>
                </a:solidFill>
              </a:rPr>
              <a:t>- </a:t>
            </a:r>
            <a:r>
              <a:rPr lang="ru-RU" dirty="0" err="1">
                <a:solidFill>
                  <a:srgbClr val="0070C0"/>
                </a:solidFill>
              </a:rPr>
              <a:t>пайдоиш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афзоиш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камолот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наздик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шудани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ғуруб</a:t>
            </a:r>
            <a:r>
              <a:rPr lang="ru-RU" dirty="0">
                <a:solidFill>
                  <a:srgbClr val="0070C0"/>
                </a:solidFill>
              </a:rPr>
              <a:t> ба </a:t>
            </a:r>
            <a:r>
              <a:rPr lang="ru-RU" dirty="0" err="1" smtClean="0">
                <a:solidFill>
                  <a:srgbClr val="0070C0"/>
                </a:solidFill>
              </a:rPr>
              <a:t>инобат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гирифта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мешавад</a:t>
            </a:r>
            <a:r>
              <a:rPr lang="ru-RU" dirty="0">
                <a:solidFill>
                  <a:srgbClr val="0070C0"/>
                </a:solidFill>
              </a:rPr>
              <a:t>. 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968" y="357166"/>
            <a:ext cx="8040831" cy="614366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err="1" smtClean="0"/>
              <a:t>Муайян</a:t>
            </a:r>
            <a:r>
              <a:rPr lang="ru-RU" b="1" dirty="0" smtClean="0"/>
              <a:t> </a:t>
            </a:r>
            <a:r>
              <a:rPr lang="ru-RU" b="1" dirty="0" err="1"/>
              <a:t>намудани</a:t>
            </a:r>
            <a:r>
              <a:rPr lang="ru-RU" b="1" dirty="0"/>
              <a:t> </a:t>
            </a:r>
            <a:r>
              <a:rPr lang="ru-RU" b="1" dirty="0" err="1" smtClean="0"/>
              <a:t>воситаҳои</a:t>
            </a:r>
            <a:r>
              <a:rPr lang="ru-RU" b="1" dirty="0" smtClean="0"/>
              <a:t> </a:t>
            </a:r>
            <a:r>
              <a:rPr lang="ru-RU" b="1" dirty="0" err="1" smtClean="0"/>
              <a:t>расидан</a:t>
            </a:r>
            <a:r>
              <a:rPr lang="ru-RU" b="1" dirty="0" smtClean="0"/>
              <a:t> ба </a:t>
            </a:r>
            <a:r>
              <a:rPr lang="tg-Cyrl-TJ" b="1" dirty="0" smtClean="0"/>
              <a:t>ҳадафи </a:t>
            </a:r>
            <a:r>
              <a:rPr lang="ru-RU" b="1" dirty="0" smtClean="0"/>
              <a:t>стратегии </a:t>
            </a:r>
            <a:r>
              <a:rPr lang="ru-RU" b="1" dirty="0" err="1" smtClean="0"/>
              <a:t>рушд</a:t>
            </a:r>
            <a:endParaRPr lang="ru-RU" b="1" dirty="0"/>
          </a:p>
          <a:p>
            <a:pPr lvl="0">
              <a:buNone/>
            </a:pPr>
            <a:r>
              <a:rPr lang="ru-RU" b="1" dirty="0" err="1" smtClean="0"/>
              <a:t>Тасвияи</a:t>
            </a:r>
            <a:r>
              <a:rPr lang="ru-RU" b="1" dirty="0" smtClean="0"/>
              <a:t> </a:t>
            </a:r>
            <a:r>
              <a:rPr lang="ru-RU" b="1" dirty="0" err="1" smtClean="0"/>
              <a:t>афзалиятҳои</a:t>
            </a:r>
            <a:r>
              <a:rPr lang="ru-RU" b="1" dirty="0" smtClean="0"/>
              <a:t> </a:t>
            </a:r>
            <a:r>
              <a:rPr lang="ru-RU" b="1" dirty="0" err="1"/>
              <a:t>рушд</a:t>
            </a:r>
            <a:r>
              <a:rPr lang="ru-RU" b="1" dirty="0"/>
              <a:t>. </a:t>
            </a:r>
          </a:p>
          <a:p>
            <a:pPr lvl="0">
              <a:buNone/>
            </a:pPr>
            <a:r>
              <a:rPr lang="ru-RU" dirty="0" err="1" smtClean="0"/>
              <a:t>Афзалиятҳои</a:t>
            </a:r>
            <a:r>
              <a:rPr lang="ru-RU" dirty="0" smtClean="0"/>
              <a:t> </a:t>
            </a:r>
            <a:r>
              <a:rPr lang="ru-RU" dirty="0" err="1" smtClean="0"/>
              <a:t>рушд</a:t>
            </a:r>
            <a:r>
              <a:rPr lang="ru-RU" dirty="0" smtClean="0"/>
              <a:t>, ин </a:t>
            </a:r>
            <a:r>
              <a:rPr lang="ru-RU" dirty="0" err="1" smtClean="0"/>
              <a:t>муҳимтарин</a:t>
            </a:r>
            <a:r>
              <a:rPr lang="ru-RU" dirty="0" smtClean="0"/>
              <a:t> </a:t>
            </a:r>
            <a:r>
              <a:rPr lang="ru-RU" dirty="0" err="1" smtClean="0"/>
              <a:t>самтҳои</a:t>
            </a:r>
            <a:r>
              <a:rPr lang="ru-RU" dirty="0" smtClean="0"/>
              <a:t> </a:t>
            </a:r>
            <a:r>
              <a:rPr lang="ru-RU" dirty="0" err="1" smtClean="0"/>
              <a:t>фаъолият</a:t>
            </a:r>
            <a:r>
              <a:rPr lang="ru-RU" dirty="0" smtClean="0"/>
              <a:t> </a:t>
            </a:r>
            <a:r>
              <a:rPr lang="ru-RU" dirty="0" err="1"/>
              <a:t>мебошанд</a:t>
            </a:r>
            <a:r>
              <a:rPr lang="ru-RU" dirty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тамоми</a:t>
            </a:r>
            <a:r>
              <a:rPr lang="ru-RU" dirty="0" smtClean="0"/>
              <a:t> </a:t>
            </a:r>
            <a:r>
              <a:rPr lang="ru-RU" dirty="0" err="1"/>
              <a:t>захираҳои</a:t>
            </a:r>
            <a:r>
              <a:rPr lang="ru-RU" dirty="0"/>
              <a:t> </a:t>
            </a:r>
            <a:r>
              <a:rPr lang="ru-RU" dirty="0" err="1" smtClean="0"/>
              <a:t>барнома</a:t>
            </a:r>
            <a:r>
              <a:rPr lang="ru-RU" dirty="0" smtClean="0"/>
              <a:t> дар </a:t>
            </a:r>
            <a:r>
              <a:rPr lang="ru-RU" dirty="0" err="1" smtClean="0"/>
              <a:t>соҳа</a:t>
            </a:r>
            <a:r>
              <a:rPr lang="ru-RU" dirty="0" smtClean="0"/>
              <a:t> </a:t>
            </a:r>
            <a:r>
              <a:rPr lang="ru-RU" dirty="0" err="1" smtClean="0"/>
              <a:t>сафарбар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.  </a:t>
            </a:r>
            <a:endParaRPr lang="ru-RU" dirty="0"/>
          </a:p>
          <a:p>
            <a:pPr lvl="0">
              <a:buNone/>
            </a:pPr>
            <a:r>
              <a:rPr lang="ru-RU" b="1" dirty="0" err="1" smtClean="0"/>
              <a:t>Тасвияи</a:t>
            </a:r>
            <a:r>
              <a:rPr lang="ru-RU" b="1" dirty="0" smtClean="0"/>
              <a:t> </a:t>
            </a:r>
            <a:r>
              <a:rPr lang="ru-RU" b="1" dirty="0" err="1" smtClean="0"/>
              <a:t>ҳадафҳо</a:t>
            </a:r>
            <a:r>
              <a:rPr lang="ru-RU" b="1" dirty="0" smtClean="0"/>
              <a:t> </a:t>
            </a:r>
            <a:r>
              <a:rPr lang="ru-RU" b="1" dirty="0" err="1"/>
              <a:t>ва</a:t>
            </a:r>
            <a:r>
              <a:rPr lang="ru-RU" b="1" dirty="0"/>
              <a:t> </a:t>
            </a:r>
            <a:r>
              <a:rPr lang="ru-RU" b="1" dirty="0" err="1"/>
              <a:t>вазифаҳо</a:t>
            </a:r>
            <a:r>
              <a:rPr lang="ru-RU" b="1" dirty="0"/>
              <a:t> </a:t>
            </a:r>
          </a:p>
          <a:p>
            <a:pPr>
              <a:buNone/>
            </a:pPr>
            <a:r>
              <a:rPr lang="ru-RU" dirty="0" err="1"/>
              <a:t>Ҳадафи</a:t>
            </a:r>
            <a:r>
              <a:rPr lang="ru-RU" dirty="0"/>
              <a:t> </a:t>
            </a:r>
            <a:r>
              <a:rPr lang="ru-RU" dirty="0" err="1"/>
              <a:t>рушди</a:t>
            </a:r>
            <a:r>
              <a:rPr lang="ru-RU" dirty="0"/>
              <a:t> </a:t>
            </a:r>
            <a:r>
              <a:rPr lang="ru-RU" dirty="0" err="1" smtClean="0"/>
              <a:t>соҳаро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/>
              <a:t>давраи</a:t>
            </a:r>
            <a:r>
              <a:rPr lang="ru-RU" dirty="0"/>
              <a:t> </a:t>
            </a:r>
            <a:r>
              <a:rPr lang="ru-RU" dirty="0" err="1"/>
              <a:t>пешбинишаванда</a:t>
            </a:r>
            <a:r>
              <a:rPr lang="ru-RU" dirty="0"/>
              <a:t> </a:t>
            </a:r>
            <a:r>
              <a:rPr lang="ru-RU" dirty="0" err="1" smtClean="0"/>
              <a:t>чунин</a:t>
            </a:r>
            <a:r>
              <a:rPr lang="ru-RU" dirty="0" smtClean="0"/>
              <a:t> </a:t>
            </a:r>
            <a:r>
              <a:rPr lang="ru-RU" dirty="0" err="1" smtClean="0"/>
              <a:t>тасвия</a:t>
            </a:r>
            <a:r>
              <a:rPr lang="ru-RU" dirty="0" smtClean="0"/>
              <a:t> кардан </a:t>
            </a:r>
            <a:r>
              <a:rPr lang="ru-RU" dirty="0" err="1"/>
              <a:t>лозим</a:t>
            </a:r>
            <a:r>
              <a:rPr lang="ru-RU" dirty="0"/>
              <a:t> </a:t>
            </a:r>
            <a:r>
              <a:rPr lang="ru-RU" dirty="0" err="1"/>
              <a:t>аст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 err="1" smtClean="0"/>
              <a:t>вай</a:t>
            </a:r>
            <a:r>
              <a:rPr lang="ru-RU" dirty="0" smtClean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нишондиҳандаҳои</a:t>
            </a:r>
            <a:r>
              <a:rPr lang="ru-RU" dirty="0"/>
              <a:t> </a:t>
            </a:r>
            <a:r>
              <a:rPr lang="ru-RU" dirty="0" err="1"/>
              <a:t>мушаххаси</a:t>
            </a:r>
            <a:r>
              <a:rPr lang="ru-RU" dirty="0"/>
              <a:t> </a:t>
            </a:r>
            <a:r>
              <a:rPr lang="ru-RU" dirty="0" err="1"/>
              <a:t>ҳаҷм</a:t>
            </a:r>
            <a:r>
              <a:rPr lang="ru-RU" dirty="0"/>
              <a:t>, </a:t>
            </a:r>
            <a:r>
              <a:rPr lang="ru-RU" dirty="0" err="1"/>
              <a:t>суръати</a:t>
            </a:r>
            <a:r>
              <a:rPr lang="ru-RU" dirty="0"/>
              <a:t> </a:t>
            </a:r>
            <a:r>
              <a:rPr lang="ru-RU" dirty="0" err="1"/>
              <a:t>афзоиши</a:t>
            </a:r>
            <a:r>
              <a:rPr lang="ru-RU" dirty="0"/>
              <a:t> </a:t>
            </a:r>
            <a:r>
              <a:rPr lang="ru-RU" dirty="0" err="1" smtClean="0"/>
              <a:t>истеҳсолӣ</a:t>
            </a:r>
            <a:r>
              <a:rPr lang="ru-RU" dirty="0" smtClean="0"/>
              <a:t>, </a:t>
            </a:r>
            <a:r>
              <a:rPr lang="ru-RU" dirty="0" err="1" smtClean="0"/>
              <a:t>дараҷаи</a:t>
            </a:r>
            <a:r>
              <a:rPr lang="ru-RU" dirty="0" smtClean="0"/>
              <a:t> </a:t>
            </a:r>
            <a:r>
              <a:rPr lang="ru-RU" dirty="0" err="1" smtClean="0"/>
              <a:t>таъмини</a:t>
            </a:r>
            <a:r>
              <a:rPr lang="ru-RU" dirty="0" smtClean="0"/>
              <a:t>  </a:t>
            </a:r>
            <a:r>
              <a:rPr lang="ru-RU" dirty="0" err="1"/>
              <a:t>технологӣ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 smtClean="0"/>
              <a:t>дигаргунии</a:t>
            </a:r>
            <a:r>
              <a:rPr lang="ru-RU" dirty="0" smtClean="0"/>
              <a:t>/</a:t>
            </a:r>
            <a:r>
              <a:rPr lang="ru-RU" dirty="0" err="1" smtClean="0"/>
              <a:t>диверсификатсияи</a:t>
            </a:r>
            <a:r>
              <a:rPr lang="ru-RU" dirty="0" smtClean="0"/>
              <a:t> </a:t>
            </a:r>
            <a:r>
              <a:rPr lang="ru-RU" dirty="0" err="1" smtClean="0"/>
              <a:t>истеҳсолӣ</a:t>
            </a:r>
            <a:r>
              <a:rPr lang="ru-RU" dirty="0" smtClean="0"/>
              <a:t>, </a:t>
            </a:r>
            <a:r>
              <a:rPr lang="ru-RU" dirty="0" err="1" smtClean="0"/>
              <a:t>равонасозӣ</a:t>
            </a:r>
            <a:r>
              <a:rPr lang="ru-RU" dirty="0" smtClean="0"/>
              <a:t> </a:t>
            </a:r>
            <a:r>
              <a:rPr lang="ru-RU" dirty="0"/>
              <a:t>дар </a:t>
            </a:r>
            <a:r>
              <a:rPr lang="ru-RU" dirty="0" err="1"/>
              <a:t>бозорҳои</a:t>
            </a:r>
            <a:r>
              <a:rPr lang="ru-RU" dirty="0"/>
              <a:t> </a:t>
            </a:r>
            <a:r>
              <a:rPr lang="ru-RU" dirty="0" err="1"/>
              <a:t>фурўши</a:t>
            </a:r>
            <a:r>
              <a:rPr lang="ru-RU" dirty="0"/>
              <a:t> </a:t>
            </a:r>
            <a:r>
              <a:rPr lang="ru-RU" dirty="0" err="1"/>
              <a:t>маҳсулот</a:t>
            </a:r>
            <a:r>
              <a:rPr lang="ru-RU" dirty="0"/>
              <a:t> </a:t>
            </a:r>
            <a:r>
              <a:rPr lang="ru-RU" dirty="0" err="1"/>
              <a:t>ифода</a:t>
            </a:r>
            <a:r>
              <a:rPr lang="ru-RU" dirty="0"/>
              <a:t> </a:t>
            </a:r>
            <a:r>
              <a:rPr lang="ru-RU" dirty="0" err="1"/>
              <a:t>ёбад</a:t>
            </a:r>
            <a:r>
              <a:rPr lang="ru-RU" dirty="0"/>
              <a:t>. </a:t>
            </a:r>
            <a:endParaRPr lang="ru-RU" i="1" dirty="0"/>
          </a:p>
          <a:p>
            <a:pPr>
              <a:buNone/>
            </a:pPr>
            <a:r>
              <a:rPr lang="ru-RU" dirty="0" err="1" smtClean="0"/>
              <a:t>Гузоштани</a:t>
            </a:r>
            <a:r>
              <a:rPr lang="ru-RU" dirty="0" smtClean="0"/>
              <a:t> </a:t>
            </a:r>
            <a:r>
              <a:rPr lang="ru-RU" dirty="0" err="1" smtClean="0"/>
              <a:t>ҳадафҳо</a:t>
            </a:r>
            <a:r>
              <a:rPr lang="ru-RU" dirty="0" smtClean="0"/>
              <a:t>/</a:t>
            </a:r>
            <a:r>
              <a:rPr lang="ru-RU" dirty="0" err="1" smtClean="0"/>
              <a:t>вазифаҳоро</a:t>
            </a:r>
            <a:r>
              <a:rPr lang="ru-RU" dirty="0" smtClean="0"/>
              <a:t> </a:t>
            </a:r>
            <a:r>
              <a:rPr lang="ru-RU" dirty="0" err="1" smtClean="0"/>
              <a:t>тавассути</a:t>
            </a:r>
            <a:r>
              <a:rPr lang="ru-RU" dirty="0" smtClean="0"/>
              <a:t> </a:t>
            </a:r>
            <a:r>
              <a:rPr lang="ru-RU" dirty="0" err="1" smtClean="0"/>
              <a:t>ташаккул</a:t>
            </a:r>
            <a:r>
              <a:rPr lang="ru-RU" dirty="0" smtClean="0"/>
              <a:t> </a:t>
            </a:r>
            <a:r>
              <a:rPr lang="ru-RU" dirty="0" err="1" smtClean="0"/>
              <a:t>додани</a:t>
            </a:r>
            <a:r>
              <a:rPr lang="ru-RU" dirty="0" smtClean="0"/>
              <a:t> «</a:t>
            </a:r>
            <a:r>
              <a:rPr lang="ru-RU" dirty="0" err="1" smtClean="0"/>
              <a:t>дарахти</a:t>
            </a:r>
            <a:r>
              <a:rPr lang="ru-RU" dirty="0" smtClean="0"/>
              <a:t> </a:t>
            </a:r>
            <a:r>
              <a:rPr lang="ru-RU" dirty="0" err="1" smtClean="0"/>
              <a:t>ҳадафҳо</a:t>
            </a:r>
            <a:r>
              <a:rPr lang="ru-RU" dirty="0" smtClean="0"/>
              <a:t>»,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ҳамшабеҳи</a:t>
            </a:r>
            <a:r>
              <a:rPr lang="ru-RU" dirty="0" smtClean="0"/>
              <a:t> </a:t>
            </a:r>
            <a:r>
              <a:rPr lang="ru-RU" dirty="0" err="1" smtClean="0"/>
              <a:t>ташаккулёбии</a:t>
            </a:r>
            <a:r>
              <a:rPr lang="ru-RU" dirty="0" smtClean="0"/>
              <a:t> «</a:t>
            </a:r>
            <a:r>
              <a:rPr lang="ru-RU" dirty="0" err="1" smtClean="0"/>
              <a:t>дарахти</a:t>
            </a:r>
            <a:r>
              <a:rPr lang="ru-RU" dirty="0" smtClean="0"/>
              <a:t> </a:t>
            </a:r>
            <a:r>
              <a:rPr lang="ru-RU" dirty="0" err="1" smtClean="0"/>
              <a:t>мушкилот</a:t>
            </a:r>
            <a:r>
              <a:rPr lang="ru-RU" dirty="0" smtClean="0"/>
              <a:t>» </a:t>
            </a:r>
            <a:r>
              <a:rPr lang="ru-RU" dirty="0" err="1" smtClean="0"/>
              <a:t>аст</a:t>
            </a:r>
            <a:r>
              <a:rPr lang="ru-RU" dirty="0" smtClean="0"/>
              <a:t>, </a:t>
            </a:r>
            <a:r>
              <a:rPr lang="ru-RU" dirty="0" err="1" smtClean="0"/>
              <a:t>анҷом</a:t>
            </a:r>
            <a:r>
              <a:rPr lang="ru-RU" dirty="0" smtClean="0"/>
              <a:t> додан </a:t>
            </a:r>
            <a:r>
              <a:rPr lang="ru-RU" dirty="0" err="1" smtClean="0"/>
              <a:t>мумкин</a:t>
            </a:r>
            <a:r>
              <a:rPr lang="ru-RU" dirty="0" smtClean="0"/>
              <a:t> </a:t>
            </a:r>
            <a:r>
              <a:rPr lang="ru-RU" dirty="0" err="1" smtClean="0"/>
              <a:t>мебошад</a:t>
            </a:r>
            <a:r>
              <a:rPr lang="ru-RU" dirty="0" smtClean="0"/>
              <a:t>.  </a:t>
            </a:r>
            <a:endParaRPr lang="ru-RU" i="1" dirty="0"/>
          </a:p>
          <a:p>
            <a:pPr lvl="0">
              <a:buNone/>
            </a:pPr>
            <a:endParaRPr lang="ru-RU" i="1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850106"/>
          </a:xfrm>
        </p:spPr>
        <p:txBody>
          <a:bodyPr>
            <a:normAutofit/>
          </a:bodyPr>
          <a:lstStyle/>
          <a:p>
            <a:r>
              <a:rPr lang="tg-Cyrl-TJ" sz="2000" b="1" kern="0" dirty="0">
                <a:solidFill>
                  <a:srgbClr val="365F91"/>
                </a:solidFill>
                <a:latin typeface="Times New Roman Tj" panose="02020603050405020304" pitchFamily="18" charset="-52"/>
                <a:ea typeface="Times New Roman" panose="02020603050405020304" pitchFamily="18" charset="0"/>
              </a:rPr>
              <a:t>ПРИНСИПЊОИ АСОСИИ ТАЊИЯИ БАРНОМАЊОИ </a:t>
            </a:r>
            <a:r>
              <a:rPr lang="tg-Cyrl-TJ" sz="2000" b="1" kern="0" dirty="0" smtClean="0">
                <a:solidFill>
                  <a:srgbClr val="365F91"/>
                </a:solidFill>
                <a:latin typeface="Times New Roman Tj" panose="02020603050405020304" pitchFamily="18" charset="-52"/>
                <a:ea typeface="Times New Roman" panose="02020603050405020304" pitchFamily="18" charset="0"/>
              </a:rPr>
              <a:t>СОҲАВИИ РУШД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80728"/>
            <a:ext cx="8136904" cy="5107706"/>
          </a:xfrm>
        </p:spPr>
        <p:txBody>
          <a:bodyPr>
            <a:noAutofit/>
          </a:bodyPr>
          <a:lstStyle/>
          <a:p>
            <a:pPr lvl="0" algn="just">
              <a:lnSpc>
                <a:spcPct val="115000"/>
              </a:lnSpc>
              <a:buFont typeface="Times New Roman Tj" panose="02020603050405020304" pitchFamily="18" charset="-52"/>
              <a:buChar char="–"/>
              <a:tabLst>
                <a:tab pos="540385" algn="l"/>
              </a:tabLst>
            </a:pP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муайян намудани самтњои рушди устувори </a:t>
            </a:r>
            <a:r>
              <a:rPr lang="tg-Cyrl-TJ" sz="2000" b="1" dirty="0" smtClean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соња 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ҷ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ати татби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и сиёсати иљтимоию иќтисодии давлат;   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Times New Roman Tj" panose="02020603050405020304" pitchFamily="18" charset="-52"/>
              <a:buChar char="–"/>
              <a:tabLst>
                <a:tab pos="540385" algn="l"/>
              </a:tabLst>
            </a:pP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мутобиќ намудани  њадаф, афзалият ва вазифањои барномањои соњавии рушд бо њуљљатњои стратегии кишвар ва ЊРУ, инчунин  дар сатҳи индикаторҳо;</a:t>
            </a:r>
          </a:p>
          <a:p>
            <a:pPr lvl="0" algn="just">
              <a:lnSpc>
                <a:spcPct val="115000"/>
              </a:lnSpc>
              <a:buFont typeface="Times New Roman Tj" panose="02020603050405020304" pitchFamily="18" charset="-52"/>
              <a:buChar char="–"/>
              <a:tabLst>
                <a:tab pos="540385" algn="l"/>
              </a:tabLst>
            </a:pPr>
            <a:r>
              <a:rPr lang="tg-Cyrl-TJ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т</a:t>
            </a:r>
            <a:r>
              <a:rPr lang="ru-RU" altLang="ru-RU" sz="2000" b="1" dirty="0" smtClean="0">
                <a:latin typeface="Times New Roman Tj" panose="02020603050405020304" pitchFamily="18" charset="-52"/>
                <a:cs typeface="Arial" panose="020B0604020202020204" pitchFamily="34" charset="0"/>
              </a:rPr>
              <a:t>аъмин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намудани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муносибати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вертикаливу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соҳавӣ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 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барои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муайян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намудани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нишондиҳандаҳои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воқеии</a:t>
            </a:r>
            <a:r>
              <a:rPr lang="ru-RU" altLang="ru-RU" sz="2000" b="1" dirty="0">
                <a:latin typeface="Times New Roman Tj" panose="02020603050405020304" pitchFamily="18" charset="-52"/>
                <a:cs typeface="Arial" panose="020B0604020202020204" pitchFamily="34" charset="0"/>
              </a:rPr>
              <a:t> </a:t>
            </a:r>
            <a:r>
              <a:rPr lang="ru-RU" altLang="ru-RU" sz="2000" b="1" dirty="0" err="1">
                <a:latin typeface="Times New Roman Tj" panose="02020603050405020304" pitchFamily="18" charset="-52"/>
                <a:cs typeface="Arial" panose="020B0604020202020204" pitchFamily="34" charset="0"/>
              </a:rPr>
              <a:t>рушд</a:t>
            </a:r>
            <a:r>
              <a:rPr lang="ru-RU" altLang="ru-RU" sz="2000" b="1" dirty="0" smtClean="0">
                <a:latin typeface="Times New Roman Tj" panose="02020603050405020304" pitchFamily="18" charset="-52"/>
                <a:cs typeface="Arial" panose="020B0604020202020204" pitchFamily="34" charset="0"/>
              </a:rPr>
              <a:t>; </a:t>
            </a:r>
            <a:endParaRPr lang="ru-RU" sz="2000" b="1" dirty="0">
              <a:latin typeface="Times New Roman Tj" panose="02020603050405020304" pitchFamily="18" charset="-52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Times New Roman" panose="02020603050405020304" pitchFamily="18" charset="0"/>
              <a:buChar char="–"/>
              <a:tabLst>
                <a:tab pos="408305" algn="l"/>
                <a:tab pos="540385" algn="l"/>
              </a:tabLst>
            </a:pP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</a:rPr>
              <a:t>таъмин намудани муносибати ма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садноки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</a:rPr>
              <a:t>барномав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ӣ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Cambria" panose="02040503050406030204" pitchFamily="18" charset="0"/>
              </a:rPr>
              <a:t> љињати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</a:rPr>
              <a:t> банаќшагирие, ки дар асоси он самтњои фаъолият барои ноилшавї ба њадафњои гузошташуда тањия мешаванд;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Times New Roman Tj" panose="02020603050405020304" pitchFamily="18" charset="-52"/>
              <a:buChar char="–"/>
              <a:tabLst>
                <a:tab pos="540385" algn="l"/>
              </a:tabLst>
            </a:pP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ба инобат гирифтани «мавзўъњои умумисоњавї» (бекорї, муњити зист, та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йирёбии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иќлим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масъалањои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гендерї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њуќуќи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инсон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муњољирати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мењнатї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та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йирёбии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и</a:t>
            </a:r>
            <a:r>
              <a:rPr lang="tg-Cyrl-TJ" sz="20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 Tj" panose="02020603050405020304" pitchFamily="18" charset="-52"/>
              </a:rPr>
              <a:t>лим</a:t>
            </a: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);   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Times New Roman Tj" panose="02020603050405020304" pitchFamily="18" charset="-52"/>
              <a:buChar char="–"/>
              <a:tabLst>
                <a:tab pos="540385" algn="l"/>
              </a:tabLst>
            </a:pPr>
            <a:r>
              <a:rPr lang="tg-Cyrl-TJ" sz="2000" b="1" dirty="0">
                <a:solidFill>
                  <a:prstClr val="black"/>
                </a:solidFill>
                <a:latin typeface="Times New Roman Tj" panose="02020603050405020304" pitchFamily="18" charset="-52"/>
                <a:ea typeface="Times New Roman" panose="02020603050405020304" pitchFamily="18" charset="0"/>
                <a:cs typeface="Times New Roman" panose="02020603050405020304" pitchFamily="18" charset="0"/>
              </a:rPr>
              <a:t>шаффоф ва оммавї будани раванди тањияи барномањо (иштироки намояндагони бахши хусусї, љомеаи шањрвандї, коршиносон); </a:t>
            </a:r>
            <a:endParaRPr lang="ru-RU" sz="2000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2000" b="1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ru-RU" sz="24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5" y="3133725"/>
            <a:ext cx="6858000" cy="590550"/>
          </a:xfrm>
          <a:prstGeom prst="rect">
            <a:avLst/>
          </a:prstGeom>
        </p:spPr>
      </p:pic>
      <p:pic>
        <p:nvPicPr>
          <p:cNvPr id="5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4" y="3250357"/>
            <a:ext cx="68580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08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9220"/>
            <a:ext cx="8229600" cy="654032"/>
          </a:xfrm>
        </p:spPr>
        <p:txBody>
          <a:bodyPr>
            <a:noAutofit/>
          </a:bodyPr>
          <a:lstStyle/>
          <a:p>
            <a:r>
              <a:rPr lang="ru-RU" sz="2800" b="1" dirty="0" err="1"/>
              <a:t>Баъзе</a:t>
            </a:r>
            <a:r>
              <a:rPr lang="ru-RU" sz="2800" b="1" dirty="0"/>
              <a:t> </a:t>
            </a:r>
            <a:r>
              <a:rPr lang="ru-RU" sz="2800" b="1" dirty="0" err="1" smtClean="0"/>
              <a:t>мушкилии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рушди</a:t>
            </a:r>
            <a:r>
              <a:rPr lang="ru-RU" sz="2800" b="1" dirty="0" smtClean="0"/>
              <a:t> </a:t>
            </a:r>
            <a:r>
              <a:rPr lang="ru-RU" sz="2800" b="1" dirty="0" err="1"/>
              <a:t>соҳаҳои</a:t>
            </a:r>
            <a:r>
              <a:rPr lang="ru-RU" sz="2800" b="1" dirty="0"/>
              <a:t> </a:t>
            </a:r>
            <a:r>
              <a:rPr lang="ru-RU" sz="2800" b="1" dirty="0" err="1"/>
              <a:t>иқтисодиёт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20000"/>
          </a:bodyPr>
          <a:lstStyle/>
          <a:p>
            <a:pPr marL="534988" indent="-173038"/>
            <a:r>
              <a:rPr lang="ru-RU" dirty="0" err="1" smtClean="0">
                <a:solidFill>
                  <a:srgbClr val="0070C0"/>
                </a:solidFill>
              </a:rPr>
              <a:t>номутаносибии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дохилисоҳавӣ</a:t>
            </a:r>
            <a:r>
              <a:rPr lang="ru-RU" dirty="0" smtClean="0">
                <a:solidFill>
                  <a:srgbClr val="0070C0"/>
                </a:solidFill>
              </a:rPr>
              <a:t>/</a:t>
            </a:r>
            <a:r>
              <a:rPr lang="ru-RU" dirty="0" err="1" smtClean="0">
                <a:solidFill>
                  <a:srgbClr val="0070C0"/>
                </a:solidFill>
              </a:rPr>
              <a:t>номутаносибии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байнисоҳавӣ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pPr marL="534988" indent="-173038"/>
            <a:r>
              <a:rPr lang="ru-RU" dirty="0" err="1">
                <a:solidFill>
                  <a:srgbClr val="0070C0"/>
                </a:solidFill>
              </a:rPr>
              <a:t>сатҳи</a:t>
            </a:r>
            <a:r>
              <a:rPr lang="ru-RU" dirty="0">
                <a:solidFill>
                  <a:srgbClr val="0070C0"/>
                </a:solidFill>
              </a:rPr>
              <a:t> пасти </a:t>
            </a:r>
            <a:r>
              <a:rPr lang="ru-RU" dirty="0" err="1">
                <a:solidFill>
                  <a:srgbClr val="0070C0"/>
                </a:solidFill>
              </a:rPr>
              <a:t>тахассусии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менежменти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субъектҳои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бозор</a:t>
            </a:r>
            <a:r>
              <a:rPr lang="ru-RU" dirty="0">
                <a:solidFill>
                  <a:srgbClr val="0070C0"/>
                </a:solidFill>
              </a:rPr>
              <a:t>; </a:t>
            </a:r>
            <a:endParaRPr lang="ru-RU" dirty="0" smtClean="0">
              <a:solidFill>
                <a:srgbClr val="0070C0"/>
              </a:solidFill>
            </a:endParaRPr>
          </a:p>
          <a:p>
            <a:pPr marL="534988" indent="-173038"/>
            <a:r>
              <a:rPr lang="ru-RU" dirty="0" err="1">
                <a:solidFill>
                  <a:srgbClr val="0070C0"/>
                </a:solidFill>
              </a:rPr>
              <a:t>ғайрисамаранок</a:t>
            </a:r>
            <a:r>
              <a:rPr lang="ru-RU" dirty="0">
                <a:solidFill>
                  <a:srgbClr val="0070C0"/>
                </a:solidFill>
              </a:rPr>
              <a:t>  </a:t>
            </a:r>
            <a:r>
              <a:rPr lang="ru-RU" dirty="0" err="1">
                <a:solidFill>
                  <a:srgbClr val="0070C0"/>
                </a:solidFill>
              </a:rPr>
              <a:t>будани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бозорҳои</a:t>
            </a:r>
            <a:r>
              <a:rPr lang="ru-RU" dirty="0">
                <a:solidFill>
                  <a:srgbClr val="0070C0"/>
                </a:solidFill>
              </a:rPr>
              <a:t> "</a:t>
            </a:r>
            <a:r>
              <a:rPr lang="ru-RU" dirty="0" err="1">
                <a:solidFill>
                  <a:srgbClr val="0070C0"/>
                </a:solidFill>
              </a:rPr>
              <a:t>фурӯш</a:t>
            </a:r>
            <a:r>
              <a:rPr lang="ru-RU" dirty="0">
                <a:solidFill>
                  <a:srgbClr val="0070C0"/>
                </a:solidFill>
              </a:rPr>
              <a:t>"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"</a:t>
            </a:r>
            <a:r>
              <a:rPr lang="ru-RU" dirty="0" err="1">
                <a:solidFill>
                  <a:srgbClr val="0070C0"/>
                </a:solidFill>
              </a:rPr>
              <a:t>харидор</a:t>
            </a:r>
            <a:r>
              <a:rPr lang="ru-RU" dirty="0">
                <a:solidFill>
                  <a:srgbClr val="0070C0"/>
                </a:solidFill>
              </a:rPr>
              <a:t>", </a:t>
            </a:r>
            <a:r>
              <a:rPr lang="ru-RU" dirty="0" err="1">
                <a:solidFill>
                  <a:srgbClr val="0070C0"/>
                </a:solidFill>
              </a:rPr>
              <a:t>инчунин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инфрасохтори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бозор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pPr marL="534988" indent="-173038"/>
            <a:r>
              <a:rPr lang="ru-RU" dirty="0" err="1" smtClean="0">
                <a:solidFill>
                  <a:srgbClr val="0070C0"/>
                </a:solidFill>
              </a:rPr>
              <a:t>муҳити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носозгори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пешбурди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тиҷорат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Мушкилӣ</a:t>
            </a:r>
            <a:r>
              <a:rPr lang="ru-RU" dirty="0">
                <a:solidFill>
                  <a:srgbClr val="0070C0"/>
                </a:solidFill>
              </a:rPr>
              <a:t> дар </a:t>
            </a:r>
            <a:r>
              <a:rPr lang="ru-RU" dirty="0" err="1">
                <a:solidFill>
                  <a:srgbClr val="0070C0"/>
                </a:solidFill>
              </a:rPr>
              <a:t>самти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танзим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заминаи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қонунгузорӣ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pPr marL="534988" indent="-173038"/>
            <a:r>
              <a:rPr lang="ru-RU" dirty="0" err="1" smtClean="0">
                <a:solidFill>
                  <a:srgbClr val="0070C0"/>
                </a:solidFill>
              </a:rPr>
              <a:t>сарбории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барзиёди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молиявӣ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(</a:t>
            </a:r>
            <a:r>
              <a:rPr lang="ru-RU" dirty="0" err="1" smtClean="0">
                <a:solidFill>
                  <a:srgbClr val="0070C0"/>
                </a:solidFill>
              </a:rPr>
              <a:t>сиёсати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фискалӣ</a:t>
            </a:r>
            <a:r>
              <a:rPr lang="ru-RU" dirty="0" smtClean="0">
                <a:solidFill>
                  <a:srgbClr val="0070C0"/>
                </a:solidFill>
              </a:rPr>
              <a:t>);</a:t>
            </a:r>
          </a:p>
          <a:p>
            <a:pPr marL="534988" indent="-173038"/>
            <a:r>
              <a:rPr lang="ru-RU" dirty="0" err="1" smtClean="0">
                <a:solidFill>
                  <a:srgbClr val="0070C0"/>
                </a:solidFill>
              </a:rPr>
              <a:t>бад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шудани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омилхои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берунии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иктисодӣ</a:t>
            </a:r>
            <a:r>
              <a:rPr lang="ru-RU" dirty="0" smtClean="0">
                <a:solidFill>
                  <a:srgbClr val="0070C0"/>
                </a:solidFill>
              </a:rPr>
              <a:t>;</a:t>
            </a:r>
          </a:p>
          <a:p>
            <a:pPr marL="534988" indent="-173038"/>
            <a:r>
              <a:rPr lang="ru-RU" dirty="0" err="1" smtClean="0">
                <a:solidFill>
                  <a:srgbClr val="0070C0"/>
                </a:solidFill>
              </a:rPr>
              <a:t>бахши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иктисодиётро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мақоми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давлатӣ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суст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идора</a:t>
            </a:r>
            <a:r>
              <a:rPr lang="ru-RU" dirty="0">
                <a:solidFill>
                  <a:srgbClr val="0070C0"/>
                </a:solidFill>
              </a:rPr>
              <a:t> карда </a:t>
            </a:r>
            <a:r>
              <a:rPr lang="ru-RU" dirty="0" err="1">
                <a:solidFill>
                  <a:srgbClr val="0070C0"/>
                </a:solidFill>
              </a:rPr>
              <a:t>метавонад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  <a:p>
            <a:pPr marL="534988" indent="-173038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968" y="500042"/>
            <a:ext cx="8040831" cy="562612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800" b="1" dirty="0" err="1" smtClean="0"/>
              <a:t>Таҳияи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тадбирҳои</a:t>
            </a:r>
            <a:r>
              <a:rPr lang="ru-RU" sz="2800" b="1" dirty="0" smtClean="0"/>
              <a:t> </a:t>
            </a:r>
            <a:r>
              <a:rPr lang="ru-RU" sz="2800" b="1" dirty="0" err="1"/>
              <a:t>сиёсат</a:t>
            </a:r>
            <a:endParaRPr lang="ru-RU" sz="2800" b="1" dirty="0"/>
          </a:p>
          <a:p>
            <a:pPr>
              <a:buNone/>
            </a:pPr>
            <a:r>
              <a:rPr lang="ru-RU" sz="2800" dirty="0" err="1" smtClean="0"/>
              <a:t>Тадбир</a:t>
            </a:r>
            <a:r>
              <a:rPr lang="ru-RU" sz="2800" dirty="0" smtClean="0"/>
              <a:t>/</a:t>
            </a:r>
            <a:r>
              <a:rPr lang="ru-RU" sz="2800" dirty="0" err="1" smtClean="0"/>
              <a:t>чорабинӣ</a:t>
            </a:r>
            <a:r>
              <a:rPr lang="ru-RU" sz="2800" dirty="0" smtClean="0"/>
              <a:t>, ин </a:t>
            </a:r>
            <a:r>
              <a:rPr lang="ru-RU" sz="2800" dirty="0" err="1"/>
              <a:t>амали</a:t>
            </a:r>
            <a:r>
              <a:rPr lang="ru-RU" sz="2800" dirty="0"/>
              <a:t> </a:t>
            </a:r>
            <a:r>
              <a:rPr lang="ru-RU" sz="2800" dirty="0" err="1"/>
              <a:t>мушаххасест</a:t>
            </a:r>
            <a:r>
              <a:rPr lang="ru-RU" sz="2800" dirty="0"/>
              <a:t>, </a:t>
            </a:r>
            <a:r>
              <a:rPr lang="ru-RU" sz="2800" dirty="0" err="1"/>
              <a:t>ки</a:t>
            </a:r>
            <a:r>
              <a:rPr lang="ru-RU" sz="2800" dirty="0"/>
              <a:t> </a:t>
            </a:r>
            <a:r>
              <a:rPr lang="ru-RU" sz="2800" dirty="0" err="1" smtClean="0"/>
              <a:t>ҳангоми</a:t>
            </a:r>
            <a:r>
              <a:rPr lang="ru-RU" sz="2800" dirty="0" smtClean="0"/>
              <a:t> </a:t>
            </a:r>
            <a:r>
              <a:rPr lang="ru-RU" sz="2800" dirty="0" err="1" smtClean="0"/>
              <a:t>андешида</a:t>
            </a:r>
            <a:r>
              <a:rPr lang="ru-RU" sz="2800" dirty="0" smtClean="0"/>
              <a:t> </a:t>
            </a:r>
            <a:r>
              <a:rPr lang="ru-RU" sz="2800" dirty="0" err="1" smtClean="0"/>
              <a:t>шудан</a:t>
            </a:r>
            <a:r>
              <a:rPr lang="ru-RU" sz="2800" dirty="0" smtClean="0"/>
              <a:t> </a:t>
            </a:r>
            <a:r>
              <a:rPr lang="ru-RU" sz="2800" dirty="0" err="1" smtClean="0"/>
              <a:t>боиси</a:t>
            </a:r>
            <a:r>
              <a:rPr lang="ru-RU" sz="2800" dirty="0" smtClean="0"/>
              <a:t> </a:t>
            </a:r>
            <a:r>
              <a:rPr lang="ru-RU" sz="2800" dirty="0" err="1"/>
              <a:t>ҳалли</a:t>
            </a:r>
            <a:r>
              <a:rPr lang="ru-RU" sz="2800" dirty="0"/>
              <a:t> </a:t>
            </a:r>
            <a:r>
              <a:rPr lang="ru-RU" sz="2800" dirty="0" err="1" smtClean="0"/>
              <a:t>масъала</a:t>
            </a:r>
            <a:r>
              <a:rPr lang="ru-RU" sz="2800" dirty="0" smtClean="0"/>
              <a:t>/</a:t>
            </a:r>
            <a:r>
              <a:rPr lang="ru-RU" sz="2800" dirty="0" err="1" smtClean="0"/>
              <a:t>вазифа</a:t>
            </a:r>
            <a:r>
              <a:rPr lang="ru-RU" sz="2800" dirty="0" smtClean="0"/>
              <a:t> </a:t>
            </a:r>
            <a:r>
              <a:rPr lang="ru-RU" sz="2800" dirty="0" err="1"/>
              <a:t>мегардад</a:t>
            </a:r>
            <a:r>
              <a:rPr lang="ru-RU" sz="2800" dirty="0"/>
              <a:t>. </a:t>
            </a:r>
            <a:r>
              <a:rPr lang="ru-RU" sz="2800" dirty="0" err="1"/>
              <a:t>Тадбир</a:t>
            </a:r>
            <a:r>
              <a:rPr lang="ru-RU" sz="2800" dirty="0"/>
              <a:t> аз </a:t>
            </a:r>
            <a:r>
              <a:rPr lang="ru-RU" sz="2800" dirty="0" err="1"/>
              <a:t>вазифа</a:t>
            </a:r>
            <a:r>
              <a:rPr lang="ru-RU" sz="2800" dirty="0"/>
              <a:t> (</a:t>
            </a:r>
            <a:r>
              <a:rPr lang="ru-RU" sz="2800" dirty="0" err="1" smtClean="0"/>
              <a:t>зерҳадаф</a:t>
            </a:r>
            <a:r>
              <a:rPr lang="ru-RU" sz="2800" dirty="0" smtClean="0"/>
              <a:t>) </a:t>
            </a:r>
            <a:r>
              <a:rPr lang="ru-RU" sz="2800" dirty="0" err="1"/>
              <a:t>бо</a:t>
            </a:r>
            <a:r>
              <a:rPr lang="ru-RU" sz="2800" dirty="0"/>
              <a:t> он </a:t>
            </a:r>
            <a:r>
              <a:rPr lang="ru-RU" sz="2800" dirty="0" err="1"/>
              <a:t>фарқ</a:t>
            </a:r>
            <a:r>
              <a:rPr lang="ru-RU" sz="2800" dirty="0"/>
              <a:t> </a:t>
            </a:r>
            <a:r>
              <a:rPr lang="ru-RU" sz="2800" dirty="0" err="1"/>
              <a:t>мекунад</a:t>
            </a:r>
            <a:r>
              <a:rPr lang="ru-RU" sz="2800" dirty="0"/>
              <a:t>, </a:t>
            </a:r>
            <a:r>
              <a:rPr lang="ru-RU" sz="2800" dirty="0" err="1"/>
              <a:t>ки</a:t>
            </a:r>
            <a:r>
              <a:rPr lang="ru-RU" sz="2800" dirty="0"/>
              <a:t> </a:t>
            </a:r>
            <a:r>
              <a:rPr lang="ru-RU" sz="2800" dirty="0" smtClean="0"/>
              <a:t>дар </a:t>
            </a:r>
            <a:r>
              <a:rPr lang="ru-RU" sz="2800" dirty="0" err="1" smtClean="0"/>
              <a:t>вазифа</a:t>
            </a:r>
            <a:r>
              <a:rPr lang="ru-RU" sz="2800" dirty="0" smtClean="0"/>
              <a:t> </a:t>
            </a:r>
            <a:r>
              <a:rPr lang="ru-RU" sz="2800" dirty="0" err="1"/>
              <a:t>нишон</a:t>
            </a:r>
            <a:r>
              <a:rPr lang="ru-RU" sz="2800" dirty="0"/>
              <a:t> </a:t>
            </a:r>
            <a:r>
              <a:rPr lang="ru-RU" sz="2800" dirty="0" err="1" smtClean="0"/>
              <a:t>дода</a:t>
            </a:r>
            <a:r>
              <a:rPr lang="ru-RU" sz="2800" dirty="0" smtClean="0"/>
              <a:t> </a:t>
            </a:r>
            <a:r>
              <a:rPr lang="ru-RU" sz="2800" dirty="0" err="1" smtClean="0"/>
              <a:t>мешавад</a:t>
            </a:r>
            <a:r>
              <a:rPr lang="ru-RU" sz="2800" dirty="0" smtClean="0"/>
              <a:t>, </a:t>
            </a:r>
            <a:r>
              <a:rPr lang="ru-RU" sz="2800" dirty="0" err="1" smtClean="0"/>
              <a:t>ки</a:t>
            </a:r>
            <a:r>
              <a:rPr lang="ru-RU" sz="2800" dirty="0" smtClean="0"/>
              <a:t> </a:t>
            </a:r>
            <a:r>
              <a:rPr lang="ru-RU" sz="2800" dirty="0" err="1" smtClean="0"/>
              <a:t>чӣ</a:t>
            </a:r>
            <a:r>
              <a:rPr lang="ru-RU" sz="2800" dirty="0" smtClean="0"/>
              <a:t> </a:t>
            </a:r>
            <a:r>
              <a:rPr lang="ru-RU" sz="2800" dirty="0" err="1"/>
              <a:t>бояд</a:t>
            </a:r>
            <a:r>
              <a:rPr lang="ru-RU" sz="2800" dirty="0"/>
              <a:t> ба даст </a:t>
            </a:r>
            <a:r>
              <a:rPr lang="ru-RU" sz="2800" dirty="0" err="1"/>
              <a:t>оварда</a:t>
            </a:r>
            <a:r>
              <a:rPr lang="ru-RU" sz="2800" dirty="0"/>
              <a:t> </a:t>
            </a:r>
            <a:r>
              <a:rPr lang="ru-RU" sz="2800" dirty="0" err="1"/>
              <a:t>шавад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тадбир</a:t>
            </a:r>
            <a:r>
              <a:rPr lang="ru-RU" sz="2800" dirty="0"/>
              <a:t> </a:t>
            </a:r>
            <a:r>
              <a:rPr lang="ru-RU" sz="2800" dirty="0" err="1"/>
              <a:t>нишон</a:t>
            </a:r>
            <a:r>
              <a:rPr lang="ru-RU" sz="2800" dirty="0"/>
              <a:t> </a:t>
            </a:r>
            <a:r>
              <a:rPr lang="ru-RU" sz="2800" dirty="0" err="1"/>
              <a:t>медиҳад</a:t>
            </a:r>
            <a:r>
              <a:rPr lang="ru-RU" sz="2800" dirty="0"/>
              <a:t>, </a:t>
            </a:r>
            <a:r>
              <a:rPr lang="ru-RU" sz="2800" dirty="0" err="1"/>
              <a:t>ки</a:t>
            </a:r>
            <a:r>
              <a:rPr lang="ru-RU" sz="2800" dirty="0"/>
              <a:t> </a:t>
            </a:r>
            <a:r>
              <a:rPr lang="ru-RU" sz="2800" dirty="0" err="1"/>
              <a:t>чӣ</a:t>
            </a:r>
            <a:r>
              <a:rPr lang="ru-RU" sz="2800" dirty="0"/>
              <a:t> гуна, </a:t>
            </a:r>
            <a:r>
              <a:rPr lang="ru-RU" sz="2800" dirty="0" err="1"/>
              <a:t>бо</a:t>
            </a:r>
            <a:r>
              <a:rPr lang="ru-RU" sz="2800" dirty="0"/>
              <a:t> </a:t>
            </a:r>
            <a:r>
              <a:rPr lang="ru-RU" sz="2800" dirty="0" err="1"/>
              <a:t>кадом</a:t>
            </a:r>
            <a:r>
              <a:rPr lang="ru-RU" sz="2800" dirty="0"/>
              <a:t> </a:t>
            </a:r>
            <a:r>
              <a:rPr lang="ru-RU" sz="2800" dirty="0" err="1"/>
              <a:t>восита</a:t>
            </a:r>
            <a:r>
              <a:rPr lang="ru-RU" sz="2800" dirty="0"/>
              <a:t> ба он </a:t>
            </a:r>
            <a:r>
              <a:rPr lang="ru-RU" sz="2800" dirty="0" err="1" smtClean="0"/>
              <a:t>расидан</a:t>
            </a:r>
            <a:r>
              <a:rPr lang="ru-RU" sz="2800" dirty="0" smtClean="0"/>
              <a:t> </a:t>
            </a:r>
            <a:r>
              <a:rPr lang="ru-RU" sz="2800" dirty="0" err="1" smtClean="0"/>
              <a:t>зарур</a:t>
            </a:r>
            <a:r>
              <a:rPr lang="ru-RU" sz="2800" dirty="0" smtClean="0"/>
              <a:t> </a:t>
            </a:r>
            <a:r>
              <a:rPr lang="ru-RU" sz="2800" dirty="0" err="1" smtClean="0"/>
              <a:t>аст</a:t>
            </a:r>
            <a:r>
              <a:rPr lang="ru-RU" sz="2800" dirty="0" smtClean="0"/>
              <a:t>.</a:t>
            </a:r>
            <a:r>
              <a:rPr lang="ru-RU" sz="2800" b="1" dirty="0" smtClean="0"/>
              <a:t> </a:t>
            </a:r>
          </a:p>
          <a:p>
            <a:pPr>
              <a:buNone/>
            </a:pPr>
            <a:r>
              <a:rPr lang="ru-RU" sz="2800" dirty="0" err="1" smtClean="0"/>
              <a:t>Барои</a:t>
            </a:r>
            <a:r>
              <a:rPr lang="ru-RU" sz="2800" dirty="0" smtClean="0"/>
              <a:t> </a:t>
            </a:r>
            <a:r>
              <a:rPr lang="ru-RU" sz="2800" dirty="0" err="1"/>
              <a:t>арзёбии</a:t>
            </a:r>
            <a:r>
              <a:rPr lang="ru-RU" sz="2800" dirty="0"/>
              <a:t> </a:t>
            </a:r>
            <a:r>
              <a:rPr lang="ru-RU" sz="2800" dirty="0" err="1"/>
              <a:t>тадбирҳо</a:t>
            </a:r>
            <a:r>
              <a:rPr lang="ru-RU" sz="2800" dirty="0"/>
              <a:t>/</a:t>
            </a:r>
            <a:r>
              <a:rPr lang="ru-RU" sz="2800" dirty="0" err="1"/>
              <a:t>амалҳои</a:t>
            </a:r>
            <a:r>
              <a:rPr lang="ru-RU" sz="2800" dirty="0"/>
              <a:t> </a:t>
            </a:r>
            <a:r>
              <a:rPr lang="ru-RU" sz="2800" dirty="0" err="1"/>
              <a:t>пешниҳодшуда</a:t>
            </a:r>
            <a:r>
              <a:rPr lang="ru-RU" sz="2800" dirty="0"/>
              <a:t> </a:t>
            </a:r>
            <a:r>
              <a:rPr lang="ru-RU" sz="2800" dirty="0" err="1"/>
              <a:t>тавсия</a:t>
            </a:r>
            <a:r>
              <a:rPr lang="ru-RU" sz="2800" dirty="0"/>
              <a:t> </a:t>
            </a:r>
            <a:r>
              <a:rPr lang="ru-RU" sz="2800" dirty="0" err="1"/>
              <a:t>дода</a:t>
            </a:r>
            <a:r>
              <a:rPr lang="ru-RU" sz="2800" dirty="0"/>
              <a:t> </a:t>
            </a:r>
            <a:r>
              <a:rPr lang="ru-RU" sz="2800" dirty="0" err="1"/>
              <a:t>мешавад</a:t>
            </a:r>
            <a:r>
              <a:rPr lang="ru-RU" sz="2800" dirty="0"/>
              <a:t>, </a:t>
            </a:r>
            <a:r>
              <a:rPr lang="ru-RU" sz="2800" dirty="0" err="1"/>
              <a:t>ки</a:t>
            </a:r>
            <a:r>
              <a:rPr lang="ru-RU" sz="2800" dirty="0"/>
              <a:t> </a:t>
            </a:r>
            <a:r>
              <a:rPr lang="ru-RU" sz="2800" dirty="0" err="1" smtClean="0"/>
              <a:t>нисбат</a:t>
            </a:r>
            <a:r>
              <a:rPr lang="ru-RU" sz="2800" dirty="0" smtClean="0"/>
              <a:t> ба </a:t>
            </a:r>
            <a:r>
              <a:rPr lang="ru-RU" sz="2800" dirty="0" err="1" smtClean="0"/>
              <a:t>онҳо</a:t>
            </a:r>
            <a:r>
              <a:rPr lang="ru-RU" sz="2800" dirty="0" smtClean="0"/>
              <a:t> </a:t>
            </a:r>
            <a:r>
              <a:rPr lang="ru-RU" sz="2800" dirty="0" err="1" smtClean="0"/>
              <a:t>меъёрҳои</a:t>
            </a:r>
            <a:r>
              <a:rPr lang="ru-RU" sz="2800" dirty="0" smtClean="0"/>
              <a:t> </a:t>
            </a:r>
            <a:r>
              <a:rPr lang="ru-RU" sz="2800" dirty="0" err="1" smtClean="0"/>
              <a:t>зерин</a:t>
            </a:r>
            <a:r>
              <a:rPr lang="ru-RU" sz="2800" dirty="0" smtClean="0"/>
              <a:t> </a:t>
            </a:r>
            <a:r>
              <a:rPr lang="ru-RU" sz="2800" dirty="0" err="1"/>
              <a:t>татбиқ</a:t>
            </a:r>
            <a:r>
              <a:rPr lang="ru-RU" sz="2800" dirty="0"/>
              <a:t> карда </a:t>
            </a:r>
            <a:r>
              <a:rPr lang="ru-RU" sz="2800" dirty="0" err="1"/>
              <a:t>шаванд</a:t>
            </a:r>
            <a:r>
              <a:rPr lang="ru-RU" sz="2800" dirty="0"/>
              <a:t>: 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-</a:t>
            </a:r>
            <a:r>
              <a:rPr lang="ru-RU" sz="2800" dirty="0" err="1" smtClean="0"/>
              <a:t>мувофиқ</a:t>
            </a:r>
            <a:r>
              <a:rPr lang="ru-RU" sz="2800" dirty="0" smtClean="0"/>
              <a:t> </a:t>
            </a:r>
            <a:r>
              <a:rPr lang="ru-RU" sz="2800" dirty="0"/>
              <a:t>ба </a:t>
            </a:r>
            <a:r>
              <a:rPr lang="ru-RU" sz="2800" dirty="0" err="1" smtClean="0"/>
              <a:t>мақсад</a:t>
            </a:r>
            <a:r>
              <a:rPr lang="ru-RU" sz="2800" dirty="0"/>
              <a:t>;</a:t>
            </a:r>
            <a:r>
              <a:rPr lang="ru-RU" sz="2800" dirty="0" smtClean="0"/>
              <a:t> </a:t>
            </a:r>
          </a:p>
          <a:p>
            <a:pPr>
              <a:buNone/>
            </a:pPr>
            <a:r>
              <a:rPr lang="ru-RU" sz="2800" dirty="0" smtClean="0"/>
              <a:t>-</a:t>
            </a:r>
            <a:r>
              <a:rPr lang="ru-RU" sz="2800" dirty="0" err="1" smtClean="0"/>
              <a:t>имконпазирӣ</a:t>
            </a:r>
            <a:r>
              <a:rPr lang="ru-RU" sz="2800" dirty="0" smtClean="0"/>
              <a:t> </a:t>
            </a:r>
            <a:r>
              <a:rPr lang="ru-RU" sz="2800" dirty="0" err="1" smtClean="0"/>
              <a:t>ва</a:t>
            </a:r>
            <a:r>
              <a:rPr lang="ru-RU" sz="2800" dirty="0" smtClean="0"/>
              <a:t>;</a:t>
            </a:r>
          </a:p>
          <a:p>
            <a:pPr>
              <a:buNone/>
            </a:pPr>
            <a:r>
              <a:rPr lang="ru-RU" sz="2800" dirty="0" smtClean="0"/>
              <a:t> -</a:t>
            </a:r>
            <a:r>
              <a:rPr lang="ru-RU" sz="2800" dirty="0" err="1" smtClean="0"/>
              <a:t>қобили</a:t>
            </a:r>
            <a:r>
              <a:rPr lang="ru-RU" sz="2800" dirty="0" smtClean="0"/>
              <a:t> </a:t>
            </a:r>
            <a:r>
              <a:rPr lang="ru-RU" sz="2800" dirty="0" err="1"/>
              <a:t>қабул</a:t>
            </a:r>
            <a:r>
              <a:rPr lang="ru-RU" sz="2800" dirty="0"/>
              <a:t> </a:t>
            </a:r>
            <a:r>
              <a:rPr lang="ru-RU" sz="2800" dirty="0" err="1"/>
              <a:t>будан</a:t>
            </a:r>
            <a:r>
              <a:rPr lang="ru-RU" sz="2800" dirty="0"/>
              <a:t>. </a:t>
            </a:r>
          </a:p>
          <a:p>
            <a:pPr>
              <a:buNone/>
            </a:pPr>
            <a:endParaRPr lang="ru-RU" sz="28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968" y="357166"/>
            <a:ext cx="8040831" cy="5768997"/>
          </a:xfrm>
        </p:spPr>
        <p:txBody>
          <a:bodyPr>
            <a:normAutofit fontScale="85000" lnSpcReduction="10000"/>
          </a:bodyPr>
          <a:lstStyle/>
          <a:p>
            <a:pPr lvl="0" algn="ctr">
              <a:buNone/>
            </a:pPr>
            <a:r>
              <a:rPr lang="ru-RU" b="1" dirty="0" err="1"/>
              <a:t>Тавсифи</a:t>
            </a:r>
            <a:r>
              <a:rPr lang="ru-RU" b="1" dirty="0"/>
              <a:t> </a:t>
            </a:r>
            <a:r>
              <a:rPr lang="ru-RU" b="1" dirty="0" err="1"/>
              <a:t>натиҷаҳо</a:t>
            </a:r>
            <a:r>
              <a:rPr lang="ru-RU" b="1" dirty="0"/>
              <a:t> </a:t>
            </a:r>
            <a:endParaRPr lang="ru-RU" b="1" i="1" dirty="0"/>
          </a:p>
          <a:p>
            <a:r>
              <a:rPr lang="ru-RU" dirty="0" err="1"/>
              <a:t>г</a:t>
            </a:r>
            <a:r>
              <a:rPr lang="ru-RU" dirty="0" err="1" smtClean="0"/>
              <a:t>урӯҳи</a:t>
            </a:r>
            <a:r>
              <a:rPr lang="ru-RU" dirty="0" smtClean="0"/>
              <a:t> </a:t>
            </a:r>
            <a:r>
              <a:rPr lang="ru-RU" dirty="0" err="1"/>
              <a:t>корӣ</a:t>
            </a:r>
            <a:r>
              <a:rPr lang="ru-RU" dirty="0"/>
              <a:t> </a:t>
            </a:r>
            <a:r>
              <a:rPr lang="ru-RU" dirty="0" err="1"/>
              <a:t>бояд</a:t>
            </a:r>
            <a:r>
              <a:rPr lang="ru-RU" dirty="0"/>
              <a:t> </a:t>
            </a:r>
            <a:r>
              <a:rPr lang="ru-RU" dirty="0" err="1"/>
              <a:t>натиҷаҳои</a:t>
            </a:r>
            <a:r>
              <a:rPr lang="ru-RU" dirty="0"/>
              <a:t> </a:t>
            </a:r>
            <a:r>
              <a:rPr lang="ru-RU" dirty="0" err="1"/>
              <a:t>асосии</a:t>
            </a:r>
            <a:r>
              <a:rPr lang="ru-RU" dirty="0"/>
              <a:t> </a:t>
            </a:r>
            <a:r>
              <a:rPr lang="ru-RU" dirty="0" err="1"/>
              <a:t>иҷрои</a:t>
            </a:r>
            <a:r>
              <a:rPr lang="ru-RU" dirty="0"/>
              <a:t> </a:t>
            </a:r>
            <a:r>
              <a:rPr lang="ru-RU" dirty="0" err="1"/>
              <a:t>вазифаю</a:t>
            </a:r>
            <a:r>
              <a:rPr lang="ru-RU" dirty="0"/>
              <a:t> </a:t>
            </a:r>
            <a:r>
              <a:rPr lang="ru-RU" dirty="0" err="1"/>
              <a:t>тадбирхои</a:t>
            </a:r>
            <a:r>
              <a:rPr lang="ru-RU" dirty="0"/>
              <a:t> ин </a:t>
            </a:r>
            <a:r>
              <a:rPr lang="ru-RU" dirty="0" err="1"/>
              <a:t>барномаро</a:t>
            </a:r>
            <a:r>
              <a:rPr lang="ru-RU" dirty="0"/>
              <a:t> </a:t>
            </a:r>
            <a:r>
              <a:rPr lang="ru-RU" dirty="0" err="1"/>
              <a:t>тавсиф</a:t>
            </a:r>
            <a:r>
              <a:rPr lang="ru-RU" dirty="0"/>
              <a:t> </a:t>
            </a:r>
            <a:r>
              <a:rPr lang="ru-RU" dirty="0" err="1" smtClean="0"/>
              <a:t>намояд</a:t>
            </a:r>
            <a:r>
              <a:rPr lang="ru-RU" dirty="0"/>
              <a:t>;</a:t>
            </a:r>
          </a:p>
          <a:p>
            <a:r>
              <a:rPr lang="ru-RU" dirty="0" err="1"/>
              <a:t>в</a:t>
            </a:r>
            <a:r>
              <a:rPr lang="ru-RU" dirty="0" err="1" smtClean="0"/>
              <a:t>азифаҳо</a:t>
            </a:r>
            <a:r>
              <a:rPr lang="ru-RU" dirty="0" smtClean="0"/>
              <a:t>, </a:t>
            </a:r>
            <a:r>
              <a:rPr lang="ru-RU" dirty="0" err="1" smtClean="0"/>
              <a:t>тадбирҳо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чашмдоште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дар </a:t>
            </a:r>
            <a:r>
              <a:rPr lang="ru-RU" dirty="0" err="1"/>
              <a:t>барнома</a:t>
            </a:r>
            <a:r>
              <a:rPr lang="ru-RU" dirty="0"/>
              <a:t> </a:t>
            </a:r>
            <a:r>
              <a:rPr lang="ru-RU" dirty="0" err="1" smtClean="0"/>
              <a:t>ифода</a:t>
            </a:r>
            <a:r>
              <a:rPr lang="ru-RU" dirty="0" smtClean="0"/>
              <a:t> </a:t>
            </a:r>
            <a:r>
              <a:rPr lang="ru-RU" dirty="0" err="1" smtClean="0"/>
              <a:t>ёфтаанд</a:t>
            </a:r>
            <a:r>
              <a:rPr lang="ru-RU" dirty="0" smtClean="0"/>
              <a:t>,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/>
              <a:t>ба субъектҳои </a:t>
            </a:r>
            <a:r>
              <a:rPr lang="ru-RU" dirty="0" err="1"/>
              <a:t>бозор</a:t>
            </a:r>
            <a:r>
              <a:rPr lang="ru-RU" dirty="0"/>
              <a:t> </a:t>
            </a:r>
            <a:r>
              <a:rPr lang="ru-RU" dirty="0" err="1" smtClean="0"/>
              <a:t>тасаввуроти</a:t>
            </a:r>
            <a:r>
              <a:rPr lang="ru-RU" dirty="0" smtClean="0"/>
              <a:t> </a:t>
            </a:r>
            <a:r>
              <a:rPr lang="ru-RU" dirty="0" err="1" smtClean="0"/>
              <a:t>возеҳро</a:t>
            </a:r>
            <a:r>
              <a:rPr lang="ru-RU" dirty="0" smtClean="0"/>
              <a:t> </a:t>
            </a:r>
            <a:r>
              <a:rPr lang="ru-RU" dirty="0" err="1" smtClean="0"/>
              <a:t>нишон</a:t>
            </a:r>
            <a:r>
              <a:rPr lang="ru-RU" dirty="0" smtClean="0"/>
              <a:t> </a:t>
            </a:r>
            <a:r>
              <a:rPr lang="ru-RU" dirty="0" err="1" smtClean="0"/>
              <a:t>диҳанд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давлат</a:t>
            </a:r>
            <a:r>
              <a:rPr lang="ru-RU" dirty="0" smtClean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расидан</a:t>
            </a:r>
            <a:r>
              <a:rPr lang="ru-RU" dirty="0"/>
              <a:t> ба </a:t>
            </a:r>
            <a:r>
              <a:rPr lang="ru-RU" dirty="0" err="1"/>
              <a:t>ҳадафи</a:t>
            </a:r>
            <a:r>
              <a:rPr lang="ru-RU" dirty="0"/>
              <a:t> </a:t>
            </a:r>
            <a:r>
              <a:rPr lang="ru-RU" dirty="0" err="1"/>
              <a:t>стратегӣ</a:t>
            </a:r>
            <a:r>
              <a:rPr lang="ru-RU" dirty="0"/>
              <a:t> </a:t>
            </a:r>
            <a:r>
              <a:rPr lang="ru-RU" dirty="0" err="1"/>
              <a:t>чӣ</a:t>
            </a:r>
            <a:r>
              <a:rPr lang="ru-RU" dirty="0"/>
              <a:t> </a:t>
            </a:r>
            <a:r>
              <a:rPr lang="ru-RU" dirty="0" err="1"/>
              <a:t>кор</a:t>
            </a:r>
            <a:r>
              <a:rPr lang="ru-RU" dirty="0"/>
              <a:t> </a:t>
            </a:r>
            <a:r>
              <a:rPr lang="ru-RU" dirty="0" err="1"/>
              <a:t>хоҳад</a:t>
            </a:r>
            <a:r>
              <a:rPr lang="ru-RU" dirty="0"/>
              <a:t> </a:t>
            </a:r>
            <a:r>
              <a:rPr lang="ru-RU" dirty="0" smtClean="0"/>
              <a:t>кард</a:t>
            </a:r>
            <a:r>
              <a:rPr lang="ru-RU" dirty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дар </a:t>
            </a:r>
            <a:r>
              <a:rPr lang="ru-RU" dirty="0" err="1" smtClean="0"/>
              <a:t>натиҷа</a:t>
            </a:r>
            <a:r>
              <a:rPr lang="ru-RU" dirty="0" smtClean="0"/>
              <a:t> </a:t>
            </a:r>
            <a:r>
              <a:rPr lang="ru-RU" dirty="0" err="1" smtClean="0"/>
              <a:t>чӣ</a:t>
            </a:r>
            <a:r>
              <a:rPr lang="ru-RU" dirty="0" smtClean="0"/>
              <a:t> ба даст </a:t>
            </a:r>
            <a:r>
              <a:rPr lang="ru-RU" dirty="0" err="1" smtClean="0"/>
              <a:t>оварда</a:t>
            </a:r>
            <a:r>
              <a:rPr lang="ru-RU" dirty="0" smtClean="0"/>
              <a:t> </a:t>
            </a:r>
            <a:r>
              <a:rPr lang="ru-RU" dirty="0" err="1" smtClean="0"/>
              <a:t>мешавад</a:t>
            </a:r>
            <a:r>
              <a:rPr lang="ru-RU" dirty="0" smtClean="0"/>
              <a:t>; </a:t>
            </a:r>
            <a:endParaRPr lang="ru-RU" dirty="0"/>
          </a:p>
          <a:p>
            <a:r>
              <a:rPr lang="ru-RU" dirty="0" err="1" smtClean="0"/>
              <a:t>Иттилоот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/>
              <a:t>кофӣ</a:t>
            </a:r>
            <a:r>
              <a:rPr lang="ru-RU" dirty="0"/>
              <a:t> </a:t>
            </a:r>
            <a:r>
              <a:rPr lang="ru-RU" dirty="0" err="1" smtClean="0"/>
              <a:t>бошад</a:t>
            </a:r>
            <a:r>
              <a:rPr lang="ru-RU" dirty="0"/>
              <a:t>, </a:t>
            </a:r>
            <a:r>
              <a:rPr lang="ru-RU" dirty="0" smtClean="0"/>
              <a:t>то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/>
              <a:t>субъектҳои </a:t>
            </a:r>
            <a:r>
              <a:rPr lang="ru-RU" dirty="0" err="1"/>
              <a:t>бозор</a:t>
            </a:r>
            <a:r>
              <a:rPr lang="ru-RU" dirty="0"/>
              <a:t> дар ин бахши </a:t>
            </a:r>
            <a:r>
              <a:rPr lang="ru-RU" dirty="0" err="1"/>
              <a:t>иқтисод</a:t>
            </a:r>
            <a:r>
              <a:rPr lang="ru-RU" dirty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дарназардошт</a:t>
            </a:r>
            <a:r>
              <a:rPr lang="ru-RU" dirty="0" smtClean="0"/>
              <a:t> аз </a:t>
            </a:r>
            <a:r>
              <a:rPr lang="ru-RU" dirty="0" err="1" smtClean="0"/>
              <a:t>амалкарди</a:t>
            </a:r>
            <a:r>
              <a:rPr lang="ru-RU" dirty="0" smtClean="0"/>
              <a:t> </a:t>
            </a:r>
            <a:r>
              <a:rPr lang="ru-RU" dirty="0" err="1" smtClean="0"/>
              <a:t>чашмдошти</a:t>
            </a:r>
            <a:r>
              <a:rPr lang="ru-RU" dirty="0" smtClean="0"/>
              <a:t>  </a:t>
            </a:r>
            <a:r>
              <a:rPr lang="ru-RU" dirty="0" err="1" smtClean="0"/>
              <a:t>давлат</a:t>
            </a:r>
            <a:r>
              <a:rPr lang="ru-RU" dirty="0" smtClean="0"/>
              <a:t> </a:t>
            </a:r>
            <a:r>
              <a:rPr lang="ru-RU" dirty="0" err="1" smtClean="0"/>
              <a:t>тавонанд</a:t>
            </a:r>
            <a:r>
              <a:rPr lang="ru-RU" dirty="0" smtClean="0"/>
              <a:t>  стратегия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барномаҳои</a:t>
            </a:r>
            <a:r>
              <a:rPr lang="ru-RU" dirty="0"/>
              <a:t> </a:t>
            </a:r>
            <a:r>
              <a:rPr lang="ru-RU" dirty="0" err="1"/>
              <a:t>рушди</a:t>
            </a:r>
            <a:r>
              <a:rPr lang="ru-RU" dirty="0"/>
              <a:t> </a:t>
            </a:r>
            <a:r>
              <a:rPr lang="ru-RU" dirty="0" err="1"/>
              <a:t>худро</a:t>
            </a:r>
            <a:r>
              <a:rPr lang="ru-RU" dirty="0"/>
              <a:t> </a:t>
            </a:r>
            <a:r>
              <a:rPr lang="ru-RU" dirty="0" err="1" smtClean="0"/>
              <a:t>таҳия</a:t>
            </a:r>
            <a:r>
              <a:rPr lang="ru-RU" dirty="0" smtClean="0"/>
              <a:t> </a:t>
            </a:r>
            <a:r>
              <a:rPr lang="ru-RU" dirty="0" err="1" smtClean="0"/>
              <a:t>намоянд</a:t>
            </a:r>
            <a:r>
              <a:rPr lang="ru-RU" dirty="0" smtClean="0"/>
              <a:t>..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4290"/>
            <a:ext cx="8147248" cy="6643710"/>
          </a:xfrm>
        </p:spPr>
        <p:txBody>
          <a:bodyPr>
            <a:normAutofit fontScale="70000" lnSpcReduction="20000"/>
          </a:bodyPr>
          <a:lstStyle/>
          <a:p>
            <a:pPr lvl="0" algn="ctr">
              <a:buNone/>
            </a:pPr>
            <a:r>
              <a:rPr lang="ru-RU" b="1" dirty="0" err="1">
                <a:solidFill>
                  <a:srgbClr val="0070C0"/>
                </a:solidFill>
              </a:rPr>
              <a:t>Арзёбии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хатарҳои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татбиқ</a:t>
            </a:r>
            <a:endParaRPr lang="ru-RU" b="1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г</a:t>
            </a:r>
            <a:r>
              <a:rPr lang="ru-RU" dirty="0" err="1" smtClean="0">
                <a:solidFill>
                  <a:srgbClr val="0070C0"/>
                </a:solidFill>
              </a:rPr>
              <a:t>урӯҳи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корӣ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бояд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боварӣ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ҳосил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кунад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ки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қарорҳои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пешниҳодшуда</a:t>
            </a:r>
            <a:r>
              <a:rPr lang="ru-RU" dirty="0">
                <a:solidFill>
                  <a:srgbClr val="0070C0"/>
                </a:solidFill>
              </a:rPr>
              <a:t> дар </a:t>
            </a:r>
            <a:r>
              <a:rPr lang="ru-RU" dirty="0" err="1">
                <a:solidFill>
                  <a:srgbClr val="0070C0"/>
                </a:solidFill>
              </a:rPr>
              <a:t>доираи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маҳдудиятҳои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мӯҳлат</a:t>
            </a:r>
            <a:r>
              <a:rPr lang="ru-RU" dirty="0" smtClean="0">
                <a:solidFill>
                  <a:srgbClr val="0070C0"/>
                </a:solidFill>
              </a:rPr>
              <a:t>/</a:t>
            </a:r>
            <a:r>
              <a:rPr lang="ru-RU" dirty="0" err="1" smtClean="0">
                <a:solidFill>
                  <a:srgbClr val="0070C0"/>
                </a:solidFill>
              </a:rPr>
              <a:t>вақти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мавҷуда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маҳдудиятҳои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маъмурӣ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молиявӣ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сиёсӣ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қобили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иҷро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бошанд</a:t>
            </a:r>
            <a:r>
              <a:rPr lang="ru-RU" dirty="0" smtClean="0">
                <a:solidFill>
                  <a:srgbClr val="0070C0"/>
                </a:solidFill>
              </a:rPr>
              <a:t>;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 err="1">
                <a:solidFill>
                  <a:srgbClr val="0070C0"/>
                </a:solidFill>
              </a:rPr>
              <a:t>н</a:t>
            </a:r>
            <a:r>
              <a:rPr lang="ru-RU" dirty="0" err="1" smtClean="0">
                <a:solidFill>
                  <a:srgbClr val="0070C0"/>
                </a:solidFill>
              </a:rPr>
              <a:t>авъи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зиёди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таҳдидҳо</a:t>
            </a:r>
            <a:r>
              <a:rPr lang="ru-RU" dirty="0" smtClean="0">
                <a:solidFill>
                  <a:srgbClr val="0070C0"/>
                </a:solidFill>
              </a:rPr>
              <a:t>/</a:t>
            </a:r>
            <a:r>
              <a:rPr lang="ru-RU" dirty="0" err="1" smtClean="0">
                <a:solidFill>
                  <a:srgbClr val="0070C0"/>
                </a:solidFill>
              </a:rPr>
              <a:t>хатарҳо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вуҷуд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дорад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ки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метавонад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барои</a:t>
            </a:r>
            <a:r>
              <a:rPr lang="ru-RU" dirty="0">
                <a:solidFill>
                  <a:srgbClr val="0070C0"/>
                </a:solidFill>
              </a:rPr>
              <a:t> татбиқи </a:t>
            </a:r>
            <a:r>
              <a:rPr lang="ru-RU" dirty="0" err="1">
                <a:solidFill>
                  <a:srgbClr val="0070C0"/>
                </a:solidFill>
              </a:rPr>
              <a:t>барнома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монеа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эҷод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кунад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 smtClean="0">
                <a:solidFill>
                  <a:srgbClr val="0070C0"/>
                </a:solidFill>
              </a:rPr>
              <a:t>Маъмулан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нарасидани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чунин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захираҳо</a:t>
            </a:r>
            <a:r>
              <a:rPr lang="ru-RU" dirty="0">
                <a:solidFill>
                  <a:srgbClr val="0070C0"/>
                </a:solidFill>
              </a:rPr>
              <a:t>, аз </a:t>
            </a:r>
            <a:r>
              <a:rPr lang="ru-RU" dirty="0" err="1">
                <a:solidFill>
                  <a:srgbClr val="0070C0"/>
                </a:solidFill>
              </a:rPr>
              <a:t>қабили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вақт</a:t>
            </a:r>
            <a:r>
              <a:rPr lang="ru-RU" dirty="0" smtClean="0">
                <a:solidFill>
                  <a:srgbClr val="0070C0"/>
                </a:solidFill>
              </a:rPr>
              <a:t>/</a:t>
            </a:r>
            <a:r>
              <a:rPr lang="ru-RU" dirty="0" err="1" smtClean="0">
                <a:solidFill>
                  <a:srgbClr val="0070C0"/>
                </a:solidFill>
              </a:rPr>
              <a:t>муҳлат</a:t>
            </a:r>
            <a:r>
              <a:rPr lang="ru-RU" dirty="0" smtClean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м</a:t>
            </a:r>
            <a:r>
              <a:rPr lang="ru-RU" dirty="0" err="1" smtClean="0">
                <a:solidFill>
                  <a:srgbClr val="0070C0"/>
                </a:solidFill>
              </a:rPr>
              <a:t>аъмурӣ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 smtClean="0">
                <a:solidFill>
                  <a:srgbClr val="0070C0"/>
                </a:solidFill>
              </a:rPr>
              <a:t>молиявӣ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ва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сиёсӣ</a:t>
            </a:r>
            <a:r>
              <a:rPr lang="ru-RU" dirty="0" smtClean="0">
                <a:solidFill>
                  <a:srgbClr val="0070C0"/>
                </a:solidFill>
              </a:rPr>
              <a:t> ба </a:t>
            </a:r>
            <a:r>
              <a:rPr lang="ru-RU" dirty="0" err="1" smtClean="0">
                <a:solidFill>
                  <a:srgbClr val="0070C0"/>
                </a:solidFill>
              </a:rPr>
              <a:t>назар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мерасанд</a:t>
            </a:r>
            <a:r>
              <a:rPr lang="ru-RU" dirty="0" smtClean="0">
                <a:solidFill>
                  <a:srgbClr val="0070C0"/>
                </a:solidFill>
              </a:rPr>
              <a:t>.   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b="1" dirty="0" err="1" smtClean="0"/>
              <a:t>Асосноккунии</a:t>
            </a:r>
            <a:r>
              <a:rPr lang="ru-RU" b="1" dirty="0" smtClean="0"/>
              <a:t> </a:t>
            </a:r>
            <a:r>
              <a:rPr lang="ru-RU" b="1" dirty="0" err="1"/>
              <a:t>зарурати</a:t>
            </a:r>
            <a:r>
              <a:rPr lang="ru-RU" b="1" dirty="0"/>
              <a:t> </a:t>
            </a:r>
            <a:r>
              <a:rPr lang="ru-RU" b="1" dirty="0" err="1"/>
              <a:t>таъмини</a:t>
            </a:r>
            <a:r>
              <a:rPr lang="ru-RU" b="1" dirty="0"/>
              <a:t> </a:t>
            </a:r>
            <a:r>
              <a:rPr lang="ru-RU" b="1" dirty="0" err="1"/>
              <a:t>захираҳо</a:t>
            </a:r>
            <a:endParaRPr lang="ru-RU" b="1" dirty="0"/>
          </a:p>
          <a:p>
            <a:pPr lvl="0"/>
            <a:r>
              <a:rPr lang="ru-RU" dirty="0" err="1" smtClean="0"/>
              <a:t>хароҷотҳо</a:t>
            </a:r>
            <a:r>
              <a:rPr lang="ru-RU" dirty="0" smtClean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амалӣ</a:t>
            </a:r>
            <a:r>
              <a:rPr lang="ru-RU" dirty="0"/>
              <a:t> </a:t>
            </a:r>
            <a:r>
              <a:rPr lang="ru-RU" dirty="0" err="1"/>
              <a:t>намудани</a:t>
            </a:r>
            <a:r>
              <a:rPr lang="ru-RU" dirty="0"/>
              <a:t> </a:t>
            </a:r>
            <a:r>
              <a:rPr lang="ru-RU" dirty="0" err="1"/>
              <a:t>фаъолият</a:t>
            </a:r>
            <a:r>
              <a:rPr lang="ru-RU" dirty="0"/>
              <a:t> дар </a:t>
            </a:r>
            <a:r>
              <a:rPr lang="ru-RU" dirty="0" err="1"/>
              <a:t>доираи</a:t>
            </a:r>
            <a:r>
              <a:rPr lang="ru-RU" dirty="0"/>
              <a:t> </a:t>
            </a:r>
            <a:r>
              <a:rPr lang="ru-RU" dirty="0" err="1"/>
              <a:t>вазифаҳои</a:t>
            </a:r>
            <a:r>
              <a:rPr lang="ru-RU" dirty="0"/>
              <a:t> </a:t>
            </a:r>
            <a:r>
              <a:rPr lang="ru-RU" dirty="0" err="1"/>
              <a:t>маъмурии</a:t>
            </a:r>
            <a:r>
              <a:rPr lang="ru-RU" dirty="0"/>
              <a:t> </a:t>
            </a:r>
            <a:r>
              <a:rPr lang="ru-RU" dirty="0" err="1"/>
              <a:t>мақомоти</a:t>
            </a:r>
            <a:r>
              <a:rPr lang="ru-RU" dirty="0"/>
              <a:t> </a:t>
            </a:r>
            <a:r>
              <a:rPr lang="ru-RU" dirty="0" err="1" smtClean="0"/>
              <a:t>давлатӣ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хариди</a:t>
            </a:r>
            <a:r>
              <a:rPr lang="ru-RU" dirty="0"/>
              <a:t> </a:t>
            </a:r>
            <a:r>
              <a:rPr lang="ru-RU" dirty="0" err="1"/>
              <a:t>давлатии</a:t>
            </a:r>
            <a:r>
              <a:rPr lang="ru-RU" dirty="0"/>
              <a:t> мол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хизматрасонӣ</a:t>
            </a:r>
            <a:r>
              <a:rPr lang="ru-RU" dirty="0"/>
              <a:t> (аутсорсинг</a:t>
            </a:r>
            <a:r>
              <a:rPr lang="ru-RU" dirty="0" smtClean="0"/>
              <a:t>);</a:t>
            </a:r>
            <a:endParaRPr lang="ru-RU" dirty="0"/>
          </a:p>
          <a:p>
            <a:pPr lvl="0"/>
            <a:r>
              <a:rPr lang="ru-RU" dirty="0" err="1"/>
              <a:t>шарикии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бахши</a:t>
            </a:r>
            <a:r>
              <a:rPr lang="ru-RU" dirty="0"/>
              <a:t> </a:t>
            </a:r>
            <a:r>
              <a:rPr lang="ru-RU" dirty="0" err="1" smtClean="0"/>
              <a:t>хусусӣ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err="1"/>
              <a:t>л</a:t>
            </a:r>
            <a:r>
              <a:rPr lang="ru-RU" dirty="0" err="1" smtClean="0"/>
              <a:t>оиҳаҳо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 smtClean="0"/>
              <a:t>ташкили</a:t>
            </a:r>
            <a:r>
              <a:rPr lang="ru-RU" dirty="0" smtClean="0"/>
              <a:t> </a:t>
            </a:r>
            <a:r>
              <a:rPr lang="ru-RU" dirty="0" err="1"/>
              <a:t>субъекти</a:t>
            </a:r>
            <a:r>
              <a:rPr lang="ru-RU" dirty="0"/>
              <a:t> </a:t>
            </a:r>
            <a:r>
              <a:rPr lang="ru-RU" dirty="0" err="1" smtClean="0"/>
              <a:t>бозор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таҳти</a:t>
            </a:r>
            <a:r>
              <a:rPr lang="ru-RU" dirty="0" smtClean="0"/>
              <a:t> </a:t>
            </a:r>
            <a:r>
              <a:rPr lang="ru-RU" dirty="0" err="1" smtClean="0"/>
              <a:t>моликияти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мебошад</a:t>
            </a:r>
            <a:r>
              <a:rPr lang="ru-RU" dirty="0" smtClean="0"/>
              <a:t>;  </a:t>
            </a:r>
            <a:endParaRPr lang="ru-RU" dirty="0"/>
          </a:p>
          <a:p>
            <a:pPr lvl="0"/>
            <a:r>
              <a:rPr lang="ru-RU" dirty="0" err="1" smtClean="0"/>
              <a:t>лоиҳаҳои</a:t>
            </a:r>
            <a:r>
              <a:rPr lang="ru-RU" dirty="0" smtClean="0"/>
              <a:t> </a:t>
            </a:r>
            <a:r>
              <a:rPr lang="ru-RU" dirty="0" err="1" smtClean="0"/>
              <a:t>сармоягузорӣ</a:t>
            </a:r>
            <a:r>
              <a:rPr lang="ru-RU" dirty="0" smtClean="0"/>
              <a:t> аз </a:t>
            </a:r>
            <a:r>
              <a:rPr lang="ru-RU" dirty="0" err="1" smtClean="0"/>
              <a:t>рӯи</a:t>
            </a:r>
            <a:r>
              <a:rPr lang="ru-RU" dirty="0" smtClean="0"/>
              <a:t> </a:t>
            </a:r>
            <a:r>
              <a:rPr lang="ru-RU" dirty="0" err="1" smtClean="0"/>
              <a:t>сармоягузории</a:t>
            </a:r>
            <a:r>
              <a:rPr lang="ru-RU" dirty="0" smtClean="0"/>
              <a:t> </a:t>
            </a:r>
            <a:r>
              <a:rPr lang="ru-RU" dirty="0" err="1"/>
              <a:t>мустақими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tg-Cyrl-TJ" dirty="0" smtClean="0"/>
              <a:t> </a:t>
            </a:r>
            <a:endParaRPr lang="ru-RU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404664"/>
            <a:ext cx="7859216" cy="572149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err="1" smtClean="0"/>
              <a:t>Тарҳрезии</a:t>
            </a:r>
            <a:r>
              <a:rPr lang="ru-RU" sz="2400" b="1" dirty="0" smtClean="0"/>
              <a:t> </a:t>
            </a:r>
            <a:r>
              <a:rPr lang="ru-RU" sz="2400" b="1" dirty="0"/>
              <a:t>мониторинг </a:t>
            </a:r>
            <a:r>
              <a:rPr lang="ru-RU" sz="2400" b="1" dirty="0" err="1"/>
              <a:t>ва</a:t>
            </a:r>
            <a:r>
              <a:rPr lang="ru-RU" sz="2400" b="1" dirty="0"/>
              <a:t> </a:t>
            </a:r>
            <a:r>
              <a:rPr lang="ru-RU" sz="2400" b="1" dirty="0" err="1"/>
              <a:t>арзёбӣ</a:t>
            </a:r>
            <a:endParaRPr lang="ru-RU" sz="2400" b="1" dirty="0"/>
          </a:p>
          <a:p>
            <a:pPr>
              <a:buNone/>
            </a:pPr>
            <a:r>
              <a:rPr lang="ru-RU" sz="2200" dirty="0" err="1"/>
              <a:t>Гурӯҳи</a:t>
            </a:r>
            <a:r>
              <a:rPr lang="ru-RU" sz="2200" dirty="0"/>
              <a:t> </a:t>
            </a:r>
            <a:r>
              <a:rPr lang="ru-RU" sz="2200" dirty="0" err="1"/>
              <a:t>корӣ</a:t>
            </a:r>
            <a:r>
              <a:rPr lang="ru-RU" sz="2200" dirty="0"/>
              <a:t> </a:t>
            </a:r>
            <a:r>
              <a:rPr lang="ru-RU" sz="2200" dirty="0" err="1" smtClean="0"/>
              <a:t>бояд</a:t>
            </a:r>
            <a:r>
              <a:rPr lang="ru-RU" sz="2200" dirty="0" smtClean="0"/>
              <a:t>: -</a:t>
            </a:r>
            <a:r>
              <a:rPr lang="ru-RU" sz="2200" dirty="0" err="1" smtClean="0"/>
              <a:t>маҷмӯи</a:t>
            </a:r>
            <a:r>
              <a:rPr lang="ru-RU" sz="2200" dirty="0" smtClean="0"/>
              <a:t> </a:t>
            </a:r>
            <a:r>
              <a:rPr lang="ru-RU" sz="2200" dirty="0" err="1" smtClean="0"/>
              <a:t>индикаторҳои</a:t>
            </a:r>
            <a:r>
              <a:rPr lang="ru-RU" sz="2200" dirty="0" smtClean="0"/>
              <a:t> </a:t>
            </a:r>
            <a:r>
              <a:rPr lang="ru-RU" sz="2200" dirty="0"/>
              <a:t>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 smtClean="0"/>
              <a:t>арзёбӣ</a:t>
            </a:r>
            <a:r>
              <a:rPr lang="ru-RU" sz="2200" dirty="0" smtClean="0"/>
              <a:t>, </a:t>
            </a:r>
            <a:r>
              <a:rPr lang="ru-RU" sz="2200" dirty="0" err="1"/>
              <a:t>ки</a:t>
            </a:r>
            <a:r>
              <a:rPr lang="ru-RU" sz="2200" dirty="0"/>
              <a:t> </a:t>
            </a:r>
            <a:r>
              <a:rPr lang="ru-RU" sz="2200" dirty="0" err="1"/>
              <a:t>бо</a:t>
            </a:r>
            <a:r>
              <a:rPr lang="ru-RU" sz="2200" dirty="0"/>
              <a:t> </a:t>
            </a:r>
            <a:r>
              <a:rPr lang="ru-RU" sz="2200" dirty="0" err="1" smtClean="0"/>
              <a:t>ҳадафу</a:t>
            </a:r>
            <a:r>
              <a:rPr lang="ru-RU" sz="2200" dirty="0" smtClean="0"/>
              <a:t> </a:t>
            </a:r>
            <a:r>
              <a:rPr lang="ru-RU" sz="2200" dirty="0" err="1" smtClean="0"/>
              <a:t>вазифаҳои</a:t>
            </a:r>
            <a:r>
              <a:rPr lang="ru-RU" sz="2200" dirty="0" smtClean="0"/>
              <a:t> </a:t>
            </a:r>
            <a:r>
              <a:rPr lang="ru-RU" sz="2200" dirty="0" err="1"/>
              <a:t>барнома</a:t>
            </a:r>
            <a:r>
              <a:rPr lang="ru-RU" sz="2200" dirty="0"/>
              <a:t> </a:t>
            </a:r>
            <a:r>
              <a:rPr lang="ru-RU" sz="2200" dirty="0" err="1" smtClean="0"/>
              <a:t>алоқаманданд</a:t>
            </a:r>
            <a:r>
              <a:rPr lang="ru-RU" sz="2200" dirty="0"/>
              <a:t>;</a:t>
            </a:r>
          </a:p>
          <a:p>
            <a:pPr>
              <a:buNone/>
            </a:pPr>
            <a:r>
              <a:rPr lang="ru-RU" sz="2200" dirty="0" smtClean="0"/>
              <a:t>-</a:t>
            </a:r>
            <a:r>
              <a:rPr lang="ru-RU" sz="2200" dirty="0" err="1" smtClean="0"/>
              <a:t>механизми</a:t>
            </a:r>
            <a:r>
              <a:rPr lang="ru-RU" sz="2200" dirty="0" smtClean="0"/>
              <a:t> </a:t>
            </a:r>
            <a:r>
              <a:rPr lang="ru-RU" sz="2200" dirty="0"/>
              <a:t>татбиқи 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арзёбии</a:t>
            </a:r>
            <a:r>
              <a:rPr lang="ru-RU" sz="2200" dirty="0"/>
              <a:t> </a:t>
            </a:r>
            <a:r>
              <a:rPr lang="ru-RU" sz="2200" dirty="0" err="1" smtClean="0"/>
              <a:t>барномаро</a:t>
            </a:r>
            <a:r>
              <a:rPr lang="ru-RU" sz="2200" dirty="0" smtClean="0"/>
              <a:t> </a:t>
            </a:r>
            <a:r>
              <a:rPr lang="ru-RU" sz="2200" dirty="0" err="1" smtClean="0"/>
              <a:t>таҳия</a:t>
            </a:r>
            <a:r>
              <a:rPr lang="ru-RU" sz="2200" dirty="0" smtClean="0"/>
              <a:t> </a:t>
            </a:r>
            <a:r>
              <a:rPr lang="ru-RU" sz="2200" dirty="0" err="1"/>
              <a:t>намояд</a:t>
            </a:r>
            <a:r>
              <a:rPr lang="ru-RU" sz="2200" dirty="0"/>
              <a:t>:</a:t>
            </a:r>
          </a:p>
          <a:p>
            <a:pPr>
              <a:buNone/>
            </a:pPr>
            <a:r>
              <a:rPr lang="en-US" sz="2200" dirty="0"/>
              <a:t> </a:t>
            </a:r>
            <a:r>
              <a:rPr lang="ru-RU" sz="2200" dirty="0" err="1"/>
              <a:t>Механизми</a:t>
            </a:r>
            <a:r>
              <a:rPr lang="ru-RU" sz="2200" dirty="0"/>
              <a:t> </a:t>
            </a:r>
            <a:r>
              <a:rPr lang="ru-RU" sz="2200" dirty="0" err="1" smtClean="0"/>
              <a:t>гузаронидани</a:t>
            </a:r>
            <a:r>
              <a:rPr lang="ru-RU" sz="2200" dirty="0" smtClean="0"/>
              <a:t> «мониторинг</a:t>
            </a:r>
            <a:r>
              <a:rPr lang="ru-RU" sz="2200" dirty="0"/>
              <a:t>»-</a:t>
            </a:r>
            <a:r>
              <a:rPr lang="ru-RU" sz="2200" dirty="0" err="1"/>
              <a:t>ро</a:t>
            </a:r>
            <a:r>
              <a:rPr lang="ru-RU" sz="2200" dirty="0"/>
              <a:t> </a:t>
            </a:r>
            <a:r>
              <a:rPr lang="ru-RU" sz="2200" dirty="0" err="1"/>
              <a:t>таҳия</a:t>
            </a:r>
            <a:r>
              <a:rPr lang="ru-RU" sz="2200" dirty="0"/>
              <a:t> кардан </a:t>
            </a:r>
            <a:r>
              <a:rPr lang="ru-RU" sz="2200" dirty="0" err="1"/>
              <a:t>лозим</a:t>
            </a:r>
            <a:r>
              <a:rPr lang="ru-RU" sz="2200" dirty="0"/>
              <a:t> </a:t>
            </a:r>
            <a:r>
              <a:rPr lang="ru-RU" sz="2200" dirty="0" err="1"/>
              <a:t>аст</a:t>
            </a:r>
            <a:r>
              <a:rPr lang="ru-RU" sz="2200" dirty="0"/>
              <a:t>.</a:t>
            </a:r>
          </a:p>
          <a:p>
            <a:r>
              <a:rPr lang="ru-RU" sz="2200" dirty="0" err="1"/>
              <a:t>т</a:t>
            </a:r>
            <a:r>
              <a:rPr lang="ru-RU" sz="2200" dirty="0" err="1" smtClean="0"/>
              <a:t>аъиноти</a:t>
            </a:r>
            <a:r>
              <a:rPr lang="ru-RU" sz="2200" dirty="0" smtClean="0"/>
              <a:t> (</a:t>
            </a:r>
            <a:r>
              <a:rPr lang="ru-RU" sz="2200" dirty="0" err="1" smtClean="0"/>
              <a:t>ҳадафи</a:t>
            </a:r>
            <a:r>
              <a:rPr lang="ru-RU" sz="2200" dirty="0" smtClean="0"/>
              <a:t>) </a:t>
            </a:r>
            <a:r>
              <a:rPr lang="ru-RU" sz="2200" dirty="0"/>
              <a:t>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чӣ</a:t>
            </a:r>
            <a:r>
              <a:rPr lang="ru-RU" sz="2200" dirty="0"/>
              <a:t> гуна </a:t>
            </a:r>
            <a:r>
              <a:rPr lang="ru-RU" sz="2200" dirty="0" err="1"/>
              <a:t>натиҷаҳои</a:t>
            </a:r>
            <a:r>
              <a:rPr lang="ru-RU" sz="2200" dirty="0"/>
              <a:t> 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 </a:t>
            </a:r>
            <a:r>
              <a:rPr lang="ru-RU" sz="2200" dirty="0" err="1"/>
              <a:t>истифода</a:t>
            </a:r>
            <a:r>
              <a:rPr lang="ru-RU" sz="2200" dirty="0"/>
              <a:t> </a:t>
            </a:r>
            <a:r>
              <a:rPr lang="ru-RU" sz="2200" dirty="0" err="1"/>
              <a:t>мешаванд</a:t>
            </a:r>
            <a:r>
              <a:rPr lang="ru-RU" sz="2200" dirty="0"/>
              <a:t>.</a:t>
            </a:r>
          </a:p>
          <a:p>
            <a:r>
              <a:rPr lang="ru-RU" sz="2200" dirty="0" err="1"/>
              <a:t>институтсионализатсияи</a:t>
            </a:r>
            <a:r>
              <a:rPr lang="ru-RU" sz="2200" dirty="0"/>
              <a:t> </a:t>
            </a:r>
            <a:r>
              <a:rPr lang="tg-Cyrl-TJ" sz="2200" dirty="0" smtClean="0"/>
              <a:t>вазифаҳои </a:t>
            </a:r>
            <a:r>
              <a:rPr lang="ru-RU" sz="2200" dirty="0" smtClean="0"/>
              <a:t>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о</a:t>
            </a:r>
            <a:r>
              <a:rPr lang="ru-RU" sz="2200" dirty="0" err="1" smtClean="0"/>
              <a:t>перасионализатсияи</a:t>
            </a:r>
            <a:r>
              <a:rPr lang="ru-RU" sz="2200" dirty="0" smtClean="0"/>
              <a:t> </a:t>
            </a:r>
            <a:r>
              <a:rPr lang="ru-RU" sz="2200" dirty="0" err="1" smtClean="0"/>
              <a:t>вазифаҳои</a:t>
            </a:r>
            <a:r>
              <a:rPr lang="ru-RU" sz="2200" dirty="0" smtClean="0"/>
              <a:t> 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банақшагирӣ</a:t>
            </a:r>
            <a:r>
              <a:rPr lang="ru-RU" sz="2200" dirty="0"/>
              <a:t>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ташкил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таъмини</a:t>
            </a:r>
            <a:r>
              <a:rPr lang="ru-RU" sz="2200" dirty="0"/>
              <a:t> </a:t>
            </a:r>
            <a:r>
              <a:rPr lang="ru-RU" sz="2200" dirty="0" err="1" smtClean="0"/>
              <a:t>дастрасӣ</a:t>
            </a:r>
            <a:r>
              <a:rPr lang="ru-RU" sz="2200" dirty="0" smtClean="0"/>
              <a:t> ба </a:t>
            </a:r>
            <a:r>
              <a:rPr lang="ru-RU" sz="2200" dirty="0" err="1"/>
              <a:t>натиҷаҳои</a:t>
            </a:r>
            <a:r>
              <a:rPr lang="ru-RU" sz="2200" dirty="0"/>
              <a:t> 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;</a:t>
            </a:r>
          </a:p>
          <a:p>
            <a:r>
              <a:rPr lang="ru-RU" sz="2200" dirty="0" err="1"/>
              <a:t>маблағгузории</a:t>
            </a:r>
            <a:r>
              <a:rPr lang="ru-RU" sz="2200" dirty="0"/>
              <a:t> мониторинг </a:t>
            </a:r>
            <a:r>
              <a:rPr lang="ru-RU" sz="2200" dirty="0" err="1"/>
              <a:t>ва</a:t>
            </a:r>
            <a:r>
              <a:rPr lang="ru-RU" sz="2200" dirty="0"/>
              <a:t> </a:t>
            </a:r>
            <a:r>
              <a:rPr lang="ru-RU" sz="2200" dirty="0" err="1"/>
              <a:t>арзёбӣ</a:t>
            </a:r>
            <a:r>
              <a:rPr lang="ru-RU" sz="2200" dirty="0"/>
              <a:t> </a:t>
            </a:r>
            <a:r>
              <a:rPr lang="ru-RU" sz="2200" dirty="0" smtClean="0"/>
              <a:t>(</a:t>
            </a:r>
            <a:r>
              <a:rPr lang="ru-RU" sz="2200" dirty="0" err="1" smtClean="0"/>
              <a:t>сарчашмаҳо</a:t>
            </a:r>
            <a:r>
              <a:rPr lang="ru-RU" sz="2200" dirty="0" smtClean="0"/>
              <a:t>).</a:t>
            </a:r>
            <a:endParaRPr lang="ru-RU" sz="2200" dirty="0"/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95511" y="2979529"/>
            <a:ext cx="6858000" cy="55614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548680"/>
            <a:ext cx="8075240" cy="5577483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err="1"/>
              <a:t>Натиҷаи</a:t>
            </a:r>
            <a:r>
              <a:rPr lang="ru-RU" b="1" dirty="0"/>
              <a:t> </a:t>
            </a:r>
            <a:r>
              <a:rPr lang="ru-RU" b="1" dirty="0" err="1"/>
              <a:t>марҳилаи</a:t>
            </a:r>
            <a:r>
              <a:rPr lang="ru-RU" b="1" dirty="0"/>
              <a:t> 3. </a:t>
            </a:r>
            <a:endParaRPr lang="ru-RU" dirty="0"/>
          </a:p>
          <a:p>
            <a:r>
              <a:rPr lang="ru-RU" dirty="0" err="1" smtClean="0"/>
              <a:t>Рисолат</a:t>
            </a:r>
            <a:r>
              <a:rPr lang="ru-RU" dirty="0" smtClean="0"/>
              <a:t>/миссия, </a:t>
            </a:r>
            <a:r>
              <a:rPr lang="ru-RU" dirty="0" err="1"/>
              <a:t>биниш</a:t>
            </a:r>
            <a:r>
              <a:rPr lang="ru-RU" dirty="0"/>
              <a:t>, </a:t>
            </a:r>
            <a:r>
              <a:rPr lang="ru-RU" dirty="0" err="1"/>
              <a:t>ҳадафу</a:t>
            </a:r>
            <a:r>
              <a:rPr lang="ru-RU" dirty="0"/>
              <a:t> </a:t>
            </a:r>
            <a:r>
              <a:rPr lang="ru-RU" dirty="0" err="1"/>
              <a:t>вазифаҳои</a:t>
            </a:r>
            <a:r>
              <a:rPr lang="ru-RU" dirty="0"/>
              <a:t> </a:t>
            </a:r>
            <a:r>
              <a:rPr lang="ru-RU" dirty="0" err="1" smtClean="0"/>
              <a:t>соҳа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тадбирҳои</a:t>
            </a:r>
            <a:r>
              <a:rPr lang="ru-RU" dirty="0"/>
              <a:t> </a:t>
            </a:r>
            <a:r>
              <a:rPr lang="ru-RU" dirty="0" err="1"/>
              <a:t>расидан</a:t>
            </a:r>
            <a:r>
              <a:rPr lang="ru-RU" dirty="0"/>
              <a:t> ба </a:t>
            </a:r>
            <a:r>
              <a:rPr lang="ru-RU" dirty="0" err="1"/>
              <a:t>ҳадафҳо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карда </a:t>
            </a:r>
            <a:r>
              <a:rPr lang="ru-RU" dirty="0" err="1" smtClean="0"/>
              <a:t>шудаанд</a:t>
            </a:r>
            <a:r>
              <a:rPr lang="ru-RU" dirty="0"/>
              <a:t>;</a:t>
            </a:r>
          </a:p>
          <a:p>
            <a:r>
              <a:rPr lang="ru-RU" dirty="0" err="1"/>
              <a:t>Хавфҳои</a:t>
            </a:r>
            <a:r>
              <a:rPr lang="ru-RU" dirty="0"/>
              <a:t> </a:t>
            </a:r>
            <a:r>
              <a:rPr lang="ru-RU" dirty="0" err="1"/>
              <a:t>татбиқ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ноил</a:t>
            </a:r>
            <a:r>
              <a:rPr lang="ru-RU" dirty="0"/>
              <a:t> </a:t>
            </a:r>
            <a:r>
              <a:rPr lang="ru-RU" dirty="0" err="1"/>
              <a:t>шудан</a:t>
            </a:r>
            <a:r>
              <a:rPr lang="ru-RU" dirty="0"/>
              <a:t> ба </a:t>
            </a:r>
            <a:r>
              <a:rPr lang="ru-RU" dirty="0" err="1"/>
              <a:t>ҳадафҳои</a:t>
            </a:r>
            <a:r>
              <a:rPr lang="ru-RU" dirty="0"/>
              <a:t> </a:t>
            </a:r>
            <a:r>
              <a:rPr lang="ru-RU" dirty="0" err="1"/>
              <a:t>барнома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карда </a:t>
            </a:r>
            <a:r>
              <a:rPr lang="ru-RU" dirty="0" err="1" smtClean="0"/>
              <a:t>шуданд</a:t>
            </a:r>
            <a:r>
              <a:rPr lang="ru-RU" dirty="0"/>
              <a:t>;</a:t>
            </a:r>
          </a:p>
          <a:p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барнома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карда </a:t>
            </a:r>
            <a:r>
              <a:rPr lang="ru-RU" dirty="0" err="1" smtClean="0"/>
              <a:t>шудааст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 err="1"/>
              <a:t>Механизмҳои</a:t>
            </a:r>
            <a:r>
              <a:rPr lang="ru-RU" dirty="0"/>
              <a:t> мониторинг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арзёбӣ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карда </a:t>
            </a:r>
            <a:r>
              <a:rPr lang="ru-RU" dirty="0" err="1" smtClean="0"/>
              <a:t>шуданд</a:t>
            </a:r>
            <a:r>
              <a:rPr lang="ru-RU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ru-RU" i="1" dirty="0" err="1">
                <a:solidFill>
                  <a:srgbClr val="FF0000"/>
                </a:solidFill>
              </a:rPr>
              <a:t>Бахшҳои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барнома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омода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шуданд</a:t>
            </a:r>
            <a:r>
              <a:rPr lang="ru-RU" i="1" dirty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 «</a:t>
            </a:r>
            <a:r>
              <a:rPr lang="ru-RU" i="1" dirty="0" err="1" smtClean="0">
                <a:solidFill>
                  <a:srgbClr val="FF0000"/>
                </a:solidFill>
              </a:rPr>
              <a:t>Рисолат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ва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биниш</a:t>
            </a:r>
            <a:r>
              <a:rPr lang="ru-RU" i="1" dirty="0" smtClean="0">
                <a:solidFill>
                  <a:srgbClr val="FF0000"/>
                </a:solidFill>
              </a:rPr>
              <a:t>», «</a:t>
            </a:r>
            <a:r>
              <a:rPr lang="ru-RU" i="1" dirty="0" err="1" smtClean="0">
                <a:solidFill>
                  <a:srgbClr val="FF0000"/>
                </a:solidFill>
              </a:rPr>
              <a:t>Ҳадаф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ва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вазифаҳои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барнома</a:t>
            </a:r>
            <a:r>
              <a:rPr lang="ru-RU" i="1" dirty="0" smtClean="0">
                <a:solidFill>
                  <a:srgbClr val="FF0000"/>
                </a:solidFill>
              </a:rPr>
              <a:t>», «</a:t>
            </a:r>
            <a:r>
              <a:rPr lang="ru-RU" i="1" dirty="0" err="1" smtClean="0">
                <a:solidFill>
                  <a:srgbClr val="FF0000"/>
                </a:solidFill>
              </a:rPr>
              <a:t>Стратегияи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ноил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>
                <a:solidFill>
                  <a:srgbClr val="FF0000"/>
                </a:solidFill>
              </a:rPr>
              <a:t>шудан</a:t>
            </a:r>
            <a:r>
              <a:rPr lang="ru-RU" i="1" dirty="0">
                <a:solidFill>
                  <a:srgbClr val="FF0000"/>
                </a:solidFill>
              </a:rPr>
              <a:t> ба </a:t>
            </a:r>
            <a:r>
              <a:rPr lang="ru-RU" i="1" dirty="0" err="1" smtClean="0">
                <a:solidFill>
                  <a:srgbClr val="FF0000"/>
                </a:solidFill>
              </a:rPr>
              <a:t>ҳадафҳо</a:t>
            </a:r>
            <a:r>
              <a:rPr lang="ru-RU" i="1" dirty="0" smtClean="0">
                <a:solidFill>
                  <a:srgbClr val="FF0000"/>
                </a:solidFill>
              </a:rPr>
              <a:t>», «</a:t>
            </a:r>
            <a:r>
              <a:rPr lang="ru-RU" i="1" dirty="0" err="1" smtClean="0">
                <a:solidFill>
                  <a:srgbClr val="FF0000"/>
                </a:solidFill>
              </a:rPr>
              <a:t>Таъминоти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захиравӣ</a:t>
            </a:r>
            <a:r>
              <a:rPr lang="ru-RU" i="1" dirty="0" smtClean="0">
                <a:solidFill>
                  <a:srgbClr val="FF0000"/>
                </a:solidFill>
              </a:rPr>
              <a:t>» </a:t>
            </a:r>
            <a:r>
              <a:rPr lang="ru-RU" i="1" dirty="0" err="1" smtClean="0">
                <a:solidFill>
                  <a:srgbClr val="FF0000"/>
                </a:solidFill>
              </a:rPr>
              <a:t>ва</a:t>
            </a:r>
            <a:r>
              <a:rPr lang="ru-RU" i="1" dirty="0" smtClean="0">
                <a:solidFill>
                  <a:srgbClr val="FF0000"/>
                </a:solidFill>
              </a:rPr>
              <a:t> «</a:t>
            </a:r>
            <a:r>
              <a:rPr lang="ru-RU" i="1" dirty="0" err="1" smtClean="0">
                <a:solidFill>
                  <a:srgbClr val="FF0000"/>
                </a:solidFill>
              </a:rPr>
              <a:t>Низоми</a:t>
            </a:r>
            <a:r>
              <a:rPr lang="ru-RU" i="1" dirty="0" smtClean="0">
                <a:solidFill>
                  <a:srgbClr val="FF0000"/>
                </a:solidFill>
              </a:rPr>
              <a:t> мониторинг </a:t>
            </a:r>
            <a:r>
              <a:rPr lang="ru-RU" i="1" dirty="0" err="1">
                <a:solidFill>
                  <a:srgbClr val="FF0000"/>
                </a:solidFill>
              </a:rPr>
              <a:t>ва</a:t>
            </a:r>
            <a:r>
              <a:rPr lang="ru-RU" i="1" dirty="0">
                <a:solidFill>
                  <a:srgbClr val="FF0000"/>
                </a:solidFill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</a:rPr>
              <a:t>арзёбӣ</a:t>
            </a:r>
            <a:r>
              <a:rPr lang="ru-RU" i="1" dirty="0" smtClean="0">
                <a:solidFill>
                  <a:srgbClr val="FF0000"/>
                </a:solidFill>
              </a:rPr>
              <a:t>».</a:t>
            </a:r>
            <a:endParaRPr lang="ru-RU" i="1" dirty="0">
              <a:solidFill>
                <a:srgbClr val="FF0000"/>
              </a:solidFill>
            </a:endParaRPr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2800" b="1" dirty="0" err="1" smtClean="0"/>
              <a:t>Марҳилаи</a:t>
            </a:r>
            <a:r>
              <a:rPr lang="ru-RU" sz="2800" b="1" dirty="0" smtClean="0"/>
              <a:t> </a:t>
            </a:r>
            <a:r>
              <a:rPr lang="ru-RU" sz="2800" b="1" dirty="0"/>
              <a:t>4. </a:t>
            </a:r>
            <a:r>
              <a:rPr lang="ru-RU" sz="2800" b="1" dirty="0" err="1"/>
              <a:t>Тарҳрезии</a:t>
            </a:r>
            <a:r>
              <a:rPr lang="ru-RU" sz="2800" b="1" dirty="0"/>
              <a:t> </a:t>
            </a:r>
            <a:r>
              <a:rPr lang="ru-RU" sz="2800" b="1" dirty="0" err="1"/>
              <a:t>татбиқ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052736"/>
            <a:ext cx="7859216" cy="5633864"/>
          </a:xfrm>
        </p:spPr>
        <p:txBody>
          <a:bodyPr>
            <a:noAutofit/>
          </a:bodyPr>
          <a:lstStyle/>
          <a:p>
            <a:pPr>
              <a:lnSpc>
                <a:spcPts val="2700"/>
              </a:lnSpc>
              <a:buNone/>
            </a:pPr>
            <a:r>
              <a:rPr lang="ru-RU" sz="2400" dirty="0"/>
              <a:t>Дар ин </a:t>
            </a:r>
            <a:r>
              <a:rPr lang="ru-RU" sz="2400" dirty="0" err="1"/>
              <a:t>марҳила</a:t>
            </a:r>
            <a:r>
              <a:rPr lang="ru-RU" sz="2400" dirty="0"/>
              <a:t>, ҳалли </a:t>
            </a:r>
            <a:r>
              <a:rPr lang="ru-RU" sz="2400" dirty="0" err="1"/>
              <a:t>вазифаҳои</a:t>
            </a:r>
            <a:r>
              <a:rPr lang="ru-RU" sz="2400" dirty="0"/>
              <a:t> </a:t>
            </a:r>
            <a:r>
              <a:rPr lang="ru-RU" sz="2400" dirty="0" err="1"/>
              <a:t>зерин</a:t>
            </a:r>
            <a:r>
              <a:rPr lang="ru-RU" sz="2400" dirty="0"/>
              <a:t> </a:t>
            </a:r>
            <a:r>
              <a:rPr lang="ru-RU" sz="2400" dirty="0" err="1"/>
              <a:t>зарур</a:t>
            </a:r>
            <a:r>
              <a:rPr lang="ru-RU" sz="2400" dirty="0"/>
              <a:t> </a:t>
            </a:r>
            <a:r>
              <a:rPr lang="ru-RU" sz="2400" dirty="0" err="1"/>
              <a:t>аст</a:t>
            </a:r>
            <a:r>
              <a:rPr lang="ru-RU" sz="2400" dirty="0"/>
              <a:t>:</a:t>
            </a:r>
          </a:p>
          <a:p>
            <a:pPr>
              <a:lnSpc>
                <a:spcPts val="2700"/>
              </a:lnSpc>
            </a:pPr>
            <a:r>
              <a:rPr lang="ru-RU" sz="2400" dirty="0" err="1"/>
              <a:t>о</a:t>
            </a:r>
            <a:r>
              <a:rPr lang="ru-RU" sz="2400" dirty="0" err="1" smtClean="0"/>
              <a:t>мода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Матритсаи</a:t>
            </a:r>
            <a:r>
              <a:rPr lang="ru-RU" sz="2400" dirty="0" smtClean="0"/>
              <a:t> </a:t>
            </a:r>
            <a:r>
              <a:rPr lang="ru-RU" sz="2400" dirty="0" err="1"/>
              <a:t>муфассали</a:t>
            </a:r>
            <a:r>
              <a:rPr lang="ru-RU" sz="2400" dirty="0"/>
              <a:t> </a:t>
            </a:r>
            <a:r>
              <a:rPr lang="ru-RU" sz="2400" dirty="0" err="1" smtClean="0"/>
              <a:t>амалиётҳо</a:t>
            </a:r>
            <a:r>
              <a:rPr lang="ru-RU" sz="2400" dirty="0" smtClean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</a:t>
            </a:r>
            <a:r>
              <a:rPr lang="ru-RU" sz="2400" dirty="0" err="1"/>
              <a:t>иҷрои</a:t>
            </a:r>
            <a:r>
              <a:rPr lang="ru-RU" sz="2400" dirty="0"/>
              <a:t> </a:t>
            </a:r>
            <a:r>
              <a:rPr lang="ru-RU" sz="2400" dirty="0" err="1" smtClean="0"/>
              <a:t>барнома</a:t>
            </a:r>
            <a:r>
              <a:rPr lang="ru-RU" sz="2400" dirty="0" smtClean="0"/>
              <a:t>;</a:t>
            </a:r>
          </a:p>
          <a:p>
            <a:pPr>
              <a:lnSpc>
                <a:spcPts val="2700"/>
              </a:lnSpc>
            </a:pPr>
            <a:r>
              <a:rPr lang="ru-RU" sz="2400" dirty="0" smtClean="0"/>
              <a:t> </a:t>
            </a:r>
            <a:r>
              <a:rPr lang="ru-RU" sz="2400" dirty="0" err="1" smtClean="0"/>
              <a:t>омода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Нақшаи</a:t>
            </a:r>
            <a:r>
              <a:rPr lang="ru-RU" sz="2400" dirty="0" smtClean="0"/>
              <a:t> </a:t>
            </a:r>
            <a:r>
              <a:rPr lang="ru-RU" sz="2400" dirty="0" err="1"/>
              <a:t>пешбурди</a:t>
            </a:r>
            <a:r>
              <a:rPr lang="ru-RU" sz="2400" dirty="0"/>
              <a:t> </a:t>
            </a:r>
            <a:r>
              <a:rPr lang="ru-RU" sz="2400" dirty="0" err="1" smtClean="0"/>
              <a:t>барнома</a:t>
            </a:r>
            <a:r>
              <a:rPr lang="ru-RU" sz="2400" dirty="0" smtClean="0"/>
              <a:t> (</a:t>
            </a:r>
            <a:r>
              <a:rPr lang="ru-RU" sz="2400" dirty="0" err="1" smtClean="0"/>
              <a:t>ҳангоми</a:t>
            </a:r>
            <a:r>
              <a:rPr lang="ru-RU" sz="2400" dirty="0" smtClean="0"/>
              <a:t> </a:t>
            </a:r>
            <a:r>
              <a:rPr lang="ru-RU" sz="2400" dirty="0" err="1" smtClean="0"/>
              <a:t>зарурат</a:t>
            </a:r>
            <a:r>
              <a:rPr lang="ru-RU" sz="2400" dirty="0" smtClean="0"/>
              <a:t>);</a:t>
            </a:r>
          </a:p>
          <a:p>
            <a:pPr>
              <a:lnSpc>
                <a:spcPts val="2700"/>
              </a:lnSpc>
            </a:pPr>
            <a:r>
              <a:rPr lang="ru-RU" sz="2400" dirty="0" err="1"/>
              <a:t>о</a:t>
            </a:r>
            <a:r>
              <a:rPr lang="ru-RU" sz="2400" dirty="0" err="1" smtClean="0"/>
              <a:t>мода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Нақшаи</a:t>
            </a:r>
            <a:r>
              <a:rPr lang="ru-RU" sz="2400" dirty="0" smtClean="0"/>
              <a:t> </a:t>
            </a:r>
            <a:r>
              <a:rPr lang="ru-RU" sz="2400" dirty="0" err="1"/>
              <a:t>ҷалби</a:t>
            </a:r>
            <a:r>
              <a:rPr lang="ru-RU" sz="2400" dirty="0"/>
              <a:t> </a:t>
            </a:r>
            <a:r>
              <a:rPr lang="ru-RU" sz="2400" dirty="0" err="1"/>
              <a:t>ҷонибҳои</a:t>
            </a:r>
            <a:r>
              <a:rPr lang="ru-RU" sz="2400" dirty="0"/>
              <a:t> </a:t>
            </a:r>
            <a:r>
              <a:rPr lang="ru-RU" sz="2400" dirty="0" err="1" smtClean="0"/>
              <a:t>манфиатдор</a:t>
            </a:r>
            <a:r>
              <a:rPr lang="ru-RU" sz="2400" dirty="0" smtClean="0"/>
              <a:t> (</a:t>
            </a:r>
            <a:r>
              <a:rPr lang="ru-RU" sz="2400" dirty="0" err="1" smtClean="0"/>
              <a:t>ҳангоми</a:t>
            </a:r>
            <a:r>
              <a:rPr lang="ru-RU" sz="2400" dirty="0" smtClean="0"/>
              <a:t> </a:t>
            </a:r>
            <a:r>
              <a:rPr lang="ru-RU" sz="2400" dirty="0" err="1" smtClean="0"/>
              <a:t>зарурат</a:t>
            </a:r>
            <a:r>
              <a:rPr lang="ru-RU" sz="2400" dirty="0" smtClean="0"/>
              <a:t>); </a:t>
            </a:r>
            <a:endParaRPr lang="ru-RU" sz="2400" dirty="0"/>
          </a:p>
          <a:p>
            <a:pPr algn="ctr">
              <a:lnSpc>
                <a:spcPts val="2700"/>
              </a:lnSpc>
              <a:buNone/>
            </a:pPr>
            <a:r>
              <a:rPr lang="ru-RU" sz="2400" dirty="0" smtClean="0"/>
              <a:t> </a:t>
            </a:r>
            <a:r>
              <a:rPr lang="ru-RU" sz="2400" dirty="0"/>
              <a:t> </a:t>
            </a:r>
            <a:r>
              <a:rPr lang="ru-RU" sz="2400" b="1" dirty="0" err="1"/>
              <a:t>Натиҷаи</a:t>
            </a:r>
            <a:r>
              <a:rPr lang="ru-RU" sz="2400" b="1" dirty="0"/>
              <a:t> </a:t>
            </a:r>
            <a:r>
              <a:rPr lang="ru-RU" sz="2400" b="1" dirty="0" err="1"/>
              <a:t>марҳилаи</a:t>
            </a:r>
            <a:r>
              <a:rPr lang="ru-RU" sz="2400" b="1" dirty="0"/>
              <a:t> 4. </a:t>
            </a:r>
            <a:endParaRPr lang="ru-RU" sz="2400" dirty="0"/>
          </a:p>
          <a:p>
            <a:pPr>
              <a:lnSpc>
                <a:spcPts val="2700"/>
              </a:lnSpc>
              <a:buNone/>
            </a:pPr>
            <a:r>
              <a:rPr lang="ru-RU" sz="2400" dirty="0" err="1" smtClean="0"/>
              <a:t>Матритсаи</a:t>
            </a:r>
            <a:r>
              <a:rPr lang="ru-RU" sz="2400" dirty="0" smtClean="0"/>
              <a:t> </a:t>
            </a:r>
            <a:r>
              <a:rPr lang="ru-RU" sz="2400" dirty="0" err="1" smtClean="0"/>
              <a:t>амалиёти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барнома</a:t>
            </a:r>
            <a:r>
              <a:rPr lang="ru-RU" sz="2400" dirty="0" smtClean="0"/>
              <a:t>, </a:t>
            </a:r>
            <a:r>
              <a:rPr lang="ru-RU" sz="2400" dirty="0" err="1"/>
              <a:t>нақшаи</a:t>
            </a:r>
            <a:r>
              <a:rPr lang="ru-RU" sz="2400" dirty="0"/>
              <a:t> </a:t>
            </a:r>
            <a:r>
              <a:rPr lang="ru-RU" sz="2400" dirty="0" err="1"/>
              <a:t>пешбурди</a:t>
            </a:r>
            <a:r>
              <a:rPr lang="ru-RU" sz="2400" dirty="0"/>
              <a:t> он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нақшаи</a:t>
            </a:r>
            <a:r>
              <a:rPr lang="ru-RU" sz="2400" dirty="0"/>
              <a:t> </a:t>
            </a:r>
            <a:r>
              <a:rPr lang="ru-RU" sz="2400" dirty="0" err="1"/>
              <a:t>ҳамкорӣ</a:t>
            </a:r>
            <a:r>
              <a:rPr lang="ru-RU" sz="2400" dirty="0"/>
              <a:t> </a:t>
            </a:r>
            <a:r>
              <a:rPr lang="ru-RU" sz="2400" dirty="0" err="1"/>
              <a:t>бо</a:t>
            </a:r>
            <a:r>
              <a:rPr lang="ru-RU" sz="2400" dirty="0"/>
              <a:t> </a:t>
            </a:r>
            <a:r>
              <a:rPr lang="ru-RU" sz="2400" dirty="0" err="1"/>
              <a:t>ҷонибҳои</a:t>
            </a:r>
            <a:r>
              <a:rPr lang="ru-RU" sz="2400" dirty="0"/>
              <a:t> </a:t>
            </a:r>
            <a:r>
              <a:rPr lang="ru-RU" sz="2400" dirty="0" err="1"/>
              <a:t>манфиатдор</a:t>
            </a:r>
            <a:r>
              <a:rPr lang="ru-RU" sz="2400" dirty="0"/>
              <a:t> </a:t>
            </a:r>
            <a:r>
              <a:rPr lang="ru-RU" sz="2400" dirty="0" err="1"/>
              <a:t>таҳия</a:t>
            </a:r>
            <a:r>
              <a:rPr lang="ru-RU" sz="2400" dirty="0"/>
              <a:t> карда </a:t>
            </a:r>
            <a:r>
              <a:rPr lang="ru-RU" sz="2400" dirty="0" err="1"/>
              <a:t>шуданд</a:t>
            </a:r>
            <a:r>
              <a:rPr lang="ru-RU" sz="2400" dirty="0"/>
              <a:t>, </a:t>
            </a:r>
            <a:r>
              <a:rPr lang="ru-RU" sz="2400" dirty="0" err="1"/>
              <a:t>ки</a:t>
            </a:r>
            <a:r>
              <a:rPr lang="ru-RU" sz="2400" dirty="0"/>
              <a:t> </a:t>
            </a:r>
            <a:r>
              <a:rPr lang="ru-RU" sz="2400" dirty="0" err="1"/>
              <a:t>минбаъд</a:t>
            </a:r>
            <a:r>
              <a:rPr lang="ru-RU" sz="2400" dirty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татбиқи </a:t>
            </a:r>
            <a:r>
              <a:rPr lang="ru-RU" sz="2400" dirty="0" err="1"/>
              <a:t>барнома</a:t>
            </a:r>
            <a:r>
              <a:rPr lang="ru-RU" sz="2400" dirty="0"/>
              <a:t> </a:t>
            </a:r>
            <a:r>
              <a:rPr lang="ru-RU" sz="2400" dirty="0" err="1"/>
              <a:t>истифода</a:t>
            </a:r>
            <a:r>
              <a:rPr lang="ru-RU" sz="2400" dirty="0"/>
              <a:t> </a:t>
            </a:r>
            <a:r>
              <a:rPr lang="ru-RU" sz="2400" dirty="0" err="1"/>
              <a:t>мешаванд</a:t>
            </a:r>
            <a:r>
              <a:rPr lang="ru-RU" sz="2400" dirty="0"/>
              <a:t>.</a:t>
            </a:r>
          </a:p>
          <a:p>
            <a:pPr>
              <a:lnSpc>
                <a:spcPts val="2700"/>
              </a:lnSpc>
              <a:buNone/>
            </a:pPr>
            <a:r>
              <a:rPr lang="ru-RU" sz="2400" i="1" dirty="0" err="1">
                <a:solidFill>
                  <a:srgbClr val="FF0000"/>
                </a:solidFill>
              </a:rPr>
              <a:t>Замимаи</a:t>
            </a:r>
            <a:r>
              <a:rPr lang="ru-RU" sz="2400" i="1" dirty="0">
                <a:solidFill>
                  <a:srgbClr val="FF0000"/>
                </a:solidFill>
              </a:rPr>
              <a:t> 1 ба </a:t>
            </a:r>
            <a:r>
              <a:rPr lang="ru-RU" sz="2400" i="1" dirty="0" err="1">
                <a:solidFill>
                  <a:srgbClr val="FF0000"/>
                </a:solidFill>
              </a:rPr>
              <a:t>барнома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>
                <a:solidFill>
                  <a:srgbClr val="FF0000"/>
                </a:solidFill>
              </a:rPr>
              <a:t>омода</a:t>
            </a:r>
            <a:r>
              <a:rPr lang="ru-RU" sz="2400" i="1" dirty="0">
                <a:solidFill>
                  <a:srgbClr val="FF0000"/>
                </a:solidFill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</a:rPr>
              <a:t>шудааст</a:t>
            </a:r>
            <a:r>
              <a:rPr lang="ru-RU" sz="2400" i="1" dirty="0">
                <a:solidFill>
                  <a:srgbClr val="FF0000"/>
                </a:solidFill>
              </a:rPr>
              <a:t>. </a:t>
            </a:r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tg-Cyrl-TJ" dirty="0" smtClean="0">
                <a:solidFill>
                  <a:srgbClr val="FF0000"/>
                </a:solidFill>
              </a:rPr>
              <a:t>Ташаккур</a:t>
            </a:r>
            <a:r>
              <a:rPr lang="tg-Cyrl-TJ" dirty="0" smtClean="0"/>
              <a:t>          </a:t>
            </a:r>
            <a:br>
              <a:rPr lang="tg-Cyrl-TJ" dirty="0" smtClean="0"/>
            </a:br>
            <a:r>
              <a:rPr lang="en-US" dirty="0" smtClean="0"/>
              <a:t>                                                   </a:t>
            </a:r>
            <a:r>
              <a:rPr lang="en-US" dirty="0" err="1" smtClean="0"/>
              <a:t>tajik</a:t>
            </a:r>
            <a:r>
              <a:rPr lang="en-US" dirty="0" smtClean="0"/>
              <a:t> atlas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33777"/>
            <a:ext cx="7539487" cy="417148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Mirzo\Desktop\0018298_b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33777"/>
            <a:ext cx="7539487" cy="4099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97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9">
            <a:extLst>
              <a:ext uri="{FF2B5EF4-FFF2-40B4-BE49-F238E27FC236}">
                <a16:creationId xmlns="" xmlns:a16="http://schemas.microsoft.com/office/drawing/2014/main" id="{D3CDB30C-1F82-41E6-A067-831D6E8918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43086" y="857250"/>
            <a:ext cx="6857829" cy="51435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endParaRPr lang="en-US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4525" y="1048167"/>
            <a:ext cx="5400675" cy="720601"/>
          </a:xfrm>
        </p:spPr>
        <p:txBody>
          <a:bodyPr>
            <a:normAutofit/>
          </a:bodyPr>
          <a:lstStyle/>
          <a:p>
            <a:pPr algn="ctr"/>
            <a:r>
              <a:rPr lang="tg-Cyrl-TJ" sz="2400" b="1" dirty="0"/>
              <a:t>Шакли мантиқии банақшагирии стратегӣ</a:t>
            </a:r>
            <a:endParaRPr lang="ru-RU" sz="2400" b="1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6366974"/>
              </p:ext>
            </p:extLst>
          </p:nvPr>
        </p:nvGraphicFramePr>
        <p:xfrm>
          <a:off x="1856232" y="3012534"/>
          <a:ext cx="5575554" cy="1968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Скругленный прямоугольник 10"/>
          <p:cNvSpPr/>
          <p:nvPr/>
        </p:nvSpPr>
        <p:spPr>
          <a:xfrm>
            <a:off x="1760776" y="2174518"/>
            <a:ext cx="1295642" cy="60391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ru-RU" sz="1500" b="1" dirty="0" err="1">
                <a:solidFill>
                  <a:prstClr val="black"/>
                </a:solidFill>
                <a:latin typeface="Calibri" panose="020F0502020204030204"/>
              </a:rPr>
              <a:t>Талаботҳо</a:t>
            </a:r>
            <a:r>
              <a:rPr lang="ru-RU" sz="1500" b="1" dirty="0">
                <a:solidFill>
                  <a:prstClr val="black"/>
                </a:solidFill>
                <a:latin typeface="Calibri" panose="020F0502020204030204"/>
              </a:rPr>
              <a:t>/</a:t>
            </a:r>
          </a:p>
          <a:p>
            <a:pPr algn="ctr" defTabSz="685800"/>
            <a:r>
              <a:rPr lang="ru-RU" sz="1500" b="1" dirty="0" err="1">
                <a:solidFill>
                  <a:prstClr val="black"/>
                </a:solidFill>
                <a:latin typeface="Calibri" panose="020F0502020204030204"/>
              </a:rPr>
              <a:t>эҳтиёҷ</a:t>
            </a:r>
            <a:endParaRPr lang="ru-RU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46464" y="2046523"/>
            <a:ext cx="1557890" cy="60391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1003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r>
              <a:rPr lang="ru-RU" sz="1500" b="1" dirty="0" err="1">
                <a:solidFill>
                  <a:prstClr val="black"/>
                </a:solidFill>
                <a:latin typeface="Calibri" panose="020F0502020204030204"/>
              </a:rPr>
              <a:t>Натиҷаҳои</a:t>
            </a:r>
            <a:r>
              <a:rPr lang="ru-RU" sz="15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ru-RU" sz="1500" b="1" dirty="0" err="1">
                <a:solidFill>
                  <a:prstClr val="black"/>
                </a:solidFill>
                <a:latin typeface="Calibri" panose="020F0502020204030204"/>
              </a:rPr>
              <a:t>ниҳоӣ</a:t>
            </a:r>
            <a:endParaRPr lang="ru-RU" sz="15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14" name="Прямая со стрелкой 13"/>
          <p:cNvCxnSpPr>
            <a:cxnSpLocks/>
          </p:cNvCxnSpPr>
          <p:nvPr/>
        </p:nvCxnSpPr>
        <p:spPr>
          <a:xfrm>
            <a:off x="2439398" y="2825097"/>
            <a:ext cx="0" cy="804583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cxnSpLocks/>
          </p:cNvCxnSpPr>
          <p:nvPr/>
        </p:nvCxnSpPr>
        <p:spPr>
          <a:xfrm flipV="1">
            <a:off x="6811619" y="2684557"/>
            <a:ext cx="0" cy="8696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cxnSpLocks/>
          </p:cNvCxnSpPr>
          <p:nvPr/>
        </p:nvCxnSpPr>
        <p:spPr>
          <a:xfrm flipH="1">
            <a:off x="1776724" y="2778432"/>
            <a:ext cx="9142" cy="1933533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31" idx="1"/>
          </p:cNvCxnSpPr>
          <p:nvPr/>
        </p:nvCxnSpPr>
        <p:spPr>
          <a:xfrm>
            <a:off x="1817996" y="4787638"/>
            <a:ext cx="113396" cy="10090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817996" y="4660681"/>
            <a:ext cx="1258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ru-RU" sz="12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ru-RU" sz="1200" b="1" i="1" dirty="0" err="1">
                <a:solidFill>
                  <a:prstClr val="black"/>
                </a:solidFill>
                <a:latin typeface="Calibri" panose="020F0502020204030204"/>
              </a:rPr>
              <a:t>Муҳим</a:t>
            </a:r>
            <a:endParaRPr lang="ru-RU" sz="1200" b="1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4" name="Прямая соединительная линия 33"/>
          <p:cNvCxnSpPr>
            <a:cxnSpLocks/>
            <a:endCxn id="31" idx="0"/>
          </p:cNvCxnSpPr>
          <p:nvPr/>
        </p:nvCxnSpPr>
        <p:spPr>
          <a:xfrm>
            <a:off x="2441475" y="4027635"/>
            <a:ext cx="5918" cy="633045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483372" y="4453707"/>
            <a:ext cx="8099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ru-RU" sz="1100" b="1" i="1" dirty="0" err="1">
                <a:solidFill>
                  <a:prstClr val="black"/>
                </a:solidFill>
                <a:latin typeface="Calibri" panose="020F0502020204030204"/>
              </a:rPr>
              <a:t>Сарфаҷӯӣ</a:t>
            </a:r>
            <a:endParaRPr lang="ru-RU" sz="1100" b="1" i="1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849732" y="4171829"/>
            <a:ext cx="0" cy="277852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528544" y="4616551"/>
            <a:ext cx="23590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ru-RU" sz="1200" b="1" i="1" dirty="0" err="1">
                <a:solidFill>
                  <a:prstClr val="black"/>
                </a:solidFill>
                <a:latin typeface="Calibri" panose="020F0502020204030204"/>
              </a:rPr>
              <a:t>Самаранокии</a:t>
            </a:r>
            <a:r>
              <a:rPr lang="ru-RU" sz="12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ru-RU" sz="1200" b="1" i="1" dirty="0" err="1">
                <a:solidFill>
                  <a:prstClr val="black"/>
                </a:solidFill>
                <a:latin typeface="Calibri" panose="020F0502020204030204"/>
              </a:rPr>
              <a:t>иқтисодӣ</a:t>
            </a:r>
            <a:endParaRPr lang="ru-RU" sz="1200" b="1" i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16049" y="5069720"/>
            <a:ext cx="3150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ru-RU" sz="1200" b="1" i="1" dirty="0">
                <a:solidFill>
                  <a:prstClr val="black"/>
                </a:solidFill>
                <a:latin typeface="Calibri" panose="020F0502020204030204"/>
              </a:rPr>
              <a:t>     </a:t>
            </a:r>
            <a:r>
              <a:rPr lang="ru-RU" sz="1200" b="1" i="1" dirty="0" err="1">
                <a:solidFill>
                  <a:prstClr val="black"/>
                </a:solidFill>
                <a:latin typeface="Calibri" panose="020F0502020204030204"/>
              </a:rPr>
              <a:t>Самаранокӣ</a:t>
            </a:r>
            <a:r>
              <a:rPr lang="ru-RU" sz="1200" b="1" i="1" dirty="0">
                <a:solidFill>
                  <a:prstClr val="black"/>
                </a:solidFill>
                <a:latin typeface="Calibri" panose="020F0502020204030204"/>
              </a:rPr>
              <a:t> (</a:t>
            </a:r>
            <a:r>
              <a:rPr lang="ru-RU" sz="1200" b="1" i="1" dirty="0" err="1">
                <a:solidFill>
                  <a:prstClr val="black"/>
                </a:solidFill>
                <a:latin typeface="Calibri" panose="020F0502020204030204"/>
              </a:rPr>
              <a:t>натиҷанок</a:t>
            </a:r>
            <a:r>
              <a:rPr lang="ru-RU" sz="1200" b="1" i="1" dirty="0">
                <a:solidFill>
                  <a:prstClr val="black"/>
                </a:solidFill>
                <a:latin typeface="Calibri" panose="020F0502020204030204"/>
              </a:rPr>
              <a:t>)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>
            <a:off x="3447774" y="4171828"/>
            <a:ext cx="5545" cy="1037660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6744477" y="5203467"/>
            <a:ext cx="772056" cy="0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cxnSpLocks/>
          </p:cNvCxnSpPr>
          <p:nvPr/>
        </p:nvCxnSpPr>
        <p:spPr>
          <a:xfrm>
            <a:off x="7522152" y="2684559"/>
            <a:ext cx="29504" cy="2512120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  <a:stCxn id="40" idx="1"/>
          </p:cNvCxnSpPr>
          <p:nvPr/>
        </p:nvCxnSpPr>
        <p:spPr>
          <a:xfrm flipH="1">
            <a:off x="3481582" y="5196678"/>
            <a:ext cx="634467" cy="1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4302625" y="4159333"/>
            <a:ext cx="380" cy="603274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cxnSpLocks/>
          </p:cNvCxnSpPr>
          <p:nvPr/>
        </p:nvCxnSpPr>
        <p:spPr>
          <a:xfrm>
            <a:off x="6858732" y="4184056"/>
            <a:ext cx="10000" cy="586613"/>
          </a:xfrm>
          <a:prstGeom prst="line">
            <a:avLst/>
          </a:prstGeom>
          <a:ln w="31750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cxnSpLocks/>
          </p:cNvCxnSpPr>
          <p:nvPr/>
        </p:nvCxnSpPr>
        <p:spPr>
          <a:xfrm flipH="1">
            <a:off x="4302626" y="4762607"/>
            <a:ext cx="268995" cy="1637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580966" y="4757088"/>
            <a:ext cx="254972" cy="5859"/>
          </a:xfrm>
          <a:prstGeom prst="line">
            <a:avLst/>
          </a:prstGeom>
          <a:ln w="317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трелка вправо 8"/>
          <p:cNvSpPr/>
          <p:nvPr/>
        </p:nvSpPr>
        <p:spPr>
          <a:xfrm>
            <a:off x="2808884" y="3826679"/>
            <a:ext cx="486918" cy="11585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Стрелка вправо 31"/>
          <p:cNvSpPr/>
          <p:nvPr/>
        </p:nvSpPr>
        <p:spPr>
          <a:xfrm>
            <a:off x="4530121" y="3795534"/>
            <a:ext cx="355307" cy="126632"/>
          </a:xfrm>
          <a:prstGeom prst="rightArrow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5987034" y="3799718"/>
            <a:ext cx="340614" cy="117207"/>
          </a:xfrm>
          <a:prstGeom prst="rightArrow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85800"/>
            <a:endParaRPr lang="ru-RU" sz="135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8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5" y="3142150"/>
            <a:ext cx="6858000" cy="59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33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827584" y="381000"/>
            <a:ext cx="8030696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ru-RU" sz="3200" b="1" dirty="0" err="1" smtClean="0">
                <a:solidFill>
                  <a:schemeClr val="tx2"/>
                </a:solidFill>
              </a:rPr>
              <a:t>Давраҳои</a:t>
            </a:r>
            <a:r>
              <a:rPr lang="ru-RU" sz="32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err="1">
                <a:solidFill>
                  <a:schemeClr val="tx2"/>
                </a:solidFill>
              </a:rPr>
              <a:t>т</a:t>
            </a:r>
            <a:r>
              <a:rPr lang="ru-RU" sz="3200" b="1" dirty="0" err="1" smtClean="0">
                <a:solidFill>
                  <a:schemeClr val="tx2"/>
                </a:solidFill>
              </a:rPr>
              <a:t>аҳия</a:t>
            </a:r>
            <a:r>
              <a:rPr lang="ru-RU" sz="32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err="1">
                <a:solidFill>
                  <a:schemeClr val="tx2"/>
                </a:solidFill>
              </a:rPr>
              <a:t>ва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</a:rPr>
              <a:t>татбиқи</a:t>
            </a:r>
            <a:r>
              <a:rPr lang="ru-RU" sz="3200" b="1" dirty="0" smtClean="0">
                <a:solidFill>
                  <a:schemeClr val="tx2"/>
                </a:solidFill>
              </a:rPr>
              <a:t> </a:t>
            </a:r>
            <a:r>
              <a:rPr lang="ru-RU" sz="3200" b="1" dirty="0" err="1">
                <a:solidFill>
                  <a:schemeClr val="tx2"/>
                </a:solidFill>
              </a:rPr>
              <a:t>ҳуҷҷатҳои</a:t>
            </a:r>
            <a:r>
              <a:rPr lang="ru-RU" sz="3200" b="1" dirty="0">
                <a:solidFill>
                  <a:schemeClr val="tx2"/>
                </a:solidFill>
              </a:rPr>
              <a:t> </a:t>
            </a:r>
            <a:r>
              <a:rPr lang="ru-RU" sz="3200" b="1" dirty="0" err="1" smtClean="0">
                <a:solidFill>
                  <a:schemeClr val="tx2"/>
                </a:solidFill>
              </a:rPr>
              <a:t>стратегӣ</a:t>
            </a:r>
            <a:endParaRPr lang="en-GB" sz="3200" b="1" dirty="0">
              <a:solidFill>
                <a:schemeClr val="tx2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355976" y="3284984"/>
            <a:ext cx="3976688" cy="2179638"/>
            <a:chOff x="2768" y="2213"/>
            <a:chExt cx="2505" cy="1373"/>
          </a:xfrm>
        </p:grpSpPr>
        <p:sp>
          <p:nvSpPr>
            <p:cNvPr id="23556" name="_s1030"/>
            <p:cNvSpPr>
              <a:spLocks noChangeArrowheads="1" noTextEdit="1"/>
            </p:cNvSpPr>
            <p:nvPr/>
          </p:nvSpPr>
          <p:spPr bwMode="auto">
            <a:xfrm rot="7200000">
              <a:off x="2819" y="2162"/>
              <a:ext cx="1373" cy="1475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57" name="_s1039"/>
            <p:cNvSpPr>
              <a:spLocks noChangeArrowheads="1"/>
            </p:cNvSpPr>
            <p:nvPr/>
          </p:nvSpPr>
          <p:spPr bwMode="auto">
            <a:xfrm>
              <a:off x="3239" y="2474"/>
              <a:ext cx="2034" cy="5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 smtClean="0"/>
                <a:t>Дарёфти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механизмҳо</a:t>
              </a:r>
              <a:r>
                <a:rPr lang="ru-RU" b="1" dirty="0" smtClean="0"/>
                <a:t>/</a:t>
              </a:r>
              <a:r>
                <a:rPr lang="ru-RU" b="1" dirty="0" err="1" smtClean="0"/>
                <a:t>роҳи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ҳалли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мушкилиҳо</a:t>
              </a:r>
              <a:endParaRPr lang="ru-RU" b="1" dirty="0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283968" y="1628800"/>
            <a:ext cx="3021013" cy="3068638"/>
            <a:chOff x="2726" y="1104"/>
            <a:chExt cx="1903" cy="1933"/>
          </a:xfrm>
        </p:grpSpPr>
        <p:sp>
          <p:nvSpPr>
            <p:cNvPr id="23559" name="_s1029"/>
            <p:cNvSpPr>
              <a:spLocks noChangeArrowheads="1" noTextEdit="1"/>
            </p:cNvSpPr>
            <p:nvPr/>
          </p:nvSpPr>
          <p:spPr bwMode="auto">
            <a:xfrm rot="3600000">
              <a:off x="2778" y="1613"/>
              <a:ext cx="1372" cy="1475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60" name="_s1034"/>
            <p:cNvSpPr>
              <a:spLocks noChangeArrowheads="1"/>
            </p:cNvSpPr>
            <p:nvPr/>
          </p:nvSpPr>
          <p:spPr bwMode="auto">
            <a:xfrm>
              <a:off x="3355" y="1104"/>
              <a:ext cx="1274" cy="5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/>
                <a:t>Таҳлили</a:t>
              </a:r>
              <a:r>
                <a:rPr lang="ru-RU" b="1" dirty="0"/>
                <a:t> </a:t>
              </a:r>
              <a:r>
                <a:rPr lang="ru-RU" b="1" dirty="0" err="1" smtClean="0"/>
                <a:t>ҳолат</a:t>
              </a:r>
              <a:r>
                <a:rPr lang="ru-RU" b="1" dirty="0" smtClean="0"/>
                <a:t> </a:t>
              </a:r>
              <a:r>
                <a:rPr lang="ru-RU" b="1" dirty="0" err="1"/>
                <a:t>ва</a:t>
              </a:r>
              <a:r>
                <a:rPr lang="ru-RU" b="1" dirty="0"/>
                <a:t> </a:t>
              </a:r>
              <a:r>
                <a:rPr lang="ru-RU" b="1" dirty="0" err="1"/>
                <a:t>муайян</a:t>
              </a:r>
              <a:r>
                <a:rPr lang="ru-RU" b="1" dirty="0"/>
                <a:t> </a:t>
              </a:r>
              <a:r>
                <a:rPr lang="ru-RU" b="1" dirty="0" err="1" smtClean="0"/>
                <a:t>намудани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мушкилиҳо</a:t>
              </a:r>
              <a:endParaRPr lang="en-GB" b="1" dirty="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83853" y="2706372"/>
            <a:ext cx="3635375" cy="2178050"/>
            <a:chOff x="737" y="1727"/>
            <a:chExt cx="2290" cy="1372"/>
          </a:xfrm>
        </p:grpSpPr>
        <p:sp>
          <p:nvSpPr>
            <p:cNvPr id="23562" name="_s1033"/>
            <p:cNvSpPr>
              <a:spLocks noChangeArrowheads="1" noTextEdit="1"/>
            </p:cNvSpPr>
            <p:nvPr/>
          </p:nvSpPr>
          <p:spPr bwMode="auto">
            <a:xfrm rot="18000000">
              <a:off x="1604" y="1675"/>
              <a:ext cx="1372" cy="1475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63" name="_s1035"/>
            <p:cNvSpPr>
              <a:spLocks noChangeArrowheads="1"/>
            </p:cNvSpPr>
            <p:nvPr/>
          </p:nvSpPr>
          <p:spPr bwMode="auto">
            <a:xfrm>
              <a:off x="737" y="2364"/>
              <a:ext cx="1346" cy="5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 smtClean="0"/>
                <a:t>Таҳияи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матритсаи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амалиёт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ва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оғози</a:t>
              </a:r>
              <a:r>
                <a:rPr lang="ru-RU" b="1" dirty="0" smtClean="0"/>
                <a:t> мониторинг</a:t>
              </a:r>
              <a:endParaRPr lang="en-GB" b="1" dirty="0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2411760" y="1700808"/>
            <a:ext cx="3026047" cy="2351088"/>
            <a:chOff x="1200" y="1344"/>
            <a:chExt cx="2459" cy="1481"/>
          </a:xfrm>
        </p:grpSpPr>
        <p:sp>
          <p:nvSpPr>
            <p:cNvPr id="23565" name="_s1028"/>
            <p:cNvSpPr>
              <a:spLocks noChangeArrowheads="1" noTextEdit="1"/>
            </p:cNvSpPr>
            <p:nvPr/>
          </p:nvSpPr>
          <p:spPr bwMode="auto">
            <a:xfrm>
              <a:off x="2185" y="1453"/>
              <a:ext cx="1474" cy="1372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66" name="_s1036"/>
            <p:cNvSpPr>
              <a:spLocks noChangeArrowheads="1"/>
            </p:cNvSpPr>
            <p:nvPr/>
          </p:nvSpPr>
          <p:spPr bwMode="auto">
            <a:xfrm>
              <a:off x="1200" y="1344"/>
              <a:ext cx="1269" cy="51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/>
                <a:t>Арз</a:t>
              </a:r>
              <a:r>
                <a:rPr lang="tg-Cyrl-TJ" b="1" dirty="0"/>
                <a:t>ёбӣ</a:t>
              </a:r>
              <a:endParaRPr lang="en-GB" b="1" dirty="0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684213" y="3551238"/>
            <a:ext cx="3665538" cy="3190876"/>
            <a:chOff x="683" y="2189"/>
            <a:chExt cx="2309" cy="2010"/>
          </a:xfrm>
        </p:grpSpPr>
        <p:sp>
          <p:nvSpPr>
            <p:cNvPr id="23568" name="_s1032"/>
            <p:cNvSpPr>
              <a:spLocks noChangeArrowheads="1" noTextEdit="1"/>
            </p:cNvSpPr>
            <p:nvPr/>
          </p:nvSpPr>
          <p:spPr bwMode="auto">
            <a:xfrm rot="14400000">
              <a:off x="1568" y="2138"/>
              <a:ext cx="1373" cy="1475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69" name="_s1037"/>
            <p:cNvSpPr>
              <a:spLocks noChangeArrowheads="1"/>
            </p:cNvSpPr>
            <p:nvPr/>
          </p:nvSpPr>
          <p:spPr bwMode="auto">
            <a:xfrm>
              <a:off x="683" y="3518"/>
              <a:ext cx="1967" cy="68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 smtClean="0"/>
                <a:t>Таҳияи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занҷири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мантиқӣ</a:t>
              </a:r>
              <a:r>
                <a:rPr lang="ru-RU" b="1" dirty="0" smtClean="0"/>
                <a:t> аз </a:t>
              </a:r>
              <a:r>
                <a:rPr lang="ru-RU" b="1" dirty="0" err="1" smtClean="0"/>
                <a:t>рӯи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стратегияҳои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имконпазири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соҳа</a:t>
              </a:r>
              <a:r>
                <a:rPr lang="ru-RU" b="1" dirty="0" smtClean="0"/>
                <a:t>/</a:t>
              </a:r>
              <a:r>
                <a:rPr lang="ru-RU" b="1" dirty="0" err="1" smtClean="0"/>
                <a:t>самтҳои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алоҳида</a:t>
              </a:r>
              <a:endParaRPr lang="en-GB" b="1" dirty="0"/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3263901" y="4092576"/>
            <a:ext cx="4692651" cy="2282826"/>
            <a:chOff x="2056" y="2578"/>
            <a:chExt cx="2956" cy="1438"/>
          </a:xfrm>
        </p:grpSpPr>
        <p:sp>
          <p:nvSpPr>
            <p:cNvPr id="23571" name="_s1031"/>
            <p:cNvSpPr>
              <a:spLocks noChangeArrowheads="1" noTextEdit="1"/>
            </p:cNvSpPr>
            <p:nvPr/>
          </p:nvSpPr>
          <p:spPr bwMode="auto">
            <a:xfrm rot="10800000">
              <a:off x="2056" y="2578"/>
              <a:ext cx="1474" cy="1373"/>
            </a:xfrm>
            <a:custGeom>
              <a:avLst/>
              <a:gdLst>
                <a:gd name="G0" fmla="+- -5570560 0 0"/>
                <a:gd name="G1" fmla="+- -7208960 0 0"/>
                <a:gd name="G2" fmla="+- -5570560 0 -7208960"/>
                <a:gd name="G3" fmla="+- 10800 0 0"/>
                <a:gd name="G4" fmla="+- 0 0 -557056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7208960"/>
                <a:gd name="G10" fmla="+- 7200 0 2700"/>
                <a:gd name="G11" fmla="cos G10 -5570560"/>
                <a:gd name="G12" fmla="sin G10 -5570560"/>
                <a:gd name="G13" fmla="cos 13500 -5570560"/>
                <a:gd name="G14" fmla="sin 13500 -557056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570560"/>
                <a:gd name="G22" fmla="sin G20 -5570560"/>
                <a:gd name="G23" fmla="+- G21 10800 0"/>
                <a:gd name="G24" fmla="+- G12 G23 G22"/>
                <a:gd name="G25" fmla="+- G22 G23 G11"/>
                <a:gd name="G26" fmla="cos 10800 -5570560"/>
                <a:gd name="G27" fmla="sin 10800 -5570560"/>
                <a:gd name="G28" fmla="cos 7200 -5570560"/>
                <a:gd name="G29" fmla="sin 7200 -557056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7208960"/>
                <a:gd name="G36" fmla="sin G34 -7208960"/>
                <a:gd name="G37" fmla="+/ -7208960 -557056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9390 w 21600"/>
                <a:gd name="T5" fmla="*/ 92 h 21600"/>
                <a:gd name="T6" fmla="*/ 7721 w 21600"/>
                <a:gd name="T7" fmla="*/ 2342 h 21600"/>
                <a:gd name="T8" fmla="*/ 9860 w 21600"/>
                <a:gd name="T9" fmla="*/ 3661 h 21600"/>
                <a:gd name="T10" fmla="*/ 11976 w 21600"/>
                <a:gd name="T11" fmla="*/ -2649 h 21600"/>
                <a:gd name="T12" fmla="*/ 16067 w 21600"/>
                <a:gd name="T13" fmla="*/ 2226 h 21600"/>
                <a:gd name="T14" fmla="*/ 11192 w 21600"/>
                <a:gd name="T15" fmla="*/ 6317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1427" y="3627"/>
                  </a:moveTo>
                  <a:cubicBezTo>
                    <a:pt x="11218" y="3609"/>
                    <a:pt x="11009" y="3600"/>
                    <a:pt x="10800" y="3600"/>
                  </a:cubicBezTo>
                  <a:cubicBezTo>
                    <a:pt x="9960" y="3599"/>
                    <a:pt x="9126" y="3746"/>
                    <a:pt x="8337" y="4034"/>
                  </a:cubicBezTo>
                  <a:lnTo>
                    <a:pt x="7106" y="651"/>
                  </a:lnTo>
                  <a:cubicBezTo>
                    <a:pt x="8290" y="220"/>
                    <a:pt x="9540" y="-1"/>
                    <a:pt x="10800" y="0"/>
                  </a:cubicBezTo>
                  <a:cubicBezTo>
                    <a:pt x="11114" y="0"/>
                    <a:pt x="11428" y="13"/>
                    <a:pt x="11741" y="41"/>
                  </a:cubicBezTo>
                  <a:lnTo>
                    <a:pt x="11976" y="-2649"/>
                  </a:lnTo>
                  <a:lnTo>
                    <a:pt x="16067" y="2226"/>
                  </a:lnTo>
                  <a:lnTo>
                    <a:pt x="11192" y="6317"/>
                  </a:lnTo>
                  <a:lnTo>
                    <a:pt x="11427" y="3627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ru-RU"/>
            </a:p>
          </p:txBody>
        </p:sp>
        <p:sp>
          <p:nvSpPr>
            <p:cNvPr id="23572" name="_s1038"/>
            <p:cNvSpPr>
              <a:spLocks noChangeArrowheads="1"/>
            </p:cNvSpPr>
            <p:nvPr/>
          </p:nvSpPr>
          <p:spPr bwMode="auto">
            <a:xfrm>
              <a:off x="3334" y="3504"/>
              <a:ext cx="1678" cy="5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ru-RU" b="1" dirty="0" err="1"/>
                <a:t>Интихоби</a:t>
              </a:r>
              <a:r>
                <a:rPr lang="ru-RU" b="1" dirty="0"/>
                <a:t> </a:t>
              </a:r>
              <a:r>
                <a:rPr lang="ru-RU" b="1" dirty="0" err="1" smtClean="0"/>
                <a:t>мушкилиҳои</a:t>
              </a:r>
              <a:r>
                <a:rPr lang="ru-RU" b="1" dirty="0" smtClean="0"/>
                <a:t> </a:t>
              </a:r>
              <a:r>
                <a:rPr lang="ru-RU" b="1" dirty="0" err="1" smtClean="0"/>
                <a:t>афзалиятнок</a:t>
              </a:r>
              <a:r>
                <a:rPr lang="ru-RU" b="1" dirty="0" smtClean="0"/>
                <a:t> </a:t>
              </a:r>
              <a:endParaRPr lang="en-GB" dirty="0"/>
            </a:p>
          </p:txBody>
        </p:sp>
      </p:grpSp>
      <p:pic>
        <p:nvPicPr>
          <p:cNvPr id="21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5" y="3178349"/>
            <a:ext cx="6858000" cy="590550"/>
          </a:xfrm>
          <a:prstGeom prst="rect">
            <a:avLst/>
          </a:prstGeom>
        </p:spPr>
      </p:pic>
      <p:pic>
        <p:nvPicPr>
          <p:cNvPr id="22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33725" y="3142150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>
            <a:noAutofit/>
          </a:bodyPr>
          <a:lstStyle/>
          <a:p>
            <a:pPr lvl="0"/>
            <a:r>
              <a:rPr lang="ru-RU" sz="2800" b="1" dirty="0" err="1" smtClean="0"/>
              <a:t>Сохтори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эҳтимолии</a:t>
            </a:r>
            <a:r>
              <a:rPr lang="ru-RU" sz="2800" b="1" dirty="0" smtClean="0"/>
              <a:t>/</a:t>
            </a:r>
            <a:r>
              <a:rPr lang="ru-RU" sz="2800" b="1" dirty="0" err="1" smtClean="0"/>
              <a:t>шартии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барномаҳои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соҳавии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рушд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1. </a:t>
            </a:r>
            <a:r>
              <a:rPr lang="ru-RU" dirty="0" err="1" smtClean="0"/>
              <a:t>Муқаддима</a:t>
            </a:r>
            <a:endParaRPr lang="ru-RU" dirty="0"/>
          </a:p>
          <a:p>
            <a:pPr>
              <a:buNone/>
            </a:pPr>
            <a:r>
              <a:rPr lang="ru-RU" dirty="0"/>
              <a:t>2. Таҳлили </a:t>
            </a:r>
            <a:r>
              <a:rPr lang="ru-RU" dirty="0" err="1"/>
              <a:t>вазъи</a:t>
            </a:r>
            <a:r>
              <a:rPr lang="ru-RU" dirty="0"/>
              <a:t> </a:t>
            </a:r>
            <a:r>
              <a:rPr lang="ru-RU" dirty="0" err="1"/>
              <a:t>кунунӣ</a:t>
            </a:r>
            <a:endParaRPr lang="ru-RU" dirty="0"/>
          </a:p>
          <a:p>
            <a:pPr>
              <a:buNone/>
            </a:pPr>
            <a:r>
              <a:rPr lang="ru-RU" dirty="0"/>
              <a:t>3. </a:t>
            </a:r>
            <a:r>
              <a:rPr lang="ru-RU" dirty="0" smtClean="0"/>
              <a:t>Миссия/</a:t>
            </a:r>
            <a:r>
              <a:rPr lang="ru-RU" dirty="0" err="1" smtClean="0"/>
              <a:t>рисолат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биниш</a:t>
            </a:r>
            <a:endParaRPr lang="ru-RU" dirty="0"/>
          </a:p>
          <a:p>
            <a:pPr>
              <a:buNone/>
            </a:pPr>
            <a:r>
              <a:rPr lang="ru-RU" dirty="0"/>
              <a:t>4. </a:t>
            </a:r>
            <a:r>
              <a:rPr lang="ru-RU" dirty="0" err="1" smtClean="0"/>
              <a:t>Ҳадаф</a:t>
            </a:r>
            <a:r>
              <a:rPr lang="ru-RU" dirty="0" smtClean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вазифаҳои</a:t>
            </a:r>
            <a:r>
              <a:rPr lang="ru-RU" dirty="0"/>
              <a:t> </a:t>
            </a:r>
            <a:r>
              <a:rPr lang="ru-RU" dirty="0" err="1"/>
              <a:t>барнома</a:t>
            </a:r>
            <a:endParaRPr lang="ru-RU" dirty="0"/>
          </a:p>
          <a:p>
            <a:pPr>
              <a:buNone/>
            </a:pPr>
            <a:r>
              <a:rPr lang="ru-RU" dirty="0"/>
              <a:t>5. </a:t>
            </a:r>
            <a:r>
              <a:rPr lang="ru-RU" dirty="0" err="1"/>
              <a:t>Стратегияи</a:t>
            </a:r>
            <a:r>
              <a:rPr lang="ru-RU" dirty="0"/>
              <a:t> </a:t>
            </a:r>
            <a:r>
              <a:rPr lang="ru-RU" dirty="0" err="1"/>
              <a:t>ноил</a:t>
            </a:r>
            <a:r>
              <a:rPr lang="ru-RU" dirty="0"/>
              <a:t> </a:t>
            </a:r>
            <a:r>
              <a:rPr lang="ru-RU" dirty="0" err="1"/>
              <a:t>шудан</a:t>
            </a:r>
            <a:r>
              <a:rPr lang="ru-RU" dirty="0"/>
              <a:t> ба </a:t>
            </a:r>
            <a:r>
              <a:rPr lang="ru-RU" dirty="0" err="1"/>
              <a:t>ҳадафҳо</a:t>
            </a:r>
            <a:endParaRPr lang="ru-RU" dirty="0"/>
          </a:p>
          <a:p>
            <a:pPr>
              <a:buNone/>
            </a:pPr>
            <a:r>
              <a:rPr lang="ru-RU" dirty="0"/>
              <a:t>6. </a:t>
            </a:r>
            <a:r>
              <a:rPr lang="ru-RU" dirty="0" err="1"/>
              <a:t>Захираҳо</a:t>
            </a:r>
            <a:endParaRPr lang="ru-RU" dirty="0"/>
          </a:p>
          <a:p>
            <a:pPr>
              <a:buNone/>
            </a:pPr>
            <a:r>
              <a:rPr lang="ru-RU" dirty="0"/>
              <a:t>7. Мониторинг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арзёбӣ</a:t>
            </a:r>
            <a:endParaRPr lang="ru-RU" dirty="0"/>
          </a:p>
          <a:p>
            <a:pPr>
              <a:buNone/>
            </a:pPr>
            <a:r>
              <a:rPr lang="ru-RU" dirty="0"/>
              <a:t>8. </a:t>
            </a:r>
            <a:r>
              <a:rPr lang="ru-RU" dirty="0" err="1" smtClean="0"/>
              <a:t>Матритсаи</a:t>
            </a:r>
            <a:r>
              <a:rPr lang="ru-RU" dirty="0" smtClean="0"/>
              <a:t> </a:t>
            </a:r>
            <a:r>
              <a:rPr lang="ru-RU" dirty="0" err="1" smtClean="0"/>
              <a:t>амалиёт</a:t>
            </a:r>
            <a:endParaRPr lang="ru-RU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112715" y="31337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lvl="0"/>
            <a:r>
              <a:rPr lang="ru-RU" sz="2800" b="1" dirty="0" err="1" smtClean="0"/>
              <a:t>Марҳилаҳои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таҳияи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барнома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42984"/>
            <a:ext cx="7859216" cy="49831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err="1"/>
              <a:t>Марҳилаи</a:t>
            </a:r>
            <a:r>
              <a:rPr lang="ru-RU" sz="2000" b="1" dirty="0"/>
              <a:t> 1. </a:t>
            </a:r>
            <a:r>
              <a:rPr lang="ru-RU" sz="2000" dirty="0" err="1"/>
              <a:t>Омодагӣ</a:t>
            </a:r>
            <a:r>
              <a:rPr lang="ru-RU" sz="2000" dirty="0"/>
              <a:t> </a:t>
            </a:r>
            <a:r>
              <a:rPr lang="ru-RU" sz="2000" dirty="0" err="1" smtClean="0"/>
              <a:t>барои</a:t>
            </a:r>
            <a:r>
              <a:rPr lang="ru-RU" sz="2000" dirty="0" smtClean="0"/>
              <a:t> </a:t>
            </a:r>
            <a:r>
              <a:rPr lang="ru-RU" sz="2000" dirty="0" err="1"/>
              <a:t>таҳия</a:t>
            </a:r>
            <a:r>
              <a:rPr lang="ru-RU" sz="2000" dirty="0"/>
              <a:t>. </a:t>
            </a:r>
            <a:r>
              <a:rPr lang="ru-RU" sz="2000" dirty="0" err="1" smtClean="0"/>
              <a:t>Таъинот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ru-RU" sz="2000" dirty="0" err="1"/>
              <a:t>муайян</a:t>
            </a:r>
            <a:r>
              <a:rPr lang="ru-RU" sz="2000" dirty="0"/>
              <a:t> </a:t>
            </a:r>
            <a:r>
              <a:rPr lang="ru-RU" sz="2000" dirty="0" err="1"/>
              <a:t>намудани</a:t>
            </a:r>
            <a:r>
              <a:rPr lang="ru-RU" sz="2000" dirty="0"/>
              <a:t> </a:t>
            </a:r>
            <a:r>
              <a:rPr lang="ru-RU" sz="2000" dirty="0" err="1"/>
              <a:t>шартҳои</a:t>
            </a:r>
            <a:r>
              <a:rPr lang="ru-RU" sz="2000" dirty="0"/>
              <a:t> </a:t>
            </a:r>
            <a:r>
              <a:rPr lang="ru-RU" sz="2000" dirty="0" err="1"/>
              <a:t>ҳуқуқии</a:t>
            </a:r>
            <a:r>
              <a:rPr lang="ru-RU" sz="2000" dirty="0"/>
              <a:t> </a:t>
            </a:r>
            <a:r>
              <a:rPr lang="ru-RU" sz="2000" dirty="0" err="1"/>
              <a:t>таҳияи</a:t>
            </a:r>
            <a:r>
              <a:rPr lang="ru-RU" sz="2000" dirty="0"/>
              <a:t> </a:t>
            </a:r>
            <a:r>
              <a:rPr lang="ru-RU" sz="2000" dirty="0" err="1"/>
              <a:t>барномаи</a:t>
            </a:r>
            <a:r>
              <a:rPr lang="ru-RU" sz="2000" dirty="0"/>
              <a:t> </a:t>
            </a:r>
            <a:r>
              <a:rPr lang="ru-RU" sz="2000" dirty="0" err="1"/>
              <a:t>соҳавӣ</a:t>
            </a:r>
            <a:r>
              <a:rPr lang="ru-RU" sz="2000" dirty="0"/>
              <a:t>, </a:t>
            </a:r>
            <a:r>
              <a:rPr lang="ru-RU" sz="2000" dirty="0" err="1"/>
              <a:t>мувофиқа</a:t>
            </a:r>
            <a:r>
              <a:rPr lang="ru-RU" sz="2000" dirty="0"/>
              <a:t> </a:t>
            </a:r>
            <a:r>
              <a:rPr lang="ru-RU" sz="2000" dirty="0" err="1"/>
              <a:t>кардани</a:t>
            </a:r>
            <a:r>
              <a:rPr lang="ru-RU" sz="2000" dirty="0"/>
              <a:t> </a:t>
            </a:r>
            <a:r>
              <a:rPr lang="ru-RU" sz="2000" dirty="0" err="1"/>
              <a:t>тамоми</a:t>
            </a:r>
            <a:r>
              <a:rPr lang="ru-RU" sz="2000" dirty="0"/>
              <a:t> </a:t>
            </a:r>
            <a:r>
              <a:rPr lang="ru-RU" sz="2000" dirty="0" err="1"/>
              <a:t>талаботи</a:t>
            </a:r>
            <a:r>
              <a:rPr lang="ru-RU" sz="2000" dirty="0"/>
              <a:t> </a:t>
            </a:r>
            <a:r>
              <a:rPr lang="ru-RU" sz="2000" dirty="0" err="1"/>
              <a:t>зарурӣ</a:t>
            </a:r>
            <a:r>
              <a:rPr lang="ru-RU" sz="2000" dirty="0"/>
              <a:t> </a:t>
            </a:r>
            <a:r>
              <a:rPr lang="ru-RU" sz="2000" dirty="0" err="1"/>
              <a:t>нисбати</a:t>
            </a:r>
            <a:r>
              <a:rPr lang="ru-RU" sz="2000" dirty="0"/>
              <a:t> </a:t>
            </a:r>
            <a:r>
              <a:rPr lang="ru-RU" sz="2000" dirty="0" err="1"/>
              <a:t>барнома</a:t>
            </a:r>
            <a:r>
              <a:rPr lang="ru-RU" sz="2000" dirty="0"/>
              <a:t>, ҳалли </a:t>
            </a:r>
            <a:r>
              <a:rPr lang="ru-RU" sz="2000" dirty="0" err="1"/>
              <a:t>масъалаҳои</a:t>
            </a:r>
            <a:r>
              <a:rPr lang="ru-RU" sz="2000" dirty="0"/>
              <a:t> </a:t>
            </a:r>
            <a:r>
              <a:rPr lang="ru-RU" sz="2000" dirty="0" err="1"/>
              <a:t>ташкилӣ</a:t>
            </a:r>
            <a:r>
              <a:rPr lang="ru-RU" sz="2000" dirty="0"/>
              <a:t>. </a:t>
            </a:r>
          </a:p>
          <a:p>
            <a:pPr>
              <a:buNone/>
            </a:pPr>
            <a:r>
              <a:rPr lang="ru-RU" sz="2000" b="1" dirty="0" err="1"/>
              <a:t>Марҳилаи</a:t>
            </a:r>
            <a:r>
              <a:rPr lang="ru-RU" sz="2000" b="1" dirty="0"/>
              <a:t> 2. </a:t>
            </a:r>
            <a:r>
              <a:rPr lang="ru-RU" sz="2000" dirty="0" err="1"/>
              <a:t>Таҳлил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арзёбӣ</a:t>
            </a:r>
            <a:r>
              <a:rPr lang="ru-RU" sz="2000" dirty="0"/>
              <a:t>. </a:t>
            </a:r>
            <a:r>
              <a:rPr lang="ru-RU" sz="2000" dirty="0" err="1" smtClean="0"/>
              <a:t>Таъинот</a:t>
            </a:r>
            <a:r>
              <a:rPr lang="ru-RU" sz="2000" dirty="0" smtClean="0"/>
              <a:t> </a:t>
            </a:r>
            <a:r>
              <a:rPr lang="ru-RU" sz="2000" dirty="0"/>
              <a:t>— </a:t>
            </a:r>
            <a:r>
              <a:rPr lang="ru-RU" sz="2000" dirty="0" err="1" smtClean="0"/>
              <a:t>таҳлили</a:t>
            </a:r>
            <a:r>
              <a:rPr lang="ru-RU" sz="2000" dirty="0" smtClean="0"/>
              <a:t> </a:t>
            </a:r>
            <a:r>
              <a:rPr lang="ru-RU" sz="2000" dirty="0" err="1" smtClean="0"/>
              <a:t>амиқи</a:t>
            </a:r>
            <a:r>
              <a:rPr lang="ru-RU" sz="2000" dirty="0" smtClean="0"/>
              <a:t>/ </a:t>
            </a:r>
            <a:r>
              <a:rPr lang="ru-RU" sz="2000" dirty="0" err="1" smtClean="0"/>
              <a:t>ҳамаҷонибаи</a:t>
            </a:r>
            <a:r>
              <a:rPr lang="ru-RU" sz="2000" dirty="0" smtClean="0"/>
              <a:t> </a:t>
            </a:r>
            <a:r>
              <a:rPr lang="ru-RU" sz="2000" dirty="0" err="1" smtClean="0"/>
              <a:t>ҳолат</a:t>
            </a:r>
            <a:r>
              <a:rPr lang="ru-RU" sz="2000" dirty="0" smtClean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 smtClean="0"/>
              <a:t>ошкор</a:t>
            </a:r>
            <a:r>
              <a:rPr lang="ru-RU" sz="2000" dirty="0" smtClean="0"/>
              <a:t> </a:t>
            </a:r>
            <a:r>
              <a:rPr lang="ru-RU" sz="2000" dirty="0" err="1"/>
              <a:t>кардани</a:t>
            </a:r>
            <a:r>
              <a:rPr lang="ru-RU" sz="2000" dirty="0"/>
              <a:t> </a:t>
            </a:r>
            <a:r>
              <a:rPr lang="ru-RU" sz="2000" dirty="0" err="1" smtClean="0"/>
              <a:t>мушкилиҳои</a:t>
            </a:r>
            <a:r>
              <a:rPr lang="ru-RU" sz="2000" dirty="0" smtClean="0"/>
              <a:t> </a:t>
            </a:r>
            <a:r>
              <a:rPr lang="ru-RU" sz="2000" dirty="0" err="1" smtClean="0"/>
              <a:t>асосӣ</a:t>
            </a:r>
            <a:r>
              <a:rPr lang="ru-RU" sz="2000" dirty="0" smtClean="0"/>
              <a:t>, </a:t>
            </a:r>
            <a:r>
              <a:rPr lang="ru-RU" sz="2000" dirty="0" err="1"/>
              <a:t>ки</a:t>
            </a:r>
            <a:r>
              <a:rPr lang="ru-RU" sz="2000" dirty="0"/>
              <a:t> </a:t>
            </a:r>
            <a:r>
              <a:rPr lang="ru-RU" sz="2000" dirty="0" err="1"/>
              <a:t>бояд</a:t>
            </a:r>
            <a:r>
              <a:rPr lang="ru-RU" sz="2000" dirty="0"/>
              <a:t> </a:t>
            </a:r>
            <a:r>
              <a:rPr lang="ru-RU" sz="2000" dirty="0" err="1" smtClean="0"/>
              <a:t>тавассути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барнома</a:t>
            </a:r>
            <a:r>
              <a:rPr lang="ru-RU" sz="2000" dirty="0" smtClean="0"/>
              <a:t> </a:t>
            </a:r>
            <a:r>
              <a:rPr lang="ru-RU" sz="2000" dirty="0" err="1"/>
              <a:t>ҳ</a:t>
            </a:r>
            <a:r>
              <a:rPr lang="ru-RU" sz="2000" dirty="0" err="1" smtClean="0"/>
              <a:t>ал</a:t>
            </a:r>
            <a:r>
              <a:rPr lang="ru-RU" sz="2000" dirty="0" smtClean="0"/>
              <a:t> </a:t>
            </a:r>
            <a:r>
              <a:rPr lang="ru-RU" sz="2000" dirty="0"/>
              <a:t>карда </a:t>
            </a:r>
            <a:r>
              <a:rPr lang="ru-RU" sz="2000" dirty="0" err="1"/>
              <a:t>шаванд</a:t>
            </a:r>
            <a:r>
              <a:rPr lang="ru-RU" sz="2000" dirty="0"/>
              <a:t>.</a:t>
            </a:r>
          </a:p>
          <a:p>
            <a:pPr>
              <a:buNone/>
            </a:pPr>
            <a:r>
              <a:rPr lang="ru-RU" sz="2000" b="1" dirty="0" err="1"/>
              <a:t>Марҳилаи</a:t>
            </a:r>
            <a:r>
              <a:rPr lang="ru-RU" sz="2000" b="1" dirty="0"/>
              <a:t> 3. </a:t>
            </a:r>
            <a:r>
              <a:rPr lang="ru-RU" sz="2000" dirty="0" err="1"/>
              <a:t>Самтҳо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 smtClean="0"/>
              <a:t>воситаҳои</a:t>
            </a:r>
            <a:r>
              <a:rPr lang="ru-RU" sz="2000" dirty="0" smtClean="0"/>
              <a:t> </a:t>
            </a:r>
            <a:r>
              <a:rPr lang="ru-RU" sz="2000" dirty="0" err="1"/>
              <a:t>рушд</a:t>
            </a:r>
            <a:r>
              <a:rPr lang="ru-RU" sz="2000" dirty="0"/>
              <a:t>. </a:t>
            </a:r>
            <a:r>
              <a:rPr lang="ru-RU" sz="2000" dirty="0" err="1" smtClean="0"/>
              <a:t>Таъинот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ru-RU" sz="2000" dirty="0" err="1"/>
              <a:t>муайян</a:t>
            </a:r>
            <a:r>
              <a:rPr lang="ru-RU" sz="2000" dirty="0"/>
              <a:t> </a:t>
            </a:r>
            <a:r>
              <a:rPr lang="ru-RU" sz="2000" dirty="0" err="1"/>
              <a:t>кардани</a:t>
            </a:r>
            <a:r>
              <a:rPr lang="ru-RU" sz="2000" dirty="0"/>
              <a:t> </a:t>
            </a:r>
            <a:r>
              <a:rPr lang="ru-RU" sz="2000" dirty="0" err="1"/>
              <a:t>рисолат</a:t>
            </a:r>
            <a:r>
              <a:rPr lang="ru-RU" sz="2000" dirty="0"/>
              <a:t>, </a:t>
            </a:r>
            <a:r>
              <a:rPr lang="ru-RU" sz="2000" dirty="0" err="1"/>
              <a:t>биниш</a:t>
            </a:r>
            <a:r>
              <a:rPr lang="ru-RU" sz="2000" dirty="0"/>
              <a:t>, </a:t>
            </a:r>
            <a:r>
              <a:rPr lang="ru-RU" sz="2000" dirty="0" err="1"/>
              <a:t>ҳадафҳо</a:t>
            </a:r>
            <a:r>
              <a:rPr lang="ru-RU" sz="2000" dirty="0"/>
              <a:t>, </a:t>
            </a:r>
            <a:r>
              <a:rPr lang="ru-RU" sz="2000" dirty="0" err="1"/>
              <a:t>вазифаҳо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механизмҳои</a:t>
            </a:r>
            <a:r>
              <a:rPr lang="ru-RU" sz="2000" dirty="0"/>
              <a:t> </a:t>
            </a:r>
            <a:r>
              <a:rPr lang="ru-RU" sz="2000" dirty="0" err="1"/>
              <a:t>ноил</a:t>
            </a:r>
            <a:r>
              <a:rPr lang="ru-RU" sz="2000" dirty="0"/>
              <a:t> </a:t>
            </a:r>
            <a:r>
              <a:rPr lang="ru-RU" sz="2000" dirty="0" err="1"/>
              <a:t>шудан</a:t>
            </a:r>
            <a:r>
              <a:rPr lang="ru-RU" sz="2000" dirty="0"/>
              <a:t> ба </a:t>
            </a:r>
            <a:r>
              <a:rPr lang="ru-RU" sz="2000" dirty="0" err="1"/>
              <a:t>ҳадафҳои</a:t>
            </a:r>
            <a:r>
              <a:rPr lang="ru-RU" sz="2000" dirty="0"/>
              <a:t> стратегии </a:t>
            </a:r>
            <a:r>
              <a:rPr lang="ru-RU" sz="2000" dirty="0" err="1" smtClean="0"/>
              <a:t>рушд</a:t>
            </a:r>
            <a:r>
              <a:rPr lang="ru-RU" sz="2000" dirty="0" smtClean="0"/>
              <a:t> (</a:t>
            </a:r>
            <a:r>
              <a:rPr lang="ru-RU" sz="2000" dirty="0" err="1" smtClean="0"/>
              <a:t>чорабиниҳо</a:t>
            </a:r>
            <a:r>
              <a:rPr lang="ru-RU" sz="2000" dirty="0" smtClean="0"/>
              <a:t>), </a:t>
            </a:r>
            <a:r>
              <a:rPr lang="ru-RU" sz="2000" dirty="0" err="1"/>
              <a:t>муайян</a:t>
            </a:r>
            <a:r>
              <a:rPr lang="ru-RU" sz="2000" dirty="0"/>
              <a:t> </a:t>
            </a:r>
            <a:r>
              <a:rPr lang="ru-RU" sz="2000" dirty="0" err="1"/>
              <a:t>кардани</a:t>
            </a:r>
            <a:r>
              <a:rPr lang="ru-RU" sz="2000" dirty="0"/>
              <a:t> </a:t>
            </a:r>
            <a:r>
              <a:rPr lang="ru-RU" sz="2000" dirty="0" err="1"/>
              <a:t>талабот</a:t>
            </a:r>
            <a:r>
              <a:rPr lang="ru-RU" sz="2000" dirty="0"/>
              <a:t> ба </a:t>
            </a:r>
            <a:r>
              <a:rPr lang="ru-RU" sz="2000" dirty="0" err="1"/>
              <a:t>захираҳо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тартиби</a:t>
            </a:r>
            <a:r>
              <a:rPr lang="ru-RU" sz="2000" dirty="0"/>
              <a:t> мониторинг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арзёбии</a:t>
            </a:r>
            <a:r>
              <a:rPr lang="ru-RU" sz="2000" dirty="0"/>
              <a:t> </a:t>
            </a:r>
            <a:r>
              <a:rPr lang="ru-RU" sz="2000" dirty="0" err="1"/>
              <a:t>барнома</a:t>
            </a:r>
            <a:r>
              <a:rPr lang="ru-RU" sz="2000" dirty="0"/>
              <a:t>. </a:t>
            </a:r>
            <a:endParaRPr lang="ru-RU" sz="2000" dirty="0" smtClean="0"/>
          </a:p>
          <a:p>
            <a:pPr>
              <a:buNone/>
            </a:pPr>
            <a:r>
              <a:rPr lang="ru-RU" sz="2000" b="1" dirty="0" err="1" smtClean="0"/>
              <a:t>Марҳилаи</a:t>
            </a:r>
            <a:r>
              <a:rPr lang="ru-RU" sz="2000" b="1" dirty="0" smtClean="0"/>
              <a:t> </a:t>
            </a:r>
            <a:r>
              <a:rPr lang="ru-RU" sz="2000" b="1" dirty="0"/>
              <a:t>4. </a:t>
            </a:r>
            <a:r>
              <a:rPr lang="ru-RU" sz="2000" dirty="0" err="1"/>
              <a:t>Тарҳрезии</a:t>
            </a:r>
            <a:r>
              <a:rPr lang="ru-RU" sz="2000" dirty="0"/>
              <a:t> </a:t>
            </a:r>
            <a:r>
              <a:rPr lang="ru-RU" sz="2000" dirty="0" err="1"/>
              <a:t>татбиқ</a:t>
            </a:r>
            <a:r>
              <a:rPr lang="ru-RU" sz="2000" dirty="0"/>
              <a:t>. </a:t>
            </a:r>
            <a:r>
              <a:rPr lang="ru-RU" sz="2000" dirty="0" err="1" smtClean="0"/>
              <a:t>Таъинот</a:t>
            </a:r>
            <a:r>
              <a:rPr lang="ru-RU" sz="2000" dirty="0" smtClean="0"/>
              <a:t> </a:t>
            </a:r>
            <a:r>
              <a:rPr lang="ru-RU" sz="2000" dirty="0"/>
              <a:t>- </a:t>
            </a:r>
            <a:r>
              <a:rPr lang="ru-RU" sz="2000" dirty="0" err="1"/>
              <a:t>таҳияи</a:t>
            </a:r>
            <a:r>
              <a:rPr lang="ru-RU" sz="2000" dirty="0"/>
              <a:t> </a:t>
            </a:r>
            <a:r>
              <a:rPr lang="ru-RU" sz="2000" dirty="0" err="1"/>
              <a:t>нақшаҳои</a:t>
            </a:r>
            <a:r>
              <a:rPr lang="ru-RU" sz="2000" dirty="0"/>
              <a:t> </a:t>
            </a:r>
            <a:r>
              <a:rPr lang="ru-RU" sz="2000" dirty="0" err="1"/>
              <a:t>амал</a:t>
            </a:r>
            <a:r>
              <a:rPr lang="ru-RU" sz="2000" dirty="0"/>
              <a:t>, </a:t>
            </a:r>
            <a:r>
              <a:rPr lang="ru-RU" sz="2000" dirty="0" err="1"/>
              <a:t>пешбарӣ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кор</a:t>
            </a:r>
            <a:r>
              <a:rPr lang="ru-RU" sz="2000" dirty="0"/>
              <a:t> </a:t>
            </a:r>
            <a:r>
              <a:rPr lang="ru-RU" sz="2000" dirty="0" err="1"/>
              <a:t>бо</a:t>
            </a:r>
            <a:r>
              <a:rPr lang="ru-RU" sz="2000" dirty="0"/>
              <a:t> </a:t>
            </a:r>
            <a:r>
              <a:rPr lang="ru-RU" sz="2000" dirty="0" err="1"/>
              <a:t>ҷонибҳои</a:t>
            </a:r>
            <a:r>
              <a:rPr lang="ru-RU" sz="2000" dirty="0"/>
              <a:t> </a:t>
            </a:r>
            <a:r>
              <a:rPr lang="ru-RU" sz="2000" dirty="0" err="1"/>
              <a:t>манфиатдор</a:t>
            </a:r>
            <a:r>
              <a:rPr lang="ru-RU" sz="2000" dirty="0"/>
              <a:t>.</a:t>
            </a:r>
          </a:p>
          <a:p>
            <a:pPr>
              <a:buNone/>
            </a:pPr>
            <a:endParaRPr lang="ru-RU" sz="2000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2800" b="1" dirty="0" err="1" smtClean="0"/>
              <a:t>Марҳилаи</a:t>
            </a:r>
            <a:r>
              <a:rPr lang="ru-RU" sz="2800" b="1" dirty="0" smtClean="0"/>
              <a:t> </a:t>
            </a:r>
            <a:r>
              <a:rPr lang="ru-RU" sz="2800" b="1" dirty="0"/>
              <a:t>1. </a:t>
            </a:r>
            <a:r>
              <a:rPr lang="ru-RU" sz="2800" b="1" dirty="0" err="1"/>
              <a:t>Омодагӣ</a:t>
            </a:r>
            <a:r>
              <a:rPr lang="ru-RU" sz="2800" b="1" dirty="0"/>
              <a:t> </a:t>
            </a:r>
            <a:r>
              <a:rPr lang="ru-RU" sz="2800" b="1" dirty="0" err="1" smtClean="0"/>
              <a:t>барои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таҳияи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барнома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5968" y="1214422"/>
            <a:ext cx="8040831" cy="49117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Дар ин </a:t>
            </a:r>
            <a:r>
              <a:rPr lang="ru-RU" dirty="0" err="1" smtClean="0"/>
              <a:t>марҳила</a:t>
            </a:r>
            <a:r>
              <a:rPr lang="ru-RU" dirty="0" smtClean="0"/>
              <a:t> </a:t>
            </a:r>
            <a:r>
              <a:rPr lang="ru-RU" dirty="0" err="1" smtClean="0"/>
              <a:t>вазифаҳои</a:t>
            </a:r>
            <a:r>
              <a:rPr lang="ru-RU" dirty="0" smtClean="0"/>
              <a:t> </a:t>
            </a:r>
            <a:r>
              <a:rPr lang="ru-RU" dirty="0" err="1"/>
              <a:t>зеринро</a:t>
            </a:r>
            <a:r>
              <a:rPr lang="ru-RU" dirty="0"/>
              <a:t> </a:t>
            </a:r>
            <a:r>
              <a:rPr lang="ru-RU" b="1" dirty="0" err="1"/>
              <a:t>ҳ</a:t>
            </a:r>
            <a:r>
              <a:rPr lang="ru-RU" b="1" dirty="0" err="1" smtClean="0"/>
              <a:t>ал</a:t>
            </a:r>
            <a:r>
              <a:rPr lang="ru-RU" b="1" dirty="0" smtClean="0"/>
              <a:t> </a:t>
            </a:r>
            <a:r>
              <a:rPr lang="ru-RU" b="1" dirty="0"/>
              <a:t>кардан </a:t>
            </a:r>
            <a:r>
              <a:rPr lang="ru-RU" b="1" dirty="0" err="1"/>
              <a:t>лозим</a:t>
            </a:r>
            <a:r>
              <a:rPr lang="ru-RU" b="1" dirty="0"/>
              <a:t> </a:t>
            </a:r>
            <a:r>
              <a:rPr lang="ru-RU" b="1" dirty="0" err="1" smtClean="0"/>
              <a:t>аст</a:t>
            </a:r>
            <a:r>
              <a:rPr lang="ru-RU" b="1" dirty="0" smtClean="0"/>
              <a:t>:</a:t>
            </a:r>
            <a:endParaRPr lang="ru-RU" b="1" dirty="0"/>
          </a:p>
          <a:p>
            <a:r>
              <a:rPr lang="ru-RU" dirty="0" err="1"/>
              <a:t>а</a:t>
            </a:r>
            <a:r>
              <a:rPr lang="ru-RU" dirty="0" err="1" smtClean="0"/>
              <a:t>сосноксозии</a:t>
            </a:r>
            <a:r>
              <a:rPr lang="ru-RU" dirty="0" smtClean="0"/>
              <a:t> </a:t>
            </a:r>
            <a:r>
              <a:rPr lang="ru-RU" dirty="0" err="1"/>
              <a:t>зарурати</a:t>
            </a:r>
            <a:r>
              <a:rPr lang="ru-RU" dirty="0"/>
              <a:t> </a:t>
            </a:r>
            <a:r>
              <a:rPr lang="ru-RU" dirty="0" err="1"/>
              <a:t>таҳияи</a:t>
            </a:r>
            <a:r>
              <a:rPr lang="ru-RU" dirty="0"/>
              <a:t> </a:t>
            </a:r>
            <a:r>
              <a:rPr lang="ru-RU" dirty="0" err="1" smtClean="0"/>
              <a:t>барнома</a:t>
            </a:r>
            <a:r>
              <a:rPr lang="ru-RU" dirty="0"/>
              <a:t>;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 err="1"/>
              <a:t>т</a:t>
            </a:r>
            <a:r>
              <a:rPr lang="ru-RU" dirty="0" err="1" smtClean="0"/>
              <a:t>аъсиси</a:t>
            </a:r>
            <a:r>
              <a:rPr lang="ru-RU" dirty="0" smtClean="0"/>
              <a:t> </a:t>
            </a:r>
            <a:r>
              <a:rPr lang="ru-RU" dirty="0" err="1"/>
              <a:t>гурӯҳи</a:t>
            </a:r>
            <a:r>
              <a:rPr lang="ru-RU" dirty="0"/>
              <a:t> </a:t>
            </a:r>
            <a:r>
              <a:rPr lang="ru-RU" dirty="0" err="1"/>
              <a:t>корӣ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таҳияи</a:t>
            </a:r>
            <a:r>
              <a:rPr lang="ru-RU" dirty="0"/>
              <a:t> </a:t>
            </a:r>
            <a:r>
              <a:rPr lang="ru-RU" dirty="0" err="1" smtClean="0"/>
              <a:t>барнома</a:t>
            </a:r>
            <a:r>
              <a:rPr lang="ru-RU" dirty="0" smtClean="0"/>
              <a:t>; </a:t>
            </a:r>
            <a:endParaRPr lang="ru-RU" dirty="0"/>
          </a:p>
          <a:p>
            <a:r>
              <a:rPr lang="ru-RU" dirty="0" err="1"/>
              <a:t>т</a:t>
            </a:r>
            <a:r>
              <a:rPr lang="ru-RU" dirty="0" err="1" smtClean="0"/>
              <a:t>аҳияи</a:t>
            </a:r>
            <a:r>
              <a:rPr lang="ru-RU" dirty="0" smtClean="0"/>
              <a:t> </a:t>
            </a:r>
            <a:r>
              <a:rPr lang="ru-RU" dirty="0" err="1"/>
              <a:t>нақшаи</a:t>
            </a:r>
            <a:r>
              <a:rPr lang="ru-RU" dirty="0"/>
              <a:t> </a:t>
            </a:r>
            <a:r>
              <a:rPr lang="ru-RU" dirty="0" err="1" smtClean="0"/>
              <a:t>ташкили</a:t>
            </a:r>
            <a:r>
              <a:rPr lang="ru-RU" dirty="0" smtClean="0"/>
              <a:t> </a:t>
            </a:r>
            <a:r>
              <a:rPr lang="ru-RU" dirty="0" err="1" smtClean="0"/>
              <a:t>кор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</p:spPr>
        <p:txBody>
          <a:bodyPr>
            <a:noAutofit/>
          </a:bodyPr>
          <a:lstStyle/>
          <a:p>
            <a:r>
              <a:rPr lang="ru-RU" sz="3200" b="1" dirty="0" err="1" smtClean="0"/>
              <a:t>Намунаи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номгӯи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талаботҳои</a:t>
            </a:r>
            <a:r>
              <a:rPr lang="ru-RU" sz="3200" b="1" dirty="0" smtClean="0"/>
              <a:t> </a:t>
            </a:r>
            <a:r>
              <a:rPr lang="ru-RU" sz="3200" b="1" dirty="0" err="1"/>
              <a:t>тахассусӣ</a:t>
            </a:r>
            <a:r>
              <a:rPr lang="ru-RU" sz="3200" b="1" dirty="0"/>
              <a:t> </a:t>
            </a:r>
            <a:r>
              <a:rPr lang="ru-RU" sz="3200" b="1" dirty="0" err="1" smtClean="0"/>
              <a:t>барои</a:t>
            </a:r>
            <a:r>
              <a:rPr lang="ru-RU" sz="3200" b="1" dirty="0" smtClean="0"/>
              <a:t> </a:t>
            </a:r>
            <a:r>
              <a:rPr lang="ru-RU" sz="3200" b="1" dirty="0" err="1"/>
              <a:t>аъзои</a:t>
            </a:r>
            <a:r>
              <a:rPr lang="ru-RU" sz="3200" b="1" dirty="0"/>
              <a:t> </a:t>
            </a:r>
            <a:r>
              <a:rPr lang="ru-RU" sz="3200" b="1" dirty="0" err="1"/>
              <a:t>гурӯҳи</a:t>
            </a:r>
            <a:r>
              <a:rPr lang="ru-RU" sz="3200" b="1" dirty="0"/>
              <a:t> </a:t>
            </a:r>
            <a:r>
              <a:rPr lang="ru-RU" sz="3200" b="1" dirty="0" err="1"/>
              <a:t>корӣ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err="1"/>
              <a:t>с</a:t>
            </a:r>
            <a:r>
              <a:rPr lang="ru-RU" dirty="0" err="1" smtClean="0"/>
              <a:t>атҳи</a:t>
            </a:r>
            <a:r>
              <a:rPr lang="ru-RU" dirty="0" smtClean="0"/>
              <a:t> </a:t>
            </a:r>
            <a:r>
              <a:rPr lang="ru-RU" dirty="0" err="1" smtClean="0"/>
              <a:t>дониш</a:t>
            </a:r>
            <a:r>
              <a:rPr lang="ru-RU" dirty="0" smtClean="0"/>
              <a:t> </a:t>
            </a:r>
            <a:r>
              <a:rPr lang="ru-RU" dirty="0"/>
              <a:t>ё </a:t>
            </a:r>
            <a:r>
              <a:rPr lang="ru-RU" dirty="0" err="1"/>
              <a:t>тахассуси</a:t>
            </a:r>
            <a:r>
              <a:rPr lang="ru-RU" dirty="0"/>
              <a:t> </a:t>
            </a:r>
            <a:r>
              <a:rPr lang="ru-RU" dirty="0" err="1" smtClean="0"/>
              <a:t>махсус</a:t>
            </a:r>
            <a:r>
              <a:rPr lang="ru-RU" dirty="0" smtClean="0"/>
              <a:t> </a:t>
            </a:r>
            <a:r>
              <a:rPr lang="ru-RU" dirty="0"/>
              <a:t>дар </a:t>
            </a:r>
            <a:r>
              <a:rPr lang="ru-RU" dirty="0" err="1"/>
              <a:t>бахше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он </a:t>
            </a:r>
            <a:r>
              <a:rPr lang="ru-RU" dirty="0" err="1"/>
              <a:t>барнома</a:t>
            </a:r>
            <a:r>
              <a:rPr lang="ru-RU" dirty="0"/>
              <a:t> </a:t>
            </a:r>
            <a:r>
              <a:rPr lang="ru-RU" dirty="0" err="1"/>
              <a:t>таҳия</a:t>
            </a:r>
            <a:r>
              <a:rPr lang="ru-RU" dirty="0"/>
              <a:t> карда </a:t>
            </a:r>
            <a:r>
              <a:rPr lang="ru-RU" dirty="0" err="1"/>
              <a:t>мешавад</a:t>
            </a:r>
            <a:r>
              <a:rPr lang="ru-RU" dirty="0"/>
              <a:t>; </a:t>
            </a:r>
          </a:p>
          <a:p>
            <a:r>
              <a:rPr lang="ru-RU" dirty="0" err="1"/>
              <a:t>доштани</a:t>
            </a:r>
            <a:r>
              <a:rPr lang="ru-RU" dirty="0"/>
              <a:t> </a:t>
            </a:r>
            <a:r>
              <a:rPr lang="ru-RU" dirty="0" err="1" smtClean="0"/>
              <a:t>қобилияти</a:t>
            </a:r>
            <a:r>
              <a:rPr lang="ru-RU" dirty="0" smtClean="0"/>
              <a:t> </a:t>
            </a:r>
            <a:r>
              <a:rPr lang="ru-RU" dirty="0" err="1" smtClean="0"/>
              <a:t>гузаронидани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/>
              <a:t>иқтисодӣ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оморӣ</a:t>
            </a:r>
            <a:r>
              <a:rPr lang="ru-RU" dirty="0"/>
              <a:t>, </a:t>
            </a:r>
            <a:r>
              <a:rPr lang="ru-RU" dirty="0" err="1" smtClean="0"/>
              <a:t>кор</a:t>
            </a:r>
            <a:r>
              <a:rPr lang="ru-RU" dirty="0" smtClean="0"/>
              <a:t> </a:t>
            </a:r>
            <a:r>
              <a:rPr lang="ru-RU" dirty="0"/>
              <a:t>кардан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миқдори</a:t>
            </a:r>
            <a:r>
              <a:rPr lang="ru-RU" dirty="0"/>
              <a:t> </a:t>
            </a:r>
            <a:r>
              <a:rPr lang="ru-RU" dirty="0" err="1"/>
              <a:t>зиёди</a:t>
            </a:r>
            <a:r>
              <a:rPr lang="ru-RU" dirty="0"/>
              <a:t> </a:t>
            </a:r>
            <a:r>
              <a:rPr lang="ru-RU" dirty="0" err="1" smtClean="0"/>
              <a:t>маълумот</a:t>
            </a:r>
            <a:r>
              <a:rPr lang="ru-RU" dirty="0" smtClean="0"/>
              <a:t>, аз </a:t>
            </a:r>
            <a:r>
              <a:rPr lang="ru-RU" dirty="0" err="1" smtClean="0"/>
              <a:t>ҷумла</a:t>
            </a:r>
            <a:r>
              <a:rPr lang="ru-RU" dirty="0" smtClean="0"/>
              <a:t> </a:t>
            </a:r>
            <a:r>
              <a:rPr lang="ru-RU" dirty="0" err="1" smtClean="0"/>
              <a:t>маълумотҳои</a:t>
            </a:r>
            <a:r>
              <a:rPr lang="ru-RU" dirty="0" smtClean="0"/>
              <a:t> </a:t>
            </a:r>
            <a:r>
              <a:rPr lang="ru-RU" dirty="0" err="1" smtClean="0"/>
              <a:t>иқтисодӣ</a:t>
            </a:r>
            <a:r>
              <a:rPr lang="ru-RU" dirty="0"/>
              <a:t>, </a:t>
            </a:r>
            <a:r>
              <a:rPr lang="ru-RU" dirty="0" err="1"/>
              <a:t>оморӣ</a:t>
            </a:r>
            <a:r>
              <a:rPr lang="ru-RU" dirty="0"/>
              <a:t>, </a:t>
            </a:r>
            <a:r>
              <a:rPr lang="ru-RU" dirty="0" err="1" smtClean="0"/>
              <a:t>эмпирикӣ</a:t>
            </a:r>
            <a:r>
              <a:rPr lang="ru-RU" dirty="0" smtClean="0"/>
              <a:t> (</a:t>
            </a:r>
            <a:r>
              <a:rPr lang="ru-RU" dirty="0" err="1" smtClean="0"/>
              <a:t>тавассути</a:t>
            </a:r>
            <a:r>
              <a:rPr lang="ru-RU" dirty="0" smtClean="0"/>
              <a:t> </a:t>
            </a:r>
            <a:r>
              <a:rPr lang="ru-RU" dirty="0" err="1" smtClean="0"/>
              <a:t>мушоҳидаҳо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таҷрибаҳо</a:t>
            </a:r>
            <a:r>
              <a:rPr lang="ru-RU" dirty="0" smtClean="0"/>
              <a:t> </a:t>
            </a:r>
            <a:r>
              <a:rPr lang="ru-RU" dirty="0" err="1" smtClean="0"/>
              <a:t>омӯзиш</a:t>
            </a:r>
            <a:r>
              <a:rPr lang="ru-RU" dirty="0" smtClean="0"/>
              <a:t>, </a:t>
            </a:r>
            <a:r>
              <a:rPr lang="ru-RU" dirty="0" err="1" smtClean="0"/>
              <a:t>санҷиш</a:t>
            </a:r>
            <a:r>
              <a:rPr lang="ru-RU" dirty="0" smtClean="0"/>
              <a:t>)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/>
              <a:t>таҳлилӣ</a:t>
            </a:r>
            <a:r>
              <a:rPr lang="ru-RU" dirty="0"/>
              <a:t>; 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ru-RU" dirty="0" err="1"/>
              <a:t>д</a:t>
            </a:r>
            <a:r>
              <a:rPr lang="ru-RU" dirty="0" err="1" smtClean="0"/>
              <a:t>оштани</a:t>
            </a:r>
            <a:r>
              <a:rPr lang="ru-RU" dirty="0" smtClean="0"/>
              <a:t> </a:t>
            </a:r>
            <a:r>
              <a:rPr lang="ru-RU" dirty="0" err="1" smtClean="0"/>
              <a:t>малака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андешидани</a:t>
            </a:r>
            <a:r>
              <a:rPr lang="ru-RU" dirty="0" smtClean="0"/>
              <a:t> </a:t>
            </a:r>
            <a:r>
              <a:rPr lang="ru-RU" dirty="0" err="1" smtClean="0"/>
              <a:t>тадбирҳо</a:t>
            </a:r>
            <a:r>
              <a:rPr lang="ru-RU" dirty="0" smtClean="0"/>
              <a:t> дар </a:t>
            </a:r>
            <a:r>
              <a:rPr lang="ru-RU" dirty="0" err="1" smtClean="0"/>
              <a:t>шароити</a:t>
            </a:r>
            <a:r>
              <a:rPr lang="ru-RU" dirty="0" smtClean="0"/>
              <a:t> </a:t>
            </a:r>
            <a:r>
              <a:rPr lang="ru-RU" dirty="0" err="1" smtClean="0"/>
              <a:t>вуҷуд</a:t>
            </a:r>
            <a:r>
              <a:rPr lang="ru-RU" dirty="0" smtClean="0"/>
              <a:t> </a:t>
            </a:r>
            <a:r>
              <a:rPr lang="ru-RU" dirty="0" err="1" smtClean="0"/>
              <a:t>доштани</a:t>
            </a:r>
            <a:r>
              <a:rPr lang="ru-RU" dirty="0" smtClean="0"/>
              <a:t> </a:t>
            </a:r>
            <a:r>
              <a:rPr lang="ru-RU" dirty="0" err="1" smtClean="0"/>
              <a:t>вариантҳои</a:t>
            </a:r>
            <a:r>
              <a:rPr lang="ru-RU" dirty="0" smtClean="0"/>
              <a:t> </a:t>
            </a:r>
            <a:r>
              <a:rPr lang="ru-RU" dirty="0" err="1" smtClean="0"/>
              <a:t>рақобатнок</a:t>
            </a:r>
            <a:r>
              <a:rPr lang="ru-RU" dirty="0" smtClean="0"/>
              <a:t>;</a:t>
            </a:r>
            <a:endParaRPr lang="ru-RU" dirty="0"/>
          </a:p>
          <a:p>
            <a:pPr lvl="0"/>
            <a:r>
              <a:rPr lang="ru-RU" dirty="0" err="1"/>
              <a:t>д</a:t>
            </a:r>
            <a:r>
              <a:rPr lang="ru-RU" dirty="0" err="1" smtClean="0"/>
              <a:t>оштани</a:t>
            </a:r>
            <a:r>
              <a:rPr lang="ru-RU" dirty="0" smtClean="0"/>
              <a:t> </a:t>
            </a:r>
            <a:r>
              <a:rPr lang="ru-RU" dirty="0" err="1" smtClean="0"/>
              <a:t>малака</a:t>
            </a:r>
            <a:r>
              <a:rPr lang="ru-RU" dirty="0" smtClean="0"/>
              <a:t> </a:t>
            </a:r>
            <a:r>
              <a:rPr lang="ru-RU" dirty="0" err="1" smtClean="0"/>
              <a:t>барои</a:t>
            </a:r>
            <a:r>
              <a:rPr lang="ru-RU" dirty="0" smtClean="0"/>
              <a:t> </a:t>
            </a:r>
            <a:r>
              <a:rPr lang="ru-RU" dirty="0" err="1" smtClean="0"/>
              <a:t>татбиқи</a:t>
            </a:r>
            <a:r>
              <a:rPr lang="ru-RU" dirty="0" smtClean="0"/>
              <a:t> </a:t>
            </a:r>
            <a:r>
              <a:rPr lang="ru-RU" dirty="0" err="1" smtClean="0"/>
              <a:t>лоиҳаҳо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муаррифии</a:t>
            </a:r>
            <a:r>
              <a:rPr lang="ru-RU" dirty="0" smtClean="0"/>
              <a:t> </a:t>
            </a:r>
            <a:r>
              <a:rPr lang="ru-RU" dirty="0" err="1" smtClean="0"/>
              <a:t>натиҷаи</a:t>
            </a:r>
            <a:r>
              <a:rPr lang="ru-RU" dirty="0" smtClean="0"/>
              <a:t> </a:t>
            </a:r>
            <a:r>
              <a:rPr lang="ru-RU" dirty="0" err="1" smtClean="0"/>
              <a:t>корҳо</a:t>
            </a:r>
            <a:r>
              <a:rPr lang="ru-RU" dirty="0" smtClean="0"/>
              <a:t>; </a:t>
            </a:r>
            <a:endParaRPr lang="ru-RU" dirty="0"/>
          </a:p>
          <a:p>
            <a:pPr lvl="0"/>
            <a:r>
              <a:rPr lang="ru-RU" dirty="0" err="1"/>
              <a:t>д</a:t>
            </a:r>
            <a:r>
              <a:rPr lang="ru-RU" dirty="0" err="1" smtClean="0"/>
              <a:t>оштани</a:t>
            </a:r>
            <a:r>
              <a:rPr lang="ru-RU" dirty="0" smtClean="0"/>
              <a:t> </a:t>
            </a:r>
            <a:r>
              <a:rPr lang="ru-RU" dirty="0" err="1" smtClean="0"/>
              <a:t>малакаи</a:t>
            </a:r>
            <a:r>
              <a:rPr lang="ru-RU" dirty="0" smtClean="0"/>
              <a:t> </a:t>
            </a:r>
            <a:r>
              <a:rPr lang="ru-RU" dirty="0" err="1"/>
              <a:t>муошират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ҷонибҳои</a:t>
            </a:r>
            <a:r>
              <a:rPr lang="ru-RU" dirty="0"/>
              <a:t> </a:t>
            </a:r>
            <a:r>
              <a:rPr lang="ru-RU" dirty="0" err="1"/>
              <a:t>манфиатдор</a:t>
            </a:r>
            <a:r>
              <a:rPr lang="ru-RU" dirty="0"/>
              <a:t>;</a:t>
            </a:r>
          </a:p>
          <a:p>
            <a:endParaRPr lang="ru-RU" dirty="0"/>
          </a:p>
        </p:txBody>
      </p:sp>
      <p:pic>
        <p:nvPicPr>
          <p:cNvPr id="6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971800" y="31337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357166"/>
            <a:ext cx="7931224" cy="621510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   </a:t>
            </a:r>
            <a:r>
              <a:rPr lang="ru-RU" b="1" dirty="0" err="1" smtClean="0"/>
              <a:t>Натиҷаи</a:t>
            </a:r>
            <a:r>
              <a:rPr lang="ru-RU" b="1" dirty="0" smtClean="0"/>
              <a:t> </a:t>
            </a:r>
            <a:r>
              <a:rPr lang="ru-RU" b="1" dirty="0" err="1"/>
              <a:t>марҳилаи</a:t>
            </a:r>
            <a:r>
              <a:rPr lang="ru-RU" b="1" dirty="0"/>
              <a:t> 1. </a:t>
            </a:r>
          </a:p>
          <a:p>
            <a:r>
              <a:rPr lang="ru-RU" dirty="0" err="1"/>
              <a:t>а</a:t>
            </a:r>
            <a:r>
              <a:rPr lang="ru-RU" dirty="0" err="1" smtClean="0"/>
              <a:t>сосҳои</a:t>
            </a:r>
            <a:r>
              <a:rPr lang="ru-RU" dirty="0" smtClean="0"/>
              <a:t> </a:t>
            </a:r>
            <a:r>
              <a:rPr lang="ru-RU" dirty="0" err="1"/>
              <a:t>тасдиқшуда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оғози</a:t>
            </a:r>
            <a:r>
              <a:rPr lang="ru-RU" dirty="0"/>
              <a:t> </a:t>
            </a:r>
            <a:r>
              <a:rPr lang="ru-RU" dirty="0" err="1"/>
              <a:t>кор</a:t>
            </a:r>
            <a:r>
              <a:rPr lang="ru-RU" dirty="0"/>
              <a:t> </a:t>
            </a:r>
            <a:r>
              <a:rPr lang="ru-RU" dirty="0" err="1"/>
              <a:t>оид</a:t>
            </a:r>
            <a:r>
              <a:rPr lang="ru-RU" dirty="0"/>
              <a:t> ба </a:t>
            </a:r>
            <a:r>
              <a:rPr lang="ru-RU" dirty="0" err="1" smtClean="0"/>
              <a:t>таҳияи</a:t>
            </a:r>
            <a:r>
              <a:rPr lang="ru-RU" dirty="0" smtClean="0"/>
              <a:t> </a:t>
            </a:r>
            <a:r>
              <a:rPr lang="ru-RU" dirty="0" err="1" smtClean="0"/>
              <a:t>барномаи</a:t>
            </a:r>
            <a:r>
              <a:rPr lang="ru-RU" dirty="0" smtClean="0"/>
              <a:t> </a:t>
            </a:r>
            <a:r>
              <a:rPr lang="ru-RU" dirty="0" err="1" smtClean="0"/>
              <a:t>соҳав</a:t>
            </a:r>
            <a:r>
              <a:rPr lang="tg-Cyrl-TJ" dirty="0" smtClean="0"/>
              <a:t>ӣ;</a:t>
            </a:r>
            <a:endParaRPr lang="en-US" dirty="0"/>
          </a:p>
          <a:p>
            <a:r>
              <a:rPr lang="ru-RU" dirty="0" err="1" smtClean="0"/>
              <a:t>гурӯҳи</a:t>
            </a:r>
            <a:r>
              <a:rPr lang="ru-RU" dirty="0" smtClean="0"/>
              <a:t> </a:t>
            </a:r>
            <a:r>
              <a:rPr lang="ru-RU" dirty="0" err="1" smtClean="0"/>
              <a:t>кории</a:t>
            </a:r>
            <a:r>
              <a:rPr lang="ru-RU" dirty="0" smtClean="0"/>
              <a:t> </a:t>
            </a:r>
            <a:r>
              <a:rPr lang="ru-RU" dirty="0" err="1" smtClean="0"/>
              <a:t>таъсисёфта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шаклҳои</a:t>
            </a:r>
            <a:r>
              <a:rPr lang="ru-RU" dirty="0" smtClean="0"/>
              <a:t> </a:t>
            </a:r>
            <a:r>
              <a:rPr lang="ru-RU" dirty="0" err="1" smtClean="0"/>
              <a:t>мувофиқашудаи</a:t>
            </a:r>
            <a:r>
              <a:rPr lang="ru-RU" dirty="0" smtClean="0"/>
              <a:t> кори </a:t>
            </a:r>
            <a:r>
              <a:rPr lang="ru-RU" dirty="0" err="1" smtClean="0"/>
              <a:t>гурӯҳ</a:t>
            </a:r>
            <a:r>
              <a:rPr lang="ru-RU" dirty="0" smtClean="0"/>
              <a:t>; </a:t>
            </a:r>
            <a:endParaRPr lang="ru-RU" dirty="0"/>
          </a:p>
          <a:p>
            <a:r>
              <a:rPr lang="ru-RU" dirty="0" err="1"/>
              <a:t>н</a:t>
            </a:r>
            <a:r>
              <a:rPr lang="ru-RU" dirty="0" err="1" smtClean="0"/>
              <a:t>ақшаи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сарпараст</a:t>
            </a:r>
            <a:r>
              <a:rPr lang="ru-RU" dirty="0" smtClean="0"/>
              <a:t> </a:t>
            </a:r>
            <a:r>
              <a:rPr lang="ru-RU" dirty="0" err="1" smtClean="0"/>
              <a:t>мувофиқашудаи</a:t>
            </a:r>
            <a:r>
              <a:rPr lang="ru-RU" dirty="0" smtClean="0"/>
              <a:t> </a:t>
            </a:r>
            <a:r>
              <a:rPr lang="ru-RU" dirty="0" err="1" smtClean="0"/>
              <a:t>фаъолияти</a:t>
            </a:r>
            <a:r>
              <a:rPr lang="ru-RU" dirty="0" smtClean="0"/>
              <a:t> </a:t>
            </a:r>
            <a:r>
              <a:rPr lang="ru-RU" dirty="0" err="1" smtClean="0"/>
              <a:t>гурӯҳи</a:t>
            </a:r>
            <a:r>
              <a:rPr lang="ru-RU" dirty="0" smtClean="0"/>
              <a:t> </a:t>
            </a:r>
            <a:r>
              <a:rPr lang="ru-RU" dirty="0" err="1" smtClean="0"/>
              <a:t>корӣ</a:t>
            </a:r>
            <a:r>
              <a:rPr lang="ru-RU" dirty="0" smtClean="0"/>
              <a:t>.   </a:t>
            </a:r>
            <a:endParaRPr lang="ru-RU" dirty="0"/>
          </a:p>
          <a:p>
            <a:endParaRPr lang="ru-RU" dirty="0"/>
          </a:p>
          <a:p>
            <a:pPr>
              <a:buNone/>
            </a:pPr>
            <a:endParaRPr lang="ru-RU" i="1" dirty="0"/>
          </a:p>
        </p:txBody>
      </p:sp>
      <p:pic>
        <p:nvPicPr>
          <p:cNvPr id="4" name="Picture 12">
            <a:extLst>
              <a:ext uri="{FF2B5EF4-FFF2-40B4-BE49-F238E27FC236}">
                <a16:creationId xmlns="" xmlns:a16="http://schemas.microsoft.com/office/drawing/2014/main" id="{EAE814D7-1949-443E-B260-6B71A156A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3078307" y="2962325"/>
            <a:ext cx="6858000" cy="590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4829</TotalTime>
  <Words>1838</Words>
  <Application>Microsoft Office PowerPoint</Application>
  <PresentationFormat>Экран (4:3)</PresentationFormat>
  <Paragraphs>223</Paragraphs>
  <Slides>27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Тема Office</vt:lpstr>
      <vt:lpstr>2_Тема Office</vt:lpstr>
      <vt:lpstr>Презентация PowerPoint</vt:lpstr>
      <vt:lpstr>ПРИНСИПЊОИ АСОСИИ ТАЊИЯИ БАРНОМАЊОИ СОҲАВИИ РУШД</vt:lpstr>
      <vt:lpstr>Шакли мантиқии банақшагирии стратегӣ</vt:lpstr>
      <vt:lpstr>Презентация PowerPoint</vt:lpstr>
      <vt:lpstr>Сохтори эҳтимолии/шартии барномаҳои соҳавии рушд</vt:lpstr>
      <vt:lpstr>Марҳилаҳои таҳияи барнома</vt:lpstr>
      <vt:lpstr>Марҳилаи 1. Омодагӣ барои таҳияи барнома</vt:lpstr>
      <vt:lpstr>Намунаи номгӯи талаботҳои тахассусӣ барои аъзои гурӯҳи корӣ</vt:lpstr>
      <vt:lpstr>Презентация PowerPoint</vt:lpstr>
      <vt:lpstr>Презентация PowerPoint</vt:lpstr>
      <vt:lpstr> 2.1. Ҷамъоварии маълумот Номгӯи маводҳои оморӣ ва таҳлилии тавсияшаванда барои таҳлил </vt:lpstr>
      <vt:lpstr>Презентация PowerPoint</vt:lpstr>
      <vt:lpstr>SWOT-таҳлил</vt:lpstr>
      <vt:lpstr>Презентация PowerPoint</vt:lpstr>
      <vt:lpstr>Презентация PowerPoint</vt:lpstr>
      <vt:lpstr>Марҳилаи 3. Самтҳо ва воситаҳои рушд</vt:lpstr>
      <vt:lpstr>Презентация PowerPoint</vt:lpstr>
      <vt:lpstr>Презентация PowerPoint</vt:lpstr>
      <vt:lpstr>Презентация PowerPoint</vt:lpstr>
      <vt:lpstr>Баъзе мушкилии рушди соҳаҳои иқтисодиёт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Марҳилаи 4. Тарҳрезии татбиқ</vt:lpstr>
      <vt:lpstr>Ташаккур                                                              tajik atlas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Kemal</dc:creator>
  <cp:lastModifiedBy>admin</cp:lastModifiedBy>
  <cp:revision>155</cp:revision>
  <cp:lastPrinted>2021-10-11T09:45:47Z</cp:lastPrinted>
  <dcterms:created xsi:type="dcterms:W3CDTF">2017-02-21T02:23:49Z</dcterms:created>
  <dcterms:modified xsi:type="dcterms:W3CDTF">2023-02-16T16:26:24Z</dcterms:modified>
</cp:coreProperties>
</file>